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90" r:id="rId3"/>
    <p:sldId id="314" r:id="rId5"/>
    <p:sldId id="298" r:id="rId6"/>
    <p:sldId id="304" r:id="rId7"/>
    <p:sldId id="343" r:id="rId8"/>
    <p:sldId id="305" r:id="rId9"/>
    <p:sldId id="306" r:id="rId10"/>
    <p:sldId id="310" r:id="rId11"/>
    <p:sldId id="302" r:id="rId12"/>
    <p:sldId id="345" r:id="rId13"/>
    <p:sldId id="313" r:id="rId14"/>
    <p:sldId id="268" r:id="rId15"/>
    <p:sldId id="271" r:id="rId16"/>
    <p:sldId id="274" r:id="rId17"/>
    <p:sldId id="301" r:id="rId18"/>
    <p:sldId id="307" r:id="rId19"/>
    <p:sldId id="300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4" r:id="rId28"/>
    <p:sldId id="279" r:id="rId29"/>
    <p:sldId id="261" r:id="rId30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98D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 autoAdjust="0"/>
    <p:restoredTop sz="85022" autoAdjust="0"/>
  </p:normalViewPr>
  <p:slideViewPr>
    <p:cSldViewPr snapToGrid="0">
      <p:cViewPr varScale="1">
        <p:scale>
          <a:sx n="103" d="100"/>
          <a:sy n="103" d="100"/>
        </p:scale>
        <p:origin x="18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lang="en-US" dirty="0" smtClean="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MEASURING</a:t>
            </a:r>
            <a:r>
              <a:rPr lang="en-US" baseline="0" dirty="0" smtClean="0"/>
              <a:t> PROPERLY AND OBJECTIVELY THE EFFECT OF ANONYMIZATION ?!?!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specific problems =&gt; re-running ML algorithms and measuring the drop in accuracy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MEASURING</a:t>
            </a:r>
            <a:r>
              <a:rPr lang="en-US" baseline="0" dirty="0" smtClean="0"/>
              <a:t> PROPERLY AND OBJECTIVELY THE EFFECT OF ANONYMIZATION ?!?!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specific problems =&gt; re-running ML algorithms and measuring the drop in accuracy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PLUS – other tabular Datasets (less skewed ones)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8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pPr lvl="0"/>
            <a:r>
              <a:rPr dirty="0"/>
              <a:t>My DEDICATION is to make data valuable … Thank you!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how is this different</a:t>
            </a:r>
            <a:r>
              <a:rPr lang="en-US" baseline="0" dirty="0" smtClean="0"/>
              <a:t> from simply feeding an algorithm less information in the first place? Shouldn’t the results be the same? YES – but when seen from the standpoint of worldwide competition between different countries / blocks of countries with different privacy laws, it may become crucial to develop a feeling for the magnitude of competitive loss…</a:t>
            </a:r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MEASURING</a:t>
            </a:r>
            <a:r>
              <a:rPr lang="en-US" baseline="0" dirty="0" smtClean="0"/>
              <a:t> PROPERLY AND OBJECTIVELY THE EFFECT OF ANONYMIZATION ?!?!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specific problems =&gt; re-running ML algorithms and measuring the drop in accuracy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MEASURING</a:t>
            </a:r>
            <a:r>
              <a:rPr lang="en-US" baseline="0" dirty="0" smtClean="0"/>
              <a:t> PROPERLY AND OBJECTIVELY THE EFFECT OF ANONYMIZATION ?!?!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specific problems =&gt; re-running ML algorithms and measuring the drop in accuracy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Non-obvious for the numerical columns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Ranges =&gt; Averages of ranges…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Of course you get one of those for each combination of k-factor /</a:t>
            </a:r>
            <a:r>
              <a:rPr lang="en-US" baseline="0" dirty="0" smtClean="0"/>
              <a:t> </a:t>
            </a:r>
            <a:r>
              <a:rPr lang="en-US" dirty="0" smtClean="0"/>
              <a:t>weight vector applied…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21171" y="6492875"/>
            <a:ext cx="462086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+TEXT+BILD-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1F497D"/>
                </a:solidFill>
              </a:rPr>
              <a:t>Titelmasterformat durch Klicken bearbeiten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 hasCustomPrompt="1"/>
          </p:nvPr>
        </p:nvSpPr>
        <p:spPr>
          <a:xfrm>
            <a:off x="251518" y="692694"/>
            <a:ext cx="4032253" cy="616530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Textmasterformat bearbeiten</a:t>
            </a:r>
            <a:endParaRPr sz="320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Zweite Ebene</a:t>
            </a:r>
            <a:endParaRPr sz="320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Dritte Ebene</a:t>
            </a:r>
            <a:endParaRPr sz="320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Vierte Ebene</a:t>
            </a:r>
            <a:endParaRPr sz="320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23527" y="409526"/>
            <a:ext cx="8363274" cy="12912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17375E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17375E"/>
                </a:solidFill>
              </a:rPr>
              <a:t>Titelmasterformat durch Klicken bearbeiten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323527" y="1700807"/>
            <a:ext cx="8363274" cy="515719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17375E"/>
                </a:solidFill>
              </a:defRPr>
            </a:lvl1pPr>
            <a:lvl2pPr>
              <a:defRPr>
                <a:solidFill>
                  <a:srgbClr val="17375E"/>
                </a:solidFill>
              </a:defRPr>
            </a:lvl2pPr>
            <a:lvl3pPr>
              <a:defRPr>
                <a:solidFill>
                  <a:srgbClr val="17375E"/>
                </a:solidFill>
              </a:defRPr>
            </a:lvl3pPr>
            <a:lvl4pPr>
              <a:defRPr>
                <a:solidFill>
                  <a:srgbClr val="17375E"/>
                </a:solidFill>
              </a:defRPr>
            </a:lvl4pPr>
            <a:lvl5pPr>
              <a:defRPr>
                <a:solidFill>
                  <a:srgbClr val="17375E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Textmasterformat bearbeiten</a:t>
            </a:r>
            <a:endParaRPr sz="3200">
              <a:solidFill>
                <a:srgbClr val="17375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Zweite Ebene</a:t>
            </a:r>
            <a:endParaRPr sz="3200">
              <a:solidFill>
                <a:srgbClr val="17375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Dritte Ebene</a:t>
            </a:r>
            <a:endParaRPr sz="3200">
              <a:solidFill>
                <a:srgbClr val="17375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Vierte Ebene</a:t>
            </a:r>
            <a:endParaRPr sz="3200">
              <a:solidFill>
                <a:srgbClr val="17375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415925"/>
            <a:ext cx="9144002" cy="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15900" y="586452"/>
            <a:ext cx="8640963" cy="599722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Textmasterformat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bearbeiten</a:t>
            </a:r>
            <a:endParaRPr sz="3200" dirty="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Zweite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Dritte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Vierte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 dirty="0" err="1" smtClean="0">
                <a:solidFill>
                  <a:srgbClr val="1F497D"/>
                </a:solidFill>
              </a:rPr>
              <a:t>Fünfte</a:t>
            </a:r>
            <a:r>
              <a:rPr sz="3200" dirty="0" smtClean="0">
                <a:solidFill>
                  <a:srgbClr val="1F497D"/>
                </a:solidFill>
              </a:rPr>
              <a:t> </a:t>
            </a:r>
            <a:r>
              <a:rPr sz="3200" dirty="0" err="1" smtClean="0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0" y="0"/>
            <a:ext cx="6345049" cy="42742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err="1">
                <a:solidFill>
                  <a:srgbClr val="1F497D"/>
                </a:solidFill>
              </a:rPr>
              <a:t>Titelmasterformat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durch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Klicken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bearbeiten</a:t>
            </a:r>
            <a:endParaRPr sz="2400" b="1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5900" y="6553126"/>
            <a:ext cx="275894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Bernd Malle &lt;b.malle@hci-kdd.org&gt;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866255" y="6553200"/>
            <a:ext cx="2085975" cy="273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Reggio Calabria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, 201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7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-0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8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3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95" y="30743"/>
            <a:ext cx="1034317" cy="338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49" y="-100629"/>
            <a:ext cx="1311354" cy="601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 marL="783590" indent="-32639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 marL="35661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 marL="40233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2"/>
          <p:cNvSpPr txBox="1"/>
          <p:nvPr/>
        </p:nvSpPr>
        <p:spPr>
          <a:xfrm>
            <a:off x="0" y="422219"/>
            <a:ext cx="9144000" cy="533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CD-MAKE</a:t>
            </a:r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 201</a:t>
            </a:r>
            <a:r>
              <a:rPr lang="x-none" alt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7</a:t>
            </a:r>
            <a:endParaRPr lang="en-US" sz="2400" b="1" dirty="0" smtClean="0">
              <a:solidFill>
                <a:srgbClr val="1F497D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2800" b="1" dirty="0">
              <a:solidFill>
                <a:schemeClr val="tx2"/>
              </a:solidFill>
            </a:endParaRPr>
          </a:p>
          <a:p>
            <a:pPr algn="ctr"/>
            <a:endParaRPr lang="en-US" sz="2800" b="1" dirty="0">
              <a:solidFill>
                <a:schemeClr val="tx2"/>
              </a:solidFill>
            </a:endParaRPr>
          </a:p>
          <a:p>
            <a:pPr lvl="0" algn="ctr"/>
            <a:r>
              <a:rPr lang="x-none" alt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DO NOT DISTURB?</a:t>
            </a:r>
            <a:endParaRPr lang="x-none" altLang="en-US" sz="4000" b="1" dirty="0" smtClean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40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Classifier behavior on perturbed datasets</a:t>
            </a:r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Bernd Malle, Peter Kieseberg, Andreas Holzinger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400" b="1" kern="1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b.malle@hci-kdd.org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58" y="3310610"/>
            <a:ext cx="2520696" cy="826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4" y="2963519"/>
            <a:ext cx="3238500" cy="1485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Selective deletion - Results </a:t>
            </a:r>
            <a:r>
              <a:rPr lang="x-none" altLang="en-US" dirty="0" smtClean="0"/>
              <a:t>education_num</a:t>
            </a:r>
            <a:endParaRPr lang="x-none" altLang="en-US" dirty="0" smtClean="0"/>
          </a:p>
        </p:txBody>
      </p:sp>
      <p:pic>
        <p:nvPicPr>
          <p:cNvPr id="3" name="Picture 2" descr="perturb_education_combin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" y="367665"/>
            <a:ext cx="8107680" cy="6081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Scenario </a:t>
            </a:r>
            <a:r>
              <a:rPr lang="x-none" altLang="en-US" dirty="0" smtClean="0"/>
              <a:t>2</a:t>
            </a:r>
            <a:endParaRPr lang="x-none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" y="962025"/>
            <a:ext cx="8924925" cy="5400675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/>
              <a:t>Scenario </a:t>
            </a:r>
            <a:r>
              <a:rPr lang="x-none" altLang="en-US" sz="6600" dirty="0" smtClean="0"/>
              <a:t>2</a:t>
            </a:r>
            <a:endParaRPr lang="x-none" altLang="en-US" sz="6600" dirty="0" smtClean="0"/>
          </a:p>
          <a:p>
            <a:pPr marL="0" indent="0" algn="ctr">
              <a:buNone/>
            </a:pPr>
            <a:endParaRPr lang="en-US" sz="4400" i="1" dirty="0" smtClean="0"/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en-US" sz="6600" dirty="0" smtClean="0"/>
              <a:t>Wholesale anonymization of the knowledge base</a:t>
            </a:r>
            <a:endParaRPr lang="en-US" sz="6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24256" y="-11495"/>
            <a:ext cx="728810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Properties &amp; General Approach</a:t>
            </a:r>
            <a:endParaRPr lang="en-US" dirty="0"/>
          </a:p>
        </p:txBody>
      </p:sp>
      <p:sp>
        <p:nvSpPr>
          <p:cNvPr id="3" name="Shape 34"/>
          <p:cNvSpPr txBox="1"/>
          <p:nvPr/>
        </p:nvSpPr>
        <p:spPr>
          <a:xfrm>
            <a:off x="292338" y="677636"/>
            <a:ext cx="8685219" cy="57045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properties =&gt; Reduce granularity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Identifiers :=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immediately reveal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identity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name, email, phone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nr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., SSN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=&gt; DELETE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Symbol" panose="05050102010706020507" pitchFamily="18" charset="2"/>
              <a:buChar char="Þ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Sensitive data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medical diagnosis, symptoms, drug intake,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income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=&gt; NECESSARY, KEEP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Quasi-Identifiers :=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used in combination to retrieve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identity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Age, zip, gender, race, profession, education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=&gt;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MAYBE USEFUL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=&gt; MANIPULATE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/ GENERALIZE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88961" y="1235043"/>
          <a:ext cx="6384861" cy="8550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0854"/>
                <a:gridCol w="861183"/>
                <a:gridCol w="1345597"/>
                <a:gridCol w="1211038"/>
                <a:gridCol w="1776189"/>
              </a:tblGrid>
              <a:tr h="294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Disease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80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Alex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41076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Allergies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80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478952" y="-11495"/>
            <a:ext cx="7333410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K </a:t>
            </a:r>
            <a:r>
              <a:rPr lang="en-US" dirty="0"/>
              <a:t>Anonymization </a:t>
            </a:r>
            <a:r>
              <a:rPr lang="en-US" dirty="0" smtClean="0"/>
              <a:t>criterion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/>
          <p:nvPr/>
        </p:nvSpPr>
        <p:spPr>
          <a:xfrm>
            <a:off x="292338" y="1378601"/>
            <a:ext cx="8685219" cy="1075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k-anonymity: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for every entry in the DS, there must be at least k-1 identical entries (w.r.t. QI's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 =&gt; this is 3-anon: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188" y="2933515"/>
          <a:ext cx="4038859" cy="2543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1856"/>
                <a:gridCol w="635446"/>
                <a:gridCol w="459533"/>
                <a:gridCol w="718020"/>
                <a:gridCol w="646218"/>
                <a:gridCol w="947786"/>
              </a:tblGrid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Charlie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Diabetes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Brain Tumor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Lucas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Lung Cancer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15812" y="2933515"/>
          <a:ext cx="3376385" cy="25435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8057"/>
                <a:gridCol w="638057"/>
                <a:gridCol w="638057"/>
                <a:gridCol w="638057"/>
                <a:gridCol w="824157"/>
              </a:tblGrid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25-27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25-27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25-27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Diabetes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Brain Tumor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0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Lung Cancer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Notched Right Arrow 5"/>
          <p:cNvSpPr/>
          <p:nvPr/>
        </p:nvSpPr>
        <p:spPr>
          <a:xfrm>
            <a:off x="4530011" y="4037344"/>
            <a:ext cx="559837" cy="33590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487680" y="-11495"/>
            <a:ext cx="732468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Generalization hierarchies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/>
          <p:nvPr/>
        </p:nvSpPr>
        <p:spPr>
          <a:xfrm>
            <a:off x="215900" y="503138"/>
            <a:ext cx="8685219" cy="52363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Generalization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hierarchies)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fixed ruleset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range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partitioning (numerical values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...)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Suppression 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Special case of generalization (with one level)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633" y="2528206"/>
            <a:ext cx="4762881" cy="21560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900" y="5785122"/>
            <a:ext cx="6392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222222"/>
                </a:solidFill>
                <a:latin typeface="Arial" charset="0"/>
              </a:rPr>
              <a:t>Graphics Source: </a:t>
            </a:r>
            <a:r>
              <a:rPr lang="en-US" sz="1200" dirty="0" err="1" smtClean="0">
                <a:solidFill>
                  <a:srgbClr val="222222"/>
                </a:solidFill>
                <a:latin typeface="Arial" charset="0"/>
              </a:rPr>
              <a:t>Bayardo</a:t>
            </a:r>
            <a:r>
              <a:rPr lang="en-US" sz="1200" dirty="0">
                <a:solidFill>
                  <a:srgbClr val="222222"/>
                </a:solidFill>
                <a:latin typeface="Arial" charset="0"/>
              </a:rPr>
              <a:t>, R. J., &amp; Agrawal, R. (2005, April). Data privacy through optimal k-anonymization. In </a:t>
            </a:r>
            <a:r>
              <a:rPr lang="en-US" sz="1200" i="1" dirty="0">
                <a:solidFill>
                  <a:srgbClr val="222222"/>
                </a:solidFill>
                <a:latin typeface="Arial" charset="0"/>
              </a:rPr>
              <a:t>Data Engineering, 2005. ICDE 2005. Proceedings. 21st International Conference on</a:t>
            </a:r>
            <a:r>
              <a:rPr lang="en-US" sz="1200" dirty="0">
                <a:solidFill>
                  <a:srgbClr val="222222"/>
                </a:solidFill>
                <a:latin typeface="Arial" charset="0"/>
              </a:rPr>
              <a:t> (pp. 217-228). IEEE.</a:t>
            </a:r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0"/>
            <a:ext cx="5907304" cy="427420"/>
          </a:xfrm>
        </p:spPr>
        <p:txBody>
          <a:bodyPr/>
          <a:lstStyle/>
          <a:p>
            <a:r>
              <a:rPr lang="en-US" dirty="0" smtClean="0"/>
              <a:t>Anonymization - datasets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2" y="637612"/>
            <a:ext cx="8472792" cy="58886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0"/>
            <a:ext cx="5907304" cy="427420"/>
          </a:xfrm>
        </p:spPr>
        <p:txBody>
          <a:bodyPr/>
          <a:lstStyle/>
          <a:p>
            <a:r>
              <a:rPr lang="en-US" dirty="0" smtClean="0"/>
              <a:t>Anonymization – prepared datasets</a:t>
            </a:r>
            <a:endParaRPr lang="en-US" dirty="0"/>
          </a:p>
        </p:txBody>
      </p:sp>
      <p:sp>
        <p:nvSpPr>
          <p:cNvPr id="4" name="Shape 34"/>
          <p:cNvSpPr txBox="1"/>
          <p:nvPr/>
        </p:nvSpPr>
        <p:spPr>
          <a:xfrm>
            <a:off x="215900" y="953310"/>
            <a:ext cx="8685219" cy="52971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We used k-factors of: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range(3; 35; 4)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a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s well as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1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00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Each combined with three different weight vectors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Wingdings" panose="05000000000000000000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defTabSz="676275">
              <a:spcBef>
                <a:spcPts val="0"/>
              </a:spcBef>
              <a:buClr>
                <a:srgbClr val="1F497D"/>
              </a:buClr>
              <a:buFont typeface="Wingdings" panose="05000000000000000000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Equal weights for all columns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defTabSz="676275">
              <a:spcBef>
                <a:spcPts val="0"/>
              </a:spcBef>
              <a:buClr>
                <a:srgbClr val="1F497D"/>
              </a:buClr>
              <a:buFont typeface="Wingdings" panose="05000000000000000000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Age preferred (0.88 vs 0.01 rest)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defTabSz="676275">
              <a:spcBef>
                <a:spcPts val="0"/>
              </a:spcBef>
              <a:buClr>
                <a:srgbClr val="1F497D"/>
              </a:buClr>
              <a:buFont typeface="Wingdings" panose="05000000000000000000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Race preferred (0.88 vs. 0.01 rest)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defTabSz="676275">
              <a:spcBef>
                <a:spcPts val="0"/>
              </a:spcBef>
              <a:buClr>
                <a:srgbClr val="1F497D"/>
              </a:buClr>
              <a:buFont typeface="Wingdings" panose="05000000000000000000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Resulting in 15 differently anonymized data sets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5897180" cy="427420"/>
          </a:xfrm>
        </p:spPr>
        <p:txBody>
          <a:bodyPr/>
          <a:lstStyle/>
          <a:p>
            <a:r>
              <a:rPr lang="en-US" dirty="0" smtClean="0"/>
              <a:t>ML on Anonymization - </a:t>
            </a:r>
            <a:r>
              <a:rPr lang="x-none" altLang="en-US" dirty="0" smtClean="0"/>
              <a:t>Marital Status</a:t>
            </a:r>
            <a:endParaRPr lang="x-none" altLang="en-US" dirty="0" smtClean="0"/>
          </a:p>
        </p:txBody>
      </p:sp>
      <p:pic>
        <p:nvPicPr>
          <p:cNvPr id="3" name="Picture 2" descr="anon_marital_combin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374015"/>
            <a:ext cx="8011795" cy="60090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5897180" cy="427420"/>
          </a:xfrm>
        </p:spPr>
        <p:txBody>
          <a:bodyPr/>
          <a:lstStyle/>
          <a:p>
            <a:r>
              <a:rPr lang="en-US" dirty="0" smtClean="0"/>
              <a:t>ML on Anonymization - </a:t>
            </a:r>
            <a:r>
              <a:rPr lang="x-none" altLang="en-US" dirty="0" smtClean="0"/>
              <a:t>Education Num</a:t>
            </a:r>
            <a:endParaRPr lang="x-none" altLang="en-US" dirty="0" smtClean="0"/>
          </a:p>
        </p:txBody>
      </p:sp>
      <p:pic>
        <p:nvPicPr>
          <p:cNvPr id="3" name="Picture 2" descr="anon_education_combin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" y="381635"/>
            <a:ext cx="8047990" cy="60369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Scenario </a:t>
            </a:r>
            <a:r>
              <a:rPr lang="x-none" altLang="en-US" dirty="0" smtClean="0"/>
              <a:t>3</a:t>
            </a:r>
            <a:endParaRPr lang="x-none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" y="962025"/>
            <a:ext cx="8924925" cy="5400675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/>
              <a:t>Scenario </a:t>
            </a:r>
            <a:r>
              <a:rPr lang="x-none" altLang="en-US" sz="6600" dirty="0" smtClean="0"/>
              <a:t>3</a:t>
            </a:r>
            <a:endParaRPr lang="x-none" altLang="en-US" sz="6600" dirty="0" smtClean="0"/>
          </a:p>
          <a:p>
            <a:pPr marL="0" indent="0" algn="ctr">
              <a:buNone/>
            </a:pPr>
            <a:endParaRPr lang="en-US" sz="4400" i="1" dirty="0" smtClean="0"/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x-none" altLang="en-US" sz="6600" dirty="0" smtClean="0"/>
              <a:t>Outlier removal</a:t>
            </a:r>
            <a:endParaRPr lang="x-none" altLang="en-US" sz="6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Privacy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century… ??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36198" y="427420"/>
            <a:ext cx="3187920" cy="2125280"/>
            <a:chOff x="1536198" y="427420"/>
            <a:chExt cx="3187920" cy="21252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198" y="427420"/>
              <a:ext cx="3187920" cy="212528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277695">
              <a:off x="2147703" y="821120"/>
              <a:ext cx="1704975" cy="3644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x-none" alt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Private Data</a:t>
              </a:r>
              <a:endParaRPr kumimoji="0" lang="x-none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 rot="21405679">
            <a:off x="5128260" y="2117725"/>
            <a:ext cx="2350135" cy="364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Data protection laws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42546" y="2145018"/>
            <a:ext cx="7716573" cy="4467225"/>
            <a:chOff x="542546" y="2145018"/>
            <a:chExt cx="7716573" cy="44672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546" y="2145018"/>
              <a:ext cx="4663539" cy="4467225"/>
            </a:xfrm>
            <a:prstGeom prst="rect">
              <a:avLst/>
            </a:prstGeom>
          </p:spPr>
        </p:pic>
        <p:sp>
          <p:nvSpPr>
            <p:cNvPr id="12" name="Curved Up Arrow 11"/>
            <p:cNvSpPr/>
            <p:nvPr/>
          </p:nvSpPr>
          <p:spPr>
            <a:xfrm rot="12975296">
              <a:off x="3698405" y="3057484"/>
              <a:ext cx="2346704" cy="1116012"/>
            </a:xfrm>
            <a:prstGeom prst="curvedUpArrow">
              <a:avLst/>
            </a:prstGeom>
            <a:solidFill>
              <a:schemeClr val="accent6">
                <a:lumMod val="50000"/>
              </a:scheme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6419" y="4492386"/>
              <a:ext cx="25527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Technological </a:t>
              </a:r>
              <a:r>
                <a:rPr kumimoji="0" lang="en-US" sz="18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progess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26134" flipH="1">
            <a:off x="3502660" y="-681355"/>
            <a:ext cx="2112645" cy="55575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0"/>
            <a:ext cx="5907304" cy="427420"/>
          </a:xfrm>
        </p:spPr>
        <p:txBody>
          <a:bodyPr/>
          <a:lstStyle/>
          <a:p>
            <a:r>
              <a:rPr lang="x-none" altLang="en-US" dirty="0" smtClean="0"/>
              <a:t>Outlier removal </a:t>
            </a:r>
            <a:r>
              <a:rPr lang="en-US" dirty="0" smtClean="0"/>
              <a:t>– prepared datasets</a:t>
            </a:r>
            <a:endParaRPr lang="en-US" dirty="0"/>
          </a:p>
        </p:txBody>
      </p:sp>
      <p:sp>
        <p:nvSpPr>
          <p:cNvPr id="4" name="Shape 34"/>
          <p:cNvSpPr txBox="1"/>
          <p:nvPr/>
        </p:nvSpPr>
        <p:spPr>
          <a:xfrm>
            <a:off x="215900" y="799465"/>
            <a:ext cx="8685530" cy="5321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This time we used income as target attribute (just for comparison to our earlier work..)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"outlier" range(5; 95; 5)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Of course such a range of outliers is simply a mutilation of the data set in order to decrease variance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>
                <a:solidFill>
                  <a:schemeClr val="accent1">
                    <a:lumMod val="50000"/>
                  </a:schemeClr>
                </a:solidFill>
              </a:rPr>
              <a:t>How do our classifiers perform with data becoming a more and more homogeneous lump of points?</a:t>
            </a: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>
                <a:solidFill>
                  <a:schemeClr val="accent1">
                    <a:lumMod val="50000"/>
                  </a:schemeClr>
                </a:solidFill>
              </a:rPr>
              <a:t>We also compared it to random deletion over the same range (to make sure it's not just the data set size...)</a:t>
            </a: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5897180" cy="427420"/>
          </a:xfrm>
        </p:spPr>
        <p:txBody>
          <a:bodyPr/>
          <a:lstStyle/>
          <a:p>
            <a:r>
              <a:rPr lang="x-none" dirty="0" smtClean="0"/>
              <a:t>Outlier removal</a:t>
            </a:r>
            <a:endParaRPr lang="x-none" dirty="0" smtClean="0"/>
          </a:p>
        </p:txBody>
      </p:sp>
      <p:pic>
        <p:nvPicPr>
          <p:cNvPr id="4" name="Picture 3" descr="outliers_removed_all_algos_std_blur_b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520700"/>
            <a:ext cx="7365365" cy="5870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5897180" cy="427420"/>
          </a:xfrm>
        </p:spPr>
        <p:txBody>
          <a:bodyPr/>
          <a:lstStyle/>
          <a:p>
            <a:r>
              <a:rPr lang="x-none" dirty="0" smtClean="0"/>
              <a:t>Random deletion</a:t>
            </a:r>
            <a:endParaRPr lang="x-none" dirty="0" smtClean="0"/>
          </a:p>
        </p:txBody>
      </p:sp>
      <p:pic>
        <p:nvPicPr>
          <p:cNvPr id="3" name="Picture 2" descr="randomly_removed_points_all_algos_std_blur_b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489585"/>
            <a:ext cx="7269480" cy="587946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Scenario </a:t>
            </a:r>
            <a:r>
              <a:rPr lang="x-none" altLang="en-US" dirty="0" smtClean="0"/>
              <a:t>4</a:t>
            </a:r>
            <a:endParaRPr lang="x-none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" y="962025"/>
            <a:ext cx="8924925" cy="5400675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/>
              <a:t>Scenario </a:t>
            </a:r>
            <a:r>
              <a:rPr lang="x-none" altLang="en-US" sz="6600" dirty="0" smtClean="0"/>
              <a:t>4</a:t>
            </a:r>
            <a:endParaRPr lang="x-none" altLang="en-US" sz="6600" dirty="0" smtClean="0"/>
          </a:p>
          <a:p>
            <a:pPr marL="0" indent="0" algn="ctr">
              <a:buNone/>
            </a:pPr>
            <a:endParaRPr lang="en-US" sz="4400" i="1" dirty="0" smtClean="0"/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x-none" altLang="en-US" sz="6600" dirty="0" smtClean="0"/>
              <a:t>Outlier removal - then anonymization</a:t>
            </a:r>
            <a:endParaRPr lang="x-none" altLang="en-US" sz="6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20" y="0"/>
            <a:ext cx="5907304" cy="427420"/>
          </a:xfrm>
        </p:spPr>
        <p:txBody>
          <a:bodyPr/>
          <a:lstStyle/>
          <a:p>
            <a:r>
              <a:rPr lang="x-none" altLang="en-US" dirty="0" smtClean="0"/>
              <a:t>Outlier removal + anonymization -</a:t>
            </a:r>
            <a:r>
              <a:rPr lang="en-US" dirty="0" smtClean="0"/>
              <a:t> datasets</a:t>
            </a:r>
            <a:endParaRPr lang="en-US" dirty="0"/>
          </a:p>
        </p:txBody>
      </p:sp>
      <p:sp>
        <p:nvSpPr>
          <p:cNvPr id="4" name="Shape 34"/>
          <p:cNvSpPr txBox="1"/>
          <p:nvPr/>
        </p:nvSpPr>
        <p:spPr>
          <a:xfrm>
            <a:off x="207010" y="644525"/>
            <a:ext cx="8685530" cy="53467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Outliers decrease variance =&gt; make it harder for an algorithm to discriminate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But more homogeneous data allow algorithms to find shallower generalization levels =&gt; 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less information loss during anonymization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800" dirty="0" smtClean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What will those two detrimental forces produce?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scenario this time: "outlier" removal fixed at 30%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then anonymization like before (k=3..35, 100)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789" y="0"/>
            <a:ext cx="5897180" cy="427420"/>
          </a:xfrm>
        </p:spPr>
        <p:txBody>
          <a:bodyPr/>
          <a:lstStyle/>
          <a:p>
            <a:r>
              <a:rPr lang="en-US" dirty="0" smtClean="0"/>
              <a:t>ML on Anonymization </a:t>
            </a:r>
            <a:r>
              <a:rPr lang="x-none" altLang="en-US" dirty="0" smtClean="0"/>
              <a:t>on outliers removed</a:t>
            </a:r>
            <a:endParaRPr lang="x-none" altLang="en-US" dirty="0" smtClean="0"/>
          </a:p>
        </p:txBody>
      </p:sp>
      <p:pic>
        <p:nvPicPr>
          <p:cNvPr id="4" name="Picture 3" descr="anon_outliers_marital_combin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456565"/>
            <a:ext cx="7919085" cy="59391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Conclusions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/>
          <p:nvPr/>
        </p:nvSpPr>
        <p:spPr>
          <a:xfrm>
            <a:off x="215900" y="1028700"/>
            <a:ext cx="8685530" cy="479298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Succumbing to the “right-to-be-forgotten” still seems better than performing ML on 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(crudely)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anonymized DBs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But =&gt; Less variance in the data-set makes it harder for algorithms to discriminate (and computationally costlier)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altLang="en-US" sz="2800" dirty="0">
                <a:solidFill>
                  <a:schemeClr val="accent1">
                    <a:lumMod val="50000"/>
                  </a:schemeClr>
                </a:solidFill>
              </a:rPr>
              <a:t>ML on anonymization on outlier removal produced surprisingly good results in the case of Gradient Boost &amp; Logistic Regression</a:t>
            </a: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altLang="en-US" sz="2800" dirty="0">
                <a:solidFill>
                  <a:schemeClr val="accent1">
                    <a:lumMod val="50000"/>
                  </a:schemeClr>
                </a:solidFill>
              </a:rPr>
              <a:t>We (...somebody) should verify this on a multitude of interesting datasets, anonymization algorithms etc.</a:t>
            </a: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6286500" cy="5689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691680" y="4653133"/>
            <a:ext cx="7426357" cy="1538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600">
                <a:solidFill>
                  <a:srgbClr val="17365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17365D"/>
                </a:solidFill>
              </a:rP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altLang="en-US" dirty="0" smtClean="0"/>
              <a:t>GDPR - </a:t>
            </a:r>
            <a:r>
              <a:rPr lang="en-US" dirty="0" smtClean="0"/>
              <a:t>The right to be forgotten </a:t>
            </a:r>
            <a:r>
              <a:rPr lang="x-none" altLang="en-US" dirty="0" smtClean="0"/>
              <a:t>&amp; more...</a:t>
            </a:r>
            <a:endParaRPr lang="x-none" altLang="en-US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295967" y="1091682"/>
            <a:ext cx="8392341" cy="52531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Basically: A user has the right to have their data deleted from a database upon request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The processing of personal data is expressely prohibited: age, race, income, socioeconomic status...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BUT: algorithms must not be implicitly discriminating either!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Think about recommender systems... just collaborative filtering...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From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May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2018 onwards, the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GDPR will come into force and violations carry a severe penalty (like 4% of revenue)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D</a:t>
            </a:r>
            <a:r>
              <a:rPr lang="en-US" dirty="0" smtClean="0"/>
              <a:t>ifferent experimental scenarios</a:t>
            </a:r>
            <a:endParaRPr lang="en-US" dirty="0"/>
          </a:p>
        </p:txBody>
      </p:sp>
      <p:sp>
        <p:nvSpPr>
          <p:cNvPr id="4" name="Shape 34"/>
          <p:cNvSpPr txBox="1"/>
          <p:nvPr/>
        </p:nvSpPr>
        <p:spPr>
          <a:xfrm>
            <a:off x="251460" y="967740"/>
            <a:ext cx="8436610" cy="503999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Simulate users exercising their “right to be forgotten” in the worst way possible – requesting the erasure of the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most valuable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data points in the knowledge base.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nonymizing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data in 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 first place and applying our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classifiers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on that anonymized datasets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sz="2400">
                <a:solidFill>
                  <a:srgbClr val="002060"/>
                </a:solidFill>
              </a:rPr>
              <a:t>Perform a variant of 1) and delete "outliers" -&gt; decrease variance in the dataset</a:t>
            </a:r>
            <a:endParaRPr lang="x-none" sz="2400">
              <a:solidFill>
                <a:srgbClr val="002060"/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x-none" sz="2400">
              <a:solidFill>
                <a:srgbClr val="002060"/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sz="2400">
                <a:solidFill>
                  <a:srgbClr val="002060"/>
                </a:solidFill>
              </a:rPr>
              <a:t>Combine outlier removal and anonymization (two detrimental forces at work)</a:t>
            </a:r>
            <a:endParaRPr lang="x-none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Scenario </a:t>
            </a:r>
            <a:r>
              <a:rPr lang="x-none" altLang="en-US" dirty="0" smtClean="0"/>
              <a:t>1</a:t>
            </a:r>
            <a:endParaRPr lang="x-none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" y="962025"/>
            <a:ext cx="8924925" cy="5400675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/>
              <a:t>Scenario </a:t>
            </a:r>
            <a:r>
              <a:rPr lang="x-none" altLang="en-US" sz="6600" dirty="0" smtClean="0"/>
              <a:t>1</a:t>
            </a:r>
            <a:endParaRPr lang="x-none" altLang="en-US" sz="6600" dirty="0" smtClean="0"/>
          </a:p>
          <a:p>
            <a:pPr marL="0" indent="0" algn="ctr">
              <a:buNone/>
            </a:pPr>
            <a:endParaRPr lang="en-US" sz="4400" i="1" dirty="0" smtClean="0"/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x-none" altLang="en-US" sz="6600" dirty="0" smtClean="0"/>
              <a:t>Selective deletion of valuable data points</a:t>
            </a:r>
            <a:endParaRPr lang="x-none" altLang="en-US" sz="6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88" y="0"/>
            <a:ext cx="6074461" cy="427420"/>
          </a:xfrm>
        </p:spPr>
        <p:txBody>
          <a:bodyPr/>
          <a:lstStyle/>
          <a:p>
            <a:r>
              <a:rPr lang="en-US" dirty="0" smtClean="0"/>
              <a:t>Adult dataset original distribution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" y="596949"/>
            <a:ext cx="8678859" cy="59292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289" y="0"/>
            <a:ext cx="5926760" cy="427420"/>
          </a:xfrm>
        </p:spPr>
        <p:txBody>
          <a:bodyPr/>
          <a:lstStyle/>
          <a:p>
            <a:r>
              <a:rPr lang="en-US" dirty="0" smtClean="0"/>
              <a:t>Find the most </a:t>
            </a:r>
            <a:r>
              <a:rPr lang="x-none" altLang="en-US" dirty="0" smtClean="0"/>
              <a:t>(in-)</a:t>
            </a:r>
            <a:r>
              <a:rPr lang="en-US" dirty="0" smtClean="0"/>
              <a:t>valuable data 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78" y="621963"/>
            <a:ext cx="5483069" cy="5955637"/>
          </a:xfrm>
          <a:prstGeom prst="rect">
            <a:avLst/>
          </a:prstGeom>
        </p:spPr>
      </p:pic>
      <p:sp>
        <p:nvSpPr>
          <p:cNvPr id="6" name="Shape 34"/>
          <p:cNvSpPr txBox="1"/>
          <p:nvPr/>
        </p:nvSpPr>
        <p:spPr>
          <a:xfrm>
            <a:off x="202565" y="663575"/>
            <a:ext cx="3318510" cy="52635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002060"/>
                </a:solidFill>
              </a:rPr>
              <a:t>Train </a:t>
            </a:r>
            <a:r>
              <a:rPr lang="x-none" altLang="en-US" sz="2400" dirty="0" smtClean="0">
                <a:solidFill>
                  <a:srgbClr val="002060"/>
                </a:solidFill>
              </a:rPr>
              <a:t>a </a:t>
            </a:r>
            <a:r>
              <a:rPr lang="en-US" sz="2400" dirty="0" smtClean="0">
                <a:solidFill>
                  <a:srgbClr val="002060"/>
                </a:solidFill>
              </a:rPr>
              <a:t>logistic </a:t>
            </a:r>
            <a:r>
              <a:rPr lang="x-none" altLang="en-US" sz="2400" dirty="0" smtClean="0">
                <a:solidFill>
                  <a:srgbClr val="002060"/>
                </a:solidFill>
              </a:rPr>
              <a:t>regression</a:t>
            </a:r>
            <a:r>
              <a:rPr lang="en-US" sz="2400" dirty="0" smtClean="0">
                <a:solidFill>
                  <a:srgbClr val="002060"/>
                </a:solidFill>
              </a:rPr>
              <a:t> classifier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002060"/>
                </a:solidFill>
              </a:rPr>
              <a:t>Retrieve the </a:t>
            </a:r>
            <a:r>
              <a:rPr lang="x-none" altLang="en-US" sz="2400" dirty="0" smtClean="0">
                <a:solidFill>
                  <a:srgbClr val="002060"/>
                </a:solidFill>
              </a:rPr>
              <a:t>log </a:t>
            </a:r>
            <a:r>
              <a:rPr lang="en-US" sz="2400" dirty="0" smtClean="0">
                <a:solidFill>
                  <a:srgbClr val="002060"/>
                </a:solidFill>
              </a:rPr>
              <a:t>coefficients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002060"/>
                </a:solidFill>
              </a:rPr>
              <a:t>Highest coefs represent attribute valu</a:t>
            </a:r>
            <a:r>
              <a:rPr lang="x-none" sz="2400" dirty="0" smtClean="0">
                <a:solidFill>
                  <a:schemeClr val="accent1">
                    <a:lumMod val="50000"/>
                  </a:schemeClr>
                </a:solidFill>
              </a:rPr>
              <a:t>es t</a:t>
            </a:r>
            <a:r>
              <a:rPr lang="x-none" sz="2400" dirty="0" smtClean="0">
                <a:solidFill>
                  <a:srgbClr val="002060"/>
                </a:solidFill>
              </a:rPr>
              <a:t>hat contributed most to classifier certainty</a:t>
            </a:r>
            <a:endParaRPr lang="x-none" sz="2400" dirty="0" smtClean="0">
              <a:solidFill>
                <a:srgbClr val="002060"/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x-none" sz="2400" dirty="0" smtClean="0">
              <a:solidFill>
                <a:srgbClr val="002060"/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sz="2400">
                <a:solidFill>
                  <a:srgbClr val="002060"/>
                </a:solidFill>
              </a:rPr>
              <a:t>Lowest were most confusing to the algorithm</a:t>
            </a:r>
            <a:endParaRPr lang="x-none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Selective deletion – prepared datasets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115" y="755015"/>
            <a:ext cx="8736965" cy="545465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x-none" altLang="en-US" sz="2800" dirty="0" smtClean="0"/>
              <a:t>We used multi-class classification with the targets</a:t>
            </a:r>
            <a:endParaRPr lang="x-none" altLang="en-US" sz="2800" dirty="0" smtClean="0"/>
          </a:p>
          <a:p>
            <a:pPr lvl="1">
              <a:buFont typeface="Arial" charset="0"/>
              <a:buChar char="•"/>
            </a:pPr>
            <a:r>
              <a:rPr lang="x-none" altLang="en-US" sz="2400" dirty="0" smtClean="0"/>
              <a:t>marital status =&gt; 7 categories</a:t>
            </a:r>
            <a:endParaRPr lang="x-none" altLang="en-US" sz="2400" dirty="0" smtClean="0"/>
          </a:p>
          <a:p>
            <a:pPr lvl="1">
              <a:buFont typeface="Arial" charset="0"/>
              <a:buChar char="•"/>
            </a:pPr>
            <a:r>
              <a:rPr lang="x-none" altLang="en-US" sz="2400" dirty="0" smtClean="0"/>
              <a:t>education_num =&gt; 14 continuous values, but clustered into 4 groups during preprocessing</a:t>
            </a:r>
            <a:endParaRPr lang="x-none" altLang="en-US" sz="2400" dirty="0" smtClean="0"/>
          </a:p>
          <a:p>
            <a:pPr lvl="1">
              <a:buFont typeface="Arial" charset="0"/>
              <a:buChar char="•"/>
            </a:pPr>
            <a:endParaRPr lang="x-none" altLang="en-US" sz="1800" dirty="0" smtClean="0"/>
          </a:p>
          <a:p>
            <a:pPr>
              <a:buFont typeface="Arial" charset="0"/>
              <a:buChar char="•"/>
            </a:pPr>
            <a:r>
              <a:rPr lang="x-none" altLang="en-US" sz="2800" dirty="0"/>
              <a:t>For each identified attribute value (occupation: </a:t>
            </a:r>
            <a:r>
              <a:rPr lang="x-none" altLang="en-US" sz="2800" i="1" dirty="0"/>
              <a:t>administrative clerk</a:t>
            </a:r>
            <a:r>
              <a:rPr lang="x-none" altLang="en-US" sz="2800" dirty="0"/>
              <a:t>) identified as valuable: delete 20%-100% of their containing rows in 5 steps</a:t>
            </a:r>
            <a:endParaRPr lang="x-none" altLang="en-US" sz="2800" dirty="0"/>
          </a:p>
          <a:p>
            <a:pPr>
              <a:buFont typeface="Arial" charset="0"/>
              <a:buChar char="•"/>
            </a:pPr>
            <a:endParaRPr lang="x-none" altLang="en-US" sz="1800" dirty="0"/>
          </a:p>
          <a:p>
            <a:pPr>
              <a:buFont typeface="Arial" charset="0"/>
              <a:buChar char="•"/>
            </a:pPr>
            <a:r>
              <a:rPr lang="x-none" altLang="en-US" sz="2800" dirty="0"/>
              <a:t>This produced 5*#attributes new datasets per target</a:t>
            </a:r>
            <a:endParaRPr lang="x-none" altLang="en-US" sz="2800" dirty="0"/>
          </a:p>
          <a:p>
            <a:pPr>
              <a:buFont typeface="Arial" charset="0"/>
              <a:buChar char="•"/>
            </a:pPr>
            <a:endParaRPr lang="x-none" altLang="en-US" sz="1800" dirty="0"/>
          </a:p>
          <a:p>
            <a:pPr>
              <a:buFont typeface="Arial" charset="0"/>
              <a:buChar char="•"/>
            </a:pPr>
            <a:r>
              <a:rPr lang="x-none" altLang="en-US" sz="2800" dirty="0"/>
              <a:t>We then used 4 classifiers on those data</a:t>
            </a:r>
            <a:endParaRPr lang="x-none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Selective deletion - Results </a:t>
            </a:r>
            <a:r>
              <a:rPr lang="x-none" altLang="en-US" dirty="0" smtClean="0"/>
              <a:t>marital status</a:t>
            </a:r>
            <a:endParaRPr lang="x-none" altLang="en-US" dirty="0" smtClean="0"/>
          </a:p>
        </p:txBody>
      </p:sp>
      <p:pic>
        <p:nvPicPr>
          <p:cNvPr id="5" name="Picture 4" descr="perturb_marital_combin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348615"/>
            <a:ext cx="8124190" cy="60934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5352</Words>
  <Application>Kingsoft Office WPP</Application>
  <PresentationFormat>On-screen Show (4:3)</PresentationFormat>
  <Paragraphs>464</Paragraphs>
  <Slides>27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Default</vt:lpstr>
      <vt:lpstr>PowerPoint 演示文稿</vt:lpstr>
      <vt:lpstr>Privacy in the 21st century… ??</vt:lpstr>
      <vt:lpstr>PowerPoint 演示文稿</vt:lpstr>
      <vt:lpstr>Two different experimental scenarios</vt:lpstr>
      <vt:lpstr>Scenario 2</vt:lpstr>
      <vt:lpstr>Adult dataset original distribution</vt:lpstr>
      <vt:lpstr>Find the most valuable data points</vt:lpstr>
      <vt:lpstr>Selective deletion – prepared datasets</vt:lpstr>
      <vt:lpstr>Selective deletion - Results</vt:lpstr>
      <vt:lpstr>Selective deletion - Results marital status</vt:lpstr>
      <vt:lpstr>Scenario Two</vt:lpstr>
      <vt:lpstr>PowerPoint 演示文稿</vt:lpstr>
      <vt:lpstr>PowerPoint 演示文稿</vt:lpstr>
      <vt:lpstr>PowerPoint 演示文稿</vt:lpstr>
      <vt:lpstr>Anonymization - datasets </vt:lpstr>
      <vt:lpstr>Anonymization – prepared datasets</vt:lpstr>
      <vt:lpstr>ML on Anonymization - Results</vt:lpstr>
      <vt:lpstr>ML on Anonymization - Marital Status</vt:lpstr>
      <vt:lpstr>Scenario 2</vt:lpstr>
      <vt:lpstr>Anonymization – prepared datasets</vt:lpstr>
      <vt:lpstr>ML on Anonymization - Education Num</vt:lpstr>
      <vt:lpstr>Outlier removal</vt:lpstr>
      <vt:lpstr>Scenario 3</vt:lpstr>
      <vt:lpstr>Outlier removal – prepared datasets</vt:lpstr>
      <vt:lpstr>ML on Anonymization - Marital Status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</cp:lastModifiedBy>
  <cp:revision>283</cp:revision>
  <dcterms:created xsi:type="dcterms:W3CDTF">2017-08-31T07:34:17Z</dcterms:created>
  <dcterms:modified xsi:type="dcterms:W3CDTF">2017-08-31T07:34:17Z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