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sldIdLst>
    <p:sldId id="290" r:id="rId2"/>
    <p:sldId id="289" r:id="rId3"/>
    <p:sldId id="314" r:id="rId4"/>
    <p:sldId id="298" r:id="rId5"/>
    <p:sldId id="303" r:id="rId6"/>
    <p:sldId id="311" r:id="rId7"/>
    <p:sldId id="304" r:id="rId8"/>
    <p:sldId id="312" r:id="rId9"/>
    <p:sldId id="305" r:id="rId10"/>
    <p:sldId id="306" r:id="rId11"/>
    <p:sldId id="310" r:id="rId12"/>
    <p:sldId id="302" r:id="rId13"/>
    <p:sldId id="313" r:id="rId14"/>
    <p:sldId id="268" r:id="rId15"/>
    <p:sldId id="271" r:id="rId16"/>
    <p:sldId id="284" r:id="rId17"/>
    <p:sldId id="274" r:id="rId18"/>
    <p:sldId id="282" r:id="rId19"/>
    <p:sldId id="286" r:id="rId20"/>
    <p:sldId id="291" r:id="rId21"/>
    <p:sldId id="288" r:id="rId22"/>
    <p:sldId id="283" r:id="rId23"/>
    <p:sldId id="285" r:id="rId24"/>
    <p:sldId id="296" r:id="rId25"/>
    <p:sldId id="301" r:id="rId26"/>
    <p:sldId id="307" r:id="rId27"/>
    <p:sldId id="300" r:id="rId28"/>
    <p:sldId id="279" r:id="rId29"/>
    <p:sldId id="308" r:id="rId30"/>
    <p:sldId id="266" r:id="rId31"/>
    <p:sldId id="261" r:id="rId32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79" d="100"/>
          <a:sy n="79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97413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4193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99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k-anonymization algorithms:</a:t>
            </a:r>
          </a:p>
          <a:p>
            <a:r>
              <a:rPr lang="en-US" dirty="0" smtClean="0"/>
              <a:t>-) Incognito - full-domain generalization algorithm that builds a generalization lattice and traverses it using a bottom-up breadth-first search</a:t>
            </a:r>
          </a:p>
          <a:p>
            <a:r>
              <a:rPr lang="en-US" dirty="0" smtClean="0"/>
              <a:t>-) Mondrian -</a:t>
            </a:r>
            <a:r>
              <a:rPr lang="en-US" baseline="0" dirty="0" smtClean="0"/>
              <a:t> </a:t>
            </a:r>
            <a:r>
              <a:rPr lang="en-US" dirty="0" smtClean="0"/>
              <a:t>a greedy multidimensional algorithm that partitions the domain space recursively into several regions</a:t>
            </a:r>
          </a:p>
          <a:p>
            <a:r>
              <a:rPr lang="en-US" dirty="0" smtClean="0"/>
              <a:t>-) </a:t>
            </a:r>
            <a:r>
              <a:rPr lang="en-US" dirty="0" err="1" smtClean="0"/>
              <a:t>Datafly</a:t>
            </a:r>
            <a:r>
              <a:rPr lang="en-US" dirty="0" smtClean="0"/>
              <a:t> - a greedy heuristic algorithm</a:t>
            </a:r>
          </a:p>
          <a:p>
            <a:r>
              <a:rPr lang="en-US" dirty="0" smtClean="0"/>
              <a:t>-) Privacy</a:t>
            </a:r>
            <a:r>
              <a:rPr lang="en-US" baseline="0" dirty="0" smtClean="0"/>
              <a:t>-Preserving Data Publishing</a:t>
            </a:r>
            <a:endParaRPr lang="en-US" dirty="0" smtClean="0"/>
          </a:p>
          <a:p>
            <a:r>
              <a:rPr lang="en-US" dirty="0" smtClean="0"/>
              <a:t>-) Privacy-Preserving Data Mining (PPDM)</a:t>
            </a:r>
          </a:p>
          <a:p>
            <a:r>
              <a:rPr lang="en-US" dirty="0" smtClean="0"/>
              <a:t>-) Statistical Disclosure Control (SDC)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89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: adding</a:t>
            </a:r>
            <a:r>
              <a:rPr lang="en-US" baseline="0" dirty="0" smtClean="0"/>
              <a:t> a numerical value to an already existing range (without expansion) adds to the cost via increased size of cluster..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7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0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09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of weight vectors:</a:t>
            </a:r>
          </a:p>
          <a:p>
            <a:endParaRPr lang="en-US" dirty="0" smtClean="0"/>
          </a:p>
          <a:p>
            <a:r>
              <a:rPr lang="en-US" dirty="0" smtClean="0"/>
              <a:t>REVERSE MENTAL</a:t>
            </a:r>
            <a:r>
              <a:rPr lang="en-US" baseline="0" dirty="0" smtClean="0"/>
              <a:t> 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=&gt; Probably</a:t>
            </a:r>
            <a:r>
              <a:rPr lang="en-US" baseline="0" dirty="0" smtClean="0"/>
              <a:t> interesting for many application areas</a:t>
            </a:r>
            <a:endParaRPr lang="en-US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Race =&gt; Maybe interesting for certain kinds of diseases</a:t>
            </a:r>
            <a:endParaRPr lang="en-US" dirty="0" smtClean="0"/>
          </a:p>
          <a:p>
            <a:r>
              <a:rPr lang="en-US" dirty="0" smtClean="0"/>
              <a:t>Marital status =&gt; e.g. insurance</a:t>
            </a:r>
            <a:r>
              <a:rPr lang="en-US" baseline="0" dirty="0" smtClean="0"/>
              <a:t> companies want to conduct risk assessment for household policy</a:t>
            </a:r>
          </a:p>
        </p:txBody>
      </p:sp>
    </p:spTree>
    <p:extLst>
      <p:ext uri="{BB962C8B-B14F-4D97-AF65-F5344CB8AC3E}">
        <p14:creationId xmlns:p14="http://schemas.microsoft.com/office/powerpoint/2010/main" val="413406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Choose a node (data row / point) =&gt; start a cluster with it</a:t>
            </a:r>
          </a:p>
          <a:p>
            <a:pPr marL="457200" indent="-457200">
              <a:buAutoNum type="arabicParenR"/>
            </a:pPr>
            <a:r>
              <a:rPr lang="en-US" dirty="0" smtClean="0"/>
              <a:t>Iterate over all other nodes =&gt; choose the</a:t>
            </a:r>
            <a:r>
              <a:rPr lang="en-US" baseline="0" dirty="0" smtClean="0"/>
              <a:t> one which minimizes merge costs</a:t>
            </a:r>
          </a:p>
          <a:p>
            <a:pPr marL="457200" indent="-457200">
              <a:buAutoNum type="arabicParenR"/>
            </a:pPr>
            <a:r>
              <a:rPr lang="en-US" dirty="0" smtClean="0"/>
              <a:t>Add to cluster and count costs</a:t>
            </a:r>
          </a:p>
          <a:p>
            <a:pPr marL="457200" indent="-457200">
              <a:buAutoNum type="arabicParenR"/>
            </a:pPr>
            <a:r>
              <a:rPr lang="en-US" dirty="0" smtClean="0"/>
              <a:t>Once cluster has reached size k, stop</a:t>
            </a:r>
          </a:p>
          <a:p>
            <a:pPr marL="457200" indent="-457200">
              <a:buAutoNum type="arabicParenR"/>
            </a:pPr>
            <a:r>
              <a:rPr lang="en-US" dirty="0" smtClean="0"/>
              <a:t>Go</a:t>
            </a:r>
            <a:r>
              <a:rPr lang="en-US" baseline="0" dirty="0" smtClean="0"/>
              <a:t> back to 1)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1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Non-obvious for the numerical columns</a:t>
            </a:r>
          </a:p>
          <a:p>
            <a:endParaRPr lang="en-US" dirty="0" smtClean="0"/>
          </a:p>
          <a:p>
            <a:r>
              <a:rPr lang="en-US" dirty="0" smtClean="0"/>
              <a:t>Ranges =&gt; Averages of ranges…</a:t>
            </a:r>
          </a:p>
          <a:p>
            <a:endParaRPr lang="en-US" dirty="0" smtClean="0"/>
          </a:p>
          <a:p>
            <a:r>
              <a:rPr lang="en-US" dirty="0" smtClean="0"/>
              <a:t>Of course you get one of those for each combination of k-factor /</a:t>
            </a:r>
            <a:r>
              <a:rPr lang="en-US" baseline="0" dirty="0" smtClean="0"/>
              <a:t> </a:t>
            </a:r>
            <a:r>
              <a:rPr lang="en-US" dirty="0" smtClean="0"/>
              <a:t>weight vector applied…</a:t>
            </a:r>
          </a:p>
        </p:txBody>
      </p:sp>
    </p:spTree>
    <p:extLst>
      <p:ext uri="{BB962C8B-B14F-4D97-AF65-F5344CB8AC3E}">
        <p14:creationId xmlns:p14="http://schemas.microsoft.com/office/powerpoint/2010/main" val="2890757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4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– other tabular Datasets (less skewed 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63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9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  <p:extLst>
      <p:ext uri="{BB962C8B-B14F-4D97-AF65-F5344CB8AC3E}">
        <p14:creationId xmlns:p14="http://schemas.microsoft.com/office/powerpoint/2010/main" val="45297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>
                <a:sym typeface="Wingdings" panose="05000000000000000000" pitchFamily="2" charset="2"/>
              </a:rPr>
              <a:t> OLTP =&gt; Archive =&gt; statistics =&gt;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9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>
                <a:sym typeface="Wingdings" panose="05000000000000000000" pitchFamily="2" charset="2"/>
              </a:rPr>
              <a:t> OLTP =&gt; Archive =&gt; statistics =&gt; ML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If already deleted data re-appears,</a:t>
            </a:r>
            <a:r>
              <a:rPr lang="en-US" baseline="0" dirty="0" smtClean="0">
                <a:sym typeface="Wingdings" panose="05000000000000000000" pitchFamily="2" charset="2"/>
              </a:rPr>
              <a:t> the sysadmin’s job disappears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7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is this different</a:t>
            </a:r>
            <a:r>
              <a:rPr lang="en-US" baseline="0" dirty="0" smtClean="0"/>
              <a:t> from simply feeding an algorithm less information in the first place? Shouldn’t the results be the same? YES – but when seen from the standpoint of worldwide competition between different countries / blocks of countries with different privacy laws, it may become crucial to develop a feeling for the magnitude of competitive loss…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7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02185" y="6553126"/>
            <a:ext cx="174928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Salzburg, 2016-09-01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jp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ARES 2016 /</a:t>
            </a:r>
          </a:p>
          <a:p>
            <a:pPr algn="ctr"/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PAML Workshop</a:t>
            </a:r>
            <a:endParaRPr lang="en-US" sz="2400" b="1" dirty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right to be forgotten:</a:t>
            </a:r>
          </a:p>
          <a:p>
            <a:pPr lvl="0" algn="ctr"/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Towards </a:t>
            </a:r>
            <a:r>
              <a:rPr 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Machine Learning on perturbed knowledge </a:t>
            </a:r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bases</a:t>
            </a: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 smtClean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Bernd Malle, Peter Kieseberg, Edgar </a:t>
            </a:r>
            <a:r>
              <a:rPr lang="en-US" sz="2000" b="1" dirty="0" err="1" smtClean="0">
                <a:solidFill>
                  <a:schemeClr val="tx2"/>
                </a:solidFill>
              </a:rPr>
              <a:t>Weippl</a:t>
            </a:r>
            <a:r>
              <a:rPr lang="en-US" sz="2000" b="1" dirty="0" smtClean="0">
                <a:solidFill>
                  <a:schemeClr val="tx2"/>
                </a:solidFill>
              </a:rPr>
              <a:t>, Andreas Holzinger</a:t>
            </a: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406880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9" y="3738854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6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89" y="0"/>
            <a:ext cx="5926760" cy="427420"/>
          </a:xfrm>
        </p:spPr>
        <p:txBody>
          <a:bodyPr/>
          <a:lstStyle/>
          <a:p>
            <a:r>
              <a:rPr lang="en-US" dirty="0" smtClean="0"/>
              <a:t>Find the most valuable data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78" y="621963"/>
            <a:ext cx="5483069" cy="5955637"/>
          </a:xfrm>
          <a:prstGeom prst="rect">
            <a:avLst/>
          </a:prstGeom>
        </p:spPr>
      </p:pic>
      <p:sp>
        <p:nvSpPr>
          <p:cNvPr id="6" name="Shape 34"/>
          <p:cNvSpPr txBox="1">
            <a:spLocks/>
          </p:cNvSpPr>
          <p:nvPr/>
        </p:nvSpPr>
        <p:spPr>
          <a:xfrm>
            <a:off x="202881" y="846306"/>
            <a:ext cx="3318532" cy="50778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Preprocess dataset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Train some logistic classifier on it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Retrieve the coefficients learned by the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Log.Class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Sort &amp; use the best xyz as most valuable columns</a:t>
            </a:r>
          </a:p>
        </p:txBody>
      </p:sp>
    </p:spTree>
    <p:extLst>
      <p:ext uri="{BB962C8B-B14F-4D97-AF65-F5344CB8AC3E}">
        <p14:creationId xmlns:p14="http://schemas.microsoft.com/office/powerpoint/2010/main" val="3050099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– prepared 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240" y="692694"/>
            <a:ext cx="8736839" cy="57470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After extracting the 3 attribute values contributing the most information to the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construct new datasets with 0.2, 0.4, 0.6, 0.8 and 1.0 fractions of those data rows missing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Thereby constructing 15 new data 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use 4 different classifiers on…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-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420"/>
            <a:ext cx="9144000" cy="61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09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Two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400" i="1" dirty="0"/>
              <a:t>i</a:t>
            </a:r>
            <a:r>
              <a:rPr lang="en-US" sz="4400" i="1" dirty="0" smtClean="0"/>
              <a:t>mplies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6600" dirty="0" smtClean="0"/>
              <a:t>Wholesale anonymization of the knowledge base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62874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Properties &amp; General Approach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2338" y="677636"/>
            <a:ext cx="8685219" cy="57045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properties =&gt; Reduce granularity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immediately reveal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name, email, phone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nr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., SSN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DELETE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Symbol" panose="05050102010706020507" pitchFamily="18" charset="2"/>
              <a:buChar char="Þ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Sensitive data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medical diagnosis, symptoms, drug intake,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income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NECESSARY, KEEP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Quasi-Identifiers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used in combination to retrieve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Age, zip, gender, race, profession, education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MAYBE USEFUL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MANIPULATE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GENERALIZE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51804"/>
              </p:ext>
            </p:extLst>
          </p:nvPr>
        </p:nvGraphicFramePr>
        <p:xfrm>
          <a:off x="1088961" y="1235043"/>
          <a:ext cx="6384861" cy="855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0854"/>
                <a:gridCol w="861183"/>
                <a:gridCol w="1345597"/>
                <a:gridCol w="1211038"/>
                <a:gridCol w="1776189"/>
              </a:tblGrid>
              <a:tr h="294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Allergies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580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8952" y="-11495"/>
            <a:ext cx="733341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K </a:t>
            </a:r>
            <a:r>
              <a:rPr lang="en-US" dirty="0"/>
              <a:t>Anonymization </a:t>
            </a:r>
            <a:r>
              <a:rPr lang="en-US" dirty="0" smtClean="0"/>
              <a:t>criterion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2338" y="1378601"/>
            <a:ext cx="8685219" cy="1075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k-anonymity: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every entry in the DS, there must be at least k-1 identical entries (w.r.t. QI's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 =&gt; this is 3-anon: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07969"/>
              </p:ext>
            </p:extLst>
          </p:nvPr>
        </p:nvGraphicFramePr>
        <p:xfrm>
          <a:off x="365188" y="2933515"/>
          <a:ext cx="4038859" cy="25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1856"/>
                <a:gridCol w="635446"/>
                <a:gridCol w="459533"/>
                <a:gridCol w="718020"/>
                <a:gridCol w="646218"/>
                <a:gridCol w="947786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2402"/>
              </p:ext>
            </p:extLst>
          </p:nvPr>
        </p:nvGraphicFramePr>
        <p:xfrm>
          <a:off x="5215812" y="2933515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Lung Cancer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Notched Right Arrow 5"/>
          <p:cNvSpPr/>
          <p:nvPr/>
        </p:nvSpPr>
        <p:spPr>
          <a:xfrm>
            <a:off x="4530011" y="4037344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68048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61" y="0"/>
            <a:ext cx="6017988" cy="427420"/>
          </a:xfrm>
        </p:spPr>
        <p:txBody>
          <a:bodyPr/>
          <a:lstStyle/>
          <a:p>
            <a:r>
              <a:rPr lang="en-US" dirty="0" smtClean="0"/>
              <a:t>Limits of anonymization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899" y="657339"/>
            <a:ext cx="80949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Trade-off between: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utility 	=&gt; min. information loss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Privacy		=&gt; max. information loss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Both can be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easily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achieved (but not together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08144"/>
              </p:ext>
            </p:extLst>
          </p:nvPr>
        </p:nvGraphicFramePr>
        <p:xfrm>
          <a:off x="327061" y="3576409"/>
          <a:ext cx="3687070" cy="2559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6821"/>
                <a:gridCol w="580098"/>
                <a:gridCol w="419507"/>
                <a:gridCol w="655480"/>
                <a:gridCol w="589931"/>
                <a:gridCol w="865233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81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59202"/>
              </p:ext>
            </p:extLst>
          </p:nvPr>
        </p:nvGraphicFramePr>
        <p:xfrm>
          <a:off x="5205652" y="3576409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Left-Right Arrow 3"/>
          <p:cNvSpPr/>
          <p:nvPr/>
        </p:nvSpPr>
        <p:spPr>
          <a:xfrm>
            <a:off x="4228891" y="4655149"/>
            <a:ext cx="762000" cy="386080"/>
          </a:xfrm>
          <a:prstGeom prst="left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2888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7680" y="-11495"/>
            <a:ext cx="732468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Generalization hierarchies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503138"/>
            <a:ext cx="8685219" cy="52363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hierarchies)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fixed ruleset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range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partitioning (numerical values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...)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Suppression 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Special case of generalization (with one level)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3" y="2528206"/>
            <a:ext cx="4762881" cy="21560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900" y="5785122"/>
            <a:ext cx="6392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Graphics Source: </a:t>
            </a:r>
            <a:r>
              <a:rPr lang="en-US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Bayardo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R. J., &amp; Agrawal, R. (2005, April). Data privacy through optimal k-anonymization. In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Data Engineering, 2005. ICDE 2005. Proceedings. 21st International Conference 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217-228). IEEE.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2123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-11495"/>
            <a:ext cx="726372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Anonymization – Greedy clustering 1/4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“S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oci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l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etwork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Gree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dy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nonymization” (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SaNGreeA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Anonymizes a dataset w.r.t 2 information categories: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Feature vector values =&gt; traditional, tabular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structure =&gt; edge configuration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Based on the concept of ‘greedy’ clustering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Which poses the question: 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How do we choose the next node to add to a cluster w.r.t the above two criteria?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	! We need some (good) cost functions !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79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6448" y="-11495"/>
            <a:ext cx="7275914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Anonymization – Greedy clustering </a:t>
            </a:r>
            <a:r>
              <a:rPr lang="en-US" dirty="0" smtClean="0"/>
              <a:t>2/4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Information loss (GIL)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Based on content of nodes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assume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Continuous properties (age, body height, …)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Candidate Nodes hold a particular value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Clusters have either particular value (at the start) or a generalized range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 order to incorporate the node into the cluster, we may have to generalize this range further, increasing the cost.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Categorical properties (work class, native-country, …)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Same preconditions as above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 use generalization hierarchies to determine the cost of clustering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53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Overview / Contents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585216" y="757205"/>
            <a:ext cx="8392341" cy="61061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Introduction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Motivation – The right to be forgotten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Impact on different database layers</a:t>
            </a: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Two scenarios for perturbation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Selectively deleting valuable data points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How to choose what is valuable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preparing the dataset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Anonymization of the whole database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 k-anonymization criterion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Gen-Hierarchies,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greedy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clustering &amp; weight-vectors</a:t>
            </a:r>
          </a:p>
          <a:p>
            <a:pPr marL="955221" lvl="1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Initial conclusion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spcAft>
                <a:spcPts val="600"/>
              </a:spcAft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Future work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98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6448" y="-11495"/>
            <a:ext cx="7275914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Anonymization – Greedy clustering </a:t>
            </a:r>
            <a:r>
              <a:rPr lang="en-US" dirty="0" smtClean="0"/>
              <a:t>3/4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information loss function: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455331"/>
            <a:ext cx="8836660" cy="2074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0230" y="5953140"/>
            <a:ext cx="558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Campan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A. and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Truta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T.M., 2009. Data and structural k-anonymity in social networks. In 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Privacy, Security, and Trust in KDD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 (pp. 33-54). Springer Berlin Heidelberg.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1" y="3529584"/>
            <a:ext cx="824027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55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Anonymization – Greedy clustering </a:t>
            </a:r>
            <a:r>
              <a:rPr lang="en-US" dirty="0" smtClean="0"/>
              <a:t>4/4</a:t>
            </a:r>
            <a:endParaRPr lang="en-US" dirty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2745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Example GIL: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age_range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overall = [11 – 91]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order to cluster some nodes, we need to generalize 27 to [20 - 30]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Cost = (30-20)/(91-11) = 1/8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Given a generalization hierarchy ‘native-country’ with 4 levels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order to cluster, we need to generalize ‘Austria’, ‘France’, or ‘Portugal’  to ‘Western Europe’, which is 1 level higher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Cost = 1/4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66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Weight Vectors 1/2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37261"/>
              </p:ext>
            </p:extLst>
          </p:nvPr>
        </p:nvGraphicFramePr>
        <p:xfrm>
          <a:off x="853440" y="999491"/>
          <a:ext cx="7426961" cy="124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55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55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North_America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55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Married-civ-spouse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05206"/>
              </p:ext>
            </p:extLst>
          </p:nvPr>
        </p:nvGraphicFramePr>
        <p:xfrm>
          <a:off x="853440" y="4389120"/>
          <a:ext cx="7426961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[48 - 70]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Private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66520" y="313257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51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United-States</a:t>
            </a:r>
            <a:r>
              <a:rPr lang="en-US" dirty="0" smtClean="0"/>
              <a:t> |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Male | White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| Married-civ-spouse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Notched Right Arrow 18"/>
          <p:cNvSpPr/>
          <p:nvPr/>
        </p:nvSpPr>
        <p:spPr>
          <a:xfrm rot="16200000">
            <a:off x="4287002" y="2589452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Notched Right Arrow 19"/>
          <p:cNvSpPr/>
          <p:nvPr/>
        </p:nvSpPr>
        <p:spPr>
          <a:xfrm rot="5400000">
            <a:off x="4287003" y="3701546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5867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9232" y="-11495"/>
            <a:ext cx="7343129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Weight Vectors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601" y="874475"/>
            <a:ext cx="7559969" cy="1384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Applying a weight vector to our desired columns will change o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ur cost function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and thereby produce different anonymization results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: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92420"/>
              </p:ext>
            </p:extLst>
          </p:nvPr>
        </p:nvGraphicFramePr>
        <p:xfrm>
          <a:off x="1180841" y="2718015"/>
          <a:ext cx="6815491" cy="7529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7566"/>
                <a:gridCol w="967566"/>
                <a:gridCol w="1332618"/>
                <a:gridCol w="839975"/>
                <a:gridCol w="935668"/>
                <a:gridCol w="1772098"/>
              </a:tblGrid>
              <a:tr h="336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workclass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native-country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marital-status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6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15" name="Notched Right Arrow 14"/>
          <p:cNvSpPr/>
          <p:nvPr/>
        </p:nvSpPr>
        <p:spPr>
          <a:xfrm rot="5400000">
            <a:off x="4037473" y="3954908"/>
            <a:ext cx="754449" cy="576000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10892"/>
              </p:ext>
            </p:extLst>
          </p:nvPr>
        </p:nvGraphicFramePr>
        <p:xfrm>
          <a:off x="1180843" y="4935895"/>
          <a:ext cx="6815488" cy="737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1470"/>
                <a:gridCol w="1176868"/>
                <a:gridCol w="1707105"/>
                <a:gridCol w="741470"/>
                <a:gridCol w="741470"/>
                <a:gridCol w="1707105"/>
              </a:tblGrid>
              <a:tr h="32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workclass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native-country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marital-status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8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40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60832" y="-11495"/>
            <a:ext cx="725153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Greedy anonymization Main Loop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0" y="458086"/>
            <a:ext cx="8646730" cy="59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63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- datasets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637612"/>
            <a:ext cx="8472792" cy="58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9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– prepared datasets</a:t>
            </a:r>
            <a:endParaRPr lang="en-US" dirty="0"/>
          </a:p>
        </p:txBody>
      </p:sp>
      <p:sp>
        <p:nvSpPr>
          <p:cNvPr id="4" name="Shape 34"/>
          <p:cNvSpPr txBox="1">
            <a:spLocks/>
          </p:cNvSpPr>
          <p:nvPr/>
        </p:nvSpPr>
        <p:spPr>
          <a:xfrm>
            <a:off x="215900" y="953310"/>
            <a:ext cx="8685219" cy="52971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used k-factors of: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3, 7, 11, 15 and 19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Each combined with three different weight vectors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Equal weights for all columns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Age preferred (0.88 vs 0.01 rest)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Race preferred (0.88 vs. 0.01 rest)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Resulting in 15 differently anonymized data sets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65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-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420"/>
            <a:ext cx="9144000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4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Initial Conclusions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1129004"/>
            <a:ext cx="8685219" cy="43086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Succumbing to the “right-to-be-forgotten” still seems better than performing ML on anonymized DBs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 whole lot of future research is needed in order to corroborate and expand on those results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55221" lvl="1" indent="-514350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Extension to other ML approaches</a:t>
            </a:r>
          </a:p>
          <a:p>
            <a:pPr marL="440871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	=&gt; Prediction, Clustering, Dim. Reduction, Pattern Rec.</a:t>
            </a:r>
          </a:p>
          <a:p>
            <a:pPr lvl="1" indent="-342900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Other perturbation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techniques</a:t>
            </a:r>
          </a:p>
          <a:p>
            <a:pPr lvl="1" indent="-342900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Graph-based datasets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41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1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Other Perturbation techniques (tab)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Adding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noise (only distribution counts)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Value perturbation =&gt; numerical attributes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Idea: alter individual data points, keep distribution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Microaggregation / Clustering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Replace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node data by centroid data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good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numerical data, but possible also for others given rules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Ensures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k-anonymity only when computed over all attributes at the same time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Exact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optimal only in P when computed over just 1 attribute (else heuristic)</a:t>
            </a:r>
          </a:p>
        </p:txBody>
      </p:sp>
    </p:spTree>
    <p:extLst>
      <p:ext uri="{BB962C8B-B14F-4D97-AF65-F5344CB8AC3E}">
        <p14:creationId xmlns:p14="http://schemas.microsoft.com/office/powerpoint/2010/main" val="1612918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Privacy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century… ??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6198" y="427420"/>
            <a:ext cx="3187920" cy="2125280"/>
            <a:chOff x="1536198" y="427420"/>
            <a:chExt cx="3187920" cy="21252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198" y="427420"/>
              <a:ext cx="3187920" cy="21252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77695">
              <a:off x="2407590" y="816656"/>
              <a:ext cx="933450" cy="37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Privacy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2546" y="2145018"/>
            <a:ext cx="7716573" cy="4467225"/>
            <a:chOff x="542546" y="2145018"/>
            <a:chExt cx="7716573" cy="4467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46" y="2145018"/>
              <a:ext cx="4663539" cy="4467225"/>
            </a:xfrm>
            <a:prstGeom prst="rect">
              <a:avLst/>
            </a:prstGeom>
          </p:spPr>
        </p:pic>
        <p:sp>
          <p:nvSpPr>
            <p:cNvPr id="12" name="Curved Up Arrow 11"/>
            <p:cNvSpPr/>
            <p:nvPr/>
          </p:nvSpPr>
          <p:spPr>
            <a:xfrm rot="12975296">
              <a:off x="3698405" y="3057484"/>
              <a:ext cx="2346704" cy="1116012"/>
            </a:xfrm>
            <a:prstGeom prst="curvedUpArrow">
              <a:avLst/>
            </a:prstGeom>
            <a:solidFill>
              <a:schemeClr val="accent6">
                <a:lumMod val="50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419" y="4492386"/>
              <a:ext cx="25527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Technological </a:t>
              </a: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progess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36523" y="1121095"/>
            <a:ext cx="5887946" cy="2112346"/>
            <a:chOff x="1611055" y="1058465"/>
            <a:chExt cx="5887946" cy="21123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26134" flipH="1">
              <a:off x="3333779" y="-664259"/>
              <a:ext cx="2112346" cy="555779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405679">
              <a:off x="5289201" y="2040166"/>
              <a:ext cx="22098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Data protection laws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360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60832" y="-11495"/>
            <a:ext cx="7251530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Graph based data sets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146958" y="976884"/>
            <a:ext cx="8830600" cy="53752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social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network data, in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which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nodes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represent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microdata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edges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represent their structural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context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are harder to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It's harder to model the background knowledge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an attacker.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 is harder 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quantify the information loss of modifications.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Graph perturbation 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(randomly) adding / deleting nodes / edges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very efficient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hard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reconstruct - (sub)graph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iso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-, homomorphism problem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22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The right to be forgotten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5967" y="1091682"/>
            <a:ext cx="8392341" cy="52531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Basically: A user has the right to have their data deleted from a database upon request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 past cases, the requirement only meant deletion from a search index (due to EU tech ignorance)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From 2018 onwards, the “right to be forgotten” will be part of the new EU data protection rules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Since one cannot foresee which (non-existing) laws will be enforced by the European bureaucracy in the future (see Apple..), it would be wise to be prepared…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85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Impact on different DB layers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8357" y="559053"/>
            <a:ext cx="2509937" cy="1660851"/>
            <a:chOff x="2897157" y="447865"/>
            <a:chExt cx="2509937" cy="16608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157" y="670244"/>
              <a:ext cx="1438472" cy="143847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502" y="447865"/>
              <a:ext cx="1399592" cy="139959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730108" y="3342039"/>
            <a:ext cx="4079950" cy="2784045"/>
            <a:chOff x="730108" y="3342039"/>
            <a:chExt cx="4079950" cy="27840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89" y="4096842"/>
              <a:ext cx="1659914" cy="1659914"/>
            </a:xfrm>
            <a:prstGeom prst="rect">
              <a:avLst/>
            </a:prstGeom>
          </p:spPr>
        </p:pic>
        <p:sp>
          <p:nvSpPr>
            <p:cNvPr id="12" name="Notched Right Arrow 11"/>
            <p:cNvSpPr/>
            <p:nvPr/>
          </p:nvSpPr>
          <p:spPr>
            <a:xfrm rot="9260492">
              <a:off x="1958367" y="3342039"/>
              <a:ext cx="2851691" cy="447869"/>
            </a:xfrm>
            <a:prstGeom prst="notch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108" y="5756756"/>
              <a:ext cx="193960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System failures?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6651" y="3128375"/>
            <a:ext cx="2298032" cy="2997709"/>
            <a:chOff x="3296651" y="3128375"/>
            <a:chExt cx="2298032" cy="29977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676" y="4033416"/>
              <a:ext cx="1921100" cy="1723340"/>
            </a:xfrm>
            <a:prstGeom prst="rect">
              <a:avLst/>
            </a:prstGeom>
          </p:spPr>
        </p:pic>
        <p:sp>
          <p:nvSpPr>
            <p:cNvPr id="13" name="Notched Right Arrow 12"/>
            <p:cNvSpPr/>
            <p:nvPr/>
          </p:nvSpPr>
          <p:spPr>
            <a:xfrm rot="6127964">
              <a:off x="4682960" y="3361713"/>
              <a:ext cx="914546" cy="447869"/>
            </a:xfrm>
            <a:prstGeom prst="notch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6651" y="5756756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Incomplete statistics?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06854" y="3102015"/>
            <a:ext cx="2436002" cy="3024069"/>
            <a:chOff x="6306854" y="3102015"/>
            <a:chExt cx="2436002" cy="30240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049" y="4413941"/>
              <a:ext cx="2397807" cy="1330783"/>
            </a:xfrm>
            <a:prstGeom prst="rect">
              <a:avLst/>
            </a:prstGeom>
          </p:spPr>
        </p:pic>
        <p:sp>
          <p:nvSpPr>
            <p:cNvPr id="11" name="Notched Right Arrow 10"/>
            <p:cNvSpPr/>
            <p:nvPr/>
          </p:nvSpPr>
          <p:spPr>
            <a:xfrm rot="2741939">
              <a:off x="5944849" y="3464020"/>
              <a:ext cx="1171880" cy="447869"/>
            </a:xfrm>
            <a:prstGeom prst="notch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5049" y="5756756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ML performance…?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10385" y="1271749"/>
            <a:ext cx="3495403" cy="2070744"/>
            <a:chOff x="3610385" y="1271749"/>
            <a:chExt cx="3495403" cy="20707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920" y="1475270"/>
              <a:ext cx="1319504" cy="1867223"/>
            </a:xfrm>
            <a:prstGeom prst="rect">
              <a:avLst/>
            </a:prstGeom>
          </p:spPr>
        </p:pic>
        <p:sp>
          <p:nvSpPr>
            <p:cNvPr id="10" name="Left-Right Arrow 9"/>
            <p:cNvSpPr/>
            <p:nvPr/>
          </p:nvSpPr>
          <p:spPr>
            <a:xfrm rot="1612799">
              <a:off x="3610385" y="1790196"/>
              <a:ext cx="1123945" cy="410547"/>
            </a:xfrm>
            <a:prstGeom prst="left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514316">
              <a:off x="3986963" y="1521724"/>
              <a:ext cx="73584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OLTP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928376">
              <a:off x="5295132" y="1271749"/>
              <a:ext cx="1810656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Less convenient service?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061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780291" y="2419861"/>
            <a:ext cx="4764101" cy="4646383"/>
            <a:chOff x="3780291" y="2419861"/>
            <a:chExt cx="4764101" cy="46463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748" y="4309685"/>
              <a:ext cx="2397807" cy="133078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34748" y="5652500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ML performance…?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58441" y="3386075"/>
              <a:ext cx="3475695" cy="3471925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7094">
              <a:off x="3780291" y="2419861"/>
              <a:ext cx="4764101" cy="464638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Whom does it concern?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05429" y="-277630"/>
            <a:ext cx="4520261" cy="4419235"/>
            <a:chOff x="4505429" y="-277630"/>
            <a:chExt cx="4520261" cy="4419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442" y="934400"/>
              <a:ext cx="1659914" cy="165991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7828">
              <a:off x="7077933" y="1008573"/>
              <a:ext cx="1227472" cy="1774658"/>
            </a:xfrm>
            <a:prstGeom prst="rect">
              <a:avLst/>
            </a:prstGeom>
          </p:spPr>
        </p:pic>
        <p:sp>
          <p:nvSpPr>
            <p:cNvPr id="24" name="Plus 23"/>
            <p:cNvSpPr/>
            <p:nvPr/>
          </p:nvSpPr>
          <p:spPr>
            <a:xfrm rot="2796042">
              <a:off x="4555942" y="-328143"/>
              <a:ext cx="4419235" cy="4520261"/>
            </a:xfrm>
            <a:prstGeom prst="mathPlus">
              <a:avLst>
                <a:gd name="adj1" fmla="val 5357"/>
              </a:avLst>
            </a:prstGeom>
            <a:solidFill>
              <a:srgbClr val="FF0000">
                <a:alpha val="65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2046" y="2594314"/>
              <a:ext cx="227016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Re-appearing items?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41342" y="-392899"/>
            <a:ext cx="4520261" cy="4419235"/>
            <a:chOff x="-141342" y="-392899"/>
            <a:chExt cx="4520261" cy="44192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43" y="741349"/>
              <a:ext cx="1319504" cy="186722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2798">
              <a:off x="2378624" y="980165"/>
              <a:ext cx="891074" cy="1389589"/>
            </a:xfrm>
            <a:prstGeom prst="rect">
              <a:avLst/>
            </a:prstGeom>
          </p:spPr>
        </p:pic>
        <p:sp>
          <p:nvSpPr>
            <p:cNvPr id="23" name="Plus 22"/>
            <p:cNvSpPr/>
            <p:nvPr/>
          </p:nvSpPr>
          <p:spPr>
            <a:xfrm rot="2796042">
              <a:off x="-90829" y="-443412"/>
              <a:ext cx="4419235" cy="4520261"/>
            </a:xfrm>
            <a:prstGeom prst="mathPlus">
              <a:avLst>
                <a:gd name="adj1" fmla="val 5357"/>
              </a:avLst>
            </a:prstGeom>
            <a:solidFill>
              <a:srgbClr val="FF0000">
                <a:alpha val="65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6367" y="2323989"/>
              <a:ext cx="1810656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Less convenient service?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0202" y="2565756"/>
            <a:ext cx="4520261" cy="4419235"/>
            <a:chOff x="-140202" y="2565756"/>
            <a:chExt cx="4520261" cy="44192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43" y="3913704"/>
              <a:ext cx="1921100" cy="172334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4224">
              <a:off x="2214573" y="3617131"/>
              <a:ext cx="1776663" cy="1871648"/>
            </a:xfrm>
            <a:prstGeom prst="rect">
              <a:avLst/>
            </a:prstGeom>
          </p:spPr>
        </p:pic>
        <p:sp>
          <p:nvSpPr>
            <p:cNvPr id="22" name="Plus 21"/>
            <p:cNvSpPr/>
            <p:nvPr/>
          </p:nvSpPr>
          <p:spPr>
            <a:xfrm rot="2796042">
              <a:off x="-89689" y="2515243"/>
              <a:ext cx="4419235" cy="4520261"/>
            </a:xfrm>
            <a:prstGeom prst="mathPlus">
              <a:avLst>
                <a:gd name="adj1" fmla="val 5357"/>
              </a:avLst>
            </a:prstGeom>
            <a:solidFill>
              <a:srgbClr val="FF0000">
                <a:alpha val="65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4918" y="5637044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Incomplete statistics?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035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Two different experimental scenarios</a:t>
            </a:r>
            <a:endParaRPr lang="en-US" dirty="0"/>
          </a:p>
        </p:txBody>
      </p:sp>
      <p:sp>
        <p:nvSpPr>
          <p:cNvPr id="4" name="Shape 34"/>
          <p:cNvSpPr txBox="1">
            <a:spLocks/>
          </p:cNvSpPr>
          <p:nvPr/>
        </p:nvSpPr>
        <p:spPr>
          <a:xfrm>
            <a:off x="251519" y="1660849"/>
            <a:ext cx="8436790" cy="45999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Simulate users exercising their “right to be forgotten” in the worst way possible – requesting the erasure of the most valuable data points in the knowledge base.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Try to circumnavigate the re-creation of our ML databases  by anonymizing them in the first place and applying our learning algorithms on that anonymized datasets.</a:t>
            </a:r>
          </a:p>
        </p:txBody>
      </p:sp>
    </p:spTree>
    <p:extLst>
      <p:ext uri="{BB962C8B-B14F-4D97-AF65-F5344CB8AC3E}">
        <p14:creationId xmlns:p14="http://schemas.microsoft.com/office/powerpoint/2010/main" val="902969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8" y="962025"/>
            <a:ext cx="8473382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One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400" i="1" dirty="0"/>
              <a:t>i</a:t>
            </a:r>
            <a:r>
              <a:rPr lang="en-US" sz="4400" i="1" dirty="0" smtClean="0"/>
              <a:t>mplies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6600" dirty="0" smtClean="0"/>
              <a:t>Selectively deleting (valuable) data points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33954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8" y="0"/>
            <a:ext cx="6074461" cy="427420"/>
          </a:xfrm>
        </p:spPr>
        <p:txBody>
          <a:bodyPr/>
          <a:lstStyle/>
          <a:p>
            <a:r>
              <a:rPr lang="en-US" dirty="0" smtClean="0"/>
              <a:t>Adult dataset original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" y="596949"/>
            <a:ext cx="8678859" cy="59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41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1833</Words>
  <Application>Microsoft Office PowerPoint</Application>
  <PresentationFormat>On-screen Show (4:3)</PresentationFormat>
  <Paragraphs>552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</vt:lpstr>
      <vt:lpstr>Courier New</vt:lpstr>
      <vt:lpstr>Helvetica</vt:lpstr>
      <vt:lpstr>Helvetica Neue</vt:lpstr>
      <vt:lpstr>Symbol</vt:lpstr>
      <vt:lpstr>Wingdings</vt:lpstr>
      <vt:lpstr>Default</vt:lpstr>
      <vt:lpstr>PowerPoint Presentation</vt:lpstr>
      <vt:lpstr>PowerPoint Presentation</vt:lpstr>
      <vt:lpstr>Privacy in the 21st century… ??</vt:lpstr>
      <vt:lpstr>PowerPoint Presentation</vt:lpstr>
      <vt:lpstr>Impact on different DB layers</vt:lpstr>
      <vt:lpstr>Whom does it concern?</vt:lpstr>
      <vt:lpstr>Two different experimental scenarios</vt:lpstr>
      <vt:lpstr>Scenario One</vt:lpstr>
      <vt:lpstr>Adult dataset original distribution</vt:lpstr>
      <vt:lpstr>Find the most valuable data points</vt:lpstr>
      <vt:lpstr>Selective deletion – prepared datasets</vt:lpstr>
      <vt:lpstr>Selective deletion - Results</vt:lpstr>
      <vt:lpstr>Scenario Two</vt:lpstr>
      <vt:lpstr>PowerPoint Presentation</vt:lpstr>
      <vt:lpstr>PowerPoint Presentation</vt:lpstr>
      <vt:lpstr>Limits of anonymization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Anonymization - datasets </vt:lpstr>
      <vt:lpstr>Anonymization – prepared datasets</vt:lpstr>
      <vt:lpstr>ML on Anonymization - Results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259</cp:revision>
  <dcterms:modified xsi:type="dcterms:W3CDTF">2017-04-04T19:00:38Z</dcterms:modified>
</cp:coreProperties>
</file>