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65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67" r:id="rId15"/>
    <p:sldId id="277" r:id="rId16"/>
    <p:sldId id="268" r:id="rId17"/>
    <p:sldId id="271" r:id="rId18"/>
    <p:sldId id="281" r:id="rId19"/>
    <p:sldId id="272" r:id="rId20"/>
    <p:sldId id="273" r:id="rId21"/>
    <p:sldId id="266" r:id="rId22"/>
    <p:sldId id="275" r:id="rId23"/>
    <p:sldId id="274" r:id="rId24"/>
    <p:sldId id="293" r:id="rId25"/>
    <p:sldId id="297" r:id="rId26"/>
    <p:sldId id="294" r:id="rId27"/>
    <p:sldId id="295" r:id="rId28"/>
    <p:sldId id="296" r:id="rId29"/>
    <p:sldId id="298" r:id="rId30"/>
    <p:sldId id="299" r:id="rId31"/>
    <p:sldId id="300" r:id="rId32"/>
    <p:sldId id="301" r:id="rId33"/>
    <p:sldId id="276" r:id="rId34"/>
    <p:sldId id="278" r:id="rId35"/>
    <p:sldId id="280" r:id="rId36"/>
    <p:sldId id="302" r:id="rId37"/>
    <p:sldId id="303" r:id="rId38"/>
    <p:sldId id="279" r:id="rId39"/>
    <p:sldId id="261" r:id="rId40"/>
  </p:sldIdLst>
  <p:sldSz cx="9144000" cy="6858000" type="screen4x3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59" autoAdjust="0"/>
  </p:normalViewPr>
  <p:slideViewPr>
    <p:cSldViewPr snapToGrid="0">
      <p:cViewPr varScale="1">
        <p:scale>
          <a:sx n="79" d="100"/>
          <a:sy n="79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32364-C72A-4565-A307-2002F577364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8CDDF2-6D09-4F0A-A4E7-ABAB605021C4}">
      <dgm:prSet phldrT="[Text]"/>
      <dgm:spPr/>
      <dgm:t>
        <a:bodyPr/>
        <a:lstStyle/>
        <a:p>
          <a:r>
            <a:rPr lang="en-US" dirty="0" smtClean="0"/>
            <a:t>Subset of Data</a:t>
          </a:r>
          <a:endParaRPr lang="en-US" dirty="0"/>
        </a:p>
      </dgm:t>
    </dgm:pt>
    <dgm:pt modelId="{86271C49-7983-4814-BFF9-F9F745D8FEB5}" type="parTrans" cxnId="{31D28BE7-952E-4A32-8025-7B4C8A2B881A}">
      <dgm:prSet/>
      <dgm:spPr/>
      <dgm:t>
        <a:bodyPr/>
        <a:lstStyle/>
        <a:p>
          <a:endParaRPr lang="en-US"/>
        </a:p>
      </dgm:t>
    </dgm:pt>
    <dgm:pt modelId="{8AE63BE1-86C3-42FC-BF85-A5740A6B0E97}" type="sibTrans" cxnId="{31D28BE7-952E-4A32-8025-7B4C8A2B881A}">
      <dgm:prSet/>
      <dgm:spPr/>
      <dgm:t>
        <a:bodyPr/>
        <a:lstStyle/>
        <a:p>
          <a:endParaRPr lang="en-US"/>
        </a:p>
      </dgm:t>
    </dgm:pt>
    <dgm:pt modelId="{F3ED154E-8155-4A44-A5F0-C82245B46EEE}">
      <dgm:prSet phldrT="[Text]"/>
      <dgm:spPr/>
      <dgm:t>
        <a:bodyPr/>
        <a:lstStyle/>
        <a:p>
          <a:r>
            <a:rPr lang="en-US" dirty="0" smtClean="0"/>
            <a:t>Sample </a:t>
          </a:r>
        </a:p>
        <a:p>
          <a:r>
            <a:rPr lang="en-US" dirty="0" smtClean="0"/>
            <a:t>presented to User</a:t>
          </a:r>
          <a:endParaRPr lang="en-US" dirty="0"/>
        </a:p>
      </dgm:t>
    </dgm:pt>
    <dgm:pt modelId="{C34BC742-2888-4BED-9E2E-C81195E54702}" type="parTrans" cxnId="{A0861216-162E-426A-9A01-4BEC2E3EE36B}">
      <dgm:prSet/>
      <dgm:spPr/>
      <dgm:t>
        <a:bodyPr/>
        <a:lstStyle/>
        <a:p>
          <a:endParaRPr lang="en-US"/>
        </a:p>
      </dgm:t>
    </dgm:pt>
    <dgm:pt modelId="{C5CABB45-4DD2-4193-9E22-59BC9760FDDA}" type="sibTrans" cxnId="{A0861216-162E-426A-9A01-4BEC2E3EE36B}">
      <dgm:prSet/>
      <dgm:spPr/>
      <dgm:t>
        <a:bodyPr/>
        <a:lstStyle/>
        <a:p>
          <a:endParaRPr lang="en-US"/>
        </a:p>
      </dgm:t>
    </dgm:pt>
    <dgm:pt modelId="{767BB390-07AE-4DAA-A0CF-FC9D2C479841}">
      <dgm:prSet phldrT="[Text]"/>
      <dgm:spPr/>
      <dgm:t>
        <a:bodyPr/>
        <a:lstStyle/>
        <a:p>
          <a:r>
            <a:rPr lang="en-US" dirty="0" smtClean="0"/>
            <a:t>User decides</a:t>
          </a:r>
          <a:endParaRPr lang="en-US" dirty="0"/>
        </a:p>
      </dgm:t>
    </dgm:pt>
    <dgm:pt modelId="{AD2FC8A3-E621-452E-ACCA-F0F24F5AFD4A}" type="parTrans" cxnId="{F853D06B-F241-4C68-8339-D1E5A18CD30A}">
      <dgm:prSet/>
      <dgm:spPr/>
      <dgm:t>
        <a:bodyPr/>
        <a:lstStyle/>
        <a:p>
          <a:endParaRPr lang="en-US"/>
        </a:p>
      </dgm:t>
    </dgm:pt>
    <dgm:pt modelId="{B9020615-77DB-4498-9E41-E5A66B2D673C}" type="sibTrans" cxnId="{F853D06B-F241-4C68-8339-D1E5A18CD30A}">
      <dgm:prSet/>
      <dgm:spPr/>
      <dgm:t>
        <a:bodyPr/>
        <a:lstStyle/>
        <a:p>
          <a:endParaRPr lang="en-US"/>
        </a:p>
      </dgm:t>
    </dgm:pt>
    <dgm:pt modelId="{F6FF8928-64B2-46F5-BCCE-9D61E031E4BC}">
      <dgm:prSet phldrT="[Text]"/>
      <dgm:spPr/>
      <dgm:t>
        <a:bodyPr/>
        <a:lstStyle/>
        <a:p>
          <a:r>
            <a:rPr lang="en-US" dirty="0" smtClean="0"/>
            <a:t>Update data + learn Heuristics</a:t>
          </a:r>
          <a:endParaRPr lang="en-US" dirty="0"/>
        </a:p>
      </dgm:t>
    </dgm:pt>
    <dgm:pt modelId="{745E2C8C-6944-4A04-86DF-901FF68253AF}" type="parTrans" cxnId="{7EA52ED2-885E-4943-99C0-C634F25AFF2B}">
      <dgm:prSet/>
      <dgm:spPr/>
      <dgm:t>
        <a:bodyPr/>
        <a:lstStyle/>
        <a:p>
          <a:endParaRPr lang="en-US"/>
        </a:p>
      </dgm:t>
    </dgm:pt>
    <dgm:pt modelId="{822EA1CF-97A8-4AAB-AC56-DCF461531838}" type="sibTrans" cxnId="{7EA52ED2-885E-4943-99C0-C634F25AFF2B}">
      <dgm:prSet/>
      <dgm:spPr/>
      <dgm:t>
        <a:bodyPr/>
        <a:lstStyle/>
        <a:p>
          <a:endParaRPr lang="en-US"/>
        </a:p>
      </dgm:t>
    </dgm:pt>
    <dgm:pt modelId="{804367E8-4F05-4D4E-A8A9-2CE836C7B5F5}" type="pres">
      <dgm:prSet presAssocID="{6A432364-C72A-4565-A307-2002F577364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400FCA-9861-468E-9EA7-A6AF55C9387B}" type="pres">
      <dgm:prSet presAssocID="{ED8CDDF2-6D09-4F0A-A4E7-ABAB605021C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DD931-DEF0-4806-A0BD-21F86D9A4D5A}" type="pres">
      <dgm:prSet presAssocID="{ED8CDDF2-6D09-4F0A-A4E7-ABAB605021C4}" presName="spNode" presStyleCnt="0"/>
      <dgm:spPr/>
    </dgm:pt>
    <dgm:pt modelId="{6E5A24AB-6628-4116-B42D-E27AECD5BA41}" type="pres">
      <dgm:prSet presAssocID="{8AE63BE1-86C3-42FC-BF85-A5740A6B0E97}" presName="sibTrans" presStyleLbl="sibTrans1D1" presStyleIdx="0" presStyleCnt="4"/>
      <dgm:spPr/>
      <dgm:t>
        <a:bodyPr/>
        <a:lstStyle/>
        <a:p>
          <a:endParaRPr lang="en-US"/>
        </a:p>
      </dgm:t>
    </dgm:pt>
    <dgm:pt modelId="{0B8E3464-10C7-4869-9219-085B12059FBA}" type="pres">
      <dgm:prSet presAssocID="{F3ED154E-8155-4A44-A5F0-C82245B46EE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1DDE2-4A59-46B1-9952-E16F4A90FD5C}" type="pres">
      <dgm:prSet presAssocID="{F3ED154E-8155-4A44-A5F0-C82245B46EEE}" presName="spNode" presStyleCnt="0"/>
      <dgm:spPr/>
    </dgm:pt>
    <dgm:pt modelId="{457C87F9-7395-4004-81A3-7037921492C9}" type="pres">
      <dgm:prSet presAssocID="{C5CABB45-4DD2-4193-9E22-59BC9760FDDA}" presName="sibTrans" presStyleLbl="sibTrans1D1" presStyleIdx="1" presStyleCnt="4"/>
      <dgm:spPr/>
      <dgm:t>
        <a:bodyPr/>
        <a:lstStyle/>
        <a:p>
          <a:endParaRPr lang="en-US"/>
        </a:p>
      </dgm:t>
    </dgm:pt>
    <dgm:pt modelId="{B6755D18-0D60-44E7-8C72-7A250C666293}" type="pres">
      <dgm:prSet presAssocID="{767BB390-07AE-4DAA-A0CF-FC9D2C47984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1BD10-7521-4D0F-8A5D-E3CFFFC0E411}" type="pres">
      <dgm:prSet presAssocID="{767BB390-07AE-4DAA-A0CF-FC9D2C479841}" presName="spNode" presStyleCnt="0"/>
      <dgm:spPr/>
    </dgm:pt>
    <dgm:pt modelId="{BCA5B032-FB4B-4BC6-B711-36EAB193EF43}" type="pres">
      <dgm:prSet presAssocID="{B9020615-77DB-4498-9E41-E5A66B2D673C}" presName="sibTrans" presStyleLbl="sibTrans1D1" presStyleIdx="2" presStyleCnt="4"/>
      <dgm:spPr/>
      <dgm:t>
        <a:bodyPr/>
        <a:lstStyle/>
        <a:p>
          <a:endParaRPr lang="en-US"/>
        </a:p>
      </dgm:t>
    </dgm:pt>
    <dgm:pt modelId="{A70857BC-8A59-40AD-9F8D-F02AD8A13D5B}" type="pres">
      <dgm:prSet presAssocID="{F6FF8928-64B2-46F5-BCCE-9D61E031E4B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E846D-9EFE-49D0-B015-24EE9D232689}" type="pres">
      <dgm:prSet presAssocID="{F6FF8928-64B2-46F5-BCCE-9D61E031E4BC}" presName="spNode" presStyleCnt="0"/>
      <dgm:spPr/>
    </dgm:pt>
    <dgm:pt modelId="{BBBD5AEC-7929-4225-B7C1-16EEB7433034}" type="pres">
      <dgm:prSet presAssocID="{822EA1CF-97A8-4AAB-AC56-DCF461531838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88A3EC05-12D9-4E0F-810B-BCBBE90BB1E1}" type="presOf" srcId="{6A432364-C72A-4565-A307-2002F5773646}" destId="{804367E8-4F05-4D4E-A8A9-2CE836C7B5F5}" srcOrd="0" destOrd="0" presId="urn:microsoft.com/office/officeart/2005/8/layout/cycle5"/>
    <dgm:cxn modelId="{0862E88F-F276-400C-8B47-720F78225B38}" type="presOf" srcId="{F3ED154E-8155-4A44-A5F0-C82245B46EEE}" destId="{0B8E3464-10C7-4869-9219-085B12059FBA}" srcOrd="0" destOrd="0" presId="urn:microsoft.com/office/officeart/2005/8/layout/cycle5"/>
    <dgm:cxn modelId="{2627EE79-292A-46D7-B262-77ED9B3BF0C7}" type="presOf" srcId="{F6FF8928-64B2-46F5-BCCE-9D61E031E4BC}" destId="{A70857BC-8A59-40AD-9F8D-F02AD8A13D5B}" srcOrd="0" destOrd="0" presId="urn:microsoft.com/office/officeart/2005/8/layout/cycle5"/>
    <dgm:cxn modelId="{31D28BE7-952E-4A32-8025-7B4C8A2B881A}" srcId="{6A432364-C72A-4565-A307-2002F5773646}" destId="{ED8CDDF2-6D09-4F0A-A4E7-ABAB605021C4}" srcOrd="0" destOrd="0" parTransId="{86271C49-7983-4814-BFF9-F9F745D8FEB5}" sibTransId="{8AE63BE1-86C3-42FC-BF85-A5740A6B0E97}"/>
    <dgm:cxn modelId="{4E7F3036-E780-4733-844C-169D1E039957}" type="presOf" srcId="{C5CABB45-4DD2-4193-9E22-59BC9760FDDA}" destId="{457C87F9-7395-4004-81A3-7037921492C9}" srcOrd="0" destOrd="0" presId="urn:microsoft.com/office/officeart/2005/8/layout/cycle5"/>
    <dgm:cxn modelId="{A0861216-162E-426A-9A01-4BEC2E3EE36B}" srcId="{6A432364-C72A-4565-A307-2002F5773646}" destId="{F3ED154E-8155-4A44-A5F0-C82245B46EEE}" srcOrd="1" destOrd="0" parTransId="{C34BC742-2888-4BED-9E2E-C81195E54702}" sibTransId="{C5CABB45-4DD2-4193-9E22-59BC9760FDDA}"/>
    <dgm:cxn modelId="{F853D06B-F241-4C68-8339-D1E5A18CD30A}" srcId="{6A432364-C72A-4565-A307-2002F5773646}" destId="{767BB390-07AE-4DAA-A0CF-FC9D2C479841}" srcOrd="2" destOrd="0" parTransId="{AD2FC8A3-E621-452E-ACCA-F0F24F5AFD4A}" sibTransId="{B9020615-77DB-4498-9E41-E5A66B2D673C}"/>
    <dgm:cxn modelId="{C6C29ABC-94A7-440C-BCD6-E91A11E2F01F}" type="presOf" srcId="{767BB390-07AE-4DAA-A0CF-FC9D2C479841}" destId="{B6755D18-0D60-44E7-8C72-7A250C666293}" srcOrd="0" destOrd="0" presId="urn:microsoft.com/office/officeart/2005/8/layout/cycle5"/>
    <dgm:cxn modelId="{45158A4C-410F-4EEA-8ADD-C1ECFAF71C08}" type="presOf" srcId="{8AE63BE1-86C3-42FC-BF85-A5740A6B0E97}" destId="{6E5A24AB-6628-4116-B42D-E27AECD5BA41}" srcOrd="0" destOrd="0" presId="urn:microsoft.com/office/officeart/2005/8/layout/cycle5"/>
    <dgm:cxn modelId="{7EA52ED2-885E-4943-99C0-C634F25AFF2B}" srcId="{6A432364-C72A-4565-A307-2002F5773646}" destId="{F6FF8928-64B2-46F5-BCCE-9D61E031E4BC}" srcOrd="3" destOrd="0" parTransId="{745E2C8C-6944-4A04-86DF-901FF68253AF}" sibTransId="{822EA1CF-97A8-4AAB-AC56-DCF461531838}"/>
    <dgm:cxn modelId="{9805250D-2633-4463-9D6B-E52BC351D7A4}" type="presOf" srcId="{ED8CDDF2-6D09-4F0A-A4E7-ABAB605021C4}" destId="{5A400FCA-9861-468E-9EA7-A6AF55C9387B}" srcOrd="0" destOrd="0" presId="urn:microsoft.com/office/officeart/2005/8/layout/cycle5"/>
    <dgm:cxn modelId="{2BD1940B-BB04-43B3-8A95-30CD8175F126}" type="presOf" srcId="{B9020615-77DB-4498-9E41-E5A66B2D673C}" destId="{BCA5B032-FB4B-4BC6-B711-36EAB193EF43}" srcOrd="0" destOrd="0" presId="urn:microsoft.com/office/officeart/2005/8/layout/cycle5"/>
    <dgm:cxn modelId="{2B89AA2B-62A4-48AC-B078-614DBF52B593}" type="presOf" srcId="{822EA1CF-97A8-4AAB-AC56-DCF461531838}" destId="{BBBD5AEC-7929-4225-B7C1-16EEB7433034}" srcOrd="0" destOrd="0" presId="urn:microsoft.com/office/officeart/2005/8/layout/cycle5"/>
    <dgm:cxn modelId="{05B89D6C-3748-4665-995B-C626986F0BA8}" type="presParOf" srcId="{804367E8-4F05-4D4E-A8A9-2CE836C7B5F5}" destId="{5A400FCA-9861-468E-9EA7-A6AF55C9387B}" srcOrd="0" destOrd="0" presId="urn:microsoft.com/office/officeart/2005/8/layout/cycle5"/>
    <dgm:cxn modelId="{1257EDB9-BC4C-49E5-A7C7-E81C63CCC663}" type="presParOf" srcId="{804367E8-4F05-4D4E-A8A9-2CE836C7B5F5}" destId="{17BDD931-DEF0-4806-A0BD-21F86D9A4D5A}" srcOrd="1" destOrd="0" presId="urn:microsoft.com/office/officeart/2005/8/layout/cycle5"/>
    <dgm:cxn modelId="{DE6D9810-4894-4BF4-AB2B-95F807997EEA}" type="presParOf" srcId="{804367E8-4F05-4D4E-A8A9-2CE836C7B5F5}" destId="{6E5A24AB-6628-4116-B42D-E27AECD5BA41}" srcOrd="2" destOrd="0" presId="urn:microsoft.com/office/officeart/2005/8/layout/cycle5"/>
    <dgm:cxn modelId="{CD0810EA-C35A-431C-A8A1-CDD43BB53721}" type="presParOf" srcId="{804367E8-4F05-4D4E-A8A9-2CE836C7B5F5}" destId="{0B8E3464-10C7-4869-9219-085B12059FBA}" srcOrd="3" destOrd="0" presId="urn:microsoft.com/office/officeart/2005/8/layout/cycle5"/>
    <dgm:cxn modelId="{1BD8A888-A68C-4252-ADDE-18765FBBF7D1}" type="presParOf" srcId="{804367E8-4F05-4D4E-A8A9-2CE836C7B5F5}" destId="{EE11DDE2-4A59-46B1-9952-E16F4A90FD5C}" srcOrd="4" destOrd="0" presId="urn:microsoft.com/office/officeart/2005/8/layout/cycle5"/>
    <dgm:cxn modelId="{C7EA5CF8-EE40-4C97-83AB-37C80EC2983D}" type="presParOf" srcId="{804367E8-4F05-4D4E-A8A9-2CE836C7B5F5}" destId="{457C87F9-7395-4004-81A3-7037921492C9}" srcOrd="5" destOrd="0" presId="urn:microsoft.com/office/officeart/2005/8/layout/cycle5"/>
    <dgm:cxn modelId="{FD907D1C-803F-40CF-A27E-B33804D82745}" type="presParOf" srcId="{804367E8-4F05-4D4E-A8A9-2CE836C7B5F5}" destId="{B6755D18-0D60-44E7-8C72-7A250C666293}" srcOrd="6" destOrd="0" presId="urn:microsoft.com/office/officeart/2005/8/layout/cycle5"/>
    <dgm:cxn modelId="{DA59C753-BEF6-4640-A857-78E11856316B}" type="presParOf" srcId="{804367E8-4F05-4D4E-A8A9-2CE836C7B5F5}" destId="{B411BD10-7521-4D0F-8A5D-E3CFFFC0E411}" srcOrd="7" destOrd="0" presId="urn:microsoft.com/office/officeart/2005/8/layout/cycle5"/>
    <dgm:cxn modelId="{04624454-9810-4C9B-A6D6-F4D475C4B366}" type="presParOf" srcId="{804367E8-4F05-4D4E-A8A9-2CE836C7B5F5}" destId="{BCA5B032-FB4B-4BC6-B711-36EAB193EF43}" srcOrd="8" destOrd="0" presId="urn:microsoft.com/office/officeart/2005/8/layout/cycle5"/>
    <dgm:cxn modelId="{AA21A50D-A6EE-4809-B703-3CFE8BD1CA7E}" type="presParOf" srcId="{804367E8-4F05-4D4E-A8A9-2CE836C7B5F5}" destId="{A70857BC-8A59-40AD-9F8D-F02AD8A13D5B}" srcOrd="9" destOrd="0" presId="urn:microsoft.com/office/officeart/2005/8/layout/cycle5"/>
    <dgm:cxn modelId="{B24A9B8F-2487-4BBE-B131-18C77C44560D}" type="presParOf" srcId="{804367E8-4F05-4D4E-A8A9-2CE836C7B5F5}" destId="{BDEE846D-9EFE-49D0-B015-24EE9D232689}" srcOrd="10" destOrd="0" presId="urn:microsoft.com/office/officeart/2005/8/layout/cycle5"/>
    <dgm:cxn modelId="{4D6DF0A3-B99A-4321-9ECE-AC4DC0FBBDF7}" type="presParOf" srcId="{804367E8-4F05-4D4E-A8A9-2CE836C7B5F5}" destId="{BBBD5AEC-7929-4225-B7C1-16EEB743303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00FCA-9861-468E-9EA7-A6AF55C9387B}">
      <dsp:nvSpPr>
        <dsp:cNvPr id="0" name=""/>
        <dsp:cNvSpPr/>
      </dsp:nvSpPr>
      <dsp:spPr>
        <a:xfrm>
          <a:off x="2696695" y="2224"/>
          <a:ext cx="1619729" cy="10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Subset of Data</a:t>
          </a:r>
          <a:endParaRPr lang="en-US" sz="1800" kern="1200" dirty="0"/>
        </a:p>
      </dsp:txBody>
      <dsp:txXfrm>
        <a:off x="2748090" y="53619"/>
        <a:ext cx="1516939" cy="950034"/>
      </dsp:txXfrm>
    </dsp:sp>
    <dsp:sp modelId="{6E5A24AB-6628-4116-B42D-E27AECD5BA41}">
      <dsp:nvSpPr>
        <dsp:cNvPr id="0" name=""/>
        <dsp:cNvSpPr/>
      </dsp:nvSpPr>
      <dsp:spPr>
        <a:xfrm>
          <a:off x="1765525" y="528636"/>
          <a:ext cx="3482069" cy="3482069"/>
        </a:xfrm>
        <a:custGeom>
          <a:avLst/>
          <a:gdLst/>
          <a:ahLst/>
          <a:cxnLst/>
          <a:rect l="0" t="0" r="0" b="0"/>
          <a:pathLst>
            <a:path>
              <a:moveTo>
                <a:pt x="2774981" y="340265"/>
              </a:moveTo>
              <a:arcTo wR="1741034" hR="1741034" stAng="18385925" swAng="16354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E3464-10C7-4869-9219-085B12059FBA}">
      <dsp:nvSpPr>
        <dsp:cNvPr id="0" name=""/>
        <dsp:cNvSpPr/>
      </dsp:nvSpPr>
      <dsp:spPr>
        <a:xfrm>
          <a:off x="4437730" y="1743258"/>
          <a:ext cx="1619729" cy="10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Sample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presented to User</a:t>
          </a:r>
          <a:endParaRPr lang="en-US" sz="1800" kern="1200" dirty="0"/>
        </a:p>
      </dsp:txBody>
      <dsp:txXfrm>
        <a:off x="4489125" y="1794653"/>
        <a:ext cx="1516939" cy="950034"/>
      </dsp:txXfrm>
    </dsp:sp>
    <dsp:sp modelId="{457C87F9-7395-4004-81A3-7037921492C9}">
      <dsp:nvSpPr>
        <dsp:cNvPr id="0" name=""/>
        <dsp:cNvSpPr/>
      </dsp:nvSpPr>
      <dsp:spPr>
        <a:xfrm>
          <a:off x="1765525" y="528636"/>
          <a:ext cx="3482069" cy="3482069"/>
        </a:xfrm>
        <a:custGeom>
          <a:avLst/>
          <a:gdLst/>
          <a:ahLst/>
          <a:cxnLst/>
          <a:rect l="0" t="0" r="0" b="0"/>
          <a:pathLst>
            <a:path>
              <a:moveTo>
                <a:pt x="3301707" y="2512722"/>
              </a:moveTo>
              <a:arcTo wR="1741034" hR="1741034" stAng="1578628" swAng="16354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55D18-0D60-44E7-8C72-7A250C666293}">
      <dsp:nvSpPr>
        <dsp:cNvPr id="0" name=""/>
        <dsp:cNvSpPr/>
      </dsp:nvSpPr>
      <dsp:spPr>
        <a:xfrm>
          <a:off x="2696695" y="3484293"/>
          <a:ext cx="1619729" cy="10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decides</a:t>
          </a:r>
          <a:endParaRPr lang="en-US" sz="1800" kern="1200" dirty="0"/>
        </a:p>
      </dsp:txBody>
      <dsp:txXfrm>
        <a:off x="2748090" y="3535688"/>
        <a:ext cx="1516939" cy="950034"/>
      </dsp:txXfrm>
    </dsp:sp>
    <dsp:sp modelId="{BCA5B032-FB4B-4BC6-B711-36EAB193EF43}">
      <dsp:nvSpPr>
        <dsp:cNvPr id="0" name=""/>
        <dsp:cNvSpPr/>
      </dsp:nvSpPr>
      <dsp:spPr>
        <a:xfrm>
          <a:off x="1765525" y="528636"/>
          <a:ext cx="3482069" cy="3482069"/>
        </a:xfrm>
        <a:custGeom>
          <a:avLst/>
          <a:gdLst/>
          <a:ahLst/>
          <a:cxnLst/>
          <a:rect l="0" t="0" r="0" b="0"/>
          <a:pathLst>
            <a:path>
              <a:moveTo>
                <a:pt x="707087" y="3141803"/>
              </a:moveTo>
              <a:arcTo wR="1741034" hR="1741034" stAng="7585925" swAng="16354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857BC-8A59-40AD-9F8D-F02AD8A13D5B}">
      <dsp:nvSpPr>
        <dsp:cNvPr id="0" name=""/>
        <dsp:cNvSpPr/>
      </dsp:nvSpPr>
      <dsp:spPr>
        <a:xfrm>
          <a:off x="955661" y="1743258"/>
          <a:ext cx="1619729" cy="1052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Update data + learn Heuristics</a:t>
          </a:r>
          <a:endParaRPr lang="en-US" sz="1800" kern="1200" dirty="0"/>
        </a:p>
      </dsp:txBody>
      <dsp:txXfrm>
        <a:off x="1007056" y="1794653"/>
        <a:ext cx="1516939" cy="950034"/>
      </dsp:txXfrm>
    </dsp:sp>
    <dsp:sp modelId="{BBBD5AEC-7929-4225-B7C1-16EEB7433034}">
      <dsp:nvSpPr>
        <dsp:cNvPr id="0" name=""/>
        <dsp:cNvSpPr/>
      </dsp:nvSpPr>
      <dsp:spPr>
        <a:xfrm>
          <a:off x="1765525" y="528636"/>
          <a:ext cx="3482069" cy="3482069"/>
        </a:xfrm>
        <a:custGeom>
          <a:avLst/>
          <a:gdLst/>
          <a:ahLst/>
          <a:cxnLst/>
          <a:rect l="0" t="0" r="0" b="0"/>
          <a:pathLst>
            <a:path>
              <a:moveTo>
                <a:pt x="180361" y="969347"/>
              </a:moveTo>
              <a:arcTo wR="1741034" hR="1741034" stAng="12378628" swAng="163544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97413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lang="en-US" dirty="0" smtClean="0">
              <a:latin typeface="Cambria"/>
              <a:ea typeface="Cambria"/>
              <a:cs typeface="Cambria"/>
              <a:sym typeface="Cambria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65933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62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28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9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4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k-anonymization algorithms:</a:t>
            </a:r>
          </a:p>
          <a:p>
            <a:r>
              <a:rPr lang="en-US" dirty="0" smtClean="0"/>
              <a:t>-) Incognito - full-domain generalization algorithm that builds a generalization lattice and traverses it using a bottom-up breadth-first search</a:t>
            </a:r>
          </a:p>
          <a:p>
            <a:r>
              <a:rPr lang="en-US" dirty="0" smtClean="0"/>
              <a:t>-) Mondrian -</a:t>
            </a:r>
            <a:r>
              <a:rPr lang="en-US" baseline="0" dirty="0" smtClean="0"/>
              <a:t> </a:t>
            </a:r>
            <a:r>
              <a:rPr lang="en-US" dirty="0" smtClean="0"/>
              <a:t>a greedy multidimensional algorithm that partitions the domain space recursively into several regions</a:t>
            </a:r>
          </a:p>
          <a:p>
            <a:r>
              <a:rPr lang="en-US" dirty="0" smtClean="0"/>
              <a:t>-) </a:t>
            </a:r>
            <a:r>
              <a:rPr lang="en-US" dirty="0" err="1" smtClean="0"/>
              <a:t>Datafly</a:t>
            </a:r>
            <a:r>
              <a:rPr lang="en-US" dirty="0" smtClean="0"/>
              <a:t> - a greedy heuristic algorithm</a:t>
            </a:r>
          </a:p>
          <a:p>
            <a:r>
              <a:rPr lang="en-US" dirty="0" smtClean="0"/>
              <a:t>-) Privacy</a:t>
            </a:r>
            <a:r>
              <a:rPr lang="en-US" baseline="0" dirty="0" smtClean="0"/>
              <a:t>-Preserving Data Publishing</a:t>
            </a:r>
            <a:endParaRPr lang="en-US" dirty="0" smtClean="0"/>
          </a:p>
          <a:p>
            <a:r>
              <a:rPr lang="en-US" dirty="0" smtClean="0"/>
              <a:t>-) Privacy-Preserving Data Mining (PPDM)</a:t>
            </a:r>
          </a:p>
          <a:p>
            <a:r>
              <a:rPr lang="en-US" dirty="0" smtClean="0"/>
              <a:t>-) Statistical Disclosure Control (SDC)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12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Choose a node (data row / point) =&gt; start a cluster with it</a:t>
            </a:r>
          </a:p>
          <a:p>
            <a:pPr marL="457200" indent="-457200">
              <a:buAutoNum type="arabicParenR"/>
            </a:pPr>
            <a:r>
              <a:rPr lang="en-US" dirty="0" smtClean="0"/>
              <a:t>Iterate over all other nodes =&gt; choose the</a:t>
            </a:r>
            <a:r>
              <a:rPr lang="en-US" baseline="0" dirty="0" smtClean="0"/>
              <a:t> one which minimizes merge costs</a:t>
            </a:r>
          </a:p>
          <a:p>
            <a:pPr marL="457200" indent="-457200">
              <a:buAutoNum type="arabicParenR"/>
            </a:pPr>
            <a:r>
              <a:rPr lang="en-US" dirty="0" smtClean="0"/>
              <a:t>Add to cluster and count costs</a:t>
            </a:r>
          </a:p>
          <a:p>
            <a:pPr marL="457200" indent="-457200">
              <a:buAutoNum type="arabicParenR"/>
            </a:pPr>
            <a:r>
              <a:rPr lang="en-US" dirty="0" smtClean="0"/>
              <a:t>Once cluster has reached size k, stop</a:t>
            </a:r>
          </a:p>
          <a:p>
            <a:pPr marL="457200" indent="-457200">
              <a:buAutoNum type="arabicParenR"/>
            </a:pPr>
            <a:r>
              <a:rPr lang="en-US" dirty="0" smtClean="0"/>
              <a:t>Go</a:t>
            </a:r>
            <a:r>
              <a:rPr lang="en-US" baseline="0" dirty="0" smtClean="0"/>
              <a:t> back to 1)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: adding</a:t>
            </a:r>
            <a:r>
              <a:rPr lang="en-US" baseline="0" dirty="0" smtClean="0"/>
              <a:t> a numerical value to an already existing range (without expansion) adds to the cost via increased size of cluster..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0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87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3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Non-obvious for the numerical columns</a:t>
            </a:r>
          </a:p>
          <a:p>
            <a:endParaRPr lang="en-US" dirty="0" smtClean="0"/>
          </a:p>
          <a:p>
            <a:r>
              <a:rPr lang="en-US" dirty="0" smtClean="0"/>
              <a:t>Ranges =&gt; Averages of ranges…</a:t>
            </a:r>
          </a:p>
          <a:p>
            <a:endParaRPr lang="en-US" dirty="0" smtClean="0"/>
          </a:p>
          <a:p>
            <a:r>
              <a:rPr lang="en-US" dirty="0" smtClean="0"/>
              <a:t>Of course you get one of those for each combination of k-factor /</a:t>
            </a:r>
            <a:r>
              <a:rPr lang="en-US" baseline="0" dirty="0" smtClean="0"/>
              <a:t> </a:t>
            </a:r>
            <a:r>
              <a:rPr lang="en-US" dirty="0" smtClean="0"/>
              <a:t>weight vector applied…</a:t>
            </a:r>
          </a:p>
        </p:txBody>
      </p:sp>
    </p:spTree>
    <p:extLst>
      <p:ext uri="{BB962C8B-B14F-4D97-AF65-F5344CB8AC3E}">
        <p14:creationId xmlns:p14="http://schemas.microsoft.com/office/powerpoint/2010/main" val="169739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23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much more loss incurred directly</a:t>
            </a:r>
            <a:r>
              <a:rPr lang="en-US" baseline="0" dirty="0" smtClean="0"/>
              <a:t> at the “beginning”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12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PLUS – other tabular Datasets (less skewed ones)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78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2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 of weight vectors:</a:t>
            </a:r>
          </a:p>
          <a:p>
            <a:endParaRPr lang="en-US" dirty="0" smtClean="0"/>
          </a:p>
          <a:p>
            <a:r>
              <a:rPr lang="en-US" dirty="0" smtClean="0"/>
              <a:t>REVERSE MENTAL</a:t>
            </a:r>
            <a:r>
              <a:rPr lang="en-US" baseline="0" dirty="0" smtClean="0"/>
              <a:t> MODEL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 =&gt; Probably</a:t>
            </a:r>
            <a:r>
              <a:rPr lang="en-US" baseline="0" dirty="0" smtClean="0"/>
              <a:t> interesting for many application areas</a:t>
            </a:r>
            <a:endParaRPr lang="en-US" dirty="0" smtClean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Race =&gt; Maybe interesting for certain kinds of diseases</a:t>
            </a:r>
            <a:endParaRPr lang="en-US" dirty="0" smtClean="0"/>
          </a:p>
          <a:p>
            <a:r>
              <a:rPr lang="en-US" dirty="0" smtClean="0"/>
              <a:t>Marital status =&gt; e.g. insurance</a:t>
            </a:r>
            <a:r>
              <a:rPr lang="en-US" baseline="0" dirty="0" smtClean="0"/>
              <a:t> companies want to conduct risk assessment for household policy</a:t>
            </a:r>
          </a:p>
        </p:txBody>
      </p:sp>
    </p:spTree>
    <p:extLst>
      <p:ext uri="{BB962C8B-B14F-4D97-AF65-F5344CB8AC3E}">
        <p14:creationId xmlns:p14="http://schemas.microsoft.com/office/powerpoint/2010/main" val="617771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dirty="0"/>
              <a:t>My DEDICATION is to make data valuable … Thank you!</a:t>
            </a:r>
          </a:p>
        </p:txBody>
      </p:sp>
    </p:spTree>
    <p:extLst>
      <p:ext uri="{BB962C8B-B14F-4D97-AF65-F5344CB8AC3E}">
        <p14:creationId xmlns:p14="http://schemas.microsoft.com/office/powerpoint/2010/main" val="45297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Prepared for having</a:t>
            </a:r>
            <a:r>
              <a:rPr lang="en-US" baseline="0" dirty="0" smtClean="0"/>
              <a:t> this law now only applied to front-end databases but also to statistical of ML knowledge bases…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0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>
                <a:sym typeface="Wingdings" panose="05000000000000000000" pitchFamily="2" charset="2"/>
              </a:rPr>
              <a:t> OLTP =&gt; Archive =&gt; statistics =&gt;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76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>
                <a:sym typeface="Wingdings" panose="05000000000000000000" pitchFamily="2" charset="2"/>
              </a:rPr>
              <a:t> OLTP =&gt; Archive =&gt; statistics =&gt; ML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If already deleted data re-appears,</a:t>
            </a:r>
            <a:r>
              <a:rPr lang="en-US" baseline="0" dirty="0" smtClean="0">
                <a:sym typeface="Wingdings" panose="05000000000000000000" pitchFamily="2" charset="2"/>
              </a:rPr>
              <a:t> the sysadmin’s job disappears :D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10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how is this different</a:t>
            </a:r>
            <a:r>
              <a:rPr lang="en-US" baseline="0" dirty="0" smtClean="0"/>
              <a:t> from simply feeding an algorithm less information in the first place? Shouldn’t the results be the same? YES – but when seen from the standpoint of worldwide competition between different countries / blocks of countries with different privacy laws, it may become crucial to develop a feeling for the magnitude of competitive loss…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7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12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99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MEASURING</a:t>
            </a:r>
            <a:r>
              <a:rPr lang="en-US" baseline="0" dirty="0" smtClean="0"/>
              <a:t> PROPERLY AND OBJECTIVELY THE EFFECT OF ANONYMIZATION ?!?!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specific problems =&gt; re-running ML algorithms and measuring the drop in accuracy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634344" y="6457086"/>
            <a:ext cx="453321" cy="365125"/>
          </a:xfrm>
        </p:spPr>
        <p:txBody>
          <a:bodyPr/>
          <a:lstStyle/>
          <a:p>
            <a:r>
              <a:rPr lang="en-US" smtClean="0"/>
              <a:t>&lt;#&gt;</a:t>
            </a:r>
            <a:endParaRPr lang="en-US" dirty="0" smtClean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+TEXT+BILD-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1F497D"/>
                </a:solidFill>
              </a:rPr>
              <a:t>Titelmasterformat durch Klicken bearbeiten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251518" y="692694"/>
            <a:ext cx="4032253" cy="616530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Textmasterformat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F497D"/>
                </a:solidFill>
              </a:rPr>
              <a:t>Fünfte Ebene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 smtClean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SSTITEL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23527" y="409526"/>
            <a:ext cx="8363274" cy="12912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17375E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17375E"/>
                </a:solidFill>
              </a:rPr>
              <a:t>Titelmasterformat durch Klicken bearbeiten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323527" y="1700807"/>
            <a:ext cx="8363274" cy="515719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17375E"/>
                </a:solidFill>
              </a:defRPr>
            </a:lvl1pPr>
            <a:lvl2pPr>
              <a:defRPr>
                <a:solidFill>
                  <a:srgbClr val="17375E"/>
                </a:solidFill>
              </a:defRPr>
            </a:lvl2pPr>
            <a:lvl3pPr>
              <a:defRPr>
                <a:solidFill>
                  <a:srgbClr val="17375E"/>
                </a:solidFill>
              </a:defRPr>
            </a:lvl3pPr>
            <a:lvl4pPr>
              <a:defRPr>
                <a:solidFill>
                  <a:srgbClr val="17375E"/>
                </a:solidFill>
              </a:defRPr>
            </a:lvl4pPr>
            <a:lvl5pPr>
              <a:defRPr>
                <a:solidFill>
                  <a:srgbClr val="17375E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Textmasterformat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17375E"/>
                </a:solidFill>
              </a:rPr>
              <a:t>Fünfte Ebene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 smtClean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415925"/>
            <a:ext cx="9144002" cy="0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/>
            </a:pPr>
            <a:endParaRPr/>
          </a:p>
        </p:txBody>
      </p:sp>
      <p:pic>
        <p:nvPicPr>
          <p:cNvPr id="6" name="image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68108" y="120308"/>
            <a:ext cx="1214502" cy="22589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215900" y="586452"/>
            <a:ext cx="8640963" cy="5997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Textmasterformat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bearbeiten</a:t>
            </a:r>
            <a:endParaRPr sz="3200" dirty="0">
              <a:solidFill>
                <a:srgbClr val="1F497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Zweite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Dritte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1F497D"/>
                </a:solidFill>
              </a:rPr>
              <a:t>Vierte</a:t>
            </a:r>
            <a:r>
              <a:rPr sz="3200" dirty="0">
                <a:solidFill>
                  <a:srgbClr val="1F497D"/>
                </a:solidFill>
              </a:rPr>
              <a:t> </a:t>
            </a:r>
            <a:r>
              <a:rPr sz="3200" dirty="0" err="1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 dirty="0" err="1" smtClean="0">
                <a:solidFill>
                  <a:srgbClr val="1F497D"/>
                </a:solidFill>
              </a:rPr>
              <a:t>Fünfte</a:t>
            </a:r>
            <a:r>
              <a:rPr sz="3200" dirty="0" smtClean="0">
                <a:solidFill>
                  <a:srgbClr val="1F497D"/>
                </a:solidFill>
              </a:rPr>
              <a:t> </a:t>
            </a:r>
            <a:r>
              <a:rPr sz="3200" dirty="0" err="1" smtClean="0">
                <a:solidFill>
                  <a:srgbClr val="1F497D"/>
                </a:solidFill>
              </a:rPr>
              <a:t>Ebene</a:t>
            </a:r>
            <a:endParaRPr sz="3200" dirty="0">
              <a:solidFill>
                <a:srgbClr val="1F497D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215900" y="-11495"/>
            <a:ext cx="6006224" cy="427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 err="1">
                <a:solidFill>
                  <a:srgbClr val="1F497D"/>
                </a:solidFill>
              </a:rPr>
              <a:t>Titelmasterformat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durch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Klicken</a:t>
            </a:r>
            <a:r>
              <a:rPr sz="2400" b="1" dirty="0">
                <a:solidFill>
                  <a:srgbClr val="1F497D"/>
                </a:solidFill>
              </a:rPr>
              <a:t> </a:t>
            </a:r>
            <a:r>
              <a:rPr sz="2400" b="1" dirty="0" err="1">
                <a:solidFill>
                  <a:srgbClr val="1F497D"/>
                </a:solidFill>
              </a:rPr>
              <a:t>bearbeiten</a:t>
            </a:r>
            <a:endParaRPr sz="2400" b="1" dirty="0">
              <a:solidFill>
                <a:srgbClr val="1F497D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5900" y="6553126"/>
            <a:ext cx="275894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Bernd Malle &lt;b.malle@hci-kdd.org&gt;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052441" y="6553126"/>
            <a:ext cx="1899027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Hagenberg</a:t>
            </a:r>
            <a:r>
              <a:rPr kumimoji="0" lang="en-US" sz="12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, 2017-04-05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974848" y="65243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&lt;#&gt;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21" y="35532"/>
            <a:ext cx="1017323" cy="3333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</p:sldLayoutIdLst>
  <p:transition spd="med"/>
  <p:hf sldNum="0" hdr="0" ftr="0" dt="0"/>
  <p:txStyles>
    <p:titleStyle>
      <a:lvl1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>
        <a:defRPr sz="2400" b="1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Wingdings"/>
        <a:buChar char="▪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Wingdings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Wingdings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Wingdings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Wingdings"/>
        <a:buChar char="•"/>
        <a:defRPr sz="3200">
          <a:solidFill>
            <a:srgbClr val="1F497D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ci-kdd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9.jp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79101" y="932400"/>
            <a:ext cx="8856983" cy="3477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/>
            <a:r>
              <a:rPr 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Towards Open Data Sets</a:t>
            </a:r>
          </a:p>
          <a:p>
            <a:pPr lvl="0" algn="ctr"/>
            <a:r>
              <a:rPr lang="en-US" sz="40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(k)-Anonymization</a:t>
            </a:r>
          </a:p>
          <a:p>
            <a:pPr lvl="0" algn="ctr"/>
            <a:r>
              <a:rPr lang="en-US" sz="28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of Patient EHR Data</a:t>
            </a:r>
            <a:endParaRPr sz="28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endParaRPr sz="1600" b="1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Bernd Malle</a:t>
            </a:r>
          </a:p>
          <a:p>
            <a:pPr lvl="0" algn="ctr"/>
            <a:r>
              <a:rPr lang="en-US" sz="2400" b="1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b.malle@hci-kdd.org</a:t>
            </a:r>
            <a:r>
              <a:rPr sz="24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sz="24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24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sz="24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2400" b="1" dirty="0" err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Holzinger</a:t>
            </a:r>
            <a:r>
              <a:rPr sz="2400" b="1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Group - 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www.hci-kdd.org</a:t>
            </a:r>
          </a:p>
        </p:txBody>
      </p:sp>
      <p:pic>
        <p:nvPicPr>
          <p:cNvPr id="28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162" y="5013176"/>
            <a:ext cx="8137490" cy="1371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289" y="0"/>
            <a:ext cx="5926760" cy="427420"/>
          </a:xfrm>
        </p:spPr>
        <p:txBody>
          <a:bodyPr/>
          <a:lstStyle/>
          <a:p>
            <a:r>
              <a:rPr lang="en-US" dirty="0" smtClean="0"/>
              <a:t>Find the most valuable data 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78" y="621963"/>
            <a:ext cx="5483069" cy="5955637"/>
          </a:xfrm>
          <a:prstGeom prst="rect">
            <a:avLst/>
          </a:prstGeom>
        </p:spPr>
      </p:pic>
      <p:sp>
        <p:nvSpPr>
          <p:cNvPr id="6" name="Shape 34"/>
          <p:cNvSpPr txBox="1">
            <a:spLocks/>
          </p:cNvSpPr>
          <p:nvPr/>
        </p:nvSpPr>
        <p:spPr>
          <a:xfrm>
            <a:off x="202881" y="846306"/>
            <a:ext cx="3318532" cy="507783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Preprocess dataset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Train some logistic classifier on it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Retrieve the coefficients learned by the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Log.Class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Sort &amp; use the best xyz as most valuable columns</a:t>
            </a:r>
          </a:p>
        </p:txBody>
      </p:sp>
    </p:spTree>
    <p:extLst>
      <p:ext uri="{BB962C8B-B14F-4D97-AF65-F5344CB8AC3E}">
        <p14:creationId xmlns:p14="http://schemas.microsoft.com/office/powerpoint/2010/main" val="3408171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Selective deletion – prepared datasets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240" y="692694"/>
            <a:ext cx="8736839" cy="57470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After extracting the 3 attribute values contributing the most information to the classifier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 construct new datasets with 0.2, 0.4, 0.6, 0.8 and 1.0 fractions of those data rows missing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Thereby constructing 15 new data 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use 4 different classifiers on…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3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Selective deletion -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420"/>
            <a:ext cx="9144000" cy="61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34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Scenario Two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" y="962025"/>
            <a:ext cx="8924925" cy="5400675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/>
              <a:t>Scenario Two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4400" i="1" dirty="0"/>
              <a:t>i</a:t>
            </a:r>
            <a:r>
              <a:rPr lang="en-US" sz="4400" i="1" dirty="0" smtClean="0"/>
              <a:t>mplies</a:t>
            </a:r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en-US" sz="6600" dirty="0" smtClean="0"/>
              <a:t>Wholesale anonymization of the knowledge base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94257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873578"/>
            <a:ext cx="8685219" cy="54455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Public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release of sensitive information is useful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for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Statistics =&gt; education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grant proposals ;-)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Research =&gt; prediction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of disease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spreading etc.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However,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personal identities need to be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concealed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the past, simple approaches have failed to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provide sufficient security: 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linkage of publicly available datasets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Netflix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database, which was linked with the IMDB movie ratings database (via date of rating) =&gt; at least one user was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re-identified</a:t>
            </a:r>
          </a:p>
        </p:txBody>
      </p:sp>
    </p:spTree>
    <p:extLst>
      <p:ext uri="{BB962C8B-B14F-4D97-AF65-F5344CB8AC3E}">
        <p14:creationId xmlns:p14="http://schemas.microsoft.com/office/powerpoint/2010/main" val="1038811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873578"/>
            <a:ext cx="8685219" cy="54455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48" y="3517708"/>
            <a:ext cx="4074668" cy="28683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899" y="769482"/>
            <a:ext cx="78667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Re-Identifying the NYC Taxi Ride Dataset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ind suspicious data</a:t>
            </a: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igure out what ONE hash represents (‘0’)</a:t>
            </a: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Figure out input domain for hashes</a:t>
            </a:r>
          </a:p>
          <a:p>
            <a:pPr lvl="1" defTabSz="676655">
              <a:buClr>
                <a:srgbClr val="1F497D"/>
              </a:buCl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	=&gt; Medallions are 4-5 digits</a:t>
            </a:r>
          </a:p>
          <a:p>
            <a:pPr lvl="1" defTabSz="676655">
              <a:buClr>
                <a:srgbClr val="1F497D"/>
              </a:buClr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=&gt; ~20M possibilities</a:t>
            </a: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Construct inverted LUT</a:t>
            </a: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DS hacked !!!</a:t>
            </a: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We need robust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anonymization techniques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113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Properties &amp; General Approach</a:t>
            </a:r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92338" y="677636"/>
            <a:ext cx="8685219" cy="570450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properties =&gt; </a:t>
            </a:r>
            <a:r>
              <a:rPr lang="en-US" sz="2800" smtClean="0">
                <a:solidFill>
                  <a:schemeClr val="accent1">
                    <a:lumMod val="50000"/>
                  </a:schemeClr>
                </a:solidFill>
              </a:rPr>
              <a:t>Reduce granularity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Identifiers :=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immediately reveal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identity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name, email, phone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nr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., SSN</a:t>
            </a: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=&gt; DELETE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Symbol" panose="05050102010706020507" pitchFamily="18" charset="2"/>
              <a:buChar char="Þ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Sensitive data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medical diagnosis, symptoms, drug intake,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income</a:t>
            </a: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=&gt; NECESSARY, KEEP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Quasi-Identifiers :=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used in combination to retrieve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identity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Age, zip, gender, race, profession, education</a:t>
            </a: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=&gt;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MAYBE USEFUL</a:t>
            </a: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=&gt; MANIPULATE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/ GENERALIZE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51804"/>
              </p:ext>
            </p:extLst>
          </p:nvPr>
        </p:nvGraphicFramePr>
        <p:xfrm>
          <a:off x="1088961" y="1235043"/>
          <a:ext cx="6384861" cy="8550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0854"/>
                <a:gridCol w="861183"/>
                <a:gridCol w="1345597"/>
                <a:gridCol w="1211038"/>
                <a:gridCol w="1776189"/>
              </a:tblGrid>
              <a:tr h="294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Disease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80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Alex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41076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Allergies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  <a:tr h="280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580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Anonymization criteria 1/4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92338" y="912068"/>
            <a:ext cx="8685219" cy="1075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k-anonymity: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for every entry in the DS, there must be at least k-1 identical entries (w.r.t. QI's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) =&gt; this is 3-anon:</a:t>
            </a: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86786"/>
              </p:ext>
            </p:extLst>
          </p:nvPr>
        </p:nvGraphicFramePr>
        <p:xfrm>
          <a:off x="365188" y="2317691"/>
          <a:ext cx="4038859" cy="25435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1856"/>
                <a:gridCol w="635446"/>
                <a:gridCol w="459533"/>
                <a:gridCol w="718020"/>
                <a:gridCol w="646218"/>
                <a:gridCol w="947786"/>
              </a:tblGrid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Charlie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Diabetes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George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Brain Tumor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1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Lucas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Lung Cancer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4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Laura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08765"/>
              </p:ext>
            </p:extLst>
          </p:nvPr>
        </p:nvGraphicFramePr>
        <p:xfrm>
          <a:off x="5215812" y="2317691"/>
          <a:ext cx="3376385" cy="25435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8057"/>
                <a:gridCol w="638057"/>
                <a:gridCol w="638057"/>
                <a:gridCol w="638057"/>
                <a:gridCol w="824157"/>
              </a:tblGrid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Zip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25-27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4107*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25-27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Allergies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25-27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4107*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Allergies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Diabetes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Gastritis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30-36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Brain Tumor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0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410**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Lung Cancer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65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X9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27-33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410**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Alzheimer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Notched Right Arrow 5"/>
          <p:cNvSpPr/>
          <p:nvPr/>
        </p:nvSpPr>
        <p:spPr>
          <a:xfrm>
            <a:off x="4530011" y="3421520"/>
            <a:ext cx="559837" cy="335902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952" y="5269077"/>
            <a:ext cx="8013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There are 2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possible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attacks on k-anonymity though…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048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61184"/>
              </p:ext>
            </p:extLst>
          </p:nvPr>
        </p:nvGraphicFramePr>
        <p:xfrm>
          <a:off x="690466" y="5031293"/>
          <a:ext cx="6027578" cy="111757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9070"/>
                <a:gridCol w="1139070"/>
                <a:gridCol w="1139070"/>
                <a:gridCol w="1139070"/>
                <a:gridCol w="1471298"/>
              </a:tblGrid>
              <a:tr h="384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Disease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86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27-33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410**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Lung </a:t>
                      </a:r>
                      <a:r>
                        <a:rPr lang="en-US" sz="1400" u="none" strike="noStrike" dirty="0">
                          <a:effectLst/>
                        </a:rPr>
                        <a:t>Cancer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27-33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410**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Diabetes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9" name="Multiply 18"/>
          <p:cNvSpPr/>
          <p:nvPr/>
        </p:nvSpPr>
        <p:spPr>
          <a:xfrm>
            <a:off x="6655123" y="5376001"/>
            <a:ext cx="709126" cy="428161"/>
          </a:xfrm>
          <a:prstGeom prst="mathMultiply">
            <a:avLst/>
          </a:prstGeom>
          <a:solidFill>
            <a:srgbClr val="FF0000"/>
          </a:solidFill>
          <a:ln w="15875" cap="flat">
            <a:solidFill>
              <a:schemeClr val="accent2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Anonymization criteria </a:t>
            </a:r>
            <a:r>
              <a:rPr lang="en-US" dirty="0" smtClean="0"/>
              <a:t>2/4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9875" y="605260"/>
            <a:ext cx="837629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Homogeneity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attack:</a:t>
            </a:r>
          </a:p>
          <a:p>
            <a:pPr marL="778329" lvl="2" indent="-3429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all entries contain the same piece of sensitive information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(Allergies)</a:t>
            </a:r>
          </a:p>
          <a:p>
            <a:pPr marL="778329" lvl="2" indent="-3429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778329" lvl="2" indent="-3429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778329" lvl="2" indent="-3429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78329" lvl="2" indent="-3429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778329" lvl="2" indent="-3429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Background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knowledge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attack:</a:t>
            </a:r>
          </a:p>
          <a:p>
            <a:pPr marL="342900" lvl="8" indent="-342900" defTabSz="676655"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Given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two entries with identical QI sets: One has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lung cancer,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other diabetes…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29310"/>
              </p:ext>
            </p:extLst>
          </p:nvPr>
        </p:nvGraphicFramePr>
        <p:xfrm>
          <a:off x="1175658" y="1973853"/>
          <a:ext cx="6148874" cy="16024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1992"/>
                <a:gridCol w="1161992"/>
                <a:gridCol w="1161992"/>
                <a:gridCol w="1161992"/>
                <a:gridCol w="1500906"/>
              </a:tblGrid>
              <a:tr h="415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Zip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Disease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5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25-27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4107*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Allergies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95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25-27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4107*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Allergies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  <a:tr h="395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25-27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4107*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 Male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 Allergies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49" y="5234472"/>
            <a:ext cx="774192" cy="914400"/>
          </a:xfrm>
          <a:prstGeom prst="rect">
            <a:avLst/>
          </a:prstGeom>
        </p:spPr>
      </p:pic>
      <p:sp>
        <p:nvSpPr>
          <p:cNvPr id="20" name="Notched Right Arrow 19"/>
          <p:cNvSpPr/>
          <p:nvPr/>
        </p:nvSpPr>
        <p:spPr>
          <a:xfrm flipH="1">
            <a:off x="6795081" y="5804162"/>
            <a:ext cx="436142" cy="335902"/>
          </a:xfrm>
          <a:prstGeom prst="notchedRightArrow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3">
                <a:lumMod val="7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926025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Anonymization criteria 3/4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597159"/>
            <a:ext cx="8685219" cy="59249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l-diversity: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for every "equivalence class" of (at least k) QI-duplicates, there must be at least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different "well represented" values for the sensitive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attribute</a:t>
            </a: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2 possible attacks: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Skewness attack:</a:t>
            </a:r>
          </a:p>
          <a:p>
            <a:pPr marL="778329" lvl="2" indent="-3429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cancer = positive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%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/ negative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99% </a:t>
            </a:r>
          </a:p>
          <a:p>
            <a:pPr marL="778329" lvl="2" indent="-3429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Chances are still 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78329" lvl="2" indent="-3429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Semantic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closeness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attack:</a:t>
            </a:r>
          </a:p>
          <a:p>
            <a:pPr lvl="1" indent="-3429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gastritis / gastric ulcer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55375"/>
              </p:ext>
            </p:extLst>
          </p:nvPr>
        </p:nvGraphicFramePr>
        <p:xfrm>
          <a:off x="5766033" y="2397966"/>
          <a:ext cx="2771192" cy="36016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58321"/>
                <a:gridCol w="545613"/>
                <a:gridCol w="653143"/>
                <a:gridCol w="914115"/>
              </a:tblGrid>
              <a:tr h="374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QI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Cancer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Drugs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6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X1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xyz…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6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X2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xyz…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6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xyz…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6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xyz…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6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xyz…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6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*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xyz…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356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xyz…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65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xyz…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4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xyz…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8560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Overview / Contents</a:t>
            </a:r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92338" y="976884"/>
            <a:ext cx="8685219" cy="49258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1. Introduction &amp;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Motivation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2. Properties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of data &amp;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General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approach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3. Limits of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anonymization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4. Anonymization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criteria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5. (Some) Algorithmic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Approaches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6.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Can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iML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help in anonymization?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63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Anonymization criteria 4/4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912768"/>
            <a:ext cx="8685219" cy="52333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t-closeness: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an equivalence class has t-closeness if the intra-class distribution of a sensitive attribute differs no more than a threshold t from it's global distribution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(whole dataset). The whole DS has t-closeness if this holds for every equivalence class it contains.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basic idea: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we do not want an attacker to gain too much insight (additional information) by looking at the data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additional information =&gt; surprise (delta expectation)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the closer our local and global distributions are =&gt; the less our local group deviates from expectations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7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Algorithmic approaches 1 / 3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146958" y="976884"/>
            <a:ext cx="8830600" cy="49258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Different kinds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of data input format</a:t>
            </a: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Microdata</a:t>
            </a:r>
          </a:p>
          <a:p>
            <a:pPr marL="898071" lvl="1" indent="-4572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at the granularity of individuals (table row)</a:t>
            </a: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. Graph data -&gt; social network data, in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which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nodes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represent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microdata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edges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represent their structural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context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graph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data are harder to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anonymize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It's harder to model the background knowledge of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an attacker.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It is harder to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quantify the information loss of modifications.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Modifications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can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propagate through the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network.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22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Algorithmic approaches 3/3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768096"/>
            <a:ext cx="8685219" cy="552297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Perturbative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Adding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noise only distribution counts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Value perturbation =&gt; numerical attributes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Graph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perturbation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(randomly) adding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/ deleting nodes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/ edges</a:t>
            </a: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Microaggregation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/ Clustering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Replace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node data by centroid data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good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for numerical data, but possible also for others given rules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Ensures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k-anonymity only when computed over all attributes at the same time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Exact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optimal only in P when computed over just 1 attribute (else heuristic)</a:t>
            </a:r>
          </a:p>
        </p:txBody>
      </p:sp>
    </p:spTree>
    <p:extLst>
      <p:ext uri="{BB962C8B-B14F-4D97-AF65-F5344CB8AC3E}">
        <p14:creationId xmlns:p14="http://schemas.microsoft.com/office/powerpoint/2010/main" val="3900264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Algorithmic approaches 2/3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503138"/>
            <a:ext cx="8685219" cy="52363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Non-perturbative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Generalization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hierarchies)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fixed ruleset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range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partitioning (numerical values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...)</a:t>
            </a: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Suppression 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Special case of generalization (with one level)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625" y="2666222"/>
            <a:ext cx="4762881" cy="21560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5900" y="5785122"/>
            <a:ext cx="6392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Graphics Source: </a:t>
            </a:r>
            <a:r>
              <a:rPr lang="en-US" sz="12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Bayardo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R. J., &amp; Agrawal, R. (2005, April). Data privacy through optimal k-anonymization. In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Data Engineering, 2005. ICDE 2005. Proceedings. 21st International Conference 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217-228). IEEE.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2123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-11495"/>
            <a:ext cx="726372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Anonymization – Greedy clustering 1/4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768096"/>
            <a:ext cx="8685219" cy="55229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“S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oci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l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etwork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Gree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dy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nonymization” (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SaNGreeA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Anonymizes a dataset w.r.t 2 information categories: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Feature vector values =&gt; traditional, tabular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Graph structure =&gt; edge configuration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Based on the concept of ‘greedy’ clustering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Which poses the question: 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How do we choose the next node to add to a cluster w.r.t the above two criteria?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		! We need some (good) cost functions !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091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3660" y="-11495"/>
            <a:ext cx="754870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Greedy anonymization Main Loop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0" y="458086"/>
            <a:ext cx="8646730" cy="59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95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6448" y="-11495"/>
            <a:ext cx="7275914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Anonymization – Greedy clustering </a:t>
            </a:r>
            <a:r>
              <a:rPr lang="en-US" dirty="0" smtClean="0"/>
              <a:t>2/4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768096"/>
            <a:ext cx="8685219" cy="55229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Generalization Information loss (GIL)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Based on content of nodes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We assume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Continuous properties (age, body height, …)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Candidate Nodes hold a particular value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Clusters have either particular value (at the start) or a generalized range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 order to incorporate the node into the cluster, we may have to generalize this range further, increasing the cost.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Categorical properties (work class, native-country, …)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Same preconditions as above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 use generalization hierarchies to determine the cost of clustering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43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6448" y="-11495"/>
            <a:ext cx="7275914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Anonymization – Greedy clustering </a:t>
            </a:r>
            <a:r>
              <a:rPr lang="en-US" dirty="0" smtClean="0"/>
              <a:t>3/4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768096"/>
            <a:ext cx="8685219" cy="55229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Generalization information loss function: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455331"/>
            <a:ext cx="8836660" cy="20742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40230" y="5953140"/>
            <a:ext cx="558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Campan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A. and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Truta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T.M., 2009. Data and structural k-anonymity in social networks. In 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</a:rPr>
              <a:t>Privacy, Security, and Trust in KDD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 (pp. 33-54). Springer Berlin Heidelberg.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1" y="3529584"/>
            <a:ext cx="824027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00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24256" y="-11495"/>
            <a:ext cx="728810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Anonymization – Greedy clustering </a:t>
            </a:r>
            <a:r>
              <a:rPr lang="en-US" dirty="0" smtClean="0"/>
              <a:t>4/4</a:t>
            </a:r>
            <a:endParaRPr lang="en-US" dirty="0"/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727456"/>
            <a:ext cx="8685219" cy="552297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Example GIL: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age_range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overall = [11 – 91]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 order to cluster some nodes, we need to generalize 27 to [20 - 30]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Cost = (30-20)/(91-11) = 1/8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Given a generalization hierarchy ‘native-country’ with 4 levels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 order to cluster, we need to generalize ‘Austria’, ‘France’, or ‘Portugal’  to ‘Western Europe’, which is 1 level higher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Cost = 1/4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42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0"/>
            <a:ext cx="5907304" cy="427420"/>
          </a:xfrm>
        </p:spPr>
        <p:txBody>
          <a:bodyPr/>
          <a:lstStyle/>
          <a:p>
            <a:r>
              <a:rPr lang="en-US" dirty="0" smtClean="0"/>
              <a:t>Anonymization - datasets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2" y="637612"/>
            <a:ext cx="8472792" cy="58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00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Privacy in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century… ??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536198" y="427420"/>
            <a:ext cx="3187920" cy="2125280"/>
            <a:chOff x="1536198" y="427420"/>
            <a:chExt cx="3187920" cy="21252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198" y="427420"/>
              <a:ext cx="3187920" cy="212528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277695">
              <a:off x="2407590" y="816656"/>
              <a:ext cx="933450" cy="371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Privacy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2546" y="2145018"/>
            <a:ext cx="7716573" cy="4467225"/>
            <a:chOff x="542546" y="2145018"/>
            <a:chExt cx="7716573" cy="44672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546" y="2145018"/>
              <a:ext cx="4663539" cy="4467225"/>
            </a:xfrm>
            <a:prstGeom prst="rect">
              <a:avLst/>
            </a:prstGeom>
          </p:spPr>
        </p:pic>
        <p:sp>
          <p:nvSpPr>
            <p:cNvPr id="12" name="Curved Up Arrow 11"/>
            <p:cNvSpPr/>
            <p:nvPr/>
          </p:nvSpPr>
          <p:spPr>
            <a:xfrm rot="12975296">
              <a:off x="3698405" y="3057484"/>
              <a:ext cx="2346704" cy="1116012"/>
            </a:xfrm>
            <a:prstGeom prst="curvedUpArrow">
              <a:avLst/>
            </a:prstGeom>
            <a:solidFill>
              <a:schemeClr val="accent6">
                <a:lumMod val="50000"/>
              </a:scheme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6419" y="4492386"/>
              <a:ext cx="25527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Technological </a:t>
              </a:r>
              <a:r>
                <a:rPr kumimoji="0" lang="en-US" sz="18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progess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36523" y="1121095"/>
            <a:ext cx="5887946" cy="2112346"/>
            <a:chOff x="1611055" y="1058465"/>
            <a:chExt cx="5887946" cy="21123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26134" flipH="1">
              <a:off x="3333779" y="-664259"/>
              <a:ext cx="2112346" cy="555779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21405679">
              <a:off x="5289201" y="2040166"/>
              <a:ext cx="2209800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Data protection laws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610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5" y="0"/>
            <a:ext cx="5907304" cy="427420"/>
          </a:xfrm>
        </p:spPr>
        <p:txBody>
          <a:bodyPr/>
          <a:lstStyle/>
          <a:p>
            <a:r>
              <a:rPr lang="en-US" dirty="0" smtClean="0"/>
              <a:t>Anonymization – prepared datasets</a:t>
            </a:r>
            <a:endParaRPr lang="en-US" dirty="0"/>
          </a:p>
        </p:txBody>
      </p:sp>
      <p:sp>
        <p:nvSpPr>
          <p:cNvPr id="4" name="Shape 34"/>
          <p:cNvSpPr txBox="1">
            <a:spLocks/>
          </p:cNvSpPr>
          <p:nvPr/>
        </p:nvSpPr>
        <p:spPr>
          <a:xfrm>
            <a:off x="215900" y="953310"/>
            <a:ext cx="8685219" cy="52971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We used k-factors of: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3, 7, 11, 15 and 19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Each combined with three different weight vectors</a:t>
            </a:r>
          </a:p>
          <a:p>
            <a:pPr lvl="1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Equal weights for all columns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Age preferred (0.88 vs 0.01 rest)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Race preferred (0.88 vs. 0.01 rest)</a:t>
            </a:r>
          </a:p>
          <a:p>
            <a:pPr lvl="2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Resulting in 15 differently anonymized data sets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28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0"/>
            <a:ext cx="5897180" cy="427420"/>
          </a:xfrm>
        </p:spPr>
        <p:txBody>
          <a:bodyPr/>
          <a:lstStyle/>
          <a:p>
            <a:r>
              <a:rPr lang="en-US" dirty="0" smtClean="0"/>
              <a:t>ML on Anonymization -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420"/>
            <a:ext cx="9144000" cy="6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67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Initial Conclusions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1129004"/>
            <a:ext cx="8685219" cy="43086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Succumbing to the “right-to-be-forgotten” still seems better than performing ML on anonymized DBs</a:t>
            </a: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A whole lot of future research is needed in order to corroborate and expand on those results</a:t>
            </a: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55221" lvl="1" indent="-514350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Extension to other ML approaches</a:t>
            </a:r>
          </a:p>
          <a:p>
            <a:pPr marL="440871" lvl="1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	=&gt; Prediction, Clustering, Dim. Reduction, Pattern Rec.</a:t>
            </a:r>
          </a:p>
          <a:p>
            <a:pPr lvl="1" indent="-342900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Other perturbation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techniques</a:t>
            </a:r>
          </a:p>
          <a:p>
            <a:pPr lvl="1" indent="-342900" defTabSz="676655">
              <a:spcBef>
                <a:spcPts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Graph-based datasets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36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Can </a:t>
            </a:r>
            <a:r>
              <a:rPr lang="en-US" dirty="0" err="1" smtClean="0"/>
              <a:t>iML</a:t>
            </a:r>
            <a:r>
              <a:rPr lang="en-US" dirty="0" smtClean="0"/>
              <a:t> help anonymization 1/3 ? 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768096"/>
            <a:ext cx="8685219" cy="55229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Examples of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iML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The CAT (Cornell anonymization toolkit) as well as ARX (TU Munich) allow you to run utility / risk analysis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However, they are not interactive, but only support re-running your experiment with new settings…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671" y="3935361"/>
            <a:ext cx="3377184" cy="2355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7" y="4041504"/>
            <a:ext cx="450595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5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Can </a:t>
            </a:r>
            <a:r>
              <a:rPr lang="en-US" dirty="0" err="1" smtClean="0"/>
              <a:t>iML</a:t>
            </a:r>
            <a:r>
              <a:rPr lang="en-US" dirty="0" smtClean="0"/>
              <a:t> help anonymization 2/3 ? 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670560"/>
            <a:ext cx="8685219" cy="57180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Possibilities to bring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iML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into anonymization?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Distance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functions for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Clustering</a:t>
            </a:r>
          </a:p>
          <a:p>
            <a:pPr marL="514350" indent="-51435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Information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loss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measures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Both are subjective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“Optimality” will also depend on the specific domain (medical vs. financial data)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So interactive / reinforcement learning could be applied by involving a domain expert</a:t>
            </a:r>
          </a:p>
        </p:txBody>
      </p:sp>
    </p:spTree>
    <p:extLst>
      <p:ext uri="{BB962C8B-B14F-4D97-AF65-F5344CB8AC3E}">
        <p14:creationId xmlns:p14="http://schemas.microsoft.com/office/powerpoint/2010/main" val="4184033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Can </a:t>
            </a:r>
            <a:r>
              <a:rPr lang="en-US" dirty="0" err="1" smtClean="0"/>
              <a:t>iML</a:t>
            </a:r>
            <a:r>
              <a:rPr lang="en-US" dirty="0" smtClean="0"/>
              <a:t> help anonymization </a:t>
            </a:r>
            <a:r>
              <a:rPr lang="en-US" dirty="0"/>
              <a:t>3</a:t>
            </a:r>
            <a:r>
              <a:rPr lang="en-US" dirty="0" smtClean="0"/>
              <a:t>/3 ? </a:t>
            </a:r>
          </a:p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7397958"/>
              </p:ext>
            </p:extLst>
          </p:nvPr>
        </p:nvGraphicFramePr>
        <p:xfrm>
          <a:off x="718458" y="1624693"/>
          <a:ext cx="7013121" cy="453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791" y="883489"/>
            <a:ext cx="380092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"/>
              </a:rPr>
              <a:t>Case: data similarity: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67" y="747908"/>
            <a:ext cx="843161" cy="77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94611" y="5019326"/>
            <a:ext cx="1681843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Which two are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more similar?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75966" y="2398220"/>
            <a:ext cx="220436" cy="138793"/>
          </a:xfrm>
          <a:prstGeom prst="roundRect">
            <a:avLst/>
          </a:prstGeom>
          <a:solidFill>
            <a:schemeClr val="accent2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Oval 8"/>
          <p:cNvSpPr/>
          <p:nvPr/>
        </p:nvSpPr>
        <p:spPr>
          <a:xfrm>
            <a:off x="5690216" y="2630490"/>
            <a:ext cx="285750" cy="138793"/>
          </a:xfrm>
          <a:prstGeom prst="ellipse">
            <a:avLst/>
          </a:prstGeom>
          <a:solidFill>
            <a:schemeClr val="accent3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6075978" y="2629597"/>
            <a:ext cx="240847" cy="2047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062" y="3609612"/>
            <a:ext cx="513403" cy="57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2515588" y="5060739"/>
            <a:ext cx="220436" cy="138793"/>
          </a:xfrm>
          <a:prstGeom prst="roundRect">
            <a:avLst/>
          </a:prstGeom>
          <a:solidFill>
            <a:schemeClr val="accent2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29838" y="5293009"/>
            <a:ext cx="285750" cy="138793"/>
          </a:xfrm>
          <a:prstGeom prst="ellipse">
            <a:avLst/>
          </a:prstGeom>
          <a:solidFill>
            <a:schemeClr val="accent3"/>
          </a:soli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16" y="2467616"/>
            <a:ext cx="1190081" cy="7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13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24256" y="-11495"/>
            <a:ext cx="728810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Weight Vectors 1/2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85240"/>
              </p:ext>
            </p:extLst>
          </p:nvPr>
        </p:nvGraphicFramePr>
        <p:xfrm>
          <a:off x="853440" y="999491"/>
          <a:ext cx="7426961" cy="12458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4374"/>
                <a:gridCol w="1054374"/>
                <a:gridCol w="1452178"/>
                <a:gridCol w="915335"/>
                <a:gridCol w="1019613"/>
                <a:gridCol w="1931087"/>
              </a:tblGrid>
              <a:tr h="41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55 </a:t>
                      </a:r>
                      <a:r>
                        <a:rPr lang="en-US" sz="1600" u="none" strike="noStrike" dirty="0">
                          <a:effectLst/>
                        </a:rPr>
                        <a:t>- 76]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North_America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Married-civ-spouse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55 </a:t>
                      </a:r>
                      <a:r>
                        <a:rPr lang="en-US" sz="1600" u="none" strike="noStrike" dirty="0">
                          <a:effectLst/>
                        </a:rPr>
                        <a:t>- 76]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North_America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Married-civ-spouse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5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</a:t>
                      </a:r>
                      <a:r>
                        <a:rPr lang="en-US" sz="1600" u="none" strike="noStrike" dirty="0" smtClean="0">
                          <a:effectLst/>
                        </a:rPr>
                        <a:t>55 </a:t>
                      </a:r>
                      <a:r>
                        <a:rPr lang="en-US" sz="1600" u="none" strike="noStrike" dirty="0">
                          <a:effectLst/>
                        </a:rPr>
                        <a:t>- 76]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North_America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Married-civ-spouse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853440" y="4389120"/>
          <a:ext cx="7426961" cy="137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4374"/>
                <a:gridCol w="1054374"/>
                <a:gridCol w="1452178"/>
                <a:gridCol w="915335"/>
                <a:gridCol w="1019613"/>
                <a:gridCol w="1931087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[48 - 70]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Private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[48 - 70]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Private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America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[48 - 70]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Private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America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366520" y="3132574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51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Private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United-States</a:t>
            </a:r>
            <a:r>
              <a:rPr lang="en-US" dirty="0" smtClean="0"/>
              <a:t> |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Male | White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| Married-civ-spouse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Notched Right Arrow 18"/>
          <p:cNvSpPr/>
          <p:nvPr/>
        </p:nvSpPr>
        <p:spPr>
          <a:xfrm rot="16200000">
            <a:off x="4287002" y="2589452"/>
            <a:ext cx="559837" cy="33590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Notched Right Arrow 19"/>
          <p:cNvSpPr/>
          <p:nvPr/>
        </p:nvSpPr>
        <p:spPr>
          <a:xfrm rot="5400000">
            <a:off x="4287003" y="3701546"/>
            <a:ext cx="559837" cy="335902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165103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9232" y="-11495"/>
            <a:ext cx="7343129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Weight Vectors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2/2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601" y="874475"/>
            <a:ext cx="7559969" cy="1384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"/>
              </a:rPr>
              <a:t>Applying a weight vector to our desired columns will change o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"/>
              </a:rPr>
              <a:t>ur cost function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and thereby produce different anonymization results</a:t>
            </a:r>
            <a:r>
              <a:rPr kumimoji="0" lang="en-US" sz="2800" b="0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"/>
              </a:rPr>
              <a:t>: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80841" y="2718015"/>
          <a:ext cx="6815491" cy="7529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7566"/>
                <a:gridCol w="967566"/>
                <a:gridCol w="1332618"/>
                <a:gridCol w="839975"/>
                <a:gridCol w="935668"/>
                <a:gridCol w="1772098"/>
              </a:tblGrid>
              <a:tr h="336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workclass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native-country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sex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race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marital-status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6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0.1667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15" name="Notched Right Arrow 14"/>
          <p:cNvSpPr/>
          <p:nvPr/>
        </p:nvSpPr>
        <p:spPr>
          <a:xfrm rot="5400000">
            <a:off x="4037473" y="3954908"/>
            <a:ext cx="754449" cy="576000"/>
          </a:xfrm>
          <a:prstGeom prst="notched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flat">
            <a:solidFill>
              <a:srgbClr val="4F81BD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180843" y="4935895"/>
          <a:ext cx="6815488" cy="73711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1470"/>
                <a:gridCol w="1176868"/>
                <a:gridCol w="1707105"/>
                <a:gridCol w="741470"/>
                <a:gridCol w="741470"/>
                <a:gridCol w="1707105"/>
              </a:tblGrid>
              <a:tr h="32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workclass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native-country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sex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race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marital-status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08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0.95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761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5900" y="-11495"/>
            <a:ext cx="7596462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15900" y="1280160"/>
            <a:ext cx="8685219" cy="47304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Conclusion: the level of privacy / security of data will always remain subjective with regard to the data set as well as potential attackers !!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You can never answer the question: "Will this algorithm be good enough for our purposes?" without testing it thoroughly for your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specific use cases on YOUR OWN DATA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that might seem safe today might become unsafe again in the future (additional 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41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6502399" cy="568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691680" y="4653133"/>
            <a:ext cx="7426357" cy="1538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9600">
                <a:solidFill>
                  <a:srgbClr val="17365D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9600" b="1">
                <a:solidFill>
                  <a:srgbClr val="17365D"/>
                </a:solidFill>
              </a:rPr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5216" y="-11495"/>
            <a:ext cx="7227146" cy="42742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>
              <a:defRPr sz="2400" b="1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The right to be forgotten</a:t>
            </a:r>
            <a:endParaRPr lang="en-US" dirty="0"/>
          </a:p>
        </p:txBody>
      </p:sp>
      <p:sp>
        <p:nvSpPr>
          <p:cNvPr id="3" name="Shape 34"/>
          <p:cNvSpPr txBox="1">
            <a:spLocks/>
          </p:cNvSpPr>
          <p:nvPr/>
        </p:nvSpPr>
        <p:spPr>
          <a:xfrm>
            <a:off x="295967" y="664962"/>
            <a:ext cx="8392341" cy="57114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Basically: A user has the right to have their data deleted from a database upon request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 past cases, the requirement only meant deletion from a search index (due to EU tech ignorance)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From 2018 onwards, the “right to be forgotten” will be part of the new EU data protection rules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Since one cannot foresee which (non-existing) laws will be enforced by the European bureaucracy in the future (see Apple..), it would be wise to be prepared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There is even a proposal by German data protection advocates to restrict automated processing of anonymized data which “might” be de-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anonymizable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590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Impact on different DB layers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68357" y="559053"/>
            <a:ext cx="2509937" cy="1660851"/>
            <a:chOff x="2897157" y="447865"/>
            <a:chExt cx="2509937" cy="16608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7157" y="670244"/>
              <a:ext cx="1438472" cy="143847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502" y="447865"/>
              <a:ext cx="1399592" cy="1399592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730108" y="3342039"/>
            <a:ext cx="4079950" cy="2784045"/>
            <a:chOff x="730108" y="3342039"/>
            <a:chExt cx="4079950" cy="278404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89" y="4096842"/>
              <a:ext cx="1659914" cy="1659914"/>
            </a:xfrm>
            <a:prstGeom prst="rect">
              <a:avLst/>
            </a:prstGeom>
          </p:spPr>
        </p:pic>
        <p:sp>
          <p:nvSpPr>
            <p:cNvPr id="12" name="Notched Right Arrow 11"/>
            <p:cNvSpPr/>
            <p:nvPr/>
          </p:nvSpPr>
          <p:spPr>
            <a:xfrm rot="9260492">
              <a:off x="1958367" y="3342039"/>
              <a:ext cx="2851691" cy="447869"/>
            </a:xfrm>
            <a:prstGeom prst="notch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0108" y="5756756"/>
              <a:ext cx="1939604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System failures?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6651" y="3128375"/>
            <a:ext cx="2298032" cy="2997709"/>
            <a:chOff x="3296651" y="3128375"/>
            <a:chExt cx="2298032" cy="29977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3676" y="4033416"/>
              <a:ext cx="1921100" cy="1723340"/>
            </a:xfrm>
            <a:prstGeom prst="rect">
              <a:avLst/>
            </a:prstGeom>
          </p:spPr>
        </p:pic>
        <p:sp>
          <p:nvSpPr>
            <p:cNvPr id="13" name="Notched Right Arrow 12"/>
            <p:cNvSpPr/>
            <p:nvPr/>
          </p:nvSpPr>
          <p:spPr>
            <a:xfrm rot="6127964">
              <a:off x="4682960" y="3361713"/>
              <a:ext cx="914546" cy="447869"/>
            </a:xfrm>
            <a:prstGeom prst="notch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96651" y="5756756"/>
              <a:ext cx="229803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Incomplete statistics?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06854" y="3102015"/>
            <a:ext cx="2436002" cy="3024069"/>
            <a:chOff x="6306854" y="3102015"/>
            <a:chExt cx="2436002" cy="30240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5049" y="4413941"/>
              <a:ext cx="2397807" cy="1330783"/>
            </a:xfrm>
            <a:prstGeom prst="rect">
              <a:avLst/>
            </a:prstGeom>
          </p:spPr>
        </p:pic>
        <p:sp>
          <p:nvSpPr>
            <p:cNvPr id="11" name="Notched Right Arrow 10"/>
            <p:cNvSpPr/>
            <p:nvPr/>
          </p:nvSpPr>
          <p:spPr>
            <a:xfrm rot="2741939">
              <a:off x="5944849" y="3464020"/>
              <a:ext cx="1171880" cy="447869"/>
            </a:xfrm>
            <a:prstGeom prst="notch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45049" y="5756756"/>
              <a:ext cx="229803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ML performance…?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10385" y="1271749"/>
            <a:ext cx="3495403" cy="2070744"/>
            <a:chOff x="3610385" y="1271749"/>
            <a:chExt cx="3495403" cy="20707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6920" y="1475270"/>
              <a:ext cx="1319504" cy="1867223"/>
            </a:xfrm>
            <a:prstGeom prst="rect">
              <a:avLst/>
            </a:prstGeom>
          </p:spPr>
        </p:pic>
        <p:sp>
          <p:nvSpPr>
            <p:cNvPr id="10" name="Left-Right Arrow 9"/>
            <p:cNvSpPr/>
            <p:nvPr/>
          </p:nvSpPr>
          <p:spPr>
            <a:xfrm rot="1612799">
              <a:off x="3610385" y="1790196"/>
              <a:ext cx="1123945" cy="410547"/>
            </a:xfrm>
            <a:prstGeom prst="left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514316">
              <a:off x="3986963" y="1521724"/>
              <a:ext cx="73584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OLTP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928376">
              <a:off x="5295132" y="1271749"/>
              <a:ext cx="1810656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Less convenient service?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 rot="20126996">
            <a:off x="2603197" y="3096795"/>
            <a:ext cx="111036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Backups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35347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780291" y="2419861"/>
            <a:ext cx="4764101" cy="4646383"/>
            <a:chOff x="3780291" y="2419861"/>
            <a:chExt cx="4764101" cy="464638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4748" y="4309685"/>
              <a:ext cx="2397807" cy="133078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434748" y="5652500"/>
              <a:ext cx="229803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ML performance…?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958441" y="3386075"/>
              <a:ext cx="3475695" cy="3471925"/>
            </a:xfrm>
            <a:prstGeom prst="ellipse">
              <a:avLst/>
            </a:prstGeom>
            <a:solidFill>
              <a:schemeClr val="accent3">
                <a:alpha val="25000"/>
              </a:scheme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27094">
              <a:off x="3780291" y="2419861"/>
              <a:ext cx="4764101" cy="464638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Whom does it concern?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05429" y="-277630"/>
            <a:ext cx="4520261" cy="4419235"/>
            <a:chOff x="4505429" y="-277630"/>
            <a:chExt cx="4520261" cy="44192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442" y="934400"/>
              <a:ext cx="1659914" cy="165991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7828">
              <a:off x="7077933" y="1008573"/>
              <a:ext cx="1227472" cy="1774658"/>
            </a:xfrm>
            <a:prstGeom prst="rect">
              <a:avLst/>
            </a:prstGeom>
          </p:spPr>
        </p:pic>
        <p:sp>
          <p:nvSpPr>
            <p:cNvPr id="24" name="Plus 23"/>
            <p:cNvSpPr/>
            <p:nvPr/>
          </p:nvSpPr>
          <p:spPr>
            <a:xfrm rot="2796042">
              <a:off x="4555942" y="-328143"/>
              <a:ext cx="4419235" cy="4520261"/>
            </a:xfrm>
            <a:prstGeom prst="mathPlus">
              <a:avLst>
                <a:gd name="adj1" fmla="val 5357"/>
              </a:avLst>
            </a:prstGeom>
            <a:solidFill>
              <a:srgbClr val="FF0000">
                <a:alpha val="65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2046" y="2594314"/>
              <a:ext cx="2270169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Re-appearing items?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141342" y="-392899"/>
            <a:ext cx="4520261" cy="4419235"/>
            <a:chOff x="-141342" y="-392899"/>
            <a:chExt cx="4520261" cy="44192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43" y="741349"/>
              <a:ext cx="1319504" cy="186722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2798">
              <a:off x="2378624" y="980165"/>
              <a:ext cx="891074" cy="1389589"/>
            </a:xfrm>
            <a:prstGeom prst="rect">
              <a:avLst/>
            </a:prstGeom>
          </p:spPr>
        </p:pic>
        <p:sp>
          <p:nvSpPr>
            <p:cNvPr id="23" name="Plus 22"/>
            <p:cNvSpPr/>
            <p:nvPr/>
          </p:nvSpPr>
          <p:spPr>
            <a:xfrm rot="2796042">
              <a:off x="-90829" y="-443412"/>
              <a:ext cx="4419235" cy="4520261"/>
            </a:xfrm>
            <a:prstGeom prst="mathPlus">
              <a:avLst>
                <a:gd name="adj1" fmla="val 5357"/>
              </a:avLst>
            </a:prstGeom>
            <a:solidFill>
              <a:srgbClr val="FF0000">
                <a:alpha val="65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6367" y="2323989"/>
              <a:ext cx="1810656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Less convenient service?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0202" y="2565756"/>
            <a:ext cx="4520261" cy="4419235"/>
            <a:chOff x="-140202" y="2565756"/>
            <a:chExt cx="4520261" cy="44192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943" y="3913704"/>
              <a:ext cx="1921100" cy="172334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4224">
              <a:off x="2214573" y="3617131"/>
              <a:ext cx="1776663" cy="1871648"/>
            </a:xfrm>
            <a:prstGeom prst="rect">
              <a:avLst/>
            </a:prstGeom>
          </p:spPr>
        </p:pic>
        <p:sp>
          <p:nvSpPr>
            <p:cNvPr id="22" name="Plus 21"/>
            <p:cNvSpPr/>
            <p:nvPr/>
          </p:nvSpPr>
          <p:spPr>
            <a:xfrm rot="2796042">
              <a:off x="-89689" y="2515243"/>
              <a:ext cx="4419235" cy="4520261"/>
            </a:xfrm>
            <a:prstGeom prst="mathPlus">
              <a:avLst>
                <a:gd name="adj1" fmla="val 5357"/>
              </a:avLst>
            </a:prstGeom>
            <a:solidFill>
              <a:srgbClr val="FF0000">
                <a:alpha val="65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4918" y="5637044"/>
              <a:ext cx="2298032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Incomplete statistics?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01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Two different experimental scenarios</a:t>
            </a:r>
            <a:endParaRPr lang="en-US" dirty="0"/>
          </a:p>
        </p:txBody>
      </p:sp>
      <p:sp>
        <p:nvSpPr>
          <p:cNvPr id="4" name="Shape 34"/>
          <p:cNvSpPr txBox="1">
            <a:spLocks/>
          </p:cNvSpPr>
          <p:nvPr/>
        </p:nvSpPr>
        <p:spPr>
          <a:xfrm>
            <a:off x="251519" y="1660849"/>
            <a:ext cx="8436790" cy="45999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Wingdings"/>
              <a:buChar char="▪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Wingdings"/>
              <a:buChar char="•"/>
              <a:defRPr sz="32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1.	Simulate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users exercising their “right to be forgotten” in the worst way possible – requesting the erasure of the most valuable data points in the knowledge base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In the future extendable to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898071" lvl="1" indent="-4572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Outlier deletion first (anomalous users have higher probability to request their data deleted)</a:t>
            </a:r>
          </a:p>
          <a:p>
            <a:pPr marL="898071" lvl="1" indent="-457200" defTabSz="676655">
              <a:spcBef>
                <a:spcPts val="0"/>
              </a:spcBef>
              <a:buClr>
                <a:srgbClr val="1F497D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Perturbation via addition of ‘targeted’ noise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676655">
              <a:spcBef>
                <a:spcPts val="0"/>
              </a:spcBef>
              <a:buClr>
                <a:srgbClr val="1F497D"/>
              </a:buClr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defTabSz="676655">
              <a:spcBef>
                <a:spcPts val="0"/>
              </a:spcBef>
              <a:buClr>
                <a:srgbClr val="1F497D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2.	Try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to circumnavigate the re-creation of our ML databases  by anonymizing them in the first place and applying our learning algorithms on that anonymized datasets.</a:t>
            </a:r>
          </a:p>
        </p:txBody>
      </p:sp>
    </p:spTree>
    <p:extLst>
      <p:ext uri="{BB962C8B-B14F-4D97-AF65-F5344CB8AC3E}">
        <p14:creationId xmlns:p14="http://schemas.microsoft.com/office/powerpoint/2010/main" val="2228894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8" y="0"/>
            <a:ext cx="6093531" cy="427420"/>
          </a:xfrm>
        </p:spPr>
        <p:txBody>
          <a:bodyPr/>
          <a:lstStyle/>
          <a:p>
            <a:r>
              <a:rPr lang="en-US" dirty="0" smtClean="0"/>
              <a:t>Scenario 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18" y="962025"/>
            <a:ext cx="8473382" cy="5400675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/>
              <a:t>Scenario One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4400" i="1" dirty="0"/>
              <a:t>i</a:t>
            </a:r>
            <a:r>
              <a:rPr lang="en-US" sz="4400" i="1" dirty="0" smtClean="0"/>
              <a:t>mplies</a:t>
            </a:r>
          </a:p>
          <a:p>
            <a:pPr marL="0" indent="0" algn="ctr">
              <a:buNone/>
            </a:pPr>
            <a:endParaRPr lang="en-US" sz="2400" i="1" dirty="0" smtClean="0"/>
          </a:p>
          <a:p>
            <a:pPr marL="0" indent="0" algn="ctr">
              <a:buNone/>
            </a:pPr>
            <a:r>
              <a:rPr lang="en-US" sz="6600" dirty="0" smtClean="0"/>
              <a:t>Selectively deleting (valuable) data points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46687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88" y="0"/>
            <a:ext cx="6074461" cy="427420"/>
          </a:xfrm>
        </p:spPr>
        <p:txBody>
          <a:bodyPr/>
          <a:lstStyle/>
          <a:p>
            <a:r>
              <a:rPr lang="en-US" dirty="0" smtClean="0"/>
              <a:t>Adult dataset original distribution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" y="596949"/>
            <a:ext cx="8678859" cy="59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89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2286</Words>
  <Application>Microsoft Office PowerPoint</Application>
  <PresentationFormat>On-screen Show (4:3)</PresentationFormat>
  <Paragraphs>595</Paragraphs>
  <Slides>39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</vt:lpstr>
      <vt:lpstr>Courier New</vt:lpstr>
      <vt:lpstr>Helvetica</vt:lpstr>
      <vt:lpstr>Helvetica Neue</vt:lpstr>
      <vt:lpstr>Symbol</vt:lpstr>
      <vt:lpstr>Wingdings</vt:lpstr>
      <vt:lpstr>Default</vt:lpstr>
      <vt:lpstr>PowerPoint Presentation</vt:lpstr>
      <vt:lpstr>PowerPoint Presentation</vt:lpstr>
      <vt:lpstr>Privacy in the 21st century… ??</vt:lpstr>
      <vt:lpstr>PowerPoint Presentation</vt:lpstr>
      <vt:lpstr>Impact on different DB layers</vt:lpstr>
      <vt:lpstr>Whom does it concern?</vt:lpstr>
      <vt:lpstr>Two different experimental scenarios</vt:lpstr>
      <vt:lpstr>Scenario One</vt:lpstr>
      <vt:lpstr>Adult dataset original distribution</vt:lpstr>
      <vt:lpstr>Find the most valuable data points</vt:lpstr>
      <vt:lpstr>Selective deletion – prepared datasets</vt:lpstr>
      <vt:lpstr>Selective deletion - Results</vt:lpstr>
      <vt:lpstr>Scenario Two</vt:lpstr>
      <vt:lpstr>PowerPoint Presentation</vt:lpstr>
      <vt:lpstr>PowerPoint Presentation</vt:lpstr>
      <vt:lpstr>PowerPoint Presentation</vt:lpstr>
      <vt:lpstr>PowerPoint Presentation</vt:lpstr>
      <vt:lpstr>Anonymization criteria 2/4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Anonymization - datasets </vt:lpstr>
      <vt:lpstr>Anonymization – prepared datasets</vt:lpstr>
      <vt:lpstr>ML on Anonymization -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 Malle</cp:lastModifiedBy>
  <cp:revision>81</cp:revision>
  <dcterms:modified xsi:type="dcterms:W3CDTF">2017-04-04T19:01:03Z</dcterms:modified>
</cp:coreProperties>
</file>