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1" r:id="rId2"/>
    <p:sldId id="361" r:id="rId3"/>
    <p:sldId id="363" r:id="rId4"/>
    <p:sldId id="364" r:id="rId5"/>
    <p:sldId id="536" r:id="rId6"/>
    <p:sldId id="537" r:id="rId7"/>
    <p:sldId id="562" r:id="rId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4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85872" autoAdjust="0"/>
  </p:normalViewPr>
  <p:slideViewPr>
    <p:cSldViewPr>
      <p:cViewPr varScale="1">
        <p:scale>
          <a:sx n="67" d="100"/>
          <a:sy n="67" d="100"/>
        </p:scale>
        <p:origin x="1578" y="48"/>
      </p:cViewPr>
      <p:guideLst>
        <p:guide orient="horz" pos="4319"/>
        <p:guide pos="45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>
      <p:cViewPr varScale="1">
        <p:scale>
          <a:sx n="100" d="100"/>
          <a:sy n="100" d="100"/>
        </p:scale>
        <p:origin x="-51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/>
          <a:lstStyle>
            <a:lvl1pPr algn="l">
              <a:defRPr sz="1300"/>
            </a:lvl1pPr>
          </a:lstStyle>
          <a:p>
            <a:r>
              <a:rPr lang="de-AT"/>
              <a:t>A. Holzinger                                                 LV 709.049                                           02.12.2015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/>
          <a:lstStyle>
            <a:lvl1pPr algn="r">
              <a:defRPr sz="1300"/>
            </a:lvl1pPr>
          </a:lstStyle>
          <a:p>
            <a:r>
              <a:rPr lang="en-US"/>
              <a:t>2.12.2015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26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 anchor="b"/>
          <a:lstStyle>
            <a:lvl1pPr algn="l">
              <a:defRPr sz="1300"/>
            </a:lvl1pPr>
          </a:lstStyle>
          <a:p>
            <a:r>
              <a:rPr lang="en-US"/>
              <a:t>WS 2015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26"/>
            <a:ext cx="3076363" cy="511814"/>
          </a:xfrm>
          <a:prstGeom prst="rect">
            <a:avLst/>
          </a:prstGeom>
        </p:spPr>
        <p:txBody>
          <a:bodyPr vert="horz" lIns="95626" tIns="47813" rIns="95626" bIns="47813" rtlCol="0" anchor="b"/>
          <a:lstStyle>
            <a:lvl1pPr algn="r">
              <a:defRPr sz="1300"/>
            </a:lvl1pPr>
          </a:lstStyle>
          <a:p>
            <a:fld id="{31789F8F-4BD1-418E-96B9-6958F5A8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264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13346" y="148754"/>
            <a:ext cx="5544616" cy="362977"/>
          </a:xfrm>
          <a:prstGeom prst="rect">
            <a:avLst/>
          </a:prstGeom>
        </p:spPr>
        <p:txBody>
          <a:bodyPr vert="horz" lIns="95614" tIns="47807" rIns="95614" bIns="47807" rtlCol="0"/>
          <a:lstStyle>
            <a:lvl1pPr algn="l">
              <a:defRPr sz="1100"/>
            </a:lvl1pPr>
          </a:lstStyle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5354" y="652810"/>
            <a:ext cx="5377399" cy="403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4" tIns="47807" rIns="95614" bIns="4780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13346" y="4861442"/>
            <a:ext cx="5576024" cy="4605576"/>
          </a:xfrm>
          <a:prstGeom prst="rect">
            <a:avLst/>
          </a:prstGeom>
        </p:spPr>
        <p:txBody>
          <a:bodyPr vert="horz" lIns="95614" tIns="47807" rIns="95614" bIns="47807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813347" y="9653810"/>
            <a:ext cx="2448272" cy="511731"/>
          </a:xfrm>
          <a:prstGeom prst="rect">
            <a:avLst/>
          </a:prstGeom>
        </p:spPr>
        <p:txBody>
          <a:bodyPr vert="horz" lIns="95614" tIns="47807" rIns="95614" bIns="47807" rtlCol="0" anchor="b"/>
          <a:lstStyle>
            <a:lvl1pPr algn="l">
              <a:defRPr sz="1100"/>
            </a:lvl1pPr>
          </a:lstStyle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9691" y="9653810"/>
            <a:ext cx="2520280" cy="511731"/>
          </a:xfrm>
          <a:prstGeom prst="rect">
            <a:avLst/>
          </a:prstGeom>
        </p:spPr>
        <p:txBody>
          <a:bodyPr vert="horz" lIns="95614" tIns="47807" rIns="95614" bIns="47807" rtlCol="0" anchor="b"/>
          <a:lstStyle>
            <a:lvl1pPr algn="r">
              <a:defRPr sz="1100"/>
            </a:lvl1pPr>
          </a:lstStyle>
          <a:p>
            <a:fld id="{70857911-5DA0-46A4-98EC-C3C2823BE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9147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Draft</a:t>
            </a:r>
            <a:r>
              <a:rPr lang="en-US" baseline="0" noProof="0" dirty="0"/>
              <a:t> </a:t>
            </a:r>
            <a:r>
              <a:rPr lang="en-US" noProof="0" dirty="0"/>
              <a:t>Status</a:t>
            </a:r>
            <a:r>
              <a:rPr lang="en-US" baseline="0" noProof="0" dirty="0"/>
              <a:t> as of 12.03.2016 12:00</a:t>
            </a:r>
          </a:p>
          <a:p>
            <a:endParaRPr lang="en-US" baseline="0" noProof="0" dirty="0"/>
          </a:p>
          <a:p>
            <a:r>
              <a:rPr lang="en-US" noProof="0" dirty="0"/>
              <a:t>Dear</a:t>
            </a:r>
            <a:r>
              <a:rPr lang="en-US" baseline="0" noProof="0" dirty="0"/>
              <a:t> Students, welcome to the class 185.A83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57911-5DA0-46A4-98EC-C3C2823BEBEE}" type="slidenum">
              <a:rPr lang="en-US" smtClean="0"/>
              <a:t>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0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57911-5DA0-46A4-98EC-C3C2823BEBEE}" type="slidenum">
              <a:rPr lang="en-US" smtClean="0"/>
              <a:t>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57911-5DA0-46A4-98EC-C3C2823BEBEE}" type="slidenum">
              <a:rPr lang="en-US" smtClean="0"/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1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57911-5DA0-46A4-98EC-C3C2823BEBEE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/>
              <a:t>A. Holzinger                                                 LV 709.049                                           02.12.2015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2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11"/>
            <a:ext cx="3076363" cy="511731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35" indent="-28829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795" indent="-230505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4805" indent="-230505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450" indent="-230505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7460" indent="-2305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105" indent="-2305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0750" indent="-2305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1760" indent="-2305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421459-9FCC-45E6-8E72-63392DDCDFD7}" type="slidenum">
              <a:rPr lang="en-GB" sz="1300"/>
              <a:t>5</a:t>
            </a:fld>
            <a:endParaRPr lang="en-GB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My DEDICATION is to make data valuable</a:t>
            </a:r>
            <a:r>
              <a:rPr lang="en-US" baseline="0" dirty="0">
                <a:latin typeface="Arial" charset="0"/>
                <a:cs typeface="Arial" charset="0"/>
              </a:rPr>
              <a:t> … </a:t>
            </a:r>
            <a:r>
              <a:rPr lang="en-US" dirty="0">
                <a:latin typeface="Arial" charset="0"/>
                <a:cs typeface="Arial" charset="0"/>
              </a:rPr>
              <a:t>Thank you!</a:t>
            </a:r>
          </a:p>
          <a:p>
            <a:pPr eaLnBrk="1" hangingPunct="1"/>
            <a:endParaRPr lang="en-US" baseline="0" dirty="0">
              <a:latin typeface="Arial" charset="0"/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3" name="Kopfzeilenplatzhalt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AT"/>
              <a:t>A. Holzinger    LV 709.049 Med. Informatik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52463"/>
            <a:ext cx="5376863" cy="40338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11"/>
            <a:ext cx="3076363" cy="511731"/>
          </a:xfrm>
          <a:prstGeom prst="rect">
            <a:avLst/>
          </a:prstGeom>
        </p:spPr>
        <p:txBody>
          <a:bodyPr/>
          <a:lstStyle/>
          <a:p>
            <a:fld id="{70857911-5DA0-46A4-98EC-C3C2823BEBEE}" type="slidenum">
              <a:rPr lang="en-US" smtClean="0"/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/>
              <a:t>A. Holzinger    LV 709.049 Med. Informatik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 hasCustomPrompt="1"/>
          </p:nvPr>
        </p:nvSpPr>
        <p:spPr>
          <a:xfrm>
            <a:off x="251520" y="620688"/>
            <a:ext cx="864096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LEER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476672"/>
            <a:ext cx="8363272" cy="11569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528" y="1700808"/>
            <a:ext cx="8363272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+BILD+TEX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84984"/>
            <a:ext cx="8496944" cy="2952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4716016" y="548680"/>
            <a:ext cx="4177158" cy="2592388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92696"/>
            <a:ext cx="4032250" cy="55445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787900" y="692696"/>
            <a:ext cx="4104580" cy="5544616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-11495"/>
            <a:ext cx="7344815" cy="427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" y="51280"/>
            <a:ext cx="322697" cy="32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47"/>
          <p:cNvSpPr txBox="1">
            <a:spLocks noChangeArrowheads="1"/>
          </p:cNvSpPr>
          <p:nvPr userDrawn="1"/>
        </p:nvSpPr>
        <p:spPr bwMode="auto">
          <a:xfrm>
            <a:off x="6012160" y="6581001"/>
            <a:ext cx="3131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Health T01</a:t>
            </a:r>
          </a:p>
        </p:txBody>
      </p:sp>
      <p:sp>
        <p:nvSpPr>
          <p:cNvPr id="15" name="Text Box 47"/>
          <p:cNvSpPr txBox="1">
            <a:spLocks noChangeArrowheads="1"/>
          </p:cNvSpPr>
          <p:nvPr userDrawn="1"/>
        </p:nvSpPr>
        <p:spPr bwMode="auto">
          <a:xfrm>
            <a:off x="0" y="6594901"/>
            <a:ext cx="262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Holzinger Group hci-kdd.org</a:t>
            </a:r>
          </a:p>
        </p:txBody>
      </p:sp>
      <p:sp>
        <p:nvSpPr>
          <p:cNvPr id="16" name="Text Box 47"/>
          <p:cNvSpPr txBox="1">
            <a:spLocks noChangeArrowheads="1"/>
          </p:cNvSpPr>
          <p:nvPr userDrawn="1"/>
        </p:nvSpPr>
        <p:spPr bwMode="auto">
          <a:xfrm>
            <a:off x="3726160" y="6594901"/>
            <a:ext cx="1691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585487-03AE-4143-B462-7B581160BBAC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8" y="120308"/>
            <a:ext cx="1214500" cy="225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0" Type="http://schemas.openxmlformats.org/officeDocument/2006/relationships/image" Target="../media/image9.jpe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07504" y="434411"/>
            <a:ext cx="88569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185.A83 Machine Learning for Health Informatics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2017S, VU, 2.0 h, 3.0 ECTS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Tutorial 01 - 21.03.2017</a:t>
            </a: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>
                <a:solidFill>
                  <a:srgbClr val="1F497D"/>
                </a:solidFill>
              </a:rPr>
              <a:t>Tutorial on Data and </a:t>
            </a:r>
            <a:br>
              <a:rPr lang="en-US" sz="4000" b="1" dirty="0">
                <a:solidFill>
                  <a:srgbClr val="1F497D"/>
                </a:solidFill>
              </a:rPr>
            </a:br>
            <a:r>
              <a:rPr lang="en-US" sz="4000" b="1" dirty="0">
                <a:solidFill>
                  <a:srgbClr val="1F497D"/>
                </a:solidFill>
              </a:rPr>
              <a:t>Image Augmentation</a:t>
            </a:r>
            <a:endParaRPr lang="en-US" sz="2400" b="1" dirty="0">
              <a:solidFill>
                <a:srgbClr val="1F497D"/>
              </a:solidFill>
            </a:endParaRP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marcus.bloice@medunigraz.at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http://hci-kdd.org/machine-learning-for-health-informatics-course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53086" y="4914554"/>
            <a:ext cx="8856983" cy="1511597"/>
            <a:chOff x="143128" y="5013746"/>
            <a:chExt cx="8856983" cy="1511597"/>
          </a:xfrm>
        </p:grpSpPr>
        <p:grpSp>
          <p:nvGrpSpPr>
            <p:cNvPr id="7" name="Gruppieren 6"/>
            <p:cNvGrpSpPr/>
            <p:nvPr/>
          </p:nvGrpSpPr>
          <p:grpSpPr>
            <a:xfrm>
              <a:off x="143128" y="5013746"/>
              <a:ext cx="8856983" cy="1511597"/>
              <a:chOff x="464977" y="2434834"/>
              <a:chExt cx="8139407" cy="1370076"/>
            </a:xfrm>
          </p:grpSpPr>
          <p:pic>
            <p:nvPicPr>
              <p:cNvPr id="9" name="Picture 6" descr="photo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005" t="4164" r="5933" b="56384"/>
              <a:stretch>
                <a:fillRect/>
              </a:stretch>
            </p:blipFill>
            <p:spPr bwMode="auto">
              <a:xfrm>
                <a:off x="1811177" y="2436055"/>
                <a:ext cx="1344613" cy="136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lum bright="-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89" t="30127" r="34663" b="36578"/>
              <a:stretch>
                <a:fillRect/>
              </a:stretch>
            </p:blipFill>
            <p:spPr bwMode="auto">
              <a:xfrm>
                <a:off x="3157378" y="2436054"/>
                <a:ext cx="1851095" cy="13688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29" t="27689" r="17738" b="27477"/>
              <a:stretch>
                <a:fillRect/>
              </a:stretch>
            </p:blipFill>
            <p:spPr bwMode="auto">
              <a:xfrm>
                <a:off x="4543832" y="2436054"/>
                <a:ext cx="1511300" cy="13688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1984" y="2434835"/>
                <a:ext cx="1346200" cy="137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 descr="DSC0174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96" r="21646" b="34138"/>
              <a:stretch>
                <a:fillRect/>
              </a:stretch>
            </p:blipFill>
            <p:spPr bwMode="auto">
              <a:xfrm>
                <a:off x="464977" y="2436054"/>
                <a:ext cx="1346200" cy="136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184" y="2434834"/>
                <a:ext cx="1346200" cy="137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/>
                  <p:cNvSpPr txBox="1"/>
                  <p:nvPr/>
                </p:nvSpPr>
                <p:spPr>
                  <a:xfrm>
                    <a:off x="6704069" y="2572581"/>
                    <a:ext cx="1637349" cy="11261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600" b="1" i="1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6600" b="1" i="1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AT" sz="6600" b="1" i="1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</m:oMath>
                      </m:oMathPara>
                    </a14:m>
                    <a:endParaRPr lang="en-US" sz="6600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6" name="Textfeld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069" y="2572581"/>
                    <a:ext cx="1637349" cy="11261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/>
                  <p:cNvSpPr txBox="1"/>
                  <p:nvPr/>
                </p:nvSpPr>
                <p:spPr>
                  <a:xfrm>
                    <a:off x="1138077" y="2550116"/>
                    <a:ext cx="1498774" cy="11310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600" b="1" i="1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6600" b="1" i="1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AT" sz="6600" b="1" i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6600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077" y="2550116"/>
                    <a:ext cx="1498774" cy="113101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354" y="5416441"/>
              <a:ext cx="3746406" cy="6968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620688"/>
            <a:ext cx="8784976" cy="5832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01. Introduction and Overview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02. Fundamentals of Data, Information and Knowledge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03. Experiments in ML for Health Informatics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04. N.N.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05. Deep Learning for Health Informatics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06. N.N.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07. N.N.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08. N.N.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09. N.N.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10. N.N.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Deep Belief Networks</a:t>
            </a:r>
          </a:p>
          <a:p>
            <a:r>
              <a:rPr lang="en-US" dirty="0"/>
              <a:t>Deep Boltzmann machines</a:t>
            </a:r>
          </a:p>
          <a:p>
            <a:r>
              <a:rPr lang="en-US" dirty="0"/>
              <a:t>Deep Structural Learning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427420"/>
          </a:xfrm>
        </p:spPr>
        <p:txBody>
          <a:bodyPr/>
          <a:lstStyle/>
          <a:p>
            <a:r>
              <a:rPr lang="en-US" dirty="0"/>
              <a:t>Keywords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04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Deep Learning := ML method based on learning representations of data. An observation (e.g., an image) can be represented in many ways such as a vector of intensity values per pixel, or in a more abstract way as a set of edges, regions of particular shape, etc. </a:t>
            </a:r>
          </a:p>
          <a:p>
            <a:r>
              <a:rPr lang="en-US" dirty="0"/>
              <a:t>Feature:= specific measurable property of a phenomenon being observed.</a:t>
            </a:r>
          </a:p>
          <a:p>
            <a:r>
              <a:rPr lang="en-US" dirty="0"/>
              <a:t>Feature engineering:= using domain knowledge to create features useful for ML.  (“Applied ML is basically feature engineering. Andrew Ng”).</a:t>
            </a:r>
          </a:p>
          <a:p>
            <a:r>
              <a:rPr lang="en-US" dirty="0"/>
              <a:t>Feature learning:= transformation of raw data input to a representation, which can be effectively exploited in ML.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177" y="4653136"/>
            <a:ext cx="6624860" cy="1538039"/>
          </a:xfrm>
        </p:spPr>
        <p:txBody>
          <a:bodyPr>
            <a:noAutofit/>
          </a:bodyPr>
          <a:lstStyle/>
          <a:p>
            <a:pPr eaLnBrk="1" hangingPunct="1"/>
            <a:r>
              <a:rPr lang="en-US" sz="9600" b="1" dirty="0"/>
              <a:t>Thank you!</a:t>
            </a:r>
            <a:r>
              <a:rPr lang="en-US" sz="96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760640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What?</a:t>
            </a:r>
          </a:p>
          <a:p>
            <a:r>
              <a:rPr lang="en-US" dirty="0"/>
              <a:t>Which?</a:t>
            </a:r>
          </a:p>
          <a:p>
            <a:r>
              <a:rPr lang="en-US" dirty="0"/>
              <a:t>How?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>
          <a:solidFill>
            <a:schemeClr val="tx1"/>
          </a:solidFill>
        </a:ln>
      </a:spPr>
      <a:bodyPr wrap="none" rtlCol="0" anchor="ctr">
        <a:spAutoFit/>
      </a:bodyPr>
      <a:lstStyle>
        <a:defPPr algn="ctr">
          <a:defRPr dirty="0">
            <a:solidFill>
              <a:srgbClr val="002060"/>
            </a:solidFill>
          </a:defRPr>
        </a:defPPr>
      </a:lst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(4:3)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Wingdings</vt:lpstr>
      <vt:lpstr>Larissa</vt:lpstr>
      <vt:lpstr>PowerPoint Presentation</vt:lpstr>
      <vt:lpstr>Schedule</vt:lpstr>
      <vt:lpstr>Keywords</vt:lpstr>
      <vt:lpstr>Definitions</vt:lpstr>
      <vt:lpstr>Thank you! </vt:lpstr>
      <vt:lpstr>Sample Questions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Holzinger</dc:creator>
  <cp:lastModifiedBy>Bernd Malle</cp:lastModifiedBy>
  <cp:revision>684</cp:revision>
  <cp:lastPrinted>2017-03-14T10:16:22Z</cp:lastPrinted>
  <dcterms:created xsi:type="dcterms:W3CDTF">2017-03-14T10:16:22Z</dcterms:created>
  <dcterms:modified xsi:type="dcterms:W3CDTF">2017-04-04T20:54:26Z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