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6"/>
  </p:notesMasterIdLst>
  <p:handoutMasterIdLst>
    <p:handoutMasterId r:id="rId17"/>
  </p:handoutMasterIdLst>
  <p:sldIdLst>
    <p:sldId id="283" r:id="rId2"/>
    <p:sldId id="297" r:id="rId3"/>
    <p:sldId id="291" r:id="rId4"/>
    <p:sldId id="299" r:id="rId5"/>
    <p:sldId id="300" r:id="rId6"/>
    <p:sldId id="301" r:id="rId7"/>
    <p:sldId id="302" r:id="rId8"/>
    <p:sldId id="298" r:id="rId9"/>
    <p:sldId id="303" r:id="rId10"/>
    <p:sldId id="304" r:id="rId11"/>
    <p:sldId id="305" r:id="rId12"/>
    <p:sldId id="306" r:id="rId13"/>
    <p:sldId id="307" r:id="rId14"/>
    <p:sldId id="292" r:id="rId15"/>
  </p:sldIdLst>
  <p:sldSz cx="9144000" cy="6858000" type="screen4x3"/>
  <p:notesSz cx="6858000" cy="9144000"/>
  <p:defaultTextStyle>
    <a:defPPr>
      <a:defRPr lang="de-DE"/>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200"/>
    <a:srgbClr val="113283"/>
    <a:srgbClr val="3C64AA"/>
    <a:srgbClr val="4CBBEB"/>
    <a:srgbClr val="5D5D5D"/>
    <a:srgbClr val="5C8CC8"/>
    <a:srgbClr val="656CAF"/>
    <a:srgbClr val="5A5050"/>
    <a:srgbClr val="F08200"/>
    <a:srgbClr val="FABE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5" autoAdjust="0"/>
    <p:restoredTop sz="94667" autoAdjust="0"/>
  </p:normalViewPr>
  <p:slideViewPr>
    <p:cSldViewPr snapToGrid="0" snapToObjects="1">
      <p:cViewPr varScale="1">
        <p:scale>
          <a:sx n="139" d="100"/>
          <a:sy n="139" d="100"/>
        </p:scale>
        <p:origin x="-132"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33" d="100"/>
          <a:sy n="133" d="100"/>
        </p:scale>
        <p:origin x="4312"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104" charset="0"/>
                <a:ea typeface="ＭＳ Ｐゴシック" pitchFamily="-104" charset="-128"/>
                <a:cs typeface="ＭＳ Ｐゴシック" pitchFamily="-104" charset="-128"/>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FB110981-D518-E14B-84AB-8FF4227E37F5}" type="datetime1">
              <a:rPr lang="de-DE"/>
              <a:pPr>
                <a:defRPr/>
              </a:pPr>
              <a:t>02.11.2020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104" charset="0"/>
                <a:ea typeface="ＭＳ Ｐゴシック" pitchFamily="-104" charset="-128"/>
                <a:cs typeface="ＭＳ Ｐゴシック" pitchFamily="-104" charset="-128"/>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DCC15FB-5A0B-E343-B9BE-4082380659F3}" type="slidenum">
              <a:rPr lang="de-DE"/>
              <a:pPr>
                <a:defRPr/>
              </a:pPr>
              <a:t>‹#›</a:t>
            </a:fld>
            <a:endParaRPr lang="de-DE"/>
          </a:p>
        </p:txBody>
      </p:sp>
    </p:spTree>
    <p:extLst>
      <p:ext uri="{BB962C8B-B14F-4D97-AF65-F5344CB8AC3E}">
        <p14:creationId xmlns:p14="http://schemas.microsoft.com/office/powerpoint/2010/main" val="31548449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104" charset="0"/>
                <a:ea typeface="ＭＳ Ｐゴシック" pitchFamily="-104" charset="-128"/>
                <a:cs typeface="ＭＳ Ｐゴシック" pitchFamily="-104" charset="-128"/>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11F81EC-310E-0048-949D-605D8C3DD4E9}" type="datetime1">
              <a:rPr lang="de-DE"/>
              <a:pPr>
                <a:defRPr/>
              </a:pPr>
              <a:t>02.11.2020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104" charset="0"/>
                <a:ea typeface="ＭＳ Ｐゴシック" pitchFamily="-104" charset="-128"/>
                <a:cs typeface="ＭＳ Ｐゴシック" pitchFamily="-104" charset="-128"/>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BC3557C-AA9B-1345-BC1A-41B8A075C7CB}" type="slidenum">
              <a:rPr lang="de-DE"/>
              <a:pPr>
                <a:defRPr/>
              </a:pPr>
              <a:t>‹#›</a:t>
            </a:fld>
            <a:endParaRPr lang="de-DE"/>
          </a:p>
        </p:txBody>
      </p:sp>
    </p:spTree>
    <p:extLst>
      <p:ext uri="{BB962C8B-B14F-4D97-AF65-F5344CB8AC3E}">
        <p14:creationId xmlns:p14="http://schemas.microsoft.com/office/powerpoint/2010/main" val="143805769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Geneva" charset="-128"/>
      </a:defRPr>
    </a:lvl3pPr>
    <a:lvl4pPr marL="1371600" algn="l" defTabSz="457200" rtl="0" eaLnBrk="0" fontAlgn="base" hangingPunct="0">
      <a:spcBef>
        <a:spcPct val="30000"/>
      </a:spcBef>
      <a:spcAft>
        <a:spcPct val="0"/>
      </a:spcAft>
      <a:defRPr sz="1200" kern="1200">
        <a:solidFill>
          <a:schemeClr val="tx1"/>
        </a:solidFill>
        <a:latin typeface="+mn-lt"/>
        <a:ea typeface="Geneva" pitchFamily="-107" charset="-128"/>
        <a:cs typeface="Geneva" charset="0"/>
      </a:defRPr>
    </a:lvl4pPr>
    <a:lvl5pPr marL="1828800" algn="l" defTabSz="457200" rtl="0" eaLnBrk="0" fontAlgn="base" hangingPunct="0">
      <a:spcBef>
        <a:spcPct val="30000"/>
      </a:spcBef>
      <a:spcAft>
        <a:spcPct val="0"/>
      </a:spcAft>
      <a:defRPr sz="1200" kern="1200">
        <a:solidFill>
          <a:schemeClr val="tx1"/>
        </a:solidFill>
        <a:latin typeface="+mn-lt"/>
        <a:ea typeface="Geneva" pitchFamily="-107" charset="-128"/>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6" name="Titel 7"/>
          <p:cNvSpPr>
            <a:spLocks noGrp="1"/>
          </p:cNvSpPr>
          <p:nvPr>
            <p:ph type="ctrTitle"/>
          </p:nvPr>
        </p:nvSpPr>
        <p:spPr>
          <a:xfrm>
            <a:off x="540000" y="1620000"/>
            <a:ext cx="8100000" cy="1769065"/>
          </a:xfrm>
        </p:spPr>
        <p:txBody>
          <a:bodyPr rIns="0" anchor="b"/>
          <a:lstStyle>
            <a:lvl1pPr>
              <a:defRPr sz="3000" cap="none" baseline="0">
                <a:ln>
                  <a:noFill/>
                </a:ln>
                <a:solidFill>
                  <a:schemeClr val="accent3"/>
                </a:solidFill>
              </a:defRPr>
            </a:lvl1pPr>
          </a:lstStyle>
          <a:p>
            <a:r>
              <a:rPr lang="de-DE"/>
              <a:t>Titelmasterformat durch Klicken bearbeiten</a:t>
            </a:r>
            <a:endParaRPr lang="en-US" dirty="0"/>
          </a:p>
        </p:txBody>
      </p:sp>
      <p:sp>
        <p:nvSpPr>
          <p:cNvPr id="7" name="Untertitel 8"/>
          <p:cNvSpPr>
            <a:spLocks noGrp="1"/>
          </p:cNvSpPr>
          <p:nvPr>
            <p:ph type="subTitle" idx="1"/>
          </p:nvPr>
        </p:nvSpPr>
        <p:spPr>
          <a:xfrm>
            <a:off x="540000" y="3960000"/>
            <a:ext cx="8100000" cy="1792005"/>
          </a:xfrm>
        </p:spPr>
        <p:txBody>
          <a:bodyPr>
            <a:noAutofit/>
          </a:bodyPr>
          <a:lstStyle>
            <a:lvl1pPr marL="0" indent="0" algn="l">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de-DE"/>
              <a:t>Formatvorlage des Untertitelmasters durch Klicken bearbeiten</a:t>
            </a:r>
            <a:endParaRPr lang="en-US" dirty="0"/>
          </a:p>
        </p:txBody>
      </p:sp>
      <p:sp>
        <p:nvSpPr>
          <p:cNvPr id="9" name="Fußzeilenplatzhalter 2"/>
          <p:cNvSpPr>
            <a:spLocks noGrp="1"/>
          </p:cNvSpPr>
          <p:nvPr>
            <p:ph type="ftr" sz="quarter" idx="3"/>
          </p:nvPr>
        </p:nvSpPr>
        <p:spPr>
          <a:xfrm>
            <a:off x="1116824" y="6322940"/>
            <a:ext cx="7523176" cy="358775"/>
          </a:xfrm>
          <a:prstGeom prst="rect">
            <a:avLst/>
          </a:prstGeom>
        </p:spPr>
        <p:txBody>
          <a:bodyPr vert="horz" wrap="square" lIns="0" tIns="0" rIns="0" bIns="0" numCol="1" anchor="b" anchorCtr="0" compatLnSpc="1">
            <a:prstTxWarp prst="textNoShape">
              <a:avLst/>
            </a:prstTxWarp>
          </a:bodyPr>
          <a:lstStyle>
            <a:lvl1pPr algn="l">
              <a:lnSpc>
                <a:spcPts val="1400"/>
              </a:lnSpc>
              <a:defRPr sz="800" dirty="0">
                <a:solidFill>
                  <a:schemeClr val="accent3"/>
                </a:solidFill>
              </a:defRPr>
            </a:lvl1pPr>
          </a:lstStyle>
          <a:p>
            <a:pPr>
              <a:defRPr/>
            </a:pPr>
            <a:r>
              <a:rPr lang="de-DE" dirty="0"/>
              <a:t>This </a:t>
            </a:r>
            <a:r>
              <a:rPr lang="de-DE" dirty="0" err="1"/>
              <a:t>project</a:t>
            </a:r>
            <a:r>
              <a:rPr lang="de-DE" dirty="0"/>
              <a:t> hast </a:t>
            </a:r>
            <a:r>
              <a:rPr lang="de-DE" dirty="0" err="1"/>
              <a:t>received</a:t>
            </a:r>
            <a:r>
              <a:rPr lang="de-DE" dirty="0"/>
              <a:t> </a:t>
            </a:r>
            <a:r>
              <a:rPr lang="de-DE" dirty="0" err="1"/>
              <a:t>funding</a:t>
            </a:r>
            <a:r>
              <a:rPr lang="de-DE" dirty="0"/>
              <a:t> </a:t>
            </a:r>
            <a:r>
              <a:rPr lang="de-DE" dirty="0" err="1"/>
              <a:t>from</a:t>
            </a:r>
            <a:r>
              <a:rPr lang="de-DE" dirty="0"/>
              <a:t> </a:t>
            </a:r>
            <a:r>
              <a:rPr lang="de-DE" dirty="0" err="1"/>
              <a:t>the</a:t>
            </a:r>
            <a:r>
              <a:rPr lang="de-DE" dirty="0"/>
              <a:t> European </a:t>
            </a:r>
            <a:r>
              <a:rPr lang="de-DE" dirty="0" err="1"/>
              <a:t>Union’s</a:t>
            </a:r>
            <a:r>
              <a:rPr lang="de-DE" dirty="0"/>
              <a:t> </a:t>
            </a:r>
            <a:r>
              <a:rPr lang="de-DE" dirty="0" err="1"/>
              <a:t>Horizon</a:t>
            </a:r>
            <a:r>
              <a:rPr lang="de-DE" dirty="0"/>
              <a:t> 2020 </a:t>
            </a:r>
            <a:r>
              <a:rPr lang="de-DE" dirty="0" err="1"/>
              <a:t>research</a:t>
            </a:r>
            <a:r>
              <a:rPr lang="de-DE" dirty="0"/>
              <a:t> </a:t>
            </a:r>
            <a:r>
              <a:rPr lang="de-DE" dirty="0" err="1"/>
              <a:t>and</a:t>
            </a:r>
            <a:r>
              <a:rPr lang="de-DE" dirty="0"/>
              <a:t> </a:t>
            </a:r>
            <a:r>
              <a:rPr lang="de-DE" dirty="0" err="1"/>
              <a:t>innovation</a:t>
            </a:r>
            <a:r>
              <a:rPr lang="de-DE" dirty="0"/>
              <a:t> </a:t>
            </a:r>
            <a:r>
              <a:rPr lang="de-DE" dirty="0" err="1"/>
              <a:t>programme</a:t>
            </a:r>
            <a:r>
              <a:rPr lang="de-DE" dirty="0"/>
              <a:t> </a:t>
            </a:r>
            <a:r>
              <a:rPr lang="de-DE" dirty="0" err="1"/>
              <a:t>under</a:t>
            </a:r>
            <a:r>
              <a:rPr lang="de-DE" dirty="0"/>
              <a:t> </a:t>
            </a:r>
            <a:r>
              <a:rPr lang="de-DE" dirty="0" err="1"/>
              <a:t>grant</a:t>
            </a:r>
            <a:r>
              <a:rPr lang="de-DE" dirty="0"/>
              <a:t> </a:t>
            </a:r>
            <a:r>
              <a:rPr lang="de-DE" dirty="0" err="1"/>
              <a:t>agreement</a:t>
            </a:r>
            <a:r>
              <a:rPr lang="de-DE" dirty="0"/>
              <a:t> </a:t>
            </a:r>
            <a:r>
              <a:rPr lang="de-DE" dirty="0" err="1"/>
              <a:t>No</a:t>
            </a:r>
            <a:r>
              <a:rPr lang="de-DE" dirty="0"/>
              <a:t> </a:t>
            </a:r>
            <a:r>
              <a:rPr lang="is-IS" dirty="0"/>
              <a:t>826078</a:t>
            </a:r>
            <a:endParaRPr lang="de-DE" dirty="0"/>
          </a:p>
        </p:txBody>
      </p:sp>
    </p:spTree>
    <p:extLst>
      <p:ext uri="{BB962C8B-B14F-4D97-AF65-F5344CB8AC3E}">
        <p14:creationId xmlns:p14="http://schemas.microsoft.com/office/powerpoint/2010/main" val="172649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81426" y="540000"/>
            <a:ext cx="6905988" cy="904226"/>
          </a:xfrm>
        </p:spPr>
        <p:txBody>
          <a:bodyPr rIns="0"/>
          <a:lstStyle>
            <a:lvl1pPr>
              <a:defRPr u="none" strike="noStrike" cap="none" normalizeH="0" baseline="0">
                <a:solidFill>
                  <a:schemeClr val="accent3"/>
                </a:solidFill>
              </a:defRPr>
            </a:lvl1pPr>
          </a:lstStyle>
          <a:p>
            <a:r>
              <a:rPr lang="de-DE"/>
              <a:t>Titelmasterformat durch Klicken bearbeiten</a:t>
            </a:r>
            <a:endParaRPr lang="en-US" dirty="0"/>
          </a:p>
        </p:txBody>
      </p:sp>
      <p:sp>
        <p:nvSpPr>
          <p:cNvPr id="8" name="Inhaltsplatzhalter 7"/>
          <p:cNvSpPr>
            <a:spLocks noGrp="1"/>
          </p:cNvSpPr>
          <p:nvPr>
            <p:ph sz="quarter" idx="1" hasCustomPrompt="1"/>
          </p:nvPr>
        </p:nvSpPr>
        <p:spPr>
          <a:xfrm>
            <a:off x="481426" y="1620000"/>
            <a:ext cx="8101255" cy="4140000"/>
          </a:xfrm>
        </p:spPr>
        <p:txBody>
          <a:bodyPr/>
          <a:lstStyle>
            <a:lvl1pPr marL="179388" indent="-179388">
              <a:buClr>
                <a:schemeClr val="accent4"/>
              </a:buClr>
              <a:buSzPct val="100000"/>
              <a:buFont typeface="Arial"/>
              <a:buChar char="•"/>
              <a:defRPr baseline="0">
                <a:solidFill>
                  <a:schemeClr val="accent3"/>
                </a:solidFill>
              </a:defRPr>
            </a:lvl1pPr>
            <a:lvl2pPr marL="358775" indent="-179388">
              <a:buClr>
                <a:schemeClr val="accent4"/>
              </a:buClr>
              <a:buFont typeface="Lucida Grande"/>
              <a:buChar char="–"/>
              <a:defRPr>
                <a:solidFill>
                  <a:schemeClr val="accent3"/>
                </a:solidFill>
              </a:defRPr>
            </a:lvl2pPr>
            <a:lvl3pPr marL="536575" indent="-177800">
              <a:buClr>
                <a:schemeClr val="accent4"/>
              </a:buClr>
              <a:buFont typeface="Arial"/>
              <a:buChar char="•"/>
              <a:defRPr>
                <a:solidFill>
                  <a:schemeClr val="accent3"/>
                </a:solidFill>
              </a:defRPr>
            </a:lvl3pPr>
            <a:lvl4pPr marL="720000" indent="-179388">
              <a:buClr>
                <a:schemeClr val="accent4"/>
              </a:buClr>
              <a:buFont typeface="Lucida Grande"/>
              <a:buChar char="–"/>
              <a:defRPr>
                <a:solidFill>
                  <a:schemeClr val="accent3"/>
                </a:solidFill>
              </a:defRPr>
            </a:lvl4pPr>
            <a:lvl5pPr marL="936000" indent="-179388">
              <a:buClr>
                <a:schemeClr val="accent4"/>
              </a:buClr>
              <a:buFont typeface="Courier New"/>
              <a:buChar char="o"/>
              <a:defRPr>
                <a:solidFill>
                  <a:schemeClr val="accent3"/>
                </a:solidFill>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2"/>
          <p:cNvSpPr>
            <a:spLocks noGrp="1"/>
          </p:cNvSpPr>
          <p:nvPr>
            <p:ph type="ftr" sz="quarter" idx="3"/>
          </p:nvPr>
        </p:nvSpPr>
        <p:spPr>
          <a:xfrm>
            <a:off x="1116824" y="6322940"/>
            <a:ext cx="7523176" cy="358775"/>
          </a:xfrm>
          <a:prstGeom prst="rect">
            <a:avLst/>
          </a:prstGeom>
        </p:spPr>
        <p:txBody>
          <a:bodyPr vert="horz" wrap="square" lIns="0" tIns="0" rIns="0" bIns="0" numCol="1" anchor="b" anchorCtr="0" compatLnSpc="1">
            <a:prstTxWarp prst="textNoShape">
              <a:avLst/>
            </a:prstTxWarp>
          </a:bodyPr>
          <a:lstStyle>
            <a:lvl1pPr algn="l">
              <a:lnSpc>
                <a:spcPts val="1400"/>
              </a:lnSpc>
              <a:defRPr sz="800" dirty="0">
                <a:solidFill>
                  <a:schemeClr val="accent3"/>
                </a:solidFill>
              </a:defRPr>
            </a:lvl1pPr>
          </a:lstStyle>
          <a:p>
            <a:pPr>
              <a:defRPr/>
            </a:pPr>
            <a:r>
              <a:rPr lang="de-DE" dirty="0"/>
              <a:t>This </a:t>
            </a:r>
            <a:r>
              <a:rPr lang="de-DE" dirty="0" err="1"/>
              <a:t>project</a:t>
            </a:r>
            <a:r>
              <a:rPr lang="de-DE" dirty="0"/>
              <a:t> hast </a:t>
            </a:r>
            <a:r>
              <a:rPr lang="de-DE" dirty="0" err="1"/>
              <a:t>received</a:t>
            </a:r>
            <a:r>
              <a:rPr lang="de-DE" dirty="0"/>
              <a:t> </a:t>
            </a:r>
            <a:r>
              <a:rPr lang="de-DE" dirty="0" err="1"/>
              <a:t>funding</a:t>
            </a:r>
            <a:r>
              <a:rPr lang="de-DE" dirty="0"/>
              <a:t> </a:t>
            </a:r>
            <a:r>
              <a:rPr lang="de-DE" dirty="0" err="1"/>
              <a:t>from</a:t>
            </a:r>
            <a:r>
              <a:rPr lang="de-DE" dirty="0"/>
              <a:t> </a:t>
            </a:r>
            <a:r>
              <a:rPr lang="de-DE" dirty="0" err="1"/>
              <a:t>the</a:t>
            </a:r>
            <a:r>
              <a:rPr lang="de-DE" dirty="0"/>
              <a:t> European </a:t>
            </a:r>
            <a:r>
              <a:rPr lang="de-DE" dirty="0" err="1"/>
              <a:t>Union’s</a:t>
            </a:r>
            <a:r>
              <a:rPr lang="de-DE" dirty="0"/>
              <a:t> </a:t>
            </a:r>
            <a:r>
              <a:rPr lang="de-DE" dirty="0" err="1"/>
              <a:t>Horizon</a:t>
            </a:r>
            <a:r>
              <a:rPr lang="de-DE" dirty="0"/>
              <a:t> 2020 </a:t>
            </a:r>
            <a:r>
              <a:rPr lang="de-DE" dirty="0" err="1"/>
              <a:t>research</a:t>
            </a:r>
            <a:r>
              <a:rPr lang="de-DE" dirty="0"/>
              <a:t> </a:t>
            </a:r>
            <a:r>
              <a:rPr lang="de-DE" dirty="0" err="1"/>
              <a:t>and</a:t>
            </a:r>
            <a:r>
              <a:rPr lang="de-DE" dirty="0"/>
              <a:t> </a:t>
            </a:r>
            <a:r>
              <a:rPr lang="de-DE" dirty="0" err="1"/>
              <a:t>innovation</a:t>
            </a:r>
            <a:r>
              <a:rPr lang="de-DE" dirty="0"/>
              <a:t> </a:t>
            </a:r>
            <a:r>
              <a:rPr lang="de-DE" dirty="0" err="1"/>
              <a:t>programme</a:t>
            </a:r>
            <a:r>
              <a:rPr lang="de-DE" dirty="0"/>
              <a:t> </a:t>
            </a:r>
            <a:r>
              <a:rPr lang="de-DE" dirty="0" err="1"/>
              <a:t>under</a:t>
            </a:r>
            <a:r>
              <a:rPr lang="de-DE" dirty="0"/>
              <a:t> </a:t>
            </a:r>
            <a:r>
              <a:rPr lang="de-DE" dirty="0" err="1"/>
              <a:t>grant</a:t>
            </a:r>
            <a:r>
              <a:rPr lang="de-DE" dirty="0"/>
              <a:t> </a:t>
            </a:r>
            <a:r>
              <a:rPr lang="de-DE" dirty="0" err="1"/>
              <a:t>agreement</a:t>
            </a:r>
            <a:r>
              <a:rPr lang="de-DE" dirty="0"/>
              <a:t> </a:t>
            </a:r>
            <a:r>
              <a:rPr lang="de-DE" dirty="0" err="1"/>
              <a:t>No</a:t>
            </a:r>
            <a:r>
              <a:rPr lang="de-DE" dirty="0"/>
              <a:t> </a:t>
            </a:r>
            <a:r>
              <a:rPr lang="is-IS" dirty="0"/>
              <a:t>826078</a:t>
            </a:r>
            <a:endParaRPr lang="de-DE" dirty="0"/>
          </a:p>
        </p:txBody>
      </p:sp>
    </p:spTree>
    <p:extLst>
      <p:ext uri="{BB962C8B-B14F-4D97-AF65-F5344CB8AC3E}">
        <p14:creationId xmlns:p14="http://schemas.microsoft.com/office/powerpoint/2010/main" val="374010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81426" y="540000"/>
            <a:ext cx="6905988" cy="904226"/>
          </a:xfrm>
        </p:spPr>
        <p:txBody>
          <a:bodyPr rIns="0"/>
          <a:lstStyle>
            <a:lvl1pPr>
              <a:defRPr u="none" strike="noStrike" cap="none" normalizeH="0" baseline="0">
                <a:solidFill>
                  <a:schemeClr val="accent3"/>
                </a:solidFill>
              </a:defRPr>
            </a:lvl1pPr>
          </a:lstStyle>
          <a:p>
            <a:r>
              <a:rPr lang="de-DE"/>
              <a:t>Titelmasterformat durch Klicken bearbeiten</a:t>
            </a:r>
            <a:endParaRPr lang="en-US" dirty="0"/>
          </a:p>
        </p:txBody>
      </p:sp>
      <p:sp>
        <p:nvSpPr>
          <p:cNvPr id="8" name="Fußzeilenplatzhalter 2"/>
          <p:cNvSpPr>
            <a:spLocks noGrp="1"/>
          </p:cNvSpPr>
          <p:nvPr>
            <p:ph type="ftr" sz="quarter" idx="3"/>
          </p:nvPr>
        </p:nvSpPr>
        <p:spPr>
          <a:xfrm>
            <a:off x="1116824" y="6322940"/>
            <a:ext cx="7523176" cy="358775"/>
          </a:xfrm>
          <a:prstGeom prst="rect">
            <a:avLst/>
          </a:prstGeom>
        </p:spPr>
        <p:txBody>
          <a:bodyPr vert="horz" wrap="square" lIns="0" tIns="0" rIns="0" bIns="0" numCol="1" anchor="b" anchorCtr="0" compatLnSpc="1">
            <a:prstTxWarp prst="textNoShape">
              <a:avLst/>
            </a:prstTxWarp>
          </a:bodyPr>
          <a:lstStyle>
            <a:lvl1pPr algn="l">
              <a:lnSpc>
                <a:spcPts val="1400"/>
              </a:lnSpc>
              <a:defRPr sz="800" dirty="0">
                <a:solidFill>
                  <a:schemeClr val="accent3"/>
                </a:solidFill>
              </a:defRPr>
            </a:lvl1pPr>
          </a:lstStyle>
          <a:p>
            <a:pPr>
              <a:defRPr/>
            </a:pPr>
            <a:r>
              <a:rPr lang="de-DE" dirty="0"/>
              <a:t>This </a:t>
            </a:r>
            <a:r>
              <a:rPr lang="de-DE" dirty="0" err="1"/>
              <a:t>project</a:t>
            </a:r>
            <a:r>
              <a:rPr lang="de-DE" dirty="0"/>
              <a:t> hast </a:t>
            </a:r>
            <a:r>
              <a:rPr lang="de-DE" dirty="0" err="1"/>
              <a:t>received</a:t>
            </a:r>
            <a:r>
              <a:rPr lang="de-DE" dirty="0"/>
              <a:t> </a:t>
            </a:r>
            <a:r>
              <a:rPr lang="de-DE" dirty="0" err="1"/>
              <a:t>funding</a:t>
            </a:r>
            <a:r>
              <a:rPr lang="de-DE" dirty="0"/>
              <a:t> </a:t>
            </a:r>
            <a:r>
              <a:rPr lang="de-DE" dirty="0" err="1"/>
              <a:t>from</a:t>
            </a:r>
            <a:r>
              <a:rPr lang="de-DE" dirty="0"/>
              <a:t> </a:t>
            </a:r>
            <a:r>
              <a:rPr lang="de-DE" dirty="0" err="1"/>
              <a:t>the</a:t>
            </a:r>
            <a:r>
              <a:rPr lang="de-DE" dirty="0"/>
              <a:t> European </a:t>
            </a:r>
            <a:r>
              <a:rPr lang="de-DE" dirty="0" err="1"/>
              <a:t>Union’s</a:t>
            </a:r>
            <a:r>
              <a:rPr lang="de-DE" dirty="0"/>
              <a:t> </a:t>
            </a:r>
            <a:r>
              <a:rPr lang="de-DE" dirty="0" err="1"/>
              <a:t>Horizon</a:t>
            </a:r>
            <a:r>
              <a:rPr lang="de-DE" dirty="0"/>
              <a:t> 2020 </a:t>
            </a:r>
            <a:r>
              <a:rPr lang="de-DE" dirty="0" err="1"/>
              <a:t>research</a:t>
            </a:r>
            <a:r>
              <a:rPr lang="de-DE" dirty="0"/>
              <a:t> </a:t>
            </a:r>
            <a:r>
              <a:rPr lang="de-DE" dirty="0" err="1"/>
              <a:t>and</a:t>
            </a:r>
            <a:r>
              <a:rPr lang="de-DE" dirty="0"/>
              <a:t> </a:t>
            </a:r>
            <a:r>
              <a:rPr lang="de-DE" dirty="0" err="1"/>
              <a:t>innovation</a:t>
            </a:r>
            <a:r>
              <a:rPr lang="de-DE" dirty="0"/>
              <a:t> </a:t>
            </a:r>
            <a:r>
              <a:rPr lang="de-DE" dirty="0" err="1"/>
              <a:t>programme</a:t>
            </a:r>
            <a:r>
              <a:rPr lang="de-DE" dirty="0"/>
              <a:t> </a:t>
            </a:r>
            <a:r>
              <a:rPr lang="de-DE" dirty="0" err="1"/>
              <a:t>under</a:t>
            </a:r>
            <a:r>
              <a:rPr lang="de-DE" dirty="0"/>
              <a:t> </a:t>
            </a:r>
            <a:r>
              <a:rPr lang="de-DE" dirty="0" err="1"/>
              <a:t>grant</a:t>
            </a:r>
            <a:r>
              <a:rPr lang="de-DE" dirty="0"/>
              <a:t> </a:t>
            </a:r>
            <a:r>
              <a:rPr lang="de-DE" dirty="0" err="1"/>
              <a:t>agreement</a:t>
            </a:r>
            <a:r>
              <a:rPr lang="de-DE" dirty="0"/>
              <a:t> </a:t>
            </a:r>
            <a:r>
              <a:rPr lang="de-DE" dirty="0" err="1"/>
              <a:t>No</a:t>
            </a:r>
            <a:r>
              <a:rPr lang="de-DE" dirty="0"/>
              <a:t> </a:t>
            </a:r>
            <a:r>
              <a:rPr lang="is-IS" dirty="0"/>
              <a:t>826078</a:t>
            </a:r>
            <a:endParaRPr lang="de-DE" dirty="0"/>
          </a:p>
        </p:txBody>
      </p:sp>
      <p:graphicFrame>
        <p:nvGraphicFramePr>
          <p:cNvPr id="6" name="Tabelle 5"/>
          <p:cNvGraphicFramePr>
            <a:graphicFrameLocks noGrp="1"/>
          </p:cNvGraphicFramePr>
          <p:nvPr userDrawn="1">
            <p:extLst>
              <p:ext uri="{D42A27DB-BD31-4B8C-83A1-F6EECF244321}">
                <p14:modId xmlns:p14="http://schemas.microsoft.com/office/powerpoint/2010/main" val="292682815"/>
              </p:ext>
            </p:extLst>
          </p:nvPr>
        </p:nvGraphicFramePr>
        <p:xfrm>
          <a:off x="481426" y="1989932"/>
          <a:ext cx="8021892" cy="2225040"/>
        </p:xfrm>
        <a:graphic>
          <a:graphicData uri="http://schemas.openxmlformats.org/drawingml/2006/table">
            <a:tbl>
              <a:tblPr firstRow="1" bandRow="1">
                <a:tableStyleId>{F5AB1C69-6EDB-4FF4-983F-18BD219EF322}</a:tableStyleId>
              </a:tblPr>
              <a:tblGrid>
                <a:gridCol w="2673964">
                  <a:extLst>
                    <a:ext uri="{9D8B030D-6E8A-4147-A177-3AD203B41FA5}">
                      <a16:colId xmlns:a16="http://schemas.microsoft.com/office/drawing/2014/main" val="20000"/>
                    </a:ext>
                  </a:extLst>
                </a:gridCol>
                <a:gridCol w="2673964">
                  <a:extLst>
                    <a:ext uri="{9D8B030D-6E8A-4147-A177-3AD203B41FA5}">
                      <a16:colId xmlns:a16="http://schemas.microsoft.com/office/drawing/2014/main" val="20001"/>
                    </a:ext>
                  </a:extLst>
                </a:gridCol>
                <a:gridCol w="2673964">
                  <a:extLst>
                    <a:ext uri="{9D8B030D-6E8A-4147-A177-3AD203B41FA5}">
                      <a16:colId xmlns:a16="http://schemas.microsoft.com/office/drawing/2014/main" val="20002"/>
                    </a:ext>
                  </a:extLst>
                </a:gridCol>
              </a:tblGrid>
              <a:tr h="370840">
                <a:tc>
                  <a:txBody>
                    <a:bodyPr/>
                    <a:lstStyle/>
                    <a:p>
                      <a:r>
                        <a:rPr lang="en-GB" dirty="0"/>
                        <a:t>Table Header</a:t>
                      </a:r>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extLst>
                  <a:ext uri="{0D108BD9-81ED-4DB2-BD59-A6C34878D82A}">
                    <a16:rowId xmlns:a16="http://schemas.microsoft.com/office/drawing/2014/main" val="10000"/>
                  </a:ext>
                </a:extLst>
              </a:tr>
              <a:tr h="370840">
                <a:tc>
                  <a:txBody>
                    <a:bodyPr/>
                    <a:lstStyle/>
                    <a:p>
                      <a:r>
                        <a:rPr lang="en-GB" sz="1600" dirty="0">
                          <a:solidFill>
                            <a:schemeClr val="accent3"/>
                          </a:solidFill>
                        </a:rPr>
                        <a:t>Body content</a:t>
                      </a:r>
                      <a:endParaRPr lang="en-GB" sz="1600" dirty="0">
                        <a:solidFill>
                          <a:schemeClr val="accent3"/>
                        </a:solidFill>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extLst>
                  <a:ext uri="{0D108BD9-81ED-4DB2-BD59-A6C34878D82A}">
                    <a16:rowId xmlns:a16="http://schemas.microsoft.com/office/drawing/2014/main" val="10001"/>
                  </a:ext>
                </a:extLst>
              </a:tr>
              <a:tr h="370840">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extLst>
                  <a:ext uri="{0D108BD9-81ED-4DB2-BD59-A6C34878D82A}">
                    <a16:rowId xmlns:a16="http://schemas.microsoft.com/office/drawing/2014/main" val="10002"/>
                  </a:ext>
                </a:extLst>
              </a:tr>
              <a:tr h="370840">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extLst>
                  <a:ext uri="{0D108BD9-81ED-4DB2-BD59-A6C34878D82A}">
                    <a16:rowId xmlns:a16="http://schemas.microsoft.com/office/drawing/2014/main" val="10003"/>
                  </a:ext>
                </a:extLst>
              </a:tr>
              <a:tr h="370840">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extLst>
                  <a:ext uri="{0D108BD9-81ED-4DB2-BD59-A6C34878D82A}">
                    <a16:rowId xmlns:a16="http://schemas.microsoft.com/office/drawing/2014/main" val="10004"/>
                  </a:ext>
                </a:extLst>
              </a:tr>
              <a:tr h="370840">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tc>
                  <a:txBody>
                    <a:bodyPr/>
                    <a:lstStyle/>
                    <a:p>
                      <a:endParaRPr lang="en-GB" dirty="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077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5" name="Fußzeilenplatzhalter 2"/>
          <p:cNvSpPr>
            <a:spLocks noGrp="1"/>
          </p:cNvSpPr>
          <p:nvPr>
            <p:ph type="ftr" sz="quarter" idx="3"/>
          </p:nvPr>
        </p:nvSpPr>
        <p:spPr>
          <a:xfrm>
            <a:off x="1116824" y="6322940"/>
            <a:ext cx="7523176" cy="358775"/>
          </a:xfrm>
          <a:prstGeom prst="rect">
            <a:avLst/>
          </a:prstGeom>
        </p:spPr>
        <p:txBody>
          <a:bodyPr vert="horz" wrap="square" lIns="0" tIns="0" rIns="0" bIns="0" numCol="1" anchor="b" anchorCtr="0" compatLnSpc="1">
            <a:prstTxWarp prst="textNoShape">
              <a:avLst/>
            </a:prstTxWarp>
          </a:bodyPr>
          <a:lstStyle>
            <a:lvl1pPr algn="l">
              <a:lnSpc>
                <a:spcPts val="1400"/>
              </a:lnSpc>
              <a:defRPr sz="800" dirty="0">
                <a:solidFill>
                  <a:schemeClr val="accent3"/>
                </a:solidFill>
              </a:defRPr>
            </a:lvl1pPr>
          </a:lstStyle>
          <a:p>
            <a:pPr>
              <a:defRPr/>
            </a:pPr>
            <a:r>
              <a:rPr lang="de-DE" dirty="0"/>
              <a:t>This </a:t>
            </a:r>
            <a:r>
              <a:rPr lang="de-DE" dirty="0" err="1"/>
              <a:t>project</a:t>
            </a:r>
            <a:r>
              <a:rPr lang="de-DE" dirty="0"/>
              <a:t> hast </a:t>
            </a:r>
            <a:r>
              <a:rPr lang="de-DE" dirty="0" err="1"/>
              <a:t>received</a:t>
            </a:r>
            <a:r>
              <a:rPr lang="de-DE" dirty="0"/>
              <a:t> </a:t>
            </a:r>
            <a:r>
              <a:rPr lang="de-DE" dirty="0" err="1"/>
              <a:t>funding</a:t>
            </a:r>
            <a:r>
              <a:rPr lang="de-DE" dirty="0"/>
              <a:t> </a:t>
            </a:r>
            <a:r>
              <a:rPr lang="de-DE" dirty="0" err="1"/>
              <a:t>from</a:t>
            </a:r>
            <a:r>
              <a:rPr lang="de-DE" dirty="0"/>
              <a:t> </a:t>
            </a:r>
            <a:r>
              <a:rPr lang="de-DE" dirty="0" err="1"/>
              <a:t>the</a:t>
            </a:r>
            <a:r>
              <a:rPr lang="de-DE" dirty="0"/>
              <a:t> European </a:t>
            </a:r>
            <a:r>
              <a:rPr lang="de-DE" dirty="0" err="1"/>
              <a:t>Union’s</a:t>
            </a:r>
            <a:r>
              <a:rPr lang="de-DE" dirty="0"/>
              <a:t> </a:t>
            </a:r>
            <a:r>
              <a:rPr lang="de-DE" dirty="0" err="1"/>
              <a:t>Horizon</a:t>
            </a:r>
            <a:r>
              <a:rPr lang="de-DE" dirty="0"/>
              <a:t> 2020 </a:t>
            </a:r>
            <a:r>
              <a:rPr lang="de-DE" dirty="0" err="1"/>
              <a:t>research</a:t>
            </a:r>
            <a:r>
              <a:rPr lang="de-DE" dirty="0"/>
              <a:t> </a:t>
            </a:r>
            <a:r>
              <a:rPr lang="de-DE" dirty="0" err="1"/>
              <a:t>and</a:t>
            </a:r>
            <a:r>
              <a:rPr lang="de-DE" dirty="0"/>
              <a:t> </a:t>
            </a:r>
            <a:r>
              <a:rPr lang="de-DE" dirty="0" err="1"/>
              <a:t>innovation</a:t>
            </a:r>
            <a:r>
              <a:rPr lang="de-DE" dirty="0"/>
              <a:t> </a:t>
            </a:r>
            <a:r>
              <a:rPr lang="de-DE" dirty="0" err="1"/>
              <a:t>programme</a:t>
            </a:r>
            <a:r>
              <a:rPr lang="de-DE" dirty="0"/>
              <a:t> </a:t>
            </a:r>
            <a:r>
              <a:rPr lang="de-DE" dirty="0" err="1"/>
              <a:t>under</a:t>
            </a:r>
            <a:r>
              <a:rPr lang="de-DE" dirty="0"/>
              <a:t> </a:t>
            </a:r>
            <a:r>
              <a:rPr lang="de-DE" dirty="0" err="1"/>
              <a:t>grant</a:t>
            </a:r>
            <a:r>
              <a:rPr lang="de-DE" dirty="0"/>
              <a:t> </a:t>
            </a:r>
            <a:r>
              <a:rPr lang="de-DE" dirty="0" err="1"/>
              <a:t>agreement</a:t>
            </a:r>
            <a:r>
              <a:rPr lang="de-DE" dirty="0"/>
              <a:t> </a:t>
            </a:r>
            <a:r>
              <a:rPr lang="de-DE" dirty="0" err="1"/>
              <a:t>No</a:t>
            </a:r>
            <a:r>
              <a:rPr lang="de-DE" dirty="0"/>
              <a:t> </a:t>
            </a:r>
            <a:r>
              <a:rPr lang="is-IS" dirty="0"/>
              <a:t>826078</a:t>
            </a:r>
            <a:endParaRPr lang="de-DE" dirty="0"/>
          </a:p>
        </p:txBody>
      </p:sp>
    </p:spTree>
    <p:extLst>
      <p:ext uri="{BB962C8B-B14F-4D97-AF65-F5344CB8AC3E}">
        <p14:creationId xmlns:p14="http://schemas.microsoft.com/office/powerpoint/2010/main" val="322717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2" name="Rechteck 11"/>
          <p:cNvSpPr/>
          <p:nvPr/>
        </p:nvSpPr>
        <p:spPr>
          <a:xfrm flipV="1">
            <a:off x="-1" y="6119998"/>
            <a:ext cx="9144001" cy="737999"/>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27" name="Titelplatzhalter 21"/>
          <p:cNvSpPr>
            <a:spLocks noGrp="1"/>
          </p:cNvSpPr>
          <p:nvPr>
            <p:ph type="title"/>
          </p:nvPr>
        </p:nvSpPr>
        <p:spPr bwMode="auto">
          <a:xfrm>
            <a:off x="463036" y="666756"/>
            <a:ext cx="6584122" cy="9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40" bIns="0" numCol="1" anchor="t" anchorCtr="0" compatLnSpc="1">
            <a:prstTxWarp prst="textNoShape">
              <a:avLst/>
            </a:prstTxWarp>
          </a:bodyPr>
          <a:lstStyle/>
          <a:p>
            <a:pPr lvl="0"/>
            <a:r>
              <a:rPr lang="de-DE" dirty="0"/>
              <a:t>Mastertitelformat bearbeiten</a:t>
            </a:r>
            <a:endParaRPr lang="en-US" dirty="0"/>
          </a:p>
        </p:txBody>
      </p:sp>
      <p:sp>
        <p:nvSpPr>
          <p:cNvPr id="1028" name="Textplatzhalter 12"/>
          <p:cNvSpPr>
            <a:spLocks noGrp="1"/>
          </p:cNvSpPr>
          <p:nvPr>
            <p:ph type="body" idx="1"/>
          </p:nvPr>
        </p:nvSpPr>
        <p:spPr bwMode="auto">
          <a:xfrm>
            <a:off x="463036" y="1800000"/>
            <a:ext cx="8086444" cy="39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3" name="Textfeld 2"/>
          <p:cNvSpPr txBox="1">
            <a:spLocks noChangeArrowheads="1"/>
          </p:cNvSpPr>
          <p:nvPr/>
        </p:nvSpPr>
        <p:spPr bwMode="auto">
          <a:xfrm>
            <a:off x="9596438" y="22145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endParaRPr lang="de-DE"/>
          </a:p>
        </p:txBody>
      </p:sp>
      <p:pic>
        <p:nvPicPr>
          <p:cNvPr id="9" name="Bild 8" descr="EU_fla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036" y="6300000"/>
            <a:ext cx="552239" cy="372763"/>
          </a:xfrm>
          <a:prstGeom prst="rect">
            <a:avLst/>
          </a:prstGeom>
        </p:spPr>
      </p:pic>
      <p:sp>
        <p:nvSpPr>
          <p:cNvPr id="11" name="Fußzeilenplatzhalter 2"/>
          <p:cNvSpPr>
            <a:spLocks noGrp="1"/>
          </p:cNvSpPr>
          <p:nvPr>
            <p:ph type="ftr" sz="quarter" idx="3"/>
          </p:nvPr>
        </p:nvSpPr>
        <p:spPr>
          <a:xfrm>
            <a:off x="1091381" y="6336000"/>
            <a:ext cx="7458099" cy="358775"/>
          </a:xfrm>
          <a:prstGeom prst="rect">
            <a:avLst/>
          </a:prstGeom>
        </p:spPr>
        <p:txBody>
          <a:bodyPr vert="horz" wrap="square" lIns="0" tIns="0" rIns="0" bIns="0" numCol="1" anchor="b" anchorCtr="0" compatLnSpc="1">
            <a:prstTxWarp prst="textNoShape">
              <a:avLst/>
            </a:prstTxWarp>
          </a:bodyPr>
          <a:lstStyle>
            <a:lvl1pPr algn="l">
              <a:lnSpc>
                <a:spcPts val="1400"/>
              </a:lnSpc>
              <a:defRPr sz="800" dirty="0">
                <a:solidFill>
                  <a:schemeClr val="tx1"/>
                </a:solidFill>
              </a:defRPr>
            </a:lvl1pPr>
          </a:lstStyle>
          <a:p>
            <a:pPr>
              <a:defRPr/>
            </a:pPr>
            <a:r>
              <a:rPr lang="de-DE"/>
              <a:t>This project hast received funding from the European Union’s Horizon 2020 research and innovation programme under grant agreement No </a:t>
            </a:r>
            <a:r>
              <a:rPr lang="is-IS"/>
              <a:t>826078</a:t>
            </a:r>
            <a:endParaRPr lang="de-DE"/>
          </a:p>
        </p:txBody>
      </p:sp>
      <p:pic>
        <p:nvPicPr>
          <p:cNvPr id="3" name="Bild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6000" y="288000"/>
            <a:ext cx="1803600" cy="378756"/>
          </a:xfrm>
          <a:prstGeom prst="rect">
            <a:avLst/>
          </a:prstGeom>
        </p:spPr>
      </p:pic>
    </p:spTree>
    <p:extLst>
      <p:ext uri="{BB962C8B-B14F-4D97-AF65-F5344CB8AC3E}">
        <p14:creationId xmlns:p14="http://schemas.microsoft.com/office/powerpoint/2010/main" val="215699575"/>
      </p:ext>
    </p:extLst>
  </p:cSld>
  <p:clrMap bg1="lt1" tx1="dk1" bg2="lt2" tx2="dk2" accent1="accent1" accent2="accent2" accent3="accent3" accent4="accent4" accent5="accent5" accent6="accent6" hlink="hlink" folHlink="folHlink"/>
  <p:sldLayoutIdLst>
    <p:sldLayoutId id="2147483717" r:id="rId1"/>
    <p:sldLayoutId id="2147483715" r:id="rId2"/>
    <p:sldLayoutId id="2147483718" r:id="rId3"/>
    <p:sldLayoutId id="2147483713" r:id="rId4"/>
  </p:sldLayoutIdLst>
  <p:hf sldNum="0" hdr="0" dt="0"/>
  <p:txStyles>
    <p:titleStyle>
      <a:lvl1pPr marL="0" indent="0" algn="l" rtl="0" eaLnBrk="1" fontAlgn="base" hangingPunct="1">
        <a:spcBef>
          <a:spcPct val="0"/>
        </a:spcBef>
        <a:spcAft>
          <a:spcPct val="0"/>
        </a:spcAft>
        <a:buFontTx/>
        <a:buNone/>
        <a:defRPr sz="2400" b="1" kern="1200">
          <a:solidFill>
            <a:schemeClr val="accent3"/>
          </a:solidFill>
          <a:latin typeface="Arial"/>
          <a:ea typeface="ＭＳ Ｐゴシック" charset="-128"/>
          <a:cs typeface="Arial"/>
        </a:defRPr>
      </a:lvl1pPr>
      <a:lvl2pPr algn="l" rtl="0" eaLnBrk="1" fontAlgn="base" hangingPunct="1">
        <a:spcBef>
          <a:spcPct val="0"/>
        </a:spcBef>
        <a:spcAft>
          <a:spcPct val="0"/>
        </a:spcAft>
        <a:defRPr sz="2400" b="1">
          <a:solidFill>
            <a:schemeClr val="bg2"/>
          </a:solidFill>
          <a:latin typeface="Arial" charset="0"/>
          <a:ea typeface="ＭＳ Ｐゴシック" charset="-128"/>
        </a:defRPr>
      </a:lvl2pPr>
      <a:lvl3pPr algn="l" rtl="0" eaLnBrk="1" fontAlgn="base" hangingPunct="1">
        <a:spcBef>
          <a:spcPct val="0"/>
        </a:spcBef>
        <a:spcAft>
          <a:spcPct val="0"/>
        </a:spcAft>
        <a:defRPr sz="2400" b="1">
          <a:solidFill>
            <a:schemeClr val="bg2"/>
          </a:solidFill>
          <a:latin typeface="Arial" charset="0"/>
          <a:ea typeface="ＭＳ Ｐゴシック" charset="-128"/>
        </a:defRPr>
      </a:lvl3pPr>
      <a:lvl4pPr algn="l" rtl="0" eaLnBrk="1" fontAlgn="base" hangingPunct="1">
        <a:spcBef>
          <a:spcPct val="0"/>
        </a:spcBef>
        <a:spcAft>
          <a:spcPct val="0"/>
        </a:spcAft>
        <a:defRPr sz="2400" b="1">
          <a:solidFill>
            <a:schemeClr val="bg2"/>
          </a:solidFill>
          <a:latin typeface="Arial" charset="0"/>
          <a:ea typeface="ＭＳ Ｐゴシック" charset="-128"/>
        </a:defRPr>
      </a:lvl4pPr>
      <a:lvl5pPr algn="l" rtl="0" eaLnBrk="1" fontAlgn="base" hangingPunct="1">
        <a:spcBef>
          <a:spcPct val="0"/>
        </a:spcBef>
        <a:spcAft>
          <a:spcPct val="0"/>
        </a:spcAft>
        <a:defRPr sz="2400" b="1">
          <a:solidFill>
            <a:schemeClr val="bg2"/>
          </a:solidFill>
          <a:latin typeface="Arial" charset="0"/>
          <a:ea typeface="ＭＳ Ｐゴシック" charset="-128"/>
        </a:defRPr>
      </a:lvl5pPr>
      <a:lvl6pPr marL="457200" algn="l" rtl="0" eaLnBrk="1" fontAlgn="base" hangingPunct="1">
        <a:spcBef>
          <a:spcPct val="0"/>
        </a:spcBef>
        <a:spcAft>
          <a:spcPct val="0"/>
        </a:spcAft>
        <a:defRPr sz="2400" b="1">
          <a:solidFill>
            <a:srgbClr val="144696"/>
          </a:solidFill>
          <a:latin typeface="Arial" charset="0"/>
          <a:ea typeface="ＭＳ Ｐゴシック" charset="-128"/>
        </a:defRPr>
      </a:lvl6pPr>
      <a:lvl7pPr marL="914400" algn="l" rtl="0" eaLnBrk="1" fontAlgn="base" hangingPunct="1">
        <a:spcBef>
          <a:spcPct val="0"/>
        </a:spcBef>
        <a:spcAft>
          <a:spcPct val="0"/>
        </a:spcAft>
        <a:defRPr sz="2400" b="1">
          <a:solidFill>
            <a:srgbClr val="144696"/>
          </a:solidFill>
          <a:latin typeface="Arial" charset="0"/>
          <a:ea typeface="ＭＳ Ｐゴシック" charset="-128"/>
        </a:defRPr>
      </a:lvl7pPr>
      <a:lvl8pPr marL="1371600" algn="l" rtl="0" eaLnBrk="1" fontAlgn="base" hangingPunct="1">
        <a:spcBef>
          <a:spcPct val="0"/>
        </a:spcBef>
        <a:spcAft>
          <a:spcPct val="0"/>
        </a:spcAft>
        <a:defRPr sz="2400" b="1">
          <a:solidFill>
            <a:srgbClr val="144696"/>
          </a:solidFill>
          <a:latin typeface="Arial" charset="0"/>
          <a:ea typeface="ＭＳ Ｐゴシック" charset="-128"/>
        </a:defRPr>
      </a:lvl8pPr>
      <a:lvl9pPr marL="1828800" algn="l" rtl="0" eaLnBrk="1" fontAlgn="base" hangingPunct="1">
        <a:spcBef>
          <a:spcPct val="0"/>
        </a:spcBef>
        <a:spcAft>
          <a:spcPct val="0"/>
        </a:spcAft>
        <a:defRPr sz="2400" b="1">
          <a:solidFill>
            <a:srgbClr val="144696"/>
          </a:solidFill>
          <a:latin typeface="Arial" charset="0"/>
          <a:ea typeface="ＭＳ Ｐゴシック" charset="-128"/>
        </a:defRPr>
      </a:lvl9pPr>
    </p:titleStyle>
    <p:bodyStyle>
      <a:lvl1pPr marL="179388" indent="-179388" algn="l" rtl="0" eaLnBrk="1" fontAlgn="base" hangingPunct="1">
        <a:lnSpc>
          <a:spcPts val="2200"/>
        </a:lnSpc>
        <a:spcBef>
          <a:spcPts val="0"/>
        </a:spcBef>
        <a:spcAft>
          <a:spcPts val="1000"/>
        </a:spcAft>
        <a:buClr>
          <a:schemeClr val="accent4"/>
        </a:buClr>
        <a:buSzPct val="120000"/>
        <a:buFont typeface="Arial" charset="0"/>
        <a:buChar char="•"/>
        <a:defRPr sz="1800" kern="1200">
          <a:solidFill>
            <a:schemeClr val="accent3"/>
          </a:solidFill>
          <a:latin typeface="Arial"/>
          <a:ea typeface="ＭＳ Ｐゴシック" charset="-128"/>
          <a:cs typeface="Arial"/>
        </a:defRPr>
      </a:lvl1pPr>
      <a:lvl2pPr marL="536400" indent="-285750" algn="l" rtl="0" eaLnBrk="1" fontAlgn="base" hangingPunct="1">
        <a:lnSpc>
          <a:spcPct val="100000"/>
        </a:lnSpc>
        <a:spcBef>
          <a:spcPts val="0"/>
        </a:spcBef>
        <a:spcAft>
          <a:spcPts val="1000"/>
        </a:spcAft>
        <a:buClr>
          <a:schemeClr val="accent4"/>
        </a:buClr>
        <a:buSzPct val="120000"/>
        <a:buFont typeface="Lucida Grande"/>
        <a:buChar char="–"/>
        <a:defRPr kern="1200">
          <a:solidFill>
            <a:schemeClr val="accent3"/>
          </a:solidFill>
          <a:latin typeface="Arial"/>
          <a:ea typeface="ＭＳ Ｐゴシック" charset="-128"/>
          <a:cs typeface="Arial"/>
        </a:defRPr>
      </a:lvl2pPr>
      <a:lvl3pPr marL="684000" indent="-179388" algn="l" rtl="0" eaLnBrk="1" fontAlgn="base" hangingPunct="1">
        <a:lnSpc>
          <a:spcPct val="100000"/>
        </a:lnSpc>
        <a:spcBef>
          <a:spcPts val="0"/>
        </a:spcBef>
        <a:spcAft>
          <a:spcPts val="1000"/>
        </a:spcAft>
        <a:buClr>
          <a:schemeClr val="accent4"/>
        </a:buClr>
        <a:buSzPct val="120000"/>
        <a:buFont typeface="Arial" charset="0"/>
        <a:buChar char="•"/>
        <a:defRPr sz="1600" kern="1200">
          <a:solidFill>
            <a:schemeClr val="accent3"/>
          </a:solidFill>
          <a:latin typeface="Arial"/>
          <a:ea typeface="ＭＳ Ｐゴシック" charset="-128"/>
          <a:cs typeface="Arial"/>
        </a:defRPr>
      </a:lvl3pPr>
      <a:lvl4pPr marL="864000" indent="-179388" algn="l" rtl="0" eaLnBrk="1" fontAlgn="base" hangingPunct="1">
        <a:lnSpc>
          <a:spcPct val="100000"/>
        </a:lnSpc>
        <a:spcBef>
          <a:spcPts val="0"/>
        </a:spcBef>
        <a:spcAft>
          <a:spcPts val="1000"/>
        </a:spcAft>
        <a:buClr>
          <a:schemeClr val="accent4"/>
        </a:buClr>
        <a:buSzPct val="120000"/>
        <a:buFont typeface="Lucida Grande"/>
        <a:buChar char="–"/>
        <a:defRPr sz="1400" kern="1200">
          <a:solidFill>
            <a:schemeClr val="accent3"/>
          </a:solidFill>
          <a:latin typeface="Arial"/>
          <a:ea typeface="ＭＳ Ｐゴシック" charset="-128"/>
          <a:cs typeface="Arial"/>
        </a:defRPr>
      </a:lvl4pPr>
      <a:lvl5pPr marL="1044000" indent="-179388" algn="l" rtl="0" eaLnBrk="1" fontAlgn="base" hangingPunct="1">
        <a:lnSpc>
          <a:spcPct val="100000"/>
        </a:lnSpc>
        <a:spcBef>
          <a:spcPts val="0"/>
        </a:spcBef>
        <a:spcAft>
          <a:spcPts val="1000"/>
        </a:spcAft>
        <a:buClr>
          <a:schemeClr val="accent4"/>
        </a:buClr>
        <a:buSzPct val="120000"/>
        <a:buFont typeface="Arial" charset="0"/>
        <a:buChar char="•"/>
        <a:defRPr sz="1400" kern="1200">
          <a:solidFill>
            <a:schemeClr val="accent3"/>
          </a:solidFill>
          <a:latin typeface="Arial"/>
          <a:ea typeface="ＭＳ Ｐゴシック" charset="-128"/>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40000" y="2266491"/>
            <a:ext cx="8100000" cy="1769065"/>
          </a:xfrm>
        </p:spPr>
        <p:txBody>
          <a:bodyPr/>
          <a:lstStyle/>
          <a:p>
            <a:r>
              <a:rPr lang="en-GB" dirty="0">
                <a:solidFill>
                  <a:srgbClr val="4CBBEB"/>
                </a:solidFill>
              </a:rPr>
              <a:t>Talk: Graph embeddings as building blocks for decentralized learning.</a:t>
            </a:r>
          </a:p>
        </p:txBody>
      </p:sp>
      <p:sp>
        <p:nvSpPr>
          <p:cNvPr id="3" name="Untertitel 2"/>
          <p:cNvSpPr>
            <a:spLocks noGrp="1"/>
          </p:cNvSpPr>
          <p:nvPr>
            <p:ph type="subTitle" idx="1"/>
          </p:nvPr>
        </p:nvSpPr>
        <p:spPr>
          <a:xfrm>
            <a:off x="540000" y="4205653"/>
            <a:ext cx="8100000" cy="1792005"/>
          </a:xfrm>
        </p:spPr>
        <p:txBody>
          <a:bodyPr/>
          <a:lstStyle/>
          <a:p>
            <a:r>
              <a:rPr lang="en-US" b="1" dirty="0"/>
              <a:t>Bernd Malle</a:t>
            </a:r>
            <a:br>
              <a:rPr lang="de-DE" b="1" dirty="0"/>
            </a:br>
            <a:r>
              <a:rPr lang="de-DE" dirty="0"/>
              <a:t>Medical University Graz</a:t>
            </a:r>
          </a:p>
          <a:p>
            <a:pPr lvl="0">
              <a:buClr>
                <a:srgbClr val="1DBDE5"/>
              </a:buClr>
            </a:pPr>
            <a:br>
              <a:rPr lang="de-DE" dirty="0"/>
            </a:br>
            <a:r>
              <a:rPr lang="en-US" b="1" dirty="0"/>
              <a:t>Monthly FC Seminar</a:t>
            </a:r>
            <a:br>
              <a:rPr lang="en-US" b="1" dirty="0">
                <a:solidFill>
                  <a:srgbClr val="113283"/>
                </a:solidFill>
              </a:rPr>
            </a:br>
            <a:r>
              <a:rPr lang="en-US" dirty="0">
                <a:solidFill>
                  <a:srgbClr val="113283"/>
                </a:solidFill>
              </a:rPr>
              <a:t>11/02/2020</a:t>
            </a:r>
          </a:p>
        </p:txBody>
      </p:sp>
      <p:sp>
        <p:nvSpPr>
          <p:cNvPr id="4" name="Fußzeilenplatzhalter 3"/>
          <p:cNvSpPr>
            <a:spLocks noGrp="1"/>
          </p:cNvSpPr>
          <p:nvPr>
            <p:ph type="ftr" sz="quarter" idx="3"/>
          </p:nvPr>
        </p:nvSpPr>
        <p:spPr/>
        <p:txBody>
          <a:bodyPr/>
          <a:lstStyle/>
          <a:p>
            <a:pPr>
              <a:defRPr/>
            </a:pPr>
            <a:r>
              <a:rPr lang="en-GB" dirty="0"/>
              <a:t>This project has received funding from the European Union’s Horizon 2020 research and innovation programme under grant agreement No 826078</a:t>
            </a:r>
          </a:p>
        </p:txBody>
      </p:sp>
      <p:sp>
        <p:nvSpPr>
          <p:cNvPr id="5" name="Titel 1"/>
          <p:cNvSpPr txBox="1">
            <a:spLocks/>
          </p:cNvSpPr>
          <p:nvPr/>
        </p:nvSpPr>
        <p:spPr bwMode="auto">
          <a:xfrm>
            <a:off x="540000" y="1232073"/>
            <a:ext cx="8100000" cy="17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marL="0" indent="0" algn="l" rtl="0" eaLnBrk="1" fontAlgn="base" hangingPunct="1">
              <a:spcBef>
                <a:spcPct val="0"/>
              </a:spcBef>
              <a:spcAft>
                <a:spcPct val="0"/>
              </a:spcAft>
              <a:buFontTx/>
              <a:buNone/>
              <a:defRPr sz="3000" b="1" kern="1200" cap="none" baseline="0">
                <a:ln>
                  <a:noFill/>
                </a:ln>
                <a:solidFill>
                  <a:schemeClr val="accent3"/>
                </a:solidFill>
                <a:latin typeface="Arial"/>
                <a:ea typeface="ＭＳ Ｐゴシック" charset="-128"/>
                <a:cs typeface="Arial"/>
              </a:defRPr>
            </a:lvl1pPr>
            <a:lvl2pPr algn="l" rtl="0" eaLnBrk="1" fontAlgn="base" hangingPunct="1">
              <a:spcBef>
                <a:spcPct val="0"/>
              </a:spcBef>
              <a:spcAft>
                <a:spcPct val="0"/>
              </a:spcAft>
              <a:defRPr sz="2400" b="1">
                <a:solidFill>
                  <a:schemeClr val="bg2"/>
                </a:solidFill>
                <a:latin typeface="Arial" charset="0"/>
                <a:ea typeface="ＭＳ Ｐゴシック" charset="-128"/>
              </a:defRPr>
            </a:lvl2pPr>
            <a:lvl3pPr algn="l" rtl="0" eaLnBrk="1" fontAlgn="base" hangingPunct="1">
              <a:spcBef>
                <a:spcPct val="0"/>
              </a:spcBef>
              <a:spcAft>
                <a:spcPct val="0"/>
              </a:spcAft>
              <a:defRPr sz="2400" b="1">
                <a:solidFill>
                  <a:schemeClr val="bg2"/>
                </a:solidFill>
                <a:latin typeface="Arial" charset="0"/>
                <a:ea typeface="ＭＳ Ｐゴシック" charset="-128"/>
              </a:defRPr>
            </a:lvl3pPr>
            <a:lvl4pPr algn="l" rtl="0" eaLnBrk="1" fontAlgn="base" hangingPunct="1">
              <a:spcBef>
                <a:spcPct val="0"/>
              </a:spcBef>
              <a:spcAft>
                <a:spcPct val="0"/>
              </a:spcAft>
              <a:defRPr sz="2400" b="1">
                <a:solidFill>
                  <a:schemeClr val="bg2"/>
                </a:solidFill>
                <a:latin typeface="Arial" charset="0"/>
                <a:ea typeface="ＭＳ Ｐゴシック" charset="-128"/>
              </a:defRPr>
            </a:lvl4pPr>
            <a:lvl5pPr algn="l" rtl="0" eaLnBrk="1" fontAlgn="base" hangingPunct="1">
              <a:spcBef>
                <a:spcPct val="0"/>
              </a:spcBef>
              <a:spcAft>
                <a:spcPct val="0"/>
              </a:spcAft>
              <a:defRPr sz="2400" b="1">
                <a:solidFill>
                  <a:schemeClr val="bg2"/>
                </a:solidFill>
                <a:latin typeface="Arial" charset="0"/>
                <a:ea typeface="ＭＳ Ｐゴシック" charset="-128"/>
              </a:defRPr>
            </a:lvl5pPr>
            <a:lvl6pPr marL="457200" algn="l" rtl="0" eaLnBrk="1" fontAlgn="base" hangingPunct="1">
              <a:spcBef>
                <a:spcPct val="0"/>
              </a:spcBef>
              <a:spcAft>
                <a:spcPct val="0"/>
              </a:spcAft>
              <a:defRPr sz="2400" b="1">
                <a:solidFill>
                  <a:srgbClr val="144696"/>
                </a:solidFill>
                <a:latin typeface="Arial" charset="0"/>
                <a:ea typeface="ＭＳ Ｐゴシック" charset="-128"/>
              </a:defRPr>
            </a:lvl6pPr>
            <a:lvl7pPr marL="914400" algn="l" rtl="0" eaLnBrk="1" fontAlgn="base" hangingPunct="1">
              <a:spcBef>
                <a:spcPct val="0"/>
              </a:spcBef>
              <a:spcAft>
                <a:spcPct val="0"/>
              </a:spcAft>
              <a:defRPr sz="2400" b="1">
                <a:solidFill>
                  <a:srgbClr val="144696"/>
                </a:solidFill>
                <a:latin typeface="Arial" charset="0"/>
                <a:ea typeface="ＭＳ Ｐゴシック" charset="-128"/>
              </a:defRPr>
            </a:lvl7pPr>
            <a:lvl8pPr marL="1371600" algn="l" rtl="0" eaLnBrk="1" fontAlgn="base" hangingPunct="1">
              <a:spcBef>
                <a:spcPct val="0"/>
              </a:spcBef>
              <a:spcAft>
                <a:spcPct val="0"/>
              </a:spcAft>
              <a:defRPr sz="2400" b="1">
                <a:solidFill>
                  <a:srgbClr val="144696"/>
                </a:solidFill>
                <a:latin typeface="Arial" charset="0"/>
                <a:ea typeface="ＭＳ Ｐゴシック" charset="-128"/>
              </a:defRPr>
            </a:lvl8pPr>
            <a:lvl9pPr marL="1828800" algn="l" rtl="0" eaLnBrk="1" fontAlgn="base" hangingPunct="1">
              <a:spcBef>
                <a:spcPct val="0"/>
              </a:spcBef>
              <a:spcAft>
                <a:spcPct val="0"/>
              </a:spcAft>
              <a:defRPr sz="2400" b="1">
                <a:solidFill>
                  <a:srgbClr val="144696"/>
                </a:solidFill>
                <a:latin typeface="Arial" charset="0"/>
                <a:ea typeface="ＭＳ Ｐゴシック" charset="-128"/>
              </a:defRPr>
            </a:lvl9pPr>
          </a:lstStyle>
          <a:p>
            <a:pPr defTabSz="914400"/>
            <a:r>
              <a:rPr lang="en-GB" dirty="0"/>
              <a:t>FeatureCloud:</a:t>
            </a:r>
            <a:br>
              <a:rPr lang="en-GB" b="0" dirty="0"/>
            </a:br>
            <a:r>
              <a:rPr lang="en-GB" sz="2800" b="0" dirty="0"/>
              <a:t>Providing the worldwide first technological solution to ensure full patient data control</a:t>
            </a:r>
            <a:endParaRPr lang="en-GB" sz="2800" dirty="0"/>
          </a:p>
        </p:txBody>
      </p:sp>
    </p:spTree>
    <p:extLst>
      <p:ext uri="{BB962C8B-B14F-4D97-AF65-F5344CB8AC3E}">
        <p14:creationId xmlns:p14="http://schemas.microsoft.com/office/powerpoint/2010/main" val="85684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851F-92AC-4287-8584-3C2D72E772A1}"/>
              </a:ext>
            </a:extLst>
          </p:cNvPr>
          <p:cNvSpPr>
            <a:spLocks noGrp="1"/>
          </p:cNvSpPr>
          <p:nvPr>
            <p:ph type="title"/>
          </p:nvPr>
        </p:nvSpPr>
        <p:spPr/>
        <p:txBody>
          <a:bodyPr/>
          <a:lstStyle/>
          <a:p>
            <a:r>
              <a:rPr lang="en-US" dirty="0"/>
              <a:t>Approaches / research avenues</a:t>
            </a:r>
          </a:p>
        </p:txBody>
      </p:sp>
      <p:sp>
        <p:nvSpPr>
          <p:cNvPr id="3" name="Content Placeholder 2">
            <a:extLst>
              <a:ext uri="{FF2B5EF4-FFF2-40B4-BE49-F238E27FC236}">
                <a16:creationId xmlns:a16="http://schemas.microsoft.com/office/drawing/2014/main" id="{FCEF826C-F3EB-4AF4-A2BD-D51828D7981A}"/>
              </a:ext>
            </a:extLst>
          </p:cNvPr>
          <p:cNvSpPr>
            <a:spLocks noGrp="1"/>
          </p:cNvSpPr>
          <p:nvPr>
            <p:ph sz="quarter" idx="1"/>
          </p:nvPr>
        </p:nvSpPr>
        <p:spPr/>
        <p:txBody>
          <a:bodyPr/>
          <a:lstStyle/>
          <a:p>
            <a:pPr marL="0" indent="0">
              <a:buNone/>
            </a:pPr>
            <a:r>
              <a:rPr lang="en-GB" dirty="0"/>
              <a:t>1. Embeddings -&gt; </a:t>
            </a:r>
            <a:r>
              <a:rPr lang="en-GB" dirty="0" err="1"/>
              <a:t>kNN</a:t>
            </a:r>
            <a:r>
              <a:rPr lang="en-GB" dirty="0"/>
              <a:t> (similarity) recommender -&gt; rule extraction from user feedback -&gt; graphs -&gt; better embeddings</a:t>
            </a:r>
          </a:p>
          <a:p>
            <a:pPr lvl="1"/>
            <a:r>
              <a:rPr lang="en-GB" sz="1400" dirty="0"/>
              <a:t>can apply to product recommendations or to regions of a </a:t>
            </a:r>
            <a:r>
              <a:rPr lang="en-GB" sz="1400" dirty="0" err="1"/>
              <a:t>histo</a:t>
            </a:r>
            <a:r>
              <a:rPr lang="en-GB" sz="1400" dirty="0"/>
              <a:t>-pathological image (which cells are the same)</a:t>
            </a:r>
          </a:p>
          <a:p>
            <a:pPr lvl="1"/>
            <a:r>
              <a:rPr lang="en-GB" sz="1400" dirty="0"/>
              <a:t>could elicit counterfactuals (what are similar points that fall into a different class) -&gt; which criteria lead to the class change?</a:t>
            </a:r>
          </a:p>
          <a:p>
            <a:pPr marL="0" indent="0">
              <a:buNone/>
            </a:pPr>
            <a:r>
              <a:rPr lang="en-GB" dirty="0"/>
              <a:t>2. Embeddings -&gt; </a:t>
            </a:r>
            <a:r>
              <a:rPr lang="en-GB" dirty="0" err="1"/>
              <a:t>kNN</a:t>
            </a:r>
            <a:r>
              <a:rPr lang="en-GB" dirty="0"/>
              <a:t>-graph -&gt; better embeddings -&gt; better graph -&gt; ...?</a:t>
            </a:r>
          </a:p>
          <a:p>
            <a:pPr lvl="1"/>
            <a:r>
              <a:rPr lang="en-GB" sz="1400" dirty="0"/>
              <a:t>needs </a:t>
            </a:r>
            <a:r>
              <a:rPr lang="en-GB" sz="1400" dirty="0" err="1"/>
              <a:t>kNN</a:t>
            </a:r>
            <a:r>
              <a:rPr lang="en-GB" sz="1400" dirty="0"/>
              <a:t>-graph construction</a:t>
            </a:r>
          </a:p>
          <a:p>
            <a:pPr lvl="1"/>
            <a:r>
              <a:rPr lang="en-GB" sz="1400" dirty="0"/>
              <a:t>then fed into GraphSAGE</a:t>
            </a:r>
          </a:p>
          <a:p>
            <a:pPr lvl="1"/>
            <a:r>
              <a:rPr lang="en-GB" sz="1400" dirty="0"/>
              <a:t>graph representation (embedding) used to construct better graph -&gt; Loop…</a:t>
            </a:r>
          </a:p>
          <a:p>
            <a:pPr marL="0" indent="0">
              <a:buNone/>
            </a:pPr>
            <a:r>
              <a:rPr lang="en-GB" dirty="0"/>
              <a:t>3. Embedding spaces representing different metrics (other than similarity) in the input space</a:t>
            </a:r>
          </a:p>
        </p:txBody>
      </p:sp>
      <p:sp>
        <p:nvSpPr>
          <p:cNvPr id="4" name="Footer Placeholder 3">
            <a:extLst>
              <a:ext uri="{FF2B5EF4-FFF2-40B4-BE49-F238E27FC236}">
                <a16:creationId xmlns:a16="http://schemas.microsoft.com/office/drawing/2014/main" id="{4981847F-7056-4010-8392-160704B54AAF}"/>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spTree>
    <p:extLst>
      <p:ext uri="{BB962C8B-B14F-4D97-AF65-F5344CB8AC3E}">
        <p14:creationId xmlns:p14="http://schemas.microsoft.com/office/powerpoint/2010/main" val="253265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4E77-9427-4F82-B3CF-7FD4120FDF6D}"/>
              </a:ext>
            </a:extLst>
          </p:cNvPr>
          <p:cNvSpPr>
            <a:spLocks noGrp="1"/>
          </p:cNvSpPr>
          <p:nvPr>
            <p:ph type="title"/>
          </p:nvPr>
        </p:nvSpPr>
        <p:spPr/>
        <p:txBody>
          <a:bodyPr/>
          <a:lstStyle/>
          <a:p>
            <a:r>
              <a:rPr lang="en-US" dirty="0"/>
              <a:t>Setup</a:t>
            </a:r>
          </a:p>
        </p:txBody>
      </p:sp>
      <p:pic>
        <p:nvPicPr>
          <p:cNvPr id="6" name="Content Placeholder 5" descr="Graphical user interface, application, website&#10;&#10;Description automatically generated">
            <a:extLst>
              <a:ext uri="{FF2B5EF4-FFF2-40B4-BE49-F238E27FC236}">
                <a16:creationId xmlns:a16="http://schemas.microsoft.com/office/drawing/2014/main" id="{63F36A38-B23D-4D67-9BE0-46741672C490}"/>
              </a:ext>
            </a:extLst>
          </p:cNvPr>
          <p:cNvPicPr>
            <a:picLocks noGrp="1" noChangeAspect="1"/>
          </p:cNvPicPr>
          <p:nvPr>
            <p:ph sz="quarter" idx="1"/>
          </p:nvPr>
        </p:nvPicPr>
        <p:blipFill>
          <a:blip r:embed="rId2"/>
          <a:stretch>
            <a:fillRect/>
          </a:stretch>
        </p:blipFill>
        <p:spPr>
          <a:xfrm>
            <a:off x="3971146" y="3249038"/>
            <a:ext cx="4668854" cy="2568778"/>
          </a:xfrm>
        </p:spPr>
      </p:pic>
      <p:sp>
        <p:nvSpPr>
          <p:cNvPr id="4" name="Footer Placeholder 3">
            <a:extLst>
              <a:ext uri="{FF2B5EF4-FFF2-40B4-BE49-F238E27FC236}">
                <a16:creationId xmlns:a16="http://schemas.microsoft.com/office/drawing/2014/main" id="{C5109BC8-98F3-458C-9117-B38368163AAF}"/>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pic>
        <p:nvPicPr>
          <p:cNvPr id="8" name="Picture 7" descr="Graphical user interface, text, application, email&#10;&#10;Description automatically generated">
            <a:extLst>
              <a:ext uri="{FF2B5EF4-FFF2-40B4-BE49-F238E27FC236}">
                <a16:creationId xmlns:a16="http://schemas.microsoft.com/office/drawing/2014/main" id="{37ECF751-7428-44BB-9A28-FC05413DFE56}"/>
              </a:ext>
            </a:extLst>
          </p:cNvPr>
          <p:cNvPicPr>
            <a:picLocks noChangeAspect="1"/>
          </p:cNvPicPr>
          <p:nvPr/>
        </p:nvPicPr>
        <p:blipFill>
          <a:blip r:embed="rId3"/>
          <a:stretch>
            <a:fillRect/>
          </a:stretch>
        </p:blipFill>
        <p:spPr>
          <a:xfrm>
            <a:off x="4572000" y="1156242"/>
            <a:ext cx="3945985" cy="1770161"/>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6A0CDF3-CFF5-4EF8-BB95-E4C3793E8EF9}"/>
              </a:ext>
            </a:extLst>
          </p:cNvPr>
          <p:cNvPicPr>
            <a:picLocks noChangeAspect="1"/>
          </p:cNvPicPr>
          <p:nvPr/>
        </p:nvPicPr>
        <p:blipFill>
          <a:blip r:embed="rId4"/>
          <a:stretch>
            <a:fillRect/>
          </a:stretch>
        </p:blipFill>
        <p:spPr>
          <a:xfrm rot="20237883">
            <a:off x="477978" y="1708146"/>
            <a:ext cx="3631854" cy="2082263"/>
          </a:xfrm>
          <a:prstGeom prst="rect">
            <a:avLst/>
          </a:prstGeom>
        </p:spPr>
      </p:pic>
    </p:spTree>
    <p:extLst>
      <p:ext uri="{BB962C8B-B14F-4D97-AF65-F5344CB8AC3E}">
        <p14:creationId xmlns:p14="http://schemas.microsoft.com/office/powerpoint/2010/main" val="38561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CB9B-F994-443C-9077-B39C309AE81F}"/>
              </a:ext>
            </a:extLst>
          </p:cNvPr>
          <p:cNvSpPr>
            <a:spLocks noGrp="1"/>
          </p:cNvSpPr>
          <p:nvPr>
            <p:ph type="title"/>
          </p:nvPr>
        </p:nvSpPr>
        <p:spPr/>
        <p:txBody>
          <a:bodyPr/>
          <a:lstStyle/>
          <a:p>
            <a:r>
              <a:rPr lang="en-US" dirty="0"/>
              <a:t>Future challenges (1/3)</a:t>
            </a:r>
          </a:p>
        </p:txBody>
      </p:sp>
      <p:sp>
        <p:nvSpPr>
          <p:cNvPr id="3" name="Content Placeholder 2">
            <a:extLst>
              <a:ext uri="{FF2B5EF4-FFF2-40B4-BE49-F238E27FC236}">
                <a16:creationId xmlns:a16="http://schemas.microsoft.com/office/drawing/2014/main" id="{D937DED8-19E3-4466-98C1-F2AEB84FC064}"/>
              </a:ext>
            </a:extLst>
          </p:cNvPr>
          <p:cNvSpPr>
            <a:spLocks noGrp="1"/>
          </p:cNvSpPr>
          <p:nvPr>
            <p:ph sz="quarter" idx="1"/>
          </p:nvPr>
        </p:nvSpPr>
        <p:spPr>
          <a:xfrm>
            <a:off x="481426" y="1499334"/>
            <a:ext cx="8101255" cy="4260666"/>
          </a:xfrm>
        </p:spPr>
        <p:txBody>
          <a:bodyPr/>
          <a:lstStyle/>
          <a:p>
            <a:pPr marL="0" indent="0">
              <a:buNone/>
            </a:pPr>
            <a:r>
              <a:rPr lang="en-GB" dirty="0"/>
              <a:t>Hierarchical representation of local (sub)graphs -&gt; which works best?</a:t>
            </a:r>
          </a:p>
          <a:p>
            <a:pPr lvl="1"/>
            <a:r>
              <a:rPr lang="en-GB" sz="1600" dirty="0"/>
              <a:t>aggregation / concatenation (mean/max/etc.)</a:t>
            </a:r>
          </a:p>
          <a:p>
            <a:pPr lvl="1"/>
            <a:r>
              <a:rPr lang="en-GB" sz="1600" dirty="0"/>
              <a:t>a collection of virtual nodes spanning interesting clusters / walks of nodes</a:t>
            </a:r>
          </a:p>
          <a:p>
            <a:pPr lvl="1"/>
            <a:r>
              <a:rPr lang="en-GB" sz="1600" dirty="0"/>
              <a:t>sampling strategies such as Random Walks, where the local graph structure itself is translated to fixed-size vectors -&gt; then fed to an embedder</a:t>
            </a:r>
          </a:p>
          <a:p>
            <a:pPr lvl="1"/>
            <a:endParaRPr lang="en-US" sz="1600" dirty="0"/>
          </a:p>
          <a:p>
            <a:pPr marL="179387" lvl="1" indent="0">
              <a:buNone/>
            </a:pPr>
            <a:endParaRPr lang="en-GB" sz="1600" dirty="0"/>
          </a:p>
        </p:txBody>
      </p:sp>
      <p:sp>
        <p:nvSpPr>
          <p:cNvPr id="4" name="Footer Placeholder 3">
            <a:extLst>
              <a:ext uri="{FF2B5EF4-FFF2-40B4-BE49-F238E27FC236}">
                <a16:creationId xmlns:a16="http://schemas.microsoft.com/office/drawing/2014/main" id="{E094EBDE-4DB9-487E-B4AC-A1BF2B38ECE8}"/>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pic>
        <p:nvPicPr>
          <p:cNvPr id="6" name="Picture 5" descr="Diagram&#10;&#10;Description automatically generated">
            <a:extLst>
              <a:ext uri="{FF2B5EF4-FFF2-40B4-BE49-F238E27FC236}">
                <a16:creationId xmlns:a16="http://schemas.microsoft.com/office/drawing/2014/main" id="{A182A1E7-F8B9-4B2D-8A1A-43CD52C9BFDE}"/>
              </a:ext>
            </a:extLst>
          </p:cNvPr>
          <p:cNvPicPr>
            <a:picLocks noChangeAspect="1"/>
          </p:cNvPicPr>
          <p:nvPr/>
        </p:nvPicPr>
        <p:blipFill>
          <a:blip r:embed="rId2"/>
          <a:stretch>
            <a:fillRect/>
          </a:stretch>
        </p:blipFill>
        <p:spPr>
          <a:xfrm>
            <a:off x="869004" y="3385458"/>
            <a:ext cx="6569413" cy="1879634"/>
          </a:xfrm>
          <a:prstGeom prst="rect">
            <a:avLst/>
          </a:prstGeom>
        </p:spPr>
      </p:pic>
      <p:sp>
        <p:nvSpPr>
          <p:cNvPr id="8" name="TextBox 7">
            <a:extLst>
              <a:ext uri="{FF2B5EF4-FFF2-40B4-BE49-F238E27FC236}">
                <a16:creationId xmlns:a16="http://schemas.microsoft.com/office/drawing/2014/main" id="{50A6B853-9183-4D47-A2BC-2012EC7D071B}"/>
              </a:ext>
            </a:extLst>
          </p:cNvPr>
          <p:cNvSpPr txBox="1"/>
          <p:nvPr/>
        </p:nvSpPr>
        <p:spPr>
          <a:xfrm>
            <a:off x="797667" y="5320200"/>
            <a:ext cx="6640749" cy="707886"/>
          </a:xfrm>
          <a:prstGeom prst="rect">
            <a:avLst/>
          </a:prstGeom>
          <a:noFill/>
        </p:spPr>
        <p:txBody>
          <a:bodyPr wrap="square">
            <a:spAutoFit/>
          </a:bodyPr>
          <a:lstStyle/>
          <a:p>
            <a:r>
              <a:rPr lang="en-US" sz="1000" b="0" i="1" dirty="0">
                <a:solidFill>
                  <a:srgbClr val="333333"/>
                </a:solidFill>
                <a:effectLst/>
                <a:latin typeface="Courier New" panose="02070309020205020404" pitchFamily="49" charset="0"/>
              </a:rPr>
              <a:t>Rex Ying, </a:t>
            </a:r>
            <a:r>
              <a:rPr lang="en-US" sz="1000" b="0" i="1" dirty="0" err="1">
                <a:solidFill>
                  <a:srgbClr val="333333"/>
                </a:solidFill>
                <a:effectLst/>
                <a:latin typeface="Courier New" panose="02070309020205020404" pitchFamily="49" charset="0"/>
              </a:rPr>
              <a:t>Jiaxuan</a:t>
            </a:r>
            <a:r>
              <a:rPr lang="en-US" sz="1000" b="0" i="1" dirty="0">
                <a:solidFill>
                  <a:srgbClr val="333333"/>
                </a:solidFill>
                <a:effectLst/>
                <a:latin typeface="Courier New" panose="02070309020205020404" pitchFamily="49" charset="0"/>
              </a:rPr>
              <a:t> You, Christopher Morris, Xiang Ren, William L. Hamilton, and Jure Leskovec. 2018. Hierarchical graph representation learning with differentiable pooling. In Proceedings of the 32nd International Conference on Neural Information Processing Systems (NIPS'18). Curran Associates Inc., Red Hook, NY, USA, 4805–4815.</a:t>
            </a:r>
            <a:endParaRPr lang="en-US" sz="1000" dirty="0"/>
          </a:p>
        </p:txBody>
      </p:sp>
    </p:spTree>
    <p:extLst>
      <p:ext uri="{BB962C8B-B14F-4D97-AF65-F5344CB8AC3E}">
        <p14:creationId xmlns:p14="http://schemas.microsoft.com/office/powerpoint/2010/main" val="296138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67BE-B48B-4FB5-B79E-94D41CE94E0A}"/>
              </a:ext>
            </a:extLst>
          </p:cNvPr>
          <p:cNvSpPr>
            <a:spLocks noGrp="1"/>
          </p:cNvSpPr>
          <p:nvPr>
            <p:ph type="title"/>
          </p:nvPr>
        </p:nvSpPr>
        <p:spPr/>
        <p:txBody>
          <a:bodyPr/>
          <a:lstStyle/>
          <a:p>
            <a:r>
              <a:rPr lang="en-US" dirty="0"/>
              <a:t>Future challenges (2/3)</a:t>
            </a:r>
          </a:p>
        </p:txBody>
      </p:sp>
      <p:sp>
        <p:nvSpPr>
          <p:cNvPr id="3" name="Content Placeholder 2">
            <a:extLst>
              <a:ext uri="{FF2B5EF4-FFF2-40B4-BE49-F238E27FC236}">
                <a16:creationId xmlns:a16="http://schemas.microsoft.com/office/drawing/2014/main" id="{B63217A0-CA11-434A-A0BD-0B698DC7C9BA}"/>
              </a:ext>
            </a:extLst>
          </p:cNvPr>
          <p:cNvSpPr>
            <a:spLocks noGrp="1"/>
          </p:cNvSpPr>
          <p:nvPr>
            <p:ph sz="quarter" idx="1"/>
          </p:nvPr>
        </p:nvSpPr>
        <p:spPr>
          <a:xfrm>
            <a:off x="481426" y="1206230"/>
            <a:ext cx="8101255" cy="4553770"/>
          </a:xfrm>
        </p:spPr>
        <p:txBody>
          <a:bodyPr/>
          <a:lstStyle/>
          <a:p>
            <a:pPr marL="0" indent="0">
              <a:buNone/>
            </a:pPr>
            <a:r>
              <a:rPr lang="en-GB" dirty="0"/>
              <a:t>Semantic alignment</a:t>
            </a:r>
          </a:p>
          <a:p>
            <a:pPr lvl="1"/>
            <a:r>
              <a:rPr lang="en-GB" sz="1400" dirty="0"/>
              <a:t>under the assumption that when exchanging representation, the recipient can actually *decode* their meaning</a:t>
            </a:r>
          </a:p>
          <a:p>
            <a:pPr lvl="1"/>
            <a:r>
              <a:rPr lang="en-GB" sz="1400" dirty="0"/>
              <a:t>=&gt; DIFFERENT SEMANTIC CONCEPT SPACES because of </a:t>
            </a:r>
            <a:r>
              <a:rPr lang="en-GB" sz="1400" i="1" dirty="0"/>
              <a:t>local geometry</a:t>
            </a:r>
          </a:p>
          <a:p>
            <a:pPr lvl="1"/>
            <a:r>
              <a:rPr lang="en-GB" sz="1400" dirty="0"/>
              <a:t>how to align those local geometries efficiently is an open problem</a:t>
            </a:r>
          </a:p>
          <a:p>
            <a:pPr lvl="2"/>
            <a:r>
              <a:rPr lang="en-GB" sz="1200" dirty="0"/>
              <a:t>pre-train local embeddings as a whole, then try to align them in a post-processing step (has been done via the </a:t>
            </a:r>
            <a:r>
              <a:rPr lang="en-GB" sz="1200" dirty="0" err="1"/>
              <a:t>smoo</a:t>
            </a:r>
            <a:r>
              <a:rPr lang="en-GB" sz="1200" dirty="0"/>
              <a:t> )</a:t>
            </a:r>
          </a:p>
          <a:p>
            <a:pPr lvl="1"/>
            <a:r>
              <a:rPr lang="en-GB" sz="1400" dirty="0"/>
              <a:t>since we're passing messages along edges, we can treat a local sphere or parts thereof as a subgraph, compute it's representation, then send them along an imaginary edge to a different local sphere</a:t>
            </a:r>
          </a:p>
          <a:p>
            <a:pPr lvl="1"/>
            <a:r>
              <a:rPr lang="en-GB" sz="1400" dirty="0"/>
              <a:t>QUESTION: do we connect spheres 1:1 with only one possible edge or should multiple regions / sub(sub-)graphs of one local sphere connect to different regions in another (level of granularity)</a:t>
            </a:r>
          </a:p>
          <a:p>
            <a:pPr marL="0" indent="0">
              <a:buNone/>
            </a:pPr>
            <a:endParaRPr lang="en-GB" dirty="0"/>
          </a:p>
          <a:p>
            <a:pPr marL="0" indent="0">
              <a:buNone/>
            </a:pPr>
            <a:r>
              <a:rPr lang="en-GB" dirty="0"/>
              <a:t>Explainability…</a:t>
            </a:r>
            <a:endParaRPr lang="en-US" dirty="0"/>
          </a:p>
        </p:txBody>
      </p:sp>
      <p:sp>
        <p:nvSpPr>
          <p:cNvPr id="4" name="Footer Placeholder 3">
            <a:extLst>
              <a:ext uri="{FF2B5EF4-FFF2-40B4-BE49-F238E27FC236}">
                <a16:creationId xmlns:a16="http://schemas.microsoft.com/office/drawing/2014/main" id="{F5533CB5-F477-4535-8BF5-E5ACD74EFD09}"/>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spTree>
    <p:extLst>
      <p:ext uri="{BB962C8B-B14F-4D97-AF65-F5344CB8AC3E}">
        <p14:creationId xmlns:p14="http://schemas.microsoft.com/office/powerpoint/2010/main" val="307382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Future challenges (3/3)</a:t>
            </a:r>
            <a:endParaRPr lang="en-GB" dirty="0"/>
          </a:p>
        </p:txBody>
      </p:sp>
      <p:sp>
        <p:nvSpPr>
          <p:cNvPr id="3" name="Inhaltsplatzhalter 2"/>
          <p:cNvSpPr>
            <a:spLocks noGrp="1"/>
          </p:cNvSpPr>
          <p:nvPr>
            <p:ph sz="quarter" idx="1"/>
          </p:nvPr>
        </p:nvSpPr>
        <p:spPr>
          <a:xfrm>
            <a:off x="481427" y="1108800"/>
            <a:ext cx="7748173" cy="4824000"/>
          </a:xfrm>
        </p:spPr>
        <p:txBody>
          <a:bodyPr/>
          <a:lstStyle/>
          <a:p>
            <a:pPr marL="0" indent="0">
              <a:buNone/>
            </a:pPr>
            <a:r>
              <a:rPr lang="en-GB" sz="1600" dirty="0">
                <a:solidFill>
                  <a:schemeClr val="tx1"/>
                </a:solidFill>
                <a:latin typeface="Arial" panose="020B0604020202020204" pitchFamily="34" charset="0"/>
                <a:cs typeface="Arial" panose="020B0604020202020204" pitchFamily="34" charset="0"/>
              </a:rPr>
              <a:t>Once we have a *"</a:t>
            </a:r>
            <a:r>
              <a:rPr lang="en-GB" sz="1600" dirty="0" err="1">
                <a:solidFill>
                  <a:schemeClr val="tx1"/>
                </a:solidFill>
                <a:latin typeface="Arial" panose="020B0604020202020204" pitchFamily="34" charset="0"/>
                <a:cs typeface="Arial" panose="020B0604020202020204" pitchFamily="34" charset="0"/>
              </a:rPr>
              <a:t>lego</a:t>
            </a:r>
            <a:r>
              <a:rPr lang="en-GB" sz="1600" dirty="0">
                <a:solidFill>
                  <a:schemeClr val="tx1"/>
                </a:solidFill>
                <a:latin typeface="Arial" panose="020B0604020202020204" pitchFamily="34" charset="0"/>
                <a:cs typeface="Arial" panose="020B0604020202020204" pitchFamily="34" charset="0"/>
              </a:rPr>
              <a:t> toolkit"* of methods, metrics &amp; a software pipeline, we can aim at more ambitious goals:</a:t>
            </a:r>
          </a:p>
          <a:p>
            <a:pPr lvl="1"/>
            <a:r>
              <a:rPr lang="en-GB" sz="1400" dirty="0">
                <a:solidFill>
                  <a:schemeClr val="tx1"/>
                </a:solidFill>
                <a:latin typeface="Arial" panose="020B0604020202020204" pitchFamily="34" charset="0"/>
                <a:cs typeface="Arial" panose="020B0604020202020204" pitchFamily="34" charset="0"/>
              </a:rPr>
              <a:t>1. extract graphs from </a:t>
            </a:r>
            <a:r>
              <a:rPr lang="en-GB" sz="1400" dirty="0" err="1">
                <a:solidFill>
                  <a:schemeClr val="tx1"/>
                </a:solidFill>
                <a:latin typeface="Arial" panose="020B0604020202020204" pitchFamily="34" charset="0"/>
                <a:cs typeface="Arial" panose="020B0604020202020204" pitchFamily="34" charset="0"/>
              </a:rPr>
              <a:t>histopatho</a:t>
            </a:r>
            <a:r>
              <a:rPr lang="en-GB" sz="1400" dirty="0">
                <a:solidFill>
                  <a:schemeClr val="tx1"/>
                </a:solidFill>
                <a:latin typeface="Arial" panose="020B0604020202020204" pitchFamily="34" charset="0"/>
                <a:cs typeface="Arial" panose="020B0604020202020204" pitchFamily="34" charset="0"/>
              </a:rPr>
              <a:t> images including labels for nodes / edges</a:t>
            </a:r>
          </a:p>
          <a:p>
            <a:pPr lvl="2"/>
            <a:r>
              <a:rPr lang="en-GB" sz="1200" dirty="0">
                <a:solidFill>
                  <a:schemeClr val="tx1"/>
                </a:solidFill>
                <a:latin typeface="Arial" panose="020B0604020202020204" pitchFamily="34" charset="0"/>
                <a:cs typeface="Arial" panose="020B0604020202020204" pitchFamily="34" charset="0"/>
              </a:rPr>
              <a:t>cell graph extraction methods already exist</a:t>
            </a:r>
          </a:p>
          <a:p>
            <a:pPr lvl="2"/>
            <a:r>
              <a:rPr lang="en-GB" sz="1200" dirty="0">
                <a:solidFill>
                  <a:schemeClr val="tx1"/>
                </a:solidFill>
                <a:latin typeface="Arial" panose="020B0604020202020204" pitchFamily="34" charset="0"/>
                <a:cs typeface="Arial" panose="020B0604020202020204" pitchFamily="34" charset="0"/>
              </a:rPr>
              <a:t>show our earlier graph extractor (fasttext as inspiration...)</a:t>
            </a:r>
          </a:p>
          <a:p>
            <a:pPr lvl="1"/>
            <a:r>
              <a:rPr lang="en-GB" sz="1400" dirty="0">
                <a:solidFill>
                  <a:schemeClr val="tx1"/>
                </a:solidFill>
                <a:latin typeface="Arial" panose="020B0604020202020204" pitchFamily="34" charset="0"/>
                <a:cs typeface="Arial" panose="020B0604020202020204" pitchFamily="34" charset="0"/>
              </a:rPr>
              <a:t>2. extract graphs from unstructured text (patient data), medial knowledge bases, *omics etc.</a:t>
            </a:r>
          </a:p>
          <a:p>
            <a:pPr lvl="1"/>
            <a:r>
              <a:rPr lang="en-GB" sz="1400" dirty="0">
                <a:solidFill>
                  <a:schemeClr val="tx1"/>
                </a:solidFill>
                <a:latin typeface="Arial" panose="020B0604020202020204" pitchFamily="34" charset="0"/>
                <a:cs typeface="Arial" panose="020B0604020202020204" pitchFamily="34" charset="0"/>
              </a:rPr>
              <a:t>3. attempt to fuse them into a multimodal graph living in a shared concept space (same embedding dimensions)</a:t>
            </a:r>
          </a:p>
          <a:p>
            <a:pPr lvl="1"/>
            <a:endParaRPr lang="en-GB" sz="1400" dirty="0">
              <a:solidFill>
                <a:schemeClr val="tx1"/>
              </a:solidFill>
              <a:latin typeface="Arial" panose="020B0604020202020204" pitchFamily="34" charset="0"/>
              <a:cs typeface="Arial" panose="020B0604020202020204" pitchFamily="34" charset="0"/>
            </a:endParaRPr>
          </a:p>
          <a:p>
            <a:pPr lvl="1"/>
            <a:endParaRPr lang="en-GB" sz="1400" dirty="0">
              <a:solidFill>
                <a:schemeClr val="tx1"/>
              </a:solidFill>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3"/>
          </p:nvPr>
        </p:nvSpPr>
        <p:spPr/>
        <p:txBody>
          <a:bodyPr/>
          <a:lstStyle/>
          <a:p>
            <a:pPr>
              <a:defRPr/>
            </a:pPr>
            <a:r>
              <a:rPr lang="en-GB" dirty="0"/>
              <a:t>This project has received funding from the European Union’s Horizon 2020 research and innovation programme under grant agreement No 826078</a:t>
            </a:r>
          </a:p>
        </p:txBody>
      </p:sp>
      <p:pic>
        <p:nvPicPr>
          <p:cNvPr id="6" name="Picture 5" descr="Map&#10;&#10;Description automatically generated">
            <a:extLst>
              <a:ext uri="{FF2B5EF4-FFF2-40B4-BE49-F238E27FC236}">
                <a16:creationId xmlns:a16="http://schemas.microsoft.com/office/drawing/2014/main" id="{B825FF05-CD28-49AE-A796-042777E2A02A}"/>
              </a:ext>
            </a:extLst>
          </p:cNvPr>
          <p:cNvPicPr>
            <a:picLocks noChangeAspect="1"/>
          </p:cNvPicPr>
          <p:nvPr/>
        </p:nvPicPr>
        <p:blipFill>
          <a:blip r:embed="rId2"/>
          <a:stretch>
            <a:fillRect/>
          </a:stretch>
        </p:blipFill>
        <p:spPr>
          <a:xfrm>
            <a:off x="1369235" y="3695169"/>
            <a:ext cx="6018179" cy="2008635"/>
          </a:xfrm>
          <a:prstGeom prst="rect">
            <a:avLst/>
          </a:prstGeom>
        </p:spPr>
      </p:pic>
      <p:sp>
        <p:nvSpPr>
          <p:cNvPr id="7" name="TextBox 6">
            <a:extLst>
              <a:ext uri="{FF2B5EF4-FFF2-40B4-BE49-F238E27FC236}">
                <a16:creationId xmlns:a16="http://schemas.microsoft.com/office/drawing/2014/main" id="{AAB24092-555C-40BD-B85C-F55ED0BA1A3C}"/>
              </a:ext>
            </a:extLst>
          </p:cNvPr>
          <p:cNvSpPr txBox="1"/>
          <p:nvPr/>
        </p:nvSpPr>
        <p:spPr>
          <a:xfrm>
            <a:off x="1673158" y="5712712"/>
            <a:ext cx="3735421" cy="246221"/>
          </a:xfrm>
          <a:prstGeom prst="rect">
            <a:avLst/>
          </a:prstGeom>
          <a:noFill/>
        </p:spPr>
        <p:txBody>
          <a:bodyPr wrap="square" rtlCol="0">
            <a:spAutoFit/>
          </a:bodyPr>
          <a:lstStyle/>
          <a:p>
            <a:r>
              <a:rPr lang="en-US" sz="1000" dirty="0"/>
              <a:t>Source: Bernd Malle</a:t>
            </a:r>
          </a:p>
        </p:txBody>
      </p:sp>
    </p:spTree>
    <p:extLst>
      <p:ext uri="{BB962C8B-B14F-4D97-AF65-F5344CB8AC3E}">
        <p14:creationId xmlns:p14="http://schemas.microsoft.com/office/powerpoint/2010/main" val="36380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2 basic strategies for Federated Learning</a:t>
            </a:r>
          </a:p>
        </p:txBody>
      </p:sp>
      <p:sp>
        <p:nvSpPr>
          <p:cNvPr id="3" name="Inhaltsplatzhalter 2"/>
          <p:cNvSpPr>
            <a:spLocks noGrp="1"/>
          </p:cNvSpPr>
          <p:nvPr>
            <p:ph sz="quarter" idx="1"/>
          </p:nvPr>
        </p:nvSpPr>
        <p:spPr>
          <a:xfrm>
            <a:off x="481426" y="1173600"/>
            <a:ext cx="8101255" cy="4658400"/>
          </a:xfrm>
        </p:spPr>
        <p:txBody>
          <a:bodyPr/>
          <a:lstStyle/>
          <a:p>
            <a:r>
              <a:rPr lang="en-GB" dirty="0">
                <a:solidFill>
                  <a:schemeClr val="tx1"/>
                </a:solidFill>
                <a:latin typeface="Arial" panose="020B0604020202020204" pitchFamily="34" charset="0"/>
                <a:cs typeface="Arial" panose="020B0604020202020204" pitchFamily="34" charset="0"/>
              </a:rPr>
              <a:t>Centralized model updates =&gt; server as the bottleneck</a:t>
            </a:r>
          </a:p>
          <a:p>
            <a:pPr lvl="1"/>
            <a:r>
              <a:rPr lang="en-GB" sz="1600" b="0" dirty="0">
                <a:solidFill>
                  <a:schemeClr val="tx1"/>
                </a:solidFill>
                <a:effectLst/>
                <a:latin typeface="Arial" panose="020B0604020202020204" pitchFamily="34" charset="0"/>
                <a:cs typeface="Arial" panose="020B0604020202020204" pitchFamily="34" charset="0"/>
              </a:rPr>
              <a:t>Server has </a:t>
            </a:r>
            <a:r>
              <a:rPr lang="en-GB" sz="1600" dirty="0">
                <a:solidFill>
                  <a:schemeClr val="tx1"/>
                </a:solidFill>
                <a:latin typeface="Arial" panose="020B0604020202020204" pitchFamily="34" charset="0"/>
                <a:cs typeface="Arial" panose="020B0604020202020204" pitchFamily="34" charset="0"/>
              </a:rPr>
              <a:t>f</a:t>
            </a:r>
            <a:r>
              <a:rPr lang="en-GB" sz="1600" b="0" dirty="0">
                <a:solidFill>
                  <a:schemeClr val="tx1"/>
                </a:solidFill>
                <a:effectLst/>
                <a:latin typeface="Arial" panose="020B0604020202020204" pitchFamily="34" charset="0"/>
                <a:cs typeface="Arial" panose="020B0604020202020204" pitchFamily="34" charset="0"/>
              </a:rPr>
              <a:t>ull control</a:t>
            </a:r>
          </a:p>
          <a:p>
            <a:pPr lvl="1"/>
            <a:r>
              <a:rPr lang="en-GB" sz="1600" dirty="0">
                <a:solidFill>
                  <a:schemeClr val="tx1"/>
                </a:solidFill>
                <a:latin typeface="Arial" panose="020B0604020202020204" pitchFamily="34" charset="0"/>
                <a:cs typeface="Arial" panose="020B0604020202020204" pitchFamily="34" charset="0"/>
              </a:rPr>
              <a:t>S</a:t>
            </a:r>
            <a:r>
              <a:rPr lang="en-GB" sz="1600" b="0" dirty="0">
                <a:solidFill>
                  <a:schemeClr val="tx1"/>
                </a:solidFill>
                <a:effectLst/>
                <a:latin typeface="Arial" panose="020B0604020202020204" pitchFamily="34" charset="0"/>
                <a:cs typeface="Arial" panose="020B0604020202020204" pitchFamily="34" charset="0"/>
              </a:rPr>
              <a:t>erver as the bottleneck</a:t>
            </a:r>
          </a:p>
          <a:p>
            <a:pPr lvl="1"/>
            <a:r>
              <a:rPr lang="en-GB" sz="1600" dirty="0">
                <a:solidFill>
                  <a:schemeClr val="tx1"/>
                </a:solidFill>
                <a:latin typeface="Arial" panose="020B0604020202020204" pitchFamily="34" charset="0"/>
                <a:cs typeface="Arial" panose="020B0604020202020204" pitchFamily="34" charset="0"/>
              </a:rPr>
              <a:t>Server as the vulnerable point (central point of attack)</a:t>
            </a:r>
          </a:p>
          <a:p>
            <a:pPr marL="0" indent="0">
              <a:buNone/>
            </a:pPr>
            <a:endParaRPr lang="en-GB" sz="1600" dirty="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dirty="0">
                <a:solidFill>
                  <a:schemeClr val="tx1"/>
                </a:solidFill>
                <a:latin typeface="Arial" panose="020B0604020202020204" pitchFamily="34" charset="0"/>
                <a:cs typeface="Arial" panose="020B0604020202020204" pitchFamily="34" charset="0"/>
              </a:rPr>
              <a:t>de-centralized learning </a:t>
            </a:r>
          </a:p>
          <a:p>
            <a:pPr lvl="1"/>
            <a:r>
              <a:rPr lang="en-GB" sz="1600" dirty="0">
                <a:solidFill>
                  <a:schemeClr val="tx1"/>
                </a:solidFill>
                <a:latin typeface="Arial" panose="020B0604020202020204" pitchFamily="34" charset="0"/>
                <a:cs typeface="Arial" panose="020B0604020202020204" pitchFamily="34" charset="0"/>
              </a:rPr>
              <a:t>"local spheres" exchange information</a:t>
            </a:r>
          </a:p>
          <a:p>
            <a:pPr lvl="1"/>
            <a:r>
              <a:rPr lang="en-GB" sz="1600" dirty="0">
                <a:solidFill>
                  <a:schemeClr val="tx1"/>
                </a:solidFill>
                <a:latin typeface="Arial" panose="020B0604020202020204" pitchFamily="34" charset="0"/>
                <a:cs typeface="Arial" panose="020B0604020202020204" pitchFamily="34" charset="0"/>
              </a:rPr>
              <a:t>Flexible</a:t>
            </a:r>
          </a:p>
          <a:p>
            <a:pPr lvl="1"/>
            <a:r>
              <a:rPr lang="en-GB" sz="1600" dirty="0">
                <a:solidFill>
                  <a:schemeClr val="tx1"/>
                </a:solidFill>
                <a:latin typeface="Arial" panose="020B0604020202020204" pitchFamily="34" charset="0"/>
                <a:cs typeface="Arial" panose="020B0604020202020204" pitchFamily="34" charset="0"/>
              </a:rPr>
              <a:t>Less “hackable”</a:t>
            </a:r>
          </a:p>
          <a:p>
            <a:pPr lvl="1"/>
            <a:r>
              <a:rPr lang="en-GB" sz="1600" dirty="0">
                <a:solidFill>
                  <a:schemeClr val="tx1"/>
                </a:solidFill>
                <a:latin typeface="Arial" panose="020B0604020202020204" pitchFamily="34" charset="0"/>
                <a:cs typeface="Arial" panose="020B0604020202020204" pitchFamily="34" charset="0"/>
              </a:rPr>
              <a:t>Harder to orchestrate / merge into a global model</a:t>
            </a:r>
          </a:p>
        </p:txBody>
      </p:sp>
      <p:sp>
        <p:nvSpPr>
          <p:cNvPr id="4" name="Fußzeilenplatzhalter 3"/>
          <p:cNvSpPr>
            <a:spLocks noGrp="1"/>
          </p:cNvSpPr>
          <p:nvPr>
            <p:ph type="ftr" sz="quarter" idx="3"/>
          </p:nvPr>
        </p:nvSpPr>
        <p:spPr/>
        <p:txBody>
          <a:bodyPr/>
          <a:lstStyle/>
          <a:p>
            <a:pPr>
              <a:defRPr/>
            </a:pPr>
            <a:r>
              <a:rPr lang="en-GB" dirty="0"/>
              <a:t>This project has received funding from the European Union’s Horizon 2020 research and innovation programme under grant agreement No 826078</a:t>
            </a:r>
          </a:p>
        </p:txBody>
      </p:sp>
      <p:pic>
        <p:nvPicPr>
          <p:cNvPr id="7" name="image12.png">
            <a:extLst>
              <a:ext uri="{FF2B5EF4-FFF2-40B4-BE49-F238E27FC236}">
                <a16:creationId xmlns:a16="http://schemas.microsoft.com/office/drawing/2014/main" id="{6E746F2D-AFA5-4FDE-8115-03A33541A2AA}"/>
              </a:ext>
            </a:extLst>
          </p:cNvPr>
          <p:cNvPicPr/>
          <p:nvPr/>
        </p:nvPicPr>
        <p:blipFill>
          <a:blip r:embed="rId2"/>
          <a:srcRect/>
          <a:stretch>
            <a:fillRect/>
          </a:stretch>
        </p:blipFill>
        <p:spPr>
          <a:xfrm>
            <a:off x="3459021" y="2808922"/>
            <a:ext cx="5351780" cy="1240155"/>
          </a:xfrm>
          <a:prstGeom prst="rect">
            <a:avLst/>
          </a:prstGeom>
          <a:ln/>
        </p:spPr>
      </p:pic>
      <p:sp>
        <p:nvSpPr>
          <p:cNvPr id="9" name="TextBox 8">
            <a:extLst>
              <a:ext uri="{FF2B5EF4-FFF2-40B4-BE49-F238E27FC236}">
                <a16:creationId xmlns:a16="http://schemas.microsoft.com/office/drawing/2014/main" id="{8A71B25C-2953-43F6-B831-240EF244599D}"/>
              </a:ext>
            </a:extLst>
          </p:cNvPr>
          <p:cNvSpPr txBox="1"/>
          <p:nvPr/>
        </p:nvSpPr>
        <p:spPr>
          <a:xfrm>
            <a:off x="4863830" y="4049077"/>
            <a:ext cx="3973544" cy="553998"/>
          </a:xfrm>
          <a:prstGeom prst="rect">
            <a:avLst/>
          </a:prstGeom>
          <a:noFill/>
        </p:spPr>
        <p:txBody>
          <a:bodyPr wrap="square">
            <a:spAutoFit/>
          </a:bodyPr>
          <a:lstStyle/>
          <a:p>
            <a:pPr marR="0" lvl="0" algn="just">
              <a:spcBef>
                <a:spcPts val="0"/>
              </a:spcBef>
              <a:spcAft>
                <a:spcPts val="0"/>
              </a:spcAft>
            </a:pPr>
            <a:r>
              <a:rPr lang="en-GB" sz="1000" dirty="0">
                <a:solidFill>
                  <a:srgbClr val="000000"/>
                </a:solidFill>
                <a:effectLst/>
                <a:latin typeface="Arial" panose="020B0604020202020204" pitchFamily="34" charset="0"/>
                <a:ea typeface="Arial" panose="020B0604020202020204" pitchFamily="34" charset="0"/>
              </a:rPr>
              <a:t>Tian Li, </a:t>
            </a:r>
            <a:r>
              <a:rPr lang="en-GB" sz="1000" dirty="0" err="1">
                <a:solidFill>
                  <a:srgbClr val="000000"/>
                </a:solidFill>
                <a:effectLst/>
                <a:latin typeface="Arial" panose="020B0604020202020204" pitchFamily="34" charset="0"/>
                <a:ea typeface="Arial" panose="020B0604020202020204" pitchFamily="34" charset="0"/>
              </a:rPr>
              <a:t>Anit</a:t>
            </a:r>
            <a:r>
              <a:rPr lang="en-GB" sz="1000" dirty="0">
                <a:solidFill>
                  <a:srgbClr val="000000"/>
                </a:solidFill>
                <a:effectLst/>
                <a:latin typeface="Arial" panose="020B0604020202020204" pitchFamily="34" charset="0"/>
                <a:ea typeface="Arial" panose="020B0604020202020204" pitchFamily="34" charset="0"/>
              </a:rPr>
              <a:t> Kumar </a:t>
            </a:r>
            <a:r>
              <a:rPr lang="en-GB" sz="1000" dirty="0" err="1">
                <a:solidFill>
                  <a:srgbClr val="000000"/>
                </a:solidFill>
                <a:effectLst/>
                <a:latin typeface="Arial" panose="020B0604020202020204" pitchFamily="34" charset="0"/>
                <a:ea typeface="Arial" panose="020B0604020202020204" pitchFamily="34" charset="0"/>
              </a:rPr>
              <a:t>Sahu</a:t>
            </a:r>
            <a:r>
              <a:rPr lang="en-GB" sz="1000" dirty="0">
                <a:solidFill>
                  <a:srgbClr val="000000"/>
                </a:solidFill>
                <a:effectLst/>
                <a:latin typeface="Arial" panose="020B0604020202020204" pitchFamily="34" charset="0"/>
                <a:ea typeface="Arial" panose="020B0604020202020204" pitchFamily="34" charset="0"/>
              </a:rPr>
              <a:t>, </a:t>
            </a:r>
            <a:r>
              <a:rPr lang="en-GB" sz="1000" dirty="0" err="1">
                <a:solidFill>
                  <a:srgbClr val="000000"/>
                </a:solidFill>
                <a:effectLst/>
                <a:latin typeface="Arial" panose="020B0604020202020204" pitchFamily="34" charset="0"/>
                <a:ea typeface="Arial" panose="020B0604020202020204" pitchFamily="34" charset="0"/>
              </a:rPr>
              <a:t>Ameet</a:t>
            </a:r>
            <a:r>
              <a:rPr lang="en-GB" sz="1000" dirty="0">
                <a:solidFill>
                  <a:srgbClr val="000000"/>
                </a:solidFill>
                <a:effectLst/>
                <a:latin typeface="Arial" panose="020B0604020202020204" pitchFamily="34" charset="0"/>
                <a:ea typeface="Arial" panose="020B0604020202020204" pitchFamily="34" charset="0"/>
              </a:rPr>
              <a:t> Talwalkar, and Virginia Smith. Federated Learning: Challenges, Methods, and Future Directions. pages 1–21, 2019. URL http://arxiv.org/abs/1908.07873.</a:t>
            </a:r>
            <a:endParaRPr lang="en-US" sz="1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637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Challenges for decentralized learning (1/2)</a:t>
            </a:r>
          </a:p>
        </p:txBody>
      </p:sp>
      <p:sp>
        <p:nvSpPr>
          <p:cNvPr id="3" name="Inhaltsplatzhalter 2"/>
          <p:cNvSpPr>
            <a:spLocks noGrp="1"/>
          </p:cNvSpPr>
          <p:nvPr>
            <p:ph sz="quarter" idx="1"/>
          </p:nvPr>
        </p:nvSpPr>
        <p:spPr>
          <a:xfrm>
            <a:off x="417600" y="1137600"/>
            <a:ext cx="8244974" cy="4802400"/>
          </a:xfrm>
        </p:spPr>
        <p:txBody>
          <a:bodyPr/>
          <a:lstStyle/>
          <a:p>
            <a:pPr marL="0" lvl="0" indent="0">
              <a:buNone/>
            </a:pPr>
            <a:endParaRPr lang="en-GB" dirty="0">
              <a:solidFill>
                <a:schemeClr val="tx1"/>
              </a:solidFill>
              <a:latin typeface="Arial" panose="020B0604020202020204" pitchFamily="34" charset="0"/>
              <a:cs typeface="Arial" panose="020B0604020202020204" pitchFamily="34" charset="0"/>
            </a:endParaRPr>
          </a:p>
          <a:p>
            <a:pPr marL="0" lvl="0" indent="0">
              <a:buNone/>
            </a:pPr>
            <a:r>
              <a:rPr lang="en-GB" dirty="0">
                <a:solidFill>
                  <a:schemeClr val="tx1"/>
                </a:solidFill>
                <a:latin typeface="Arial" panose="020B0604020202020204" pitchFamily="34" charset="0"/>
                <a:cs typeface="Arial" panose="020B0604020202020204" pitchFamily="34" charset="0"/>
              </a:rPr>
              <a:t>Vantage point: we need some representations, either in raw or model space, which are suitable for federated / de-centralized learning.</a:t>
            </a:r>
          </a:p>
          <a:p>
            <a:pPr lvl="1"/>
            <a:r>
              <a:rPr lang="en-GB" sz="1400" dirty="0">
                <a:solidFill>
                  <a:schemeClr val="tx1"/>
                </a:solidFill>
                <a:latin typeface="Arial" panose="020B0604020202020204" pitchFamily="34" charset="0"/>
                <a:cs typeface="Arial" panose="020B0604020202020204" pitchFamily="34" charset="0"/>
              </a:rPr>
              <a:t>ensemble methods like Random Forest (Marburg ;-) are "naturally" distributable -&gt; just compute small bags of trees locally and then merge them together globally</a:t>
            </a:r>
          </a:p>
          <a:p>
            <a:pPr lvl="1"/>
            <a:r>
              <a:rPr lang="en-GB" sz="1400" dirty="0">
                <a:solidFill>
                  <a:schemeClr val="tx1"/>
                </a:solidFill>
                <a:latin typeface="Arial" panose="020B0604020202020204" pitchFamily="34" charset="0"/>
                <a:cs typeface="Arial" panose="020B0604020202020204" pitchFamily="34" charset="0"/>
              </a:rPr>
              <a:t>graphs as well can be seen as naturally distributable via their subgraphs / components / clusters</a:t>
            </a:r>
          </a:p>
          <a:p>
            <a:pPr lvl="1"/>
            <a:r>
              <a:rPr lang="en-GB" sz="1400" dirty="0">
                <a:solidFill>
                  <a:schemeClr val="tx1"/>
                </a:solidFill>
                <a:latin typeface="Arial" panose="020B0604020202020204" pitchFamily="34" charset="0"/>
                <a:cs typeface="Arial" panose="020B0604020202020204" pitchFamily="34" charset="0"/>
              </a:rPr>
              <a:t>IF the subgraphs are clearly defined (problem in traditional graph clustering)</a:t>
            </a:r>
          </a:p>
          <a:p>
            <a:pPr marL="0" lvl="0" indent="0">
              <a:buNone/>
            </a:pPr>
            <a:r>
              <a:rPr lang="en-GB" dirty="0">
                <a:solidFill>
                  <a:schemeClr val="tx1"/>
                </a:solidFill>
                <a:latin typeface="Arial" panose="020B0604020202020204" pitchFamily="34" charset="0"/>
                <a:cs typeface="Arial" panose="020B0604020202020204" pitchFamily="34" charset="0"/>
              </a:rPr>
              <a:t>We cannot send raw data over the wire</a:t>
            </a:r>
          </a:p>
          <a:p>
            <a:pPr lvl="1"/>
            <a:r>
              <a:rPr lang="en-GB" sz="1400" dirty="0">
                <a:solidFill>
                  <a:schemeClr val="tx1"/>
                </a:solidFill>
                <a:latin typeface="Arial" panose="020B0604020202020204" pitchFamily="34" charset="0"/>
                <a:cs typeface="Arial" panose="020B0604020202020204" pitchFamily="34" charset="0"/>
              </a:rPr>
              <a:t>so we need to pre-compute local representations &amp; exchange those</a:t>
            </a:r>
          </a:p>
          <a:p>
            <a:pPr lvl="1"/>
            <a:r>
              <a:rPr lang="en-GB" sz="1400" dirty="0">
                <a:solidFill>
                  <a:schemeClr val="tx1"/>
                </a:solidFill>
                <a:latin typeface="Arial" panose="020B0604020202020204" pitchFamily="34" charset="0"/>
                <a:cs typeface="Arial" panose="020B0604020202020204" pitchFamily="34" charset="0"/>
              </a:rPr>
              <a:t>but at which level? node - cluster - component - subgraph ?</a:t>
            </a:r>
          </a:p>
          <a:p>
            <a:pPr marL="0" lvl="0" indent="0">
              <a:buNone/>
            </a:pPr>
            <a:r>
              <a:rPr lang="en-GB" dirty="0">
                <a:solidFill>
                  <a:schemeClr val="tx1"/>
                </a:solidFill>
                <a:latin typeface="Arial" panose="020B0604020202020204" pitchFamily="34" charset="0"/>
                <a:cs typeface="Arial" panose="020B0604020202020204" pitchFamily="34" charset="0"/>
              </a:rPr>
              <a:t>We have to consider limited bandwidth</a:t>
            </a:r>
          </a:p>
          <a:p>
            <a:pPr lvl="1"/>
            <a:r>
              <a:rPr lang="en-GB" sz="1400" dirty="0">
                <a:solidFill>
                  <a:schemeClr val="tx1"/>
                </a:solidFill>
                <a:latin typeface="Arial" panose="020B0604020202020204" pitchFamily="34" charset="0"/>
                <a:cs typeface="Arial" panose="020B0604020202020204" pitchFamily="34" charset="0"/>
              </a:rPr>
              <a:t>representations should be dense &amp; compressed</a:t>
            </a:r>
          </a:p>
          <a:p>
            <a:pPr lvl="1"/>
            <a:r>
              <a:rPr lang="en-GB" sz="1400" dirty="0">
                <a:solidFill>
                  <a:schemeClr val="tx1"/>
                </a:solidFill>
                <a:latin typeface="Arial" panose="020B0604020202020204" pitchFamily="34" charset="0"/>
                <a:cs typeface="Arial" panose="020B0604020202020204" pitchFamily="34" charset="0"/>
              </a:rPr>
              <a:t>low-dimensional embeddings</a:t>
            </a:r>
          </a:p>
        </p:txBody>
      </p:sp>
      <p:sp>
        <p:nvSpPr>
          <p:cNvPr id="4" name="Fußzeilenplatzhalter 3"/>
          <p:cNvSpPr>
            <a:spLocks noGrp="1"/>
          </p:cNvSpPr>
          <p:nvPr>
            <p:ph type="ftr" sz="quarter" idx="3"/>
          </p:nvPr>
        </p:nvSpPr>
        <p:spPr/>
        <p:txBody>
          <a:bodyPr/>
          <a:lstStyle/>
          <a:p>
            <a:pPr>
              <a:defRPr/>
            </a:pPr>
            <a:r>
              <a:rPr lang="en-GB" dirty="0"/>
              <a:t>This project has received funding from the European Union’s Horizon 2020 research and innovation programme under grant agreement No 826078</a:t>
            </a:r>
          </a:p>
        </p:txBody>
      </p:sp>
    </p:spTree>
    <p:extLst>
      <p:ext uri="{BB962C8B-B14F-4D97-AF65-F5344CB8AC3E}">
        <p14:creationId xmlns:p14="http://schemas.microsoft.com/office/powerpoint/2010/main" val="175591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D924-D1BC-4380-8999-ED11C99BA645}"/>
              </a:ext>
            </a:extLst>
          </p:cNvPr>
          <p:cNvSpPr>
            <a:spLocks noGrp="1"/>
          </p:cNvSpPr>
          <p:nvPr>
            <p:ph type="title"/>
          </p:nvPr>
        </p:nvSpPr>
        <p:spPr/>
        <p:txBody>
          <a:bodyPr/>
          <a:lstStyle/>
          <a:p>
            <a:r>
              <a:rPr lang="en-GB" dirty="0"/>
              <a:t>Challenges for decentralized learning (2/2)</a:t>
            </a:r>
            <a:endParaRPr lang="en-US" dirty="0"/>
          </a:p>
        </p:txBody>
      </p:sp>
      <p:sp>
        <p:nvSpPr>
          <p:cNvPr id="3" name="Content Placeholder 2">
            <a:extLst>
              <a:ext uri="{FF2B5EF4-FFF2-40B4-BE49-F238E27FC236}">
                <a16:creationId xmlns:a16="http://schemas.microsoft.com/office/drawing/2014/main" id="{E4610ADE-F045-42BB-A9D0-238233E40EE5}"/>
              </a:ext>
            </a:extLst>
          </p:cNvPr>
          <p:cNvSpPr>
            <a:spLocks noGrp="1"/>
          </p:cNvSpPr>
          <p:nvPr>
            <p:ph sz="quarter" idx="1"/>
          </p:nvPr>
        </p:nvSpPr>
        <p:spPr>
          <a:xfrm>
            <a:off x="481426" y="1620000"/>
            <a:ext cx="8101255" cy="3905311"/>
          </a:xfrm>
        </p:spPr>
        <p:txBody>
          <a:bodyPr/>
          <a:lstStyle/>
          <a:p>
            <a:pPr marL="0" lvl="0" indent="0">
              <a:buNone/>
            </a:pPr>
            <a:r>
              <a:rPr lang="en-GB" dirty="0">
                <a:solidFill>
                  <a:schemeClr val="tx1"/>
                </a:solidFill>
                <a:latin typeface="Arial" panose="020B0604020202020204" pitchFamily="34" charset="0"/>
                <a:cs typeface="Arial" panose="020B0604020202020204" pitchFamily="34" charset="0"/>
              </a:rPr>
              <a:t>We want to avoid the `gossip` problem</a:t>
            </a:r>
          </a:p>
          <a:p>
            <a:pPr lvl="1"/>
            <a:r>
              <a:rPr lang="en-GB" dirty="0">
                <a:solidFill>
                  <a:schemeClr val="tx1"/>
                </a:solidFill>
                <a:latin typeface="Arial" panose="020B0604020202020204" pitchFamily="34" charset="0"/>
                <a:cs typeface="Arial" panose="020B0604020202020204" pitchFamily="34" charset="0"/>
              </a:rPr>
              <a:t>only </a:t>
            </a:r>
            <a:r>
              <a:rPr lang="en-GB" i="1" dirty="0">
                <a:solidFill>
                  <a:schemeClr val="tx1"/>
                </a:solidFill>
                <a:latin typeface="Arial" panose="020B0604020202020204" pitchFamily="34" charset="0"/>
                <a:cs typeface="Arial" panose="020B0604020202020204" pitchFamily="34" charset="0"/>
              </a:rPr>
              <a:t>some</a:t>
            </a:r>
            <a:r>
              <a:rPr lang="en-GB" dirty="0">
                <a:solidFill>
                  <a:schemeClr val="tx1"/>
                </a:solidFill>
                <a:latin typeface="Arial" panose="020B0604020202020204" pitchFamily="34" charset="0"/>
                <a:cs typeface="Arial" panose="020B0604020202020204" pitchFamily="34" charset="0"/>
              </a:rPr>
              <a:t> local models should talk to one another</a:t>
            </a:r>
          </a:p>
          <a:p>
            <a:pPr lvl="1"/>
            <a:r>
              <a:rPr lang="en-GB" dirty="0">
                <a:solidFill>
                  <a:schemeClr val="tx1"/>
                </a:solidFill>
                <a:latin typeface="Arial" panose="020B0604020202020204" pitchFamily="34" charset="0"/>
                <a:cs typeface="Arial" panose="020B0604020202020204" pitchFamily="34" charset="0"/>
              </a:rPr>
              <a:t>which ones should communicate, and can we learn that automatically?</a:t>
            </a:r>
          </a:p>
          <a:p>
            <a:pPr lvl="1"/>
            <a:endParaRPr lang="en-GB" dirty="0">
              <a:solidFill>
                <a:schemeClr val="tx1"/>
              </a:solidFill>
              <a:latin typeface="Arial" panose="020B0604020202020204" pitchFamily="34" charset="0"/>
              <a:cs typeface="Arial" panose="020B0604020202020204" pitchFamily="34" charset="0"/>
            </a:endParaRPr>
          </a:p>
          <a:p>
            <a:pPr marL="0" lvl="0" indent="0">
              <a:buNone/>
            </a:pPr>
            <a:r>
              <a:rPr lang="en-GB" dirty="0">
                <a:solidFill>
                  <a:schemeClr val="tx1"/>
                </a:solidFill>
                <a:latin typeface="Arial" panose="020B0604020202020204" pitchFamily="34" charset="0"/>
                <a:cs typeface="Arial" panose="020B0604020202020204" pitchFamily="34" charset="0"/>
              </a:rPr>
              <a:t>We want to utilize the learned representations in many different tasks</a:t>
            </a:r>
          </a:p>
          <a:p>
            <a:pPr lvl="1"/>
            <a:r>
              <a:rPr lang="en-GB" sz="1400" dirty="0">
                <a:solidFill>
                  <a:schemeClr val="tx1"/>
                </a:solidFill>
                <a:latin typeface="Arial" panose="020B0604020202020204" pitchFamily="34" charset="0"/>
                <a:cs typeface="Arial" panose="020B0604020202020204" pitchFamily="34" charset="0"/>
              </a:rPr>
              <a:t>no supervised end-2-end learning, as this would result in many different embeddings, which have to be re-computed for each task</a:t>
            </a:r>
          </a:p>
          <a:p>
            <a:pPr lvl="1"/>
            <a:endParaRPr lang="en-GB" sz="1400" b="1" dirty="0">
              <a:solidFill>
                <a:schemeClr val="tx1"/>
              </a:solidFill>
              <a:latin typeface="Arial" panose="020B0604020202020204" pitchFamily="34" charset="0"/>
              <a:cs typeface="Arial" panose="020B0604020202020204" pitchFamily="34" charset="0"/>
            </a:endParaRPr>
          </a:p>
          <a:p>
            <a:pPr marL="0" lvl="0" indent="0">
              <a:buNone/>
            </a:pPr>
            <a:r>
              <a:rPr lang="en-GB" dirty="0">
                <a:solidFill>
                  <a:schemeClr val="tx1"/>
                </a:solidFill>
                <a:latin typeface="Arial" panose="020B0604020202020204" pitchFamily="34" charset="0"/>
                <a:cs typeface="Arial" panose="020B0604020202020204" pitchFamily="34" charset="0"/>
              </a:rPr>
              <a:t>But first things first -&gt; we need good local graph representations !!</a:t>
            </a:r>
          </a:p>
          <a:p>
            <a:endParaRPr lang="en-US" dirty="0"/>
          </a:p>
        </p:txBody>
      </p:sp>
      <p:sp>
        <p:nvSpPr>
          <p:cNvPr id="4" name="Footer Placeholder 3">
            <a:extLst>
              <a:ext uri="{FF2B5EF4-FFF2-40B4-BE49-F238E27FC236}">
                <a16:creationId xmlns:a16="http://schemas.microsoft.com/office/drawing/2014/main" id="{6D2903EB-2D90-4DC8-9E58-C4245D97E9E9}"/>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spTree>
    <p:extLst>
      <p:ext uri="{BB962C8B-B14F-4D97-AF65-F5344CB8AC3E}">
        <p14:creationId xmlns:p14="http://schemas.microsoft.com/office/powerpoint/2010/main" val="398608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5061-B26E-4EC2-B33C-A45C752BC8DE}"/>
              </a:ext>
            </a:extLst>
          </p:cNvPr>
          <p:cNvSpPr>
            <a:spLocks noGrp="1"/>
          </p:cNvSpPr>
          <p:nvPr>
            <p:ph type="title"/>
          </p:nvPr>
        </p:nvSpPr>
        <p:spPr/>
        <p:txBody>
          <a:bodyPr/>
          <a:lstStyle/>
          <a:p>
            <a:r>
              <a:rPr lang="en-US" dirty="0"/>
              <a:t>Embeddings</a:t>
            </a:r>
          </a:p>
        </p:txBody>
      </p:sp>
      <p:sp>
        <p:nvSpPr>
          <p:cNvPr id="3" name="Content Placeholder 2">
            <a:extLst>
              <a:ext uri="{FF2B5EF4-FFF2-40B4-BE49-F238E27FC236}">
                <a16:creationId xmlns:a16="http://schemas.microsoft.com/office/drawing/2014/main" id="{76CB82EC-9C01-42BE-A1B5-31943994CC35}"/>
              </a:ext>
            </a:extLst>
          </p:cNvPr>
          <p:cNvSpPr>
            <a:spLocks noGrp="1"/>
          </p:cNvSpPr>
          <p:nvPr>
            <p:ph sz="quarter" idx="1"/>
          </p:nvPr>
        </p:nvSpPr>
        <p:spPr/>
        <p:txBody>
          <a:bodyPr/>
          <a:lstStyle/>
          <a:p>
            <a:pPr marL="0" indent="0">
              <a:buNone/>
            </a:pPr>
            <a:r>
              <a:rPr lang="en-GB" dirty="0"/>
              <a:t>Embeddings are dense, low-dimensional representations of a higher-dimensional input space which carry conceptual meaning (in the case of words: semantic meaning)</a:t>
            </a:r>
          </a:p>
          <a:p>
            <a:pPr lvl="1"/>
            <a:r>
              <a:rPr lang="en-GB" sz="1400" dirty="0"/>
              <a:t>force the embedder to align a similarity metric (usually cosine) inside the embedding space with a similarity metric in the original space</a:t>
            </a:r>
          </a:p>
          <a:p>
            <a:pPr lvl="1"/>
            <a:r>
              <a:rPr lang="en-GB" sz="1400" dirty="0"/>
              <a:t>e.g. 'word co-occurrence =&gt; cosine similarity'</a:t>
            </a:r>
          </a:p>
          <a:p>
            <a:pPr lvl="1"/>
            <a:r>
              <a:rPr lang="en-GB" sz="1400" dirty="0"/>
              <a:t>BUT, it could generally be any (pairwise) metric in the original space</a:t>
            </a:r>
          </a:p>
          <a:p>
            <a:pPr lvl="1"/>
            <a:endParaRPr lang="en-GB" sz="1400" dirty="0"/>
          </a:p>
          <a:p>
            <a:pPr marL="0" indent="0">
              <a:buNone/>
            </a:pPr>
            <a:r>
              <a:rPr lang="en-GB" dirty="0"/>
              <a:t>ML on graphs is different than on images or sequence data</a:t>
            </a:r>
          </a:p>
          <a:p>
            <a:pPr lvl="1"/>
            <a:r>
              <a:rPr lang="en-GB" sz="1400" dirty="0"/>
              <a:t>graphs are generally not regular (5 vs. 5000 friends)</a:t>
            </a:r>
          </a:p>
          <a:p>
            <a:pPr lvl="1"/>
            <a:r>
              <a:rPr lang="en-GB" sz="1400" dirty="0"/>
              <a:t>graphs don't exhibit spatial locality -&gt; we can permute rows and columns of an adj. matrix, and it's still the same graph (not with images)</a:t>
            </a:r>
            <a:endParaRPr lang="en-US" sz="1400" dirty="0"/>
          </a:p>
        </p:txBody>
      </p:sp>
      <p:sp>
        <p:nvSpPr>
          <p:cNvPr id="4" name="Footer Placeholder 3">
            <a:extLst>
              <a:ext uri="{FF2B5EF4-FFF2-40B4-BE49-F238E27FC236}">
                <a16:creationId xmlns:a16="http://schemas.microsoft.com/office/drawing/2014/main" id="{45B588D3-EF23-498A-BD4F-329CF23A7B95}"/>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grpSp>
        <p:nvGrpSpPr>
          <p:cNvPr id="5" name="Group 263">
            <a:extLst>
              <a:ext uri="{FF2B5EF4-FFF2-40B4-BE49-F238E27FC236}">
                <a16:creationId xmlns:a16="http://schemas.microsoft.com/office/drawing/2014/main" id="{43ED1C6B-77E4-40F5-B377-A031497AB1ED}"/>
              </a:ext>
            </a:extLst>
          </p:cNvPr>
          <p:cNvGrpSpPr/>
          <p:nvPr/>
        </p:nvGrpSpPr>
        <p:grpSpPr>
          <a:xfrm>
            <a:off x="4173450" y="387728"/>
            <a:ext cx="797099" cy="962974"/>
            <a:chOff x="2285998" y="3746160"/>
            <a:chExt cx="739082" cy="868681"/>
          </a:xfrm>
        </p:grpSpPr>
        <p:grpSp>
          <p:nvGrpSpPr>
            <p:cNvPr id="6" name="Group 264">
              <a:extLst>
                <a:ext uri="{FF2B5EF4-FFF2-40B4-BE49-F238E27FC236}">
                  <a16:creationId xmlns:a16="http://schemas.microsoft.com/office/drawing/2014/main" id="{33815F50-B9B2-4463-B578-8E3EE6AE0904}"/>
                </a:ext>
              </a:extLst>
            </p:cNvPr>
            <p:cNvGrpSpPr/>
            <p:nvPr/>
          </p:nvGrpSpPr>
          <p:grpSpPr>
            <a:xfrm>
              <a:off x="2285998" y="3746160"/>
              <a:ext cx="208080" cy="865080"/>
              <a:chOff x="2286000" y="3746160"/>
              <a:chExt cx="208080" cy="865080"/>
            </a:xfrm>
          </p:grpSpPr>
          <p:sp>
            <p:nvSpPr>
              <p:cNvPr id="23" name="CustomShape 265">
                <a:extLst>
                  <a:ext uri="{FF2B5EF4-FFF2-40B4-BE49-F238E27FC236}">
                    <a16:creationId xmlns:a16="http://schemas.microsoft.com/office/drawing/2014/main" id="{D18CEA4E-B3EA-41EC-A7F6-B1821E1A5C3B}"/>
                  </a:ext>
                </a:extLst>
              </p:cNvPr>
              <p:cNvSpPr/>
              <p:nvPr/>
            </p:nvSpPr>
            <p:spPr>
              <a:xfrm>
                <a:off x="2286000" y="3746160"/>
                <a:ext cx="208080" cy="865080"/>
              </a:xfrm>
              <a:prstGeom prst="bracketPair">
                <a:avLst>
                  <a:gd name="adj" fmla="val 16667"/>
                </a:avLst>
              </a:prstGeom>
              <a:noFill/>
              <a:ln w="25560"/>
            </p:spPr>
            <p:style>
              <a:lnRef idx="1">
                <a:schemeClr val="accent1"/>
              </a:lnRef>
              <a:fillRef idx="0">
                <a:schemeClr val="accent1"/>
              </a:fillRef>
              <a:effectRef idx="0">
                <a:schemeClr val="accent1"/>
              </a:effectRef>
              <a:fontRef idx="minor"/>
            </p:style>
          </p:sp>
          <p:sp>
            <p:nvSpPr>
              <p:cNvPr id="24" name="CustomShape 266">
                <a:extLst>
                  <a:ext uri="{FF2B5EF4-FFF2-40B4-BE49-F238E27FC236}">
                    <a16:creationId xmlns:a16="http://schemas.microsoft.com/office/drawing/2014/main" id="{EB982E4F-B938-4C81-9979-8703D3D49C08}"/>
                  </a:ext>
                </a:extLst>
              </p:cNvPr>
              <p:cNvSpPr/>
              <p:nvPr/>
            </p:nvSpPr>
            <p:spPr>
              <a:xfrm>
                <a:off x="2338200" y="3779640"/>
                <a:ext cx="110160" cy="96120"/>
              </a:xfrm>
              <a:prstGeom prst="ellipse">
                <a:avLst/>
              </a:prstGeom>
              <a:solidFill>
                <a:srgbClr val="C39BE1"/>
              </a:solidFill>
              <a:ln>
                <a:noFill/>
              </a:ln>
            </p:spPr>
            <p:style>
              <a:lnRef idx="2">
                <a:schemeClr val="accent1">
                  <a:shade val="50000"/>
                </a:schemeClr>
              </a:lnRef>
              <a:fillRef idx="1">
                <a:schemeClr val="accent1"/>
              </a:fillRef>
              <a:effectRef idx="0">
                <a:schemeClr val="accent1"/>
              </a:effectRef>
              <a:fontRef idx="minor"/>
            </p:style>
          </p:sp>
          <p:sp>
            <p:nvSpPr>
              <p:cNvPr id="25" name="CustomShape 267">
                <a:extLst>
                  <a:ext uri="{FF2B5EF4-FFF2-40B4-BE49-F238E27FC236}">
                    <a16:creationId xmlns:a16="http://schemas.microsoft.com/office/drawing/2014/main" id="{F5E2D9F2-7686-4833-867D-6DF32EA867BA}"/>
                  </a:ext>
                </a:extLst>
              </p:cNvPr>
              <p:cNvSpPr/>
              <p:nvPr/>
            </p:nvSpPr>
            <p:spPr>
              <a:xfrm>
                <a:off x="2338200" y="3914640"/>
                <a:ext cx="110160" cy="9612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6" name="CustomShape 268">
                <a:extLst>
                  <a:ext uri="{FF2B5EF4-FFF2-40B4-BE49-F238E27FC236}">
                    <a16:creationId xmlns:a16="http://schemas.microsoft.com/office/drawing/2014/main" id="{6820439C-D4A6-4015-935F-6E7DC341698E}"/>
                  </a:ext>
                </a:extLst>
              </p:cNvPr>
              <p:cNvSpPr/>
              <p:nvPr/>
            </p:nvSpPr>
            <p:spPr>
              <a:xfrm>
                <a:off x="2338200" y="4050000"/>
                <a:ext cx="110160" cy="961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7" name="CustomShape 269">
                <a:extLst>
                  <a:ext uri="{FF2B5EF4-FFF2-40B4-BE49-F238E27FC236}">
                    <a16:creationId xmlns:a16="http://schemas.microsoft.com/office/drawing/2014/main" id="{6A005FE4-01A9-4A75-A32D-C56DEF1F2599}"/>
                  </a:ext>
                </a:extLst>
              </p:cNvPr>
              <p:cNvSpPr/>
              <p:nvPr/>
            </p:nvSpPr>
            <p:spPr>
              <a:xfrm>
                <a:off x="2333520" y="4187880"/>
                <a:ext cx="110160" cy="9612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8" name="CustomShape 270">
                <a:extLst>
                  <a:ext uri="{FF2B5EF4-FFF2-40B4-BE49-F238E27FC236}">
                    <a16:creationId xmlns:a16="http://schemas.microsoft.com/office/drawing/2014/main" id="{0FB4A986-353E-4B48-8190-62C815ED78FA}"/>
                  </a:ext>
                </a:extLst>
              </p:cNvPr>
              <p:cNvSpPr/>
              <p:nvPr/>
            </p:nvSpPr>
            <p:spPr>
              <a:xfrm>
                <a:off x="2338200" y="4322880"/>
                <a:ext cx="110160" cy="96120"/>
              </a:xfrm>
              <a:prstGeom prst="ellipse">
                <a:avLst/>
              </a:prstGeom>
              <a:solidFill>
                <a:srgbClr val="C39BE1"/>
              </a:solidFill>
              <a:ln>
                <a:noFill/>
              </a:ln>
            </p:spPr>
            <p:style>
              <a:lnRef idx="2">
                <a:schemeClr val="accent1">
                  <a:shade val="50000"/>
                </a:schemeClr>
              </a:lnRef>
              <a:fillRef idx="1">
                <a:schemeClr val="accent1"/>
              </a:fillRef>
              <a:effectRef idx="0">
                <a:schemeClr val="accent1"/>
              </a:effectRef>
              <a:fontRef idx="minor"/>
            </p:style>
          </p:sp>
          <p:sp>
            <p:nvSpPr>
              <p:cNvPr id="29" name="CustomShape 271">
                <a:extLst>
                  <a:ext uri="{FF2B5EF4-FFF2-40B4-BE49-F238E27FC236}">
                    <a16:creationId xmlns:a16="http://schemas.microsoft.com/office/drawing/2014/main" id="{3F7070BC-F557-428A-8A23-7584250389EC}"/>
                  </a:ext>
                </a:extLst>
              </p:cNvPr>
              <p:cNvSpPr/>
              <p:nvPr/>
            </p:nvSpPr>
            <p:spPr>
              <a:xfrm>
                <a:off x="2336040" y="4459680"/>
                <a:ext cx="110160" cy="961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7" name="Group 6">
              <a:extLst>
                <a:ext uri="{FF2B5EF4-FFF2-40B4-BE49-F238E27FC236}">
                  <a16:creationId xmlns:a16="http://schemas.microsoft.com/office/drawing/2014/main" id="{8340B8FD-7675-4B66-A067-779E67562804}"/>
                </a:ext>
              </a:extLst>
            </p:cNvPr>
            <p:cNvGrpSpPr/>
            <p:nvPr/>
          </p:nvGrpSpPr>
          <p:grpSpPr>
            <a:xfrm>
              <a:off x="2546638" y="3749761"/>
              <a:ext cx="208080" cy="865080"/>
              <a:chOff x="2546640" y="3749760"/>
              <a:chExt cx="208080" cy="865080"/>
            </a:xfrm>
          </p:grpSpPr>
          <p:sp>
            <p:nvSpPr>
              <p:cNvPr id="16" name="CustomShape 273">
                <a:extLst>
                  <a:ext uri="{FF2B5EF4-FFF2-40B4-BE49-F238E27FC236}">
                    <a16:creationId xmlns:a16="http://schemas.microsoft.com/office/drawing/2014/main" id="{104AF0E4-8D0A-4901-B57A-9856A81F1FA5}"/>
                  </a:ext>
                </a:extLst>
              </p:cNvPr>
              <p:cNvSpPr/>
              <p:nvPr/>
            </p:nvSpPr>
            <p:spPr>
              <a:xfrm>
                <a:off x="2546640" y="3749760"/>
                <a:ext cx="208080" cy="865080"/>
              </a:xfrm>
              <a:prstGeom prst="bracketPair">
                <a:avLst>
                  <a:gd name="adj" fmla="val 16667"/>
                </a:avLst>
              </a:prstGeom>
              <a:noFill/>
              <a:ln w="25560"/>
            </p:spPr>
            <p:style>
              <a:lnRef idx="1">
                <a:schemeClr val="accent1"/>
              </a:lnRef>
              <a:fillRef idx="0">
                <a:schemeClr val="accent1"/>
              </a:fillRef>
              <a:effectRef idx="0">
                <a:schemeClr val="accent1"/>
              </a:effectRef>
              <a:fontRef idx="minor"/>
            </p:style>
          </p:sp>
          <p:sp>
            <p:nvSpPr>
              <p:cNvPr id="17" name="CustomShape 274">
                <a:extLst>
                  <a:ext uri="{FF2B5EF4-FFF2-40B4-BE49-F238E27FC236}">
                    <a16:creationId xmlns:a16="http://schemas.microsoft.com/office/drawing/2014/main" id="{79D1D020-1390-492A-8809-FC2D3F366073}"/>
                  </a:ext>
                </a:extLst>
              </p:cNvPr>
              <p:cNvSpPr/>
              <p:nvPr/>
            </p:nvSpPr>
            <p:spPr>
              <a:xfrm>
                <a:off x="2598840" y="3783600"/>
                <a:ext cx="110160" cy="96120"/>
              </a:xfrm>
              <a:prstGeom prst="ellipse">
                <a:avLst/>
              </a:prstGeom>
              <a:solidFill>
                <a:srgbClr val="C39BE1"/>
              </a:solidFill>
              <a:ln>
                <a:noFill/>
              </a:ln>
            </p:spPr>
            <p:style>
              <a:lnRef idx="2">
                <a:schemeClr val="accent1">
                  <a:shade val="50000"/>
                </a:schemeClr>
              </a:lnRef>
              <a:fillRef idx="1">
                <a:schemeClr val="accent1"/>
              </a:fillRef>
              <a:effectRef idx="0">
                <a:schemeClr val="accent1"/>
              </a:effectRef>
              <a:fontRef idx="minor"/>
            </p:style>
          </p:sp>
          <p:sp>
            <p:nvSpPr>
              <p:cNvPr id="18" name="CustomShape 275">
                <a:extLst>
                  <a:ext uri="{FF2B5EF4-FFF2-40B4-BE49-F238E27FC236}">
                    <a16:creationId xmlns:a16="http://schemas.microsoft.com/office/drawing/2014/main" id="{EF483FAB-5279-449F-B52E-93279F2550E2}"/>
                  </a:ext>
                </a:extLst>
              </p:cNvPr>
              <p:cNvSpPr/>
              <p:nvPr/>
            </p:nvSpPr>
            <p:spPr>
              <a:xfrm>
                <a:off x="2598840" y="3918600"/>
                <a:ext cx="110160" cy="9612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9" name="CustomShape 276">
                <a:extLst>
                  <a:ext uri="{FF2B5EF4-FFF2-40B4-BE49-F238E27FC236}">
                    <a16:creationId xmlns:a16="http://schemas.microsoft.com/office/drawing/2014/main" id="{03841CA9-1C14-4075-A0B6-9340A730728E}"/>
                  </a:ext>
                </a:extLst>
              </p:cNvPr>
              <p:cNvSpPr/>
              <p:nvPr/>
            </p:nvSpPr>
            <p:spPr>
              <a:xfrm>
                <a:off x="2598840" y="4053600"/>
                <a:ext cx="110160" cy="961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0" name="CustomShape 277">
                <a:extLst>
                  <a:ext uri="{FF2B5EF4-FFF2-40B4-BE49-F238E27FC236}">
                    <a16:creationId xmlns:a16="http://schemas.microsoft.com/office/drawing/2014/main" id="{76CFAC33-A60F-478A-AAE4-C066301992BB}"/>
                  </a:ext>
                </a:extLst>
              </p:cNvPr>
              <p:cNvSpPr/>
              <p:nvPr/>
            </p:nvSpPr>
            <p:spPr>
              <a:xfrm>
                <a:off x="2594160" y="4191480"/>
                <a:ext cx="110160" cy="9612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1" name="CustomShape 278">
                <a:extLst>
                  <a:ext uri="{FF2B5EF4-FFF2-40B4-BE49-F238E27FC236}">
                    <a16:creationId xmlns:a16="http://schemas.microsoft.com/office/drawing/2014/main" id="{2A059F17-743A-4994-ADAE-3E50DB839025}"/>
                  </a:ext>
                </a:extLst>
              </p:cNvPr>
              <p:cNvSpPr/>
              <p:nvPr/>
            </p:nvSpPr>
            <p:spPr>
              <a:xfrm>
                <a:off x="2598840" y="4326840"/>
                <a:ext cx="110160" cy="96120"/>
              </a:xfrm>
              <a:prstGeom prst="ellipse">
                <a:avLst/>
              </a:prstGeom>
              <a:solidFill>
                <a:srgbClr val="C39BE1"/>
              </a:solidFill>
              <a:ln>
                <a:noFill/>
              </a:ln>
            </p:spPr>
            <p:style>
              <a:lnRef idx="2">
                <a:schemeClr val="accent1">
                  <a:shade val="50000"/>
                </a:schemeClr>
              </a:lnRef>
              <a:fillRef idx="1">
                <a:schemeClr val="accent1"/>
              </a:fillRef>
              <a:effectRef idx="0">
                <a:schemeClr val="accent1"/>
              </a:effectRef>
              <a:fontRef idx="minor"/>
            </p:style>
          </p:sp>
          <p:sp>
            <p:nvSpPr>
              <p:cNvPr id="22" name="CustomShape 279">
                <a:extLst>
                  <a:ext uri="{FF2B5EF4-FFF2-40B4-BE49-F238E27FC236}">
                    <a16:creationId xmlns:a16="http://schemas.microsoft.com/office/drawing/2014/main" id="{7A6A58FE-803F-45F4-BC33-B77B677D4E38}"/>
                  </a:ext>
                </a:extLst>
              </p:cNvPr>
              <p:cNvSpPr/>
              <p:nvPr/>
            </p:nvSpPr>
            <p:spPr>
              <a:xfrm>
                <a:off x="2596680" y="4463640"/>
                <a:ext cx="110160" cy="961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8" name="Group 280">
              <a:extLst>
                <a:ext uri="{FF2B5EF4-FFF2-40B4-BE49-F238E27FC236}">
                  <a16:creationId xmlns:a16="http://schemas.microsoft.com/office/drawing/2014/main" id="{338B8EE5-B952-4788-8FFC-EB0C9E70FADC}"/>
                </a:ext>
              </a:extLst>
            </p:cNvPr>
            <p:cNvGrpSpPr/>
            <p:nvPr/>
          </p:nvGrpSpPr>
          <p:grpSpPr>
            <a:xfrm>
              <a:off x="2817000" y="3746160"/>
              <a:ext cx="208080" cy="865080"/>
              <a:chOff x="2817000" y="3746160"/>
              <a:chExt cx="208080" cy="865080"/>
            </a:xfrm>
          </p:grpSpPr>
          <p:sp>
            <p:nvSpPr>
              <p:cNvPr id="9" name="CustomShape 281">
                <a:extLst>
                  <a:ext uri="{FF2B5EF4-FFF2-40B4-BE49-F238E27FC236}">
                    <a16:creationId xmlns:a16="http://schemas.microsoft.com/office/drawing/2014/main" id="{04186088-F430-42E9-9B56-2506C77DA6C0}"/>
                  </a:ext>
                </a:extLst>
              </p:cNvPr>
              <p:cNvSpPr/>
              <p:nvPr/>
            </p:nvSpPr>
            <p:spPr>
              <a:xfrm>
                <a:off x="2817000" y="3746160"/>
                <a:ext cx="208080" cy="865080"/>
              </a:xfrm>
              <a:prstGeom prst="bracketPair">
                <a:avLst>
                  <a:gd name="adj" fmla="val 16667"/>
                </a:avLst>
              </a:prstGeom>
              <a:noFill/>
              <a:ln w="25560"/>
            </p:spPr>
            <p:style>
              <a:lnRef idx="1">
                <a:schemeClr val="accent1"/>
              </a:lnRef>
              <a:fillRef idx="0">
                <a:schemeClr val="accent1"/>
              </a:fillRef>
              <a:effectRef idx="0">
                <a:schemeClr val="accent1"/>
              </a:effectRef>
              <a:fontRef idx="minor"/>
            </p:style>
          </p:sp>
          <p:sp>
            <p:nvSpPr>
              <p:cNvPr id="10" name="CustomShape 282">
                <a:extLst>
                  <a:ext uri="{FF2B5EF4-FFF2-40B4-BE49-F238E27FC236}">
                    <a16:creationId xmlns:a16="http://schemas.microsoft.com/office/drawing/2014/main" id="{BFADF6A0-AB8F-4D2E-A55E-ED4BCC84B7E2}"/>
                  </a:ext>
                </a:extLst>
              </p:cNvPr>
              <p:cNvSpPr/>
              <p:nvPr/>
            </p:nvSpPr>
            <p:spPr>
              <a:xfrm>
                <a:off x="2869200" y="3779640"/>
                <a:ext cx="110160" cy="96120"/>
              </a:xfrm>
              <a:prstGeom prst="ellipse">
                <a:avLst/>
              </a:prstGeom>
              <a:solidFill>
                <a:srgbClr val="C39BE1"/>
              </a:solidFill>
              <a:ln>
                <a:noFill/>
              </a:ln>
            </p:spPr>
            <p:style>
              <a:lnRef idx="2">
                <a:schemeClr val="accent1">
                  <a:shade val="50000"/>
                </a:schemeClr>
              </a:lnRef>
              <a:fillRef idx="1">
                <a:schemeClr val="accent1"/>
              </a:fillRef>
              <a:effectRef idx="0">
                <a:schemeClr val="accent1"/>
              </a:effectRef>
              <a:fontRef idx="minor"/>
            </p:style>
          </p:sp>
          <p:sp>
            <p:nvSpPr>
              <p:cNvPr id="11" name="CustomShape 283">
                <a:extLst>
                  <a:ext uri="{FF2B5EF4-FFF2-40B4-BE49-F238E27FC236}">
                    <a16:creationId xmlns:a16="http://schemas.microsoft.com/office/drawing/2014/main" id="{3EDD4AD1-39AB-48A9-926E-FFFC8A91B2AB}"/>
                  </a:ext>
                </a:extLst>
              </p:cNvPr>
              <p:cNvSpPr/>
              <p:nvPr/>
            </p:nvSpPr>
            <p:spPr>
              <a:xfrm>
                <a:off x="2869200" y="3914640"/>
                <a:ext cx="110160" cy="9612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284">
                <a:extLst>
                  <a:ext uri="{FF2B5EF4-FFF2-40B4-BE49-F238E27FC236}">
                    <a16:creationId xmlns:a16="http://schemas.microsoft.com/office/drawing/2014/main" id="{5CCB7C2E-25EC-4FFF-8AA1-E075EA23E988}"/>
                  </a:ext>
                </a:extLst>
              </p:cNvPr>
              <p:cNvSpPr/>
              <p:nvPr/>
            </p:nvSpPr>
            <p:spPr>
              <a:xfrm>
                <a:off x="2869200" y="4050000"/>
                <a:ext cx="110160" cy="961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3" name="CustomShape 285">
                <a:extLst>
                  <a:ext uri="{FF2B5EF4-FFF2-40B4-BE49-F238E27FC236}">
                    <a16:creationId xmlns:a16="http://schemas.microsoft.com/office/drawing/2014/main" id="{1368FE9A-FF0E-4DD2-826D-2DD6A9A2DF7E}"/>
                  </a:ext>
                </a:extLst>
              </p:cNvPr>
              <p:cNvSpPr/>
              <p:nvPr/>
            </p:nvSpPr>
            <p:spPr>
              <a:xfrm>
                <a:off x="2864520" y="4187880"/>
                <a:ext cx="110160" cy="9612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4" name="CustomShape 286">
                <a:extLst>
                  <a:ext uri="{FF2B5EF4-FFF2-40B4-BE49-F238E27FC236}">
                    <a16:creationId xmlns:a16="http://schemas.microsoft.com/office/drawing/2014/main" id="{B9D96FF6-576C-4D83-B03E-DE1D6772988B}"/>
                  </a:ext>
                </a:extLst>
              </p:cNvPr>
              <p:cNvSpPr/>
              <p:nvPr/>
            </p:nvSpPr>
            <p:spPr>
              <a:xfrm>
                <a:off x="2869200" y="4322880"/>
                <a:ext cx="110160" cy="96120"/>
              </a:xfrm>
              <a:prstGeom prst="ellipse">
                <a:avLst/>
              </a:prstGeom>
              <a:solidFill>
                <a:srgbClr val="C39BE1"/>
              </a:solidFill>
              <a:ln>
                <a:noFill/>
              </a:ln>
            </p:spPr>
            <p:style>
              <a:lnRef idx="2">
                <a:schemeClr val="accent1">
                  <a:shade val="50000"/>
                </a:schemeClr>
              </a:lnRef>
              <a:fillRef idx="1">
                <a:schemeClr val="accent1"/>
              </a:fillRef>
              <a:effectRef idx="0">
                <a:schemeClr val="accent1"/>
              </a:effectRef>
              <a:fontRef idx="minor"/>
            </p:style>
          </p:sp>
          <p:sp>
            <p:nvSpPr>
              <p:cNvPr id="15" name="CustomShape 287">
                <a:extLst>
                  <a:ext uri="{FF2B5EF4-FFF2-40B4-BE49-F238E27FC236}">
                    <a16:creationId xmlns:a16="http://schemas.microsoft.com/office/drawing/2014/main" id="{0A43C5FA-7A88-44A0-AB77-1D3C3288E287}"/>
                  </a:ext>
                </a:extLst>
              </p:cNvPr>
              <p:cNvSpPr/>
              <p:nvPr/>
            </p:nvSpPr>
            <p:spPr>
              <a:xfrm>
                <a:off x="2867040" y="4459680"/>
                <a:ext cx="110160" cy="961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grpSp>
      </p:grpSp>
    </p:spTree>
    <p:extLst>
      <p:ext uri="{BB962C8B-B14F-4D97-AF65-F5344CB8AC3E}">
        <p14:creationId xmlns:p14="http://schemas.microsoft.com/office/powerpoint/2010/main" val="365509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918F-5D45-4864-A8CB-49E4E33B4C04}"/>
              </a:ext>
            </a:extLst>
          </p:cNvPr>
          <p:cNvSpPr>
            <a:spLocks noGrp="1"/>
          </p:cNvSpPr>
          <p:nvPr>
            <p:ph type="title"/>
          </p:nvPr>
        </p:nvSpPr>
        <p:spPr/>
        <p:txBody>
          <a:bodyPr/>
          <a:lstStyle/>
          <a:p>
            <a:r>
              <a:rPr lang="en-US" dirty="0"/>
              <a:t>Graphs from embeddings (because often, we do not have natural graphs)</a:t>
            </a:r>
          </a:p>
        </p:txBody>
      </p:sp>
      <p:sp>
        <p:nvSpPr>
          <p:cNvPr id="3" name="Content Placeholder 2">
            <a:extLst>
              <a:ext uri="{FF2B5EF4-FFF2-40B4-BE49-F238E27FC236}">
                <a16:creationId xmlns:a16="http://schemas.microsoft.com/office/drawing/2014/main" id="{53BF8361-23CF-4563-A7D6-308D24DB5988}"/>
              </a:ext>
            </a:extLst>
          </p:cNvPr>
          <p:cNvSpPr>
            <a:spLocks noGrp="1"/>
          </p:cNvSpPr>
          <p:nvPr>
            <p:ph sz="quarter" idx="1"/>
          </p:nvPr>
        </p:nvSpPr>
        <p:spPr/>
        <p:txBody>
          <a:bodyPr/>
          <a:lstStyle/>
          <a:p>
            <a:pPr marL="0" indent="0">
              <a:buNone/>
            </a:pPr>
            <a:r>
              <a:rPr lang="en-GB" dirty="0"/>
              <a:t>We want to construct graphs from embeddings</a:t>
            </a:r>
          </a:p>
          <a:p>
            <a:pPr lvl="1"/>
            <a:r>
              <a:rPr lang="en-GB" sz="1400" dirty="0"/>
              <a:t>naive approach: (cosine) similarity-based =&gt; </a:t>
            </a:r>
            <a:r>
              <a:rPr lang="en-GB" sz="1400" dirty="0" err="1"/>
              <a:t>kNN</a:t>
            </a:r>
            <a:r>
              <a:rPr lang="en-GB" sz="1400" dirty="0"/>
              <a:t>-graphs  </a:t>
            </a:r>
          </a:p>
          <a:p>
            <a:pPr lvl="1"/>
            <a:r>
              <a:rPr lang="en-GB" sz="1400" dirty="0"/>
              <a:t>construction of </a:t>
            </a:r>
            <a:r>
              <a:rPr lang="en-GB" sz="1400" dirty="0" err="1"/>
              <a:t>kNN</a:t>
            </a:r>
            <a:r>
              <a:rPr lang="en-GB" sz="1400" dirty="0"/>
              <a:t>-graphs is a whole area in itself, with approaches like `spatial Partitioning`, `random projections` etc.</a:t>
            </a:r>
          </a:p>
          <a:p>
            <a:pPr lvl="1"/>
            <a:endParaRPr lang="en-GB" sz="1400" dirty="0"/>
          </a:p>
          <a:p>
            <a:pPr marL="0" indent="0">
              <a:buNone/>
            </a:pPr>
            <a:r>
              <a:rPr lang="en-GB" dirty="0"/>
              <a:t>Can we also construct similarity graphs from a graph?? -&gt; In principle yes:</a:t>
            </a:r>
          </a:p>
          <a:p>
            <a:pPr lvl="1"/>
            <a:r>
              <a:rPr lang="en-GB" sz="1400" dirty="0"/>
              <a:t>overlapping neighborhoods? - OR - </a:t>
            </a:r>
          </a:p>
          <a:p>
            <a:pPr lvl="1"/>
            <a:r>
              <a:rPr lang="en-GB" sz="1400" dirty="0"/>
              <a:t>1. conduct random walks of length $k$ from each node</a:t>
            </a:r>
          </a:p>
          <a:p>
            <a:pPr lvl="1"/>
            <a:r>
              <a:rPr lang="en-GB" sz="1400" dirty="0"/>
              <a:t>2. group the walks by node label</a:t>
            </a:r>
          </a:p>
          <a:p>
            <a:pPr lvl="1"/>
            <a:r>
              <a:rPr lang="en-GB" sz="1400" dirty="0"/>
              <a:t>3. measure the pairwise Jaccard distance of nodes w.r.t. the nodes on their random walks</a:t>
            </a:r>
          </a:p>
          <a:p>
            <a:pPr lvl="1"/>
            <a:r>
              <a:rPr lang="en-GB" sz="1400" dirty="0"/>
              <a:t>4. of course, this only works if the graph is well-connected (unreachable similar nodes will never be discovered).</a:t>
            </a:r>
            <a:endParaRPr lang="en-US" sz="1400" dirty="0"/>
          </a:p>
        </p:txBody>
      </p:sp>
      <p:sp>
        <p:nvSpPr>
          <p:cNvPr id="4" name="Footer Placeholder 3">
            <a:extLst>
              <a:ext uri="{FF2B5EF4-FFF2-40B4-BE49-F238E27FC236}">
                <a16:creationId xmlns:a16="http://schemas.microsoft.com/office/drawing/2014/main" id="{1678D231-13E1-4E1A-A3D9-BB5034F7B45B}"/>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spTree>
    <p:extLst>
      <p:ext uri="{BB962C8B-B14F-4D97-AF65-F5344CB8AC3E}">
        <p14:creationId xmlns:p14="http://schemas.microsoft.com/office/powerpoint/2010/main" val="51159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556E-D479-4C1B-8EBC-8C8B12DD930A}"/>
              </a:ext>
            </a:extLst>
          </p:cNvPr>
          <p:cNvSpPr>
            <a:spLocks noGrp="1"/>
          </p:cNvSpPr>
          <p:nvPr>
            <p:ph type="title"/>
          </p:nvPr>
        </p:nvSpPr>
        <p:spPr/>
        <p:txBody>
          <a:bodyPr/>
          <a:lstStyle/>
          <a:p>
            <a:r>
              <a:rPr lang="en-US" dirty="0"/>
              <a:t>Embeddings from graphs (Content + Structure)</a:t>
            </a:r>
          </a:p>
        </p:txBody>
      </p:sp>
      <p:sp>
        <p:nvSpPr>
          <p:cNvPr id="3" name="Content Placeholder 2">
            <a:extLst>
              <a:ext uri="{FF2B5EF4-FFF2-40B4-BE49-F238E27FC236}">
                <a16:creationId xmlns:a16="http://schemas.microsoft.com/office/drawing/2014/main" id="{40DC8C31-9C15-45C8-B17F-1EC1D3604A5A}"/>
              </a:ext>
            </a:extLst>
          </p:cNvPr>
          <p:cNvSpPr>
            <a:spLocks noGrp="1"/>
          </p:cNvSpPr>
          <p:nvPr>
            <p:ph sz="quarter" idx="1"/>
          </p:nvPr>
        </p:nvSpPr>
        <p:spPr>
          <a:xfrm>
            <a:off x="481426" y="1282774"/>
            <a:ext cx="8101255" cy="4140000"/>
          </a:xfrm>
        </p:spPr>
        <p:txBody>
          <a:bodyPr/>
          <a:lstStyle/>
          <a:p>
            <a:pPr marL="0" indent="0">
              <a:buNone/>
            </a:pPr>
            <a:r>
              <a:rPr lang="en-GB" dirty="0"/>
              <a:t>We want to generate embeddings from graphs</a:t>
            </a:r>
          </a:p>
          <a:p>
            <a:pPr lvl="1"/>
            <a:r>
              <a:rPr lang="en-GB" sz="1400" dirty="0"/>
              <a:t>we do not "only" want to use content (feature vectors of nodes) to yield our embeddings</a:t>
            </a:r>
          </a:p>
          <a:p>
            <a:pPr lvl="1"/>
            <a:r>
              <a:rPr lang="en-GB" sz="1400" dirty="0"/>
              <a:t>but also the `network structure` should flow into the representation</a:t>
            </a:r>
          </a:p>
          <a:p>
            <a:pPr lvl="1"/>
            <a:r>
              <a:rPr lang="en-GB" sz="1400" dirty="0"/>
              <a:t>explain GraphSAGE (or better: </a:t>
            </a:r>
            <a:r>
              <a:rPr lang="en-GB" sz="1400" dirty="0" err="1"/>
              <a:t>neighborhood</a:t>
            </a:r>
            <a:r>
              <a:rPr lang="en-GB" sz="1400" dirty="0"/>
              <a:t> aggregation methods)</a:t>
            </a:r>
          </a:p>
          <a:p>
            <a:pPr lvl="1"/>
            <a:r>
              <a:rPr lang="en-GB" sz="1400" dirty="0"/>
              <a:t>the idea goes back to </a:t>
            </a:r>
            <a:r>
              <a:rPr lang="en-GB" sz="1400" dirty="0" err="1"/>
              <a:t>Weisfeiler</a:t>
            </a:r>
            <a:r>
              <a:rPr lang="en-GB" sz="1400" dirty="0"/>
              <a:t>-Lehman Kernels, which assign each node a compressed label based on the initial label of it's neighbours - and it repeats this for all nodes until two labels of $G$ and $G'$ diverge, then it stops - if it never stops, two graphs *might* be isomorphic (but it's not guaranteed)</a:t>
            </a:r>
            <a:endParaRPr lang="en-US" dirty="0"/>
          </a:p>
        </p:txBody>
      </p:sp>
      <p:sp>
        <p:nvSpPr>
          <p:cNvPr id="4" name="Footer Placeholder 3">
            <a:extLst>
              <a:ext uri="{FF2B5EF4-FFF2-40B4-BE49-F238E27FC236}">
                <a16:creationId xmlns:a16="http://schemas.microsoft.com/office/drawing/2014/main" id="{3B42C2CE-D23E-4923-A8FF-6A2C634399F8}"/>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pic>
        <p:nvPicPr>
          <p:cNvPr id="6" name="Picture 5" descr="Graphical user interface, diagram&#10;&#10;Description automatically generated">
            <a:extLst>
              <a:ext uri="{FF2B5EF4-FFF2-40B4-BE49-F238E27FC236}">
                <a16:creationId xmlns:a16="http://schemas.microsoft.com/office/drawing/2014/main" id="{6C301CBB-CD6A-4E1D-A5D4-72B20A8249E1}"/>
              </a:ext>
            </a:extLst>
          </p:cNvPr>
          <p:cNvPicPr>
            <a:picLocks noChangeAspect="1"/>
          </p:cNvPicPr>
          <p:nvPr/>
        </p:nvPicPr>
        <p:blipFill>
          <a:blip r:embed="rId2"/>
          <a:stretch>
            <a:fillRect/>
          </a:stretch>
        </p:blipFill>
        <p:spPr>
          <a:xfrm>
            <a:off x="1789889" y="3661461"/>
            <a:ext cx="6832836" cy="1698388"/>
          </a:xfrm>
          <a:prstGeom prst="rect">
            <a:avLst/>
          </a:prstGeom>
        </p:spPr>
      </p:pic>
      <p:sp>
        <p:nvSpPr>
          <p:cNvPr id="8" name="TextBox 7">
            <a:extLst>
              <a:ext uri="{FF2B5EF4-FFF2-40B4-BE49-F238E27FC236}">
                <a16:creationId xmlns:a16="http://schemas.microsoft.com/office/drawing/2014/main" id="{3603066A-7B4A-4570-B8A7-6A5642A8FC8E}"/>
              </a:ext>
            </a:extLst>
          </p:cNvPr>
          <p:cNvSpPr txBox="1"/>
          <p:nvPr/>
        </p:nvSpPr>
        <p:spPr>
          <a:xfrm>
            <a:off x="1686128" y="5359849"/>
            <a:ext cx="6976445" cy="553998"/>
          </a:xfrm>
          <a:prstGeom prst="rect">
            <a:avLst/>
          </a:prstGeom>
          <a:noFill/>
        </p:spPr>
        <p:txBody>
          <a:bodyPr wrap="square">
            <a:spAutoFit/>
          </a:bodyPr>
          <a:lstStyle/>
          <a:p>
            <a:r>
              <a:rPr lang="en-US" sz="1000" b="0" dirty="0">
                <a:solidFill>
                  <a:srgbClr val="000000"/>
                </a:solidFill>
                <a:effectLst/>
                <a:latin typeface=" Fira Code"/>
              </a:rPr>
              <a:t>Nino </a:t>
            </a:r>
            <a:r>
              <a:rPr lang="en-US" sz="1000" b="0" dirty="0" err="1">
                <a:solidFill>
                  <a:srgbClr val="000000"/>
                </a:solidFill>
                <a:effectLst/>
                <a:latin typeface=" Fira Code"/>
              </a:rPr>
              <a:t>Shervashidze</a:t>
            </a:r>
            <a:r>
              <a:rPr lang="en-US" sz="1000" b="0" dirty="0">
                <a:solidFill>
                  <a:srgbClr val="000000"/>
                </a:solidFill>
                <a:effectLst/>
                <a:latin typeface=" Fira Code"/>
              </a:rPr>
              <a:t>, Pascal Schweitzer, Erik Jan van Leeuwen, Kurt </a:t>
            </a:r>
            <a:r>
              <a:rPr lang="en-US" sz="1000" b="0" dirty="0" err="1">
                <a:solidFill>
                  <a:srgbClr val="000000"/>
                </a:solidFill>
                <a:effectLst/>
                <a:latin typeface=" Fira Code"/>
              </a:rPr>
              <a:t>Mehlhorn</a:t>
            </a:r>
            <a:r>
              <a:rPr lang="en-US" sz="1000" b="0" dirty="0">
                <a:solidFill>
                  <a:srgbClr val="000000"/>
                </a:solidFill>
                <a:effectLst/>
                <a:latin typeface=" Fira Code"/>
              </a:rPr>
              <a:t>, and </a:t>
            </a:r>
            <a:r>
              <a:rPr lang="en-US" sz="1000" b="0" dirty="0" err="1">
                <a:solidFill>
                  <a:srgbClr val="000000"/>
                </a:solidFill>
                <a:effectLst/>
                <a:latin typeface=" Fira Code"/>
              </a:rPr>
              <a:t>Karsten</a:t>
            </a:r>
            <a:r>
              <a:rPr lang="en-US" sz="1000" b="0" dirty="0">
                <a:solidFill>
                  <a:srgbClr val="000000"/>
                </a:solidFill>
                <a:effectLst/>
                <a:latin typeface=" Fira Code"/>
              </a:rPr>
              <a:t> M. </a:t>
            </a:r>
            <a:r>
              <a:rPr lang="en-US" sz="1000" b="0" dirty="0" err="1">
                <a:solidFill>
                  <a:srgbClr val="000000"/>
                </a:solidFill>
                <a:effectLst/>
                <a:latin typeface=" Fira Code"/>
              </a:rPr>
              <a:t>Borgwardt</a:t>
            </a:r>
            <a:r>
              <a:rPr lang="en-US" sz="1000" b="0" dirty="0">
                <a:solidFill>
                  <a:srgbClr val="000000"/>
                </a:solidFill>
                <a:effectLst/>
                <a:latin typeface=" Fira Code"/>
              </a:rPr>
              <a:t>. 2011. </a:t>
            </a:r>
            <a:r>
              <a:rPr lang="en-US" sz="1000" b="0" dirty="0" err="1">
                <a:solidFill>
                  <a:srgbClr val="000000"/>
                </a:solidFill>
                <a:effectLst/>
                <a:latin typeface=" Fira Code"/>
              </a:rPr>
              <a:t>Weisfeiler</a:t>
            </a:r>
            <a:r>
              <a:rPr lang="en-US" sz="1000" b="0" dirty="0">
                <a:solidFill>
                  <a:srgbClr val="000000"/>
                </a:solidFill>
                <a:effectLst/>
                <a:latin typeface=" Fira Code"/>
              </a:rPr>
              <a:t>-Lehman Graph Kernels. J. Mach. Learn. Res. 12, null (2/1/2011), 2539–2561.</a:t>
            </a:r>
          </a:p>
        </p:txBody>
      </p:sp>
    </p:spTree>
    <p:extLst>
      <p:ext uri="{BB962C8B-B14F-4D97-AF65-F5344CB8AC3E}">
        <p14:creationId xmlns:p14="http://schemas.microsoft.com/office/powerpoint/2010/main" val="348633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229C-504A-47A8-858D-7863253AA3B1}"/>
              </a:ext>
            </a:extLst>
          </p:cNvPr>
          <p:cNvSpPr>
            <a:spLocks noGrp="1"/>
          </p:cNvSpPr>
          <p:nvPr>
            <p:ph type="title"/>
          </p:nvPr>
        </p:nvSpPr>
        <p:spPr>
          <a:xfrm>
            <a:off x="409212" y="632154"/>
            <a:ext cx="6905988" cy="904226"/>
          </a:xfrm>
        </p:spPr>
        <p:txBody>
          <a:bodyPr/>
          <a:lstStyle/>
          <a:p>
            <a:r>
              <a:rPr lang="en-US" dirty="0"/>
              <a:t>WP4 – Schematic overview of </a:t>
            </a:r>
            <a:r>
              <a:rPr lang="en-US" dirty="0" err="1"/>
              <a:t>neighbourhood</a:t>
            </a:r>
            <a:r>
              <a:rPr lang="en-US" dirty="0"/>
              <a:t> aggregation (GraphSAGE)</a:t>
            </a:r>
          </a:p>
        </p:txBody>
      </p:sp>
      <p:sp>
        <p:nvSpPr>
          <p:cNvPr id="4" name="Footer Placeholder 3">
            <a:extLst>
              <a:ext uri="{FF2B5EF4-FFF2-40B4-BE49-F238E27FC236}">
                <a16:creationId xmlns:a16="http://schemas.microsoft.com/office/drawing/2014/main" id="{94FE5686-D4C1-405B-AEF0-69AB46AA21E8}"/>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pic>
        <p:nvPicPr>
          <p:cNvPr id="8" name="Picture 7" descr="A close up of a map&#10;&#10;Description automatically generated">
            <a:extLst>
              <a:ext uri="{FF2B5EF4-FFF2-40B4-BE49-F238E27FC236}">
                <a16:creationId xmlns:a16="http://schemas.microsoft.com/office/drawing/2014/main" id="{CA6F85DA-12F9-4614-B442-FDE946EE9D0C}"/>
              </a:ext>
            </a:extLst>
          </p:cNvPr>
          <p:cNvPicPr>
            <a:picLocks noChangeAspect="1"/>
          </p:cNvPicPr>
          <p:nvPr/>
        </p:nvPicPr>
        <p:blipFill>
          <a:blip r:embed="rId2"/>
          <a:stretch>
            <a:fillRect/>
          </a:stretch>
        </p:blipFill>
        <p:spPr>
          <a:xfrm>
            <a:off x="5199495" y="1111609"/>
            <a:ext cx="3743456" cy="1525888"/>
          </a:xfrm>
          <a:prstGeom prst="rect">
            <a:avLst/>
          </a:prstGeom>
        </p:spPr>
      </p:pic>
      <p:sp>
        <p:nvSpPr>
          <p:cNvPr id="7" name="TextBox 6">
            <a:extLst>
              <a:ext uri="{FF2B5EF4-FFF2-40B4-BE49-F238E27FC236}">
                <a16:creationId xmlns:a16="http://schemas.microsoft.com/office/drawing/2014/main" id="{4A5B7192-DAAE-44C2-844E-CAAEE3B64B04}"/>
              </a:ext>
            </a:extLst>
          </p:cNvPr>
          <p:cNvSpPr txBox="1"/>
          <p:nvPr/>
        </p:nvSpPr>
        <p:spPr>
          <a:xfrm>
            <a:off x="285341" y="2134335"/>
            <a:ext cx="4310216" cy="584775"/>
          </a:xfrm>
          <a:prstGeom prst="rect">
            <a:avLst/>
          </a:prstGeom>
          <a:noFill/>
        </p:spPr>
        <p:txBody>
          <a:bodyPr wrap="square">
            <a:spAutoFit/>
          </a:bodyPr>
          <a:lstStyle/>
          <a:p>
            <a:pPr marR="0" lvl="0" algn="just">
              <a:spcBef>
                <a:spcPts val="0"/>
              </a:spcBef>
              <a:spcAft>
                <a:spcPts val="0"/>
              </a:spcAft>
            </a:pPr>
            <a:r>
              <a:rPr lang="en-GB" sz="800" dirty="0">
                <a:solidFill>
                  <a:srgbClr val="000000"/>
                </a:solidFill>
                <a:effectLst/>
                <a:latin typeface="Arial" panose="020B0604020202020204" pitchFamily="34" charset="0"/>
                <a:ea typeface="Arial" panose="020B0604020202020204" pitchFamily="34" charset="0"/>
              </a:rPr>
              <a:t>Rex Ying, Ruining He, Kaifeng Chen, Pong </a:t>
            </a:r>
            <a:r>
              <a:rPr lang="en-GB" sz="800" dirty="0" err="1">
                <a:solidFill>
                  <a:srgbClr val="000000"/>
                </a:solidFill>
                <a:effectLst/>
                <a:latin typeface="Arial" panose="020B0604020202020204" pitchFamily="34" charset="0"/>
                <a:ea typeface="Arial" panose="020B0604020202020204" pitchFamily="34" charset="0"/>
              </a:rPr>
              <a:t>Eksombatchai</a:t>
            </a:r>
            <a:r>
              <a:rPr lang="en-GB" sz="800" dirty="0">
                <a:solidFill>
                  <a:srgbClr val="000000"/>
                </a:solidFill>
                <a:effectLst/>
                <a:latin typeface="Arial" panose="020B0604020202020204" pitchFamily="34" charset="0"/>
                <a:ea typeface="Arial" panose="020B0604020202020204" pitchFamily="34" charset="0"/>
              </a:rPr>
              <a:t>, William L. Hamilton, and Jure Leskovec. Graph convolutional neural networks for web-scale recommender systems. Proceedings of the ACM SIGKDD International Conference on Knowledge Discovery and Data Mining, pages 974–983, 2018. </a:t>
            </a:r>
            <a:r>
              <a:rPr lang="en-GB" sz="800" dirty="0" err="1">
                <a:solidFill>
                  <a:srgbClr val="000000"/>
                </a:solidFill>
                <a:effectLst/>
                <a:latin typeface="Arial" panose="020B0604020202020204" pitchFamily="34" charset="0"/>
                <a:ea typeface="Arial" panose="020B0604020202020204" pitchFamily="34" charset="0"/>
              </a:rPr>
              <a:t>doi</a:t>
            </a:r>
            <a:r>
              <a:rPr lang="en-GB" sz="800" dirty="0">
                <a:solidFill>
                  <a:srgbClr val="000000"/>
                </a:solidFill>
                <a:effectLst/>
                <a:latin typeface="Arial" panose="020B0604020202020204" pitchFamily="34" charset="0"/>
                <a:ea typeface="Arial" panose="020B0604020202020204" pitchFamily="34" charset="0"/>
              </a:rPr>
              <a:t>: 10.1145/3219819.3219890.</a:t>
            </a:r>
            <a:endParaRPr lang="en-US" sz="800"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B1C6D309-F871-4448-85A4-A272AD66C9E9}"/>
              </a:ext>
            </a:extLst>
          </p:cNvPr>
          <p:cNvSpPr txBox="1"/>
          <p:nvPr/>
        </p:nvSpPr>
        <p:spPr>
          <a:xfrm>
            <a:off x="5428800" y="2637497"/>
            <a:ext cx="3614400" cy="461665"/>
          </a:xfrm>
          <a:prstGeom prst="rect">
            <a:avLst/>
          </a:prstGeom>
          <a:noFill/>
        </p:spPr>
        <p:txBody>
          <a:bodyPr wrap="square">
            <a:spAutoFit/>
          </a:bodyPr>
          <a:lstStyle/>
          <a:p>
            <a:r>
              <a:rPr lang="en-GB" sz="800" dirty="0"/>
              <a:t>W. L. Hamilton, R. Ying, J. Leskovec, Inductive representation learning on large graphs, Advances in Neural Information Processing Systems 2017- </a:t>
            </a:r>
            <a:r>
              <a:rPr lang="en-GB" sz="800" dirty="0" err="1"/>
              <a:t>Decem</a:t>
            </a:r>
            <a:r>
              <a:rPr lang="en-GB" sz="800" dirty="0"/>
              <a:t> (Nips) (2017) 1025–1035. arXiv:1706.02216.</a:t>
            </a:r>
            <a:endParaRPr lang="en-US" sz="800" dirty="0"/>
          </a:p>
        </p:txBody>
      </p:sp>
      <p:pic>
        <p:nvPicPr>
          <p:cNvPr id="11" name="Picture 10" descr="A close up of a map&#10;&#10;Description automatically generated">
            <a:extLst>
              <a:ext uri="{FF2B5EF4-FFF2-40B4-BE49-F238E27FC236}">
                <a16:creationId xmlns:a16="http://schemas.microsoft.com/office/drawing/2014/main" id="{759F968F-DB29-43C8-9E0F-2307CECD4052}"/>
              </a:ext>
            </a:extLst>
          </p:cNvPr>
          <p:cNvPicPr>
            <a:picLocks noChangeAspect="1"/>
          </p:cNvPicPr>
          <p:nvPr/>
        </p:nvPicPr>
        <p:blipFill>
          <a:blip r:embed="rId3"/>
          <a:stretch>
            <a:fillRect/>
          </a:stretch>
        </p:blipFill>
        <p:spPr>
          <a:xfrm>
            <a:off x="285341" y="2727386"/>
            <a:ext cx="5077526" cy="3212166"/>
          </a:xfrm>
          <a:prstGeom prst="rect">
            <a:avLst/>
          </a:prstGeom>
        </p:spPr>
      </p:pic>
      <p:sp>
        <p:nvSpPr>
          <p:cNvPr id="12" name="TextBox 11">
            <a:extLst>
              <a:ext uri="{FF2B5EF4-FFF2-40B4-BE49-F238E27FC236}">
                <a16:creationId xmlns:a16="http://schemas.microsoft.com/office/drawing/2014/main" id="{F37C6B84-8399-495E-809F-DFEDACEBD2E9}"/>
              </a:ext>
            </a:extLst>
          </p:cNvPr>
          <p:cNvSpPr txBox="1"/>
          <p:nvPr/>
        </p:nvSpPr>
        <p:spPr>
          <a:xfrm>
            <a:off x="481426" y="1558797"/>
            <a:ext cx="3680333" cy="338554"/>
          </a:xfrm>
          <a:prstGeom prst="rect">
            <a:avLst/>
          </a:prstGeom>
          <a:noFill/>
        </p:spPr>
        <p:txBody>
          <a:bodyPr wrap="square" rtlCol="0">
            <a:spAutoFit/>
          </a:bodyPr>
          <a:lstStyle/>
          <a:p>
            <a:pPr marL="457200" indent="-457200">
              <a:buFont typeface="Arial" panose="020B0604020202020204" pitchFamily="34" charset="0"/>
              <a:buChar char="•"/>
            </a:pPr>
            <a:r>
              <a:rPr lang="en-US" sz="1600" dirty="0"/>
              <a:t>Supervised – or – unsupervised</a:t>
            </a:r>
          </a:p>
        </p:txBody>
      </p:sp>
      <p:sp>
        <p:nvSpPr>
          <p:cNvPr id="14" name="TextBox 13">
            <a:extLst>
              <a:ext uri="{FF2B5EF4-FFF2-40B4-BE49-F238E27FC236}">
                <a16:creationId xmlns:a16="http://schemas.microsoft.com/office/drawing/2014/main" id="{E84B0901-85C0-4301-8637-E9DACCBABF47}"/>
              </a:ext>
            </a:extLst>
          </p:cNvPr>
          <p:cNvSpPr txBox="1"/>
          <p:nvPr/>
        </p:nvSpPr>
        <p:spPr>
          <a:xfrm>
            <a:off x="5313771" y="3189051"/>
            <a:ext cx="3680333" cy="3139321"/>
          </a:xfrm>
          <a:prstGeom prst="rect">
            <a:avLst/>
          </a:prstGeom>
          <a:noFill/>
        </p:spPr>
        <p:txBody>
          <a:bodyPr wrap="square" rtlCol="0">
            <a:spAutoFit/>
          </a:bodyPr>
          <a:lstStyle/>
          <a:p>
            <a:pPr marL="457200" indent="-457200">
              <a:buFont typeface="+mj-lt"/>
              <a:buAutoNum type="arabicPeriod"/>
            </a:pPr>
            <a:r>
              <a:rPr lang="en-US" sz="1800" dirty="0"/>
              <a:t>Sample a </a:t>
            </a:r>
            <a:r>
              <a:rPr lang="en-US" sz="1800" dirty="0" err="1"/>
              <a:t>neighbourhood</a:t>
            </a:r>
            <a:r>
              <a:rPr lang="en-US" sz="1800" dirty="0"/>
              <a:t> for each node</a:t>
            </a:r>
          </a:p>
          <a:p>
            <a:pPr marL="914400" lvl="1" indent="-457200">
              <a:buFont typeface="Arial" panose="020B0604020202020204" pitchFamily="34" charset="0"/>
              <a:buChar char="•"/>
            </a:pPr>
            <a:r>
              <a:rPr lang="en-US" sz="1400" dirty="0"/>
              <a:t>The sampling strategy can be flexible</a:t>
            </a:r>
          </a:p>
          <a:p>
            <a:pPr marL="457200" indent="-457200">
              <a:buFont typeface="+mj-lt"/>
              <a:buAutoNum type="arabicPeriod"/>
            </a:pPr>
            <a:r>
              <a:rPr lang="en-US" sz="1800" dirty="0"/>
              <a:t>Learn aggregation weight matrices</a:t>
            </a:r>
          </a:p>
          <a:p>
            <a:pPr marL="914400" lvl="1" indent="-457200">
              <a:buFont typeface="Arial" panose="020B0604020202020204" pitchFamily="34" charset="0"/>
              <a:buChar char="•"/>
            </a:pPr>
            <a:r>
              <a:rPr lang="en-GB" sz="1400" dirty="0"/>
              <a:t>this is actually a miracle… ;-)</a:t>
            </a:r>
            <a:endParaRPr lang="en-US" sz="1400" dirty="0"/>
          </a:p>
          <a:p>
            <a:pPr marL="914400" lvl="1" indent="-457200">
              <a:buFont typeface="Arial" panose="020B0604020202020204" pitchFamily="34" charset="0"/>
              <a:buChar char="•"/>
            </a:pPr>
            <a:r>
              <a:rPr lang="en-US" sz="1400" dirty="0"/>
              <a:t>Aggregators can be simple (mean) or more complex</a:t>
            </a:r>
          </a:p>
          <a:p>
            <a:pPr marL="914400" lvl="1" indent="-457200">
              <a:buFont typeface="Arial" panose="020B0604020202020204" pitchFamily="34" charset="0"/>
              <a:buChar char="•"/>
            </a:pPr>
            <a:r>
              <a:rPr lang="en-US" sz="1400" dirty="0"/>
              <a:t>LSTMs performed really well, but we don’t know why</a:t>
            </a:r>
          </a:p>
          <a:p>
            <a:pPr marL="914400" lvl="1" indent="-457200">
              <a:buFont typeface="Arial" panose="020B0604020202020204" pitchFamily="34" charset="0"/>
              <a:buChar char="•"/>
            </a:pPr>
            <a:r>
              <a:rPr lang="en-US" sz="1400" dirty="0"/>
              <a:t>Distance-influenced metric…</a:t>
            </a:r>
          </a:p>
          <a:p>
            <a:pPr marL="914400" lvl="1" indent="-457200">
              <a:buFont typeface="Arial" panose="020B0604020202020204" pitchFamily="34" charset="0"/>
              <a:buChar char="•"/>
            </a:pPr>
            <a:endParaRPr lang="en-US" sz="1400" dirty="0"/>
          </a:p>
        </p:txBody>
      </p:sp>
    </p:spTree>
    <p:extLst>
      <p:ext uri="{BB962C8B-B14F-4D97-AF65-F5344CB8AC3E}">
        <p14:creationId xmlns:p14="http://schemas.microsoft.com/office/powerpoint/2010/main" val="271739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1CD8-5EB2-4352-8F16-6467991C3870}"/>
              </a:ext>
            </a:extLst>
          </p:cNvPr>
          <p:cNvSpPr>
            <a:spLocks noGrp="1"/>
          </p:cNvSpPr>
          <p:nvPr>
            <p:ph type="title"/>
          </p:nvPr>
        </p:nvSpPr>
        <p:spPr/>
        <p:txBody>
          <a:bodyPr/>
          <a:lstStyle/>
          <a:p>
            <a:r>
              <a:rPr lang="en-US" dirty="0"/>
              <a:t>Tandem?</a:t>
            </a:r>
          </a:p>
        </p:txBody>
      </p:sp>
      <p:sp>
        <p:nvSpPr>
          <p:cNvPr id="3" name="Content Placeholder 2">
            <a:extLst>
              <a:ext uri="{FF2B5EF4-FFF2-40B4-BE49-F238E27FC236}">
                <a16:creationId xmlns:a16="http://schemas.microsoft.com/office/drawing/2014/main" id="{DFC81FB1-A873-4FC3-ABD3-C5FB9CAF5A4A}"/>
              </a:ext>
            </a:extLst>
          </p:cNvPr>
          <p:cNvSpPr>
            <a:spLocks noGrp="1"/>
          </p:cNvSpPr>
          <p:nvPr>
            <p:ph sz="quarter" idx="1"/>
          </p:nvPr>
        </p:nvSpPr>
        <p:spPr/>
        <p:txBody>
          <a:bodyPr/>
          <a:lstStyle/>
          <a:p>
            <a:pPr marL="0" indent="0">
              <a:buNone/>
            </a:pPr>
            <a:r>
              <a:rPr lang="en-GB" dirty="0"/>
              <a:t>Can those two approaches work in tandem &amp; improve upon each other?</a:t>
            </a:r>
          </a:p>
          <a:p>
            <a:pPr lvl="1"/>
            <a:r>
              <a:rPr lang="en-GB" sz="1600" dirty="0"/>
              <a:t>embeddings can capture similarity between nodes that are not reachable from one another</a:t>
            </a:r>
          </a:p>
          <a:p>
            <a:pPr lvl="1"/>
            <a:r>
              <a:rPr lang="en-GB" sz="1600" dirty="0"/>
              <a:t>embeddings can capture similarity between nodes that are far from one another in a (general) input graph (like co-authorship or co-purchase)</a:t>
            </a:r>
          </a:p>
          <a:p>
            <a:pPr lvl="1"/>
            <a:r>
              <a:rPr lang="en-GB" sz="1600" dirty="0"/>
              <a:t>what does the farther-distance structure in a similarity graph represent? Are there transitive effects in "similarity space" and how will they influence embeddings</a:t>
            </a:r>
          </a:p>
          <a:p>
            <a:pPr lvl="1"/>
            <a:endParaRPr lang="en-GB" sz="1600" dirty="0"/>
          </a:p>
          <a:p>
            <a:pPr marL="179387" lvl="1" indent="0">
              <a:buNone/>
            </a:pPr>
            <a:endParaRPr lang="en-US" sz="1600" dirty="0"/>
          </a:p>
        </p:txBody>
      </p:sp>
      <p:sp>
        <p:nvSpPr>
          <p:cNvPr id="4" name="Footer Placeholder 3">
            <a:extLst>
              <a:ext uri="{FF2B5EF4-FFF2-40B4-BE49-F238E27FC236}">
                <a16:creationId xmlns:a16="http://schemas.microsoft.com/office/drawing/2014/main" id="{9905B024-A9B9-48A9-8EAB-52F8AA9108F0}"/>
              </a:ext>
            </a:extLst>
          </p:cNvPr>
          <p:cNvSpPr>
            <a:spLocks noGrp="1"/>
          </p:cNvSpPr>
          <p:nvPr>
            <p:ph type="ftr" sz="quarter" idx="3"/>
          </p:nvPr>
        </p:nvSpPr>
        <p:spPr/>
        <p:txBody>
          <a:bodyPr/>
          <a:lstStyle/>
          <a:p>
            <a:pPr>
              <a:defRPr/>
            </a:pPr>
            <a:r>
              <a:rPr lang="de-DE"/>
              <a:t>This project hast received funding from the European Union’s Horizon 2020 research and innovation programme under grant agreement No </a:t>
            </a:r>
            <a:r>
              <a:rPr lang="is-IS"/>
              <a:t>826078</a:t>
            </a:r>
            <a:endParaRPr lang="de-DE" dirty="0"/>
          </a:p>
        </p:txBody>
      </p:sp>
    </p:spTree>
    <p:extLst>
      <p:ext uri="{BB962C8B-B14F-4D97-AF65-F5344CB8AC3E}">
        <p14:creationId xmlns:p14="http://schemas.microsoft.com/office/powerpoint/2010/main" val="11434591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20181114_FeatureCloud_PowerPoint-Master">
  <a:themeElements>
    <a:clrScheme name="FeatureCloud">
      <a:dk1>
        <a:srgbClr val="1B2867"/>
      </a:dk1>
      <a:lt1>
        <a:srgbClr val="FFFFFF"/>
      </a:lt1>
      <a:dk2>
        <a:srgbClr val="1EBEE6"/>
      </a:dk2>
      <a:lt2>
        <a:srgbClr val="FFFFFF"/>
      </a:lt2>
      <a:accent1>
        <a:srgbClr val="1DBDE5"/>
      </a:accent1>
      <a:accent2>
        <a:srgbClr val="C8D200"/>
      </a:accent2>
      <a:accent3>
        <a:srgbClr val="004595"/>
      </a:accent3>
      <a:accent4>
        <a:srgbClr val="1DBDE5"/>
      </a:accent4>
      <a:accent5>
        <a:srgbClr val="C8D200"/>
      </a:accent5>
      <a:accent6>
        <a:srgbClr val="FF2828"/>
      </a:accent6>
      <a:hlink>
        <a:srgbClr val="004595"/>
      </a:hlink>
      <a:folHlink>
        <a:srgbClr val="1DBDE5"/>
      </a:folHlink>
    </a:clrScheme>
    <a:fontScheme name="Galathea">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äsentation7" id="{35B16824-12A2-694D-959F-4526D9CB5C2E}" vid="{DBCCCAD0-AB2D-D443-B11C-C31FDB9E3AC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20181114_FeatureCloud_PowerPoint-Master</Template>
  <TotalTime>494</TotalTime>
  <Words>1778</Words>
  <Application>Microsoft Office PowerPoint</Application>
  <PresentationFormat>On-screen Show (4:3)</PresentationFormat>
  <Paragraphs>130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 Fira Code</vt:lpstr>
      <vt:lpstr>Arial</vt:lpstr>
      <vt:lpstr>Calibri</vt:lpstr>
      <vt:lpstr>Courier New</vt:lpstr>
      <vt:lpstr>Lucida Grande</vt:lpstr>
      <vt:lpstr>Tw Cen MT</vt:lpstr>
      <vt:lpstr>Wingdings</vt:lpstr>
      <vt:lpstr>20181114_FeatureCloud_PowerPoint-Master</vt:lpstr>
      <vt:lpstr>Talk: Graph embeddings as building blocks for decentralized learning.</vt:lpstr>
      <vt:lpstr>2 basic strategies for Federated Learning</vt:lpstr>
      <vt:lpstr>Challenges for decentralized learning (1/2)</vt:lpstr>
      <vt:lpstr>Challenges for decentralized learning (2/2)</vt:lpstr>
      <vt:lpstr>Embeddings</vt:lpstr>
      <vt:lpstr>Graphs from embeddings (because often, we do not have natural graphs)</vt:lpstr>
      <vt:lpstr>Embeddings from graphs (Content + Structure)</vt:lpstr>
      <vt:lpstr>WP4 – Schematic overview of neighbourhood aggregation (GraphSAGE)</vt:lpstr>
      <vt:lpstr>Tandem?</vt:lpstr>
      <vt:lpstr>Approaches / research avenues</vt:lpstr>
      <vt:lpstr>Setup</vt:lpstr>
      <vt:lpstr>Future challenges (1/3)</vt:lpstr>
      <vt:lpstr>Future challenges (2/3)</vt:lpstr>
      <vt:lpstr>Future challenges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 XX ‒ TITLE</dc:title>
  <dc:creator>Nina Donner</dc:creator>
  <cp:lastModifiedBy>Bernd Malle</cp:lastModifiedBy>
  <cp:revision>98</cp:revision>
  <cp:lastPrinted>2016-02-04T13:50:37Z</cp:lastPrinted>
  <dcterms:created xsi:type="dcterms:W3CDTF">2020-06-29T08:36:46Z</dcterms:created>
  <dcterms:modified xsi:type="dcterms:W3CDTF">2020-11-02T15:08:29Z</dcterms:modified>
</cp:coreProperties>
</file>