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20.jpeg" ContentType="image/jpeg"/>
  <Override PartName="/ppt/media/image5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D9D773-228C-4BC1-AA33-872C89CE23C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32000" y="206280"/>
            <a:ext cx="705564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Algorithm 2: FAANST (numerical streaming)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1. fill up a window of samples first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2. then run k-means clustering on the initial windows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clusters which reach size &gt;= k are output immediately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clusters which reach information loss &lt; threshold are called 'accepted clusters' and memorized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3. fill up new cluster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instances that fall into accepted clusters are generalized the same way instantly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others: run k-means again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 third idea...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1. start computing gen-hierarchies after cold-start / starting window / last-day heuristics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2. generalize incoming instances according to that metric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3. Keep a hash-map in which new instances are recorded according to their QI's gen level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has all QI's in their generalized form together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the value to each key is an array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this collision list forms a natural equivalence class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4. Once a 'bucket' reaches size=k, output and remove it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31640" y="1646640"/>
            <a:ext cx="7162200" cy="12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0093d0"/>
                </a:solidFill>
                <a:latin typeface="Calibri"/>
                <a:ea typeface="MS PGothic"/>
              </a:rPr>
              <a:t>solution for discrete samples - sangreea DEMO w/ weights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31640" y="2941200"/>
            <a:ext cx="71622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classical k-anonymization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1040400" y="91440"/>
            <a:ext cx="6898320" cy="4757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331640" y="1646640"/>
            <a:ext cx="7162200" cy="12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0093d0"/>
                </a:solidFill>
                <a:latin typeface="Calibri"/>
                <a:ea typeface="MS PGothic"/>
              </a:rPr>
              <a:t>PRIVAcy aware machine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31640" y="2941200"/>
            <a:ext cx="71622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Anonymization for a purpose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Adult data original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1332000" y="914400"/>
            <a:ext cx="5748840" cy="3927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Adult data anonymized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371600" y="906480"/>
            <a:ext cx="5668920" cy="3939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Classifier performance on education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39600" y="933840"/>
            <a:ext cx="5120640" cy="3840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Classifier performance on marital status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876320" y="932040"/>
            <a:ext cx="5145120" cy="38588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Classifier on outliers </a:t>
            </a: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(=variance)</a:t>
            </a: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 removed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054080" y="1144800"/>
            <a:ext cx="3772800" cy="34272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846320" y="1104840"/>
            <a:ext cx="3840480" cy="3491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56120" y="1491480"/>
            <a:ext cx="716220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0093d0"/>
                </a:solidFill>
                <a:latin typeface="Calibri"/>
                <a:ea typeface="MS PGothic"/>
              </a:rPr>
              <a:t>Workshop 2: Anonymisierung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356120" y="3246120"/>
            <a:ext cx="716220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3b3dc"/>
                </a:solidFill>
                <a:latin typeface="Calibri"/>
                <a:ea typeface="MS PGothic"/>
              </a:rPr>
              <a:t>27.09.2017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1" name="Picture 20" descr=""/>
          <p:cNvPicPr/>
          <p:nvPr/>
        </p:nvPicPr>
        <p:blipFill>
          <a:blip r:embed="rId1"/>
          <a:stretch/>
        </p:blipFill>
        <p:spPr>
          <a:xfrm>
            <a:off x="7380360" y="267480"/>
            <a:ext cx="1342080" cy="663480"/>
          </a:xfrm>
          <a:prstGeom prst="rect">
            <a:avLst/>
          </a:prstGeom>
          <a:ln>
            <a:noFill/>
          </a:ln>
        </p:spPr>
      </p:pic>
      <p:pic>
        <p:nvPicPr>
          <p:cNvPr id="122" name="Picture 12" descr=""/>
          <p:cNvPicPr/>
          <p:nvPr/>
        </p:nvPicPr>
        <p:blipFill>
          <a:blip r:embed="rId2"/>
          <a:stretch/>
        </p:blipFill>
        <p:spPr>
          <a:xfrm>
            <a:off x="1118520" y="4443840"/>
            <a:ext cx="7595640" cy="41004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1118520" y="354960"/>
            <a:ext cx="1414800" cy="4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Classifiers on outliers removed =&gt; anon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781640" y="858960"/>
            <a:ext cx="5242680" cy="39319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Comparison: simple data deletion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681920" y="871560"/>
            <a:ext cx="5292000" cy="3969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Different preferences for data preservation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 rot="21580800">
            <a:off x="1445760" y="996480"/>
            <a:ext cx="6423840" cy="3776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Leads to different weight vectors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92" name="Table 3"/>
          <p:cNvGraphicFramePr/>
          <p:nvPr/>
        </p:nvGraphicFramePr>
        <p:xfrm>
          <a:off x="1181160" y="1386360"/>
          <a:ext cx="6815160" cy="752760"/>
        </p:xfrm>
        <a:graphic>
          <a:graphicData uri="http://schemas.openxmlformats.org/drawingml/2006/table">
            <a:tbl>
              <a:tblPr/>
              <a:tblGrid>
                <a:gridCol w="967320"/>
                <a:gridCol w="967320"/>
                <a:gridCol w="1332360"/>
                <a:gridCol w="839880"/>
                <a:gridCol w="935640"/>
                <a:gridCol w="177264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workclass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native-country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sex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race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marital-status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6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0.1667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3" name="CustomShape 4"/>
          <p:cNvSpPr/>
          <p:nvPr/>
        </p:nvSpPr>
        <p:spPr>
          <a:xfrm rot="5400000">
            <a:off x="4038120" y="2623320"/>
            <a:ext cx="754200" cy="57564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25560">
            <a:solidFill>
              <a:srgbClr val="4f81bd"/>
            </a:solidFill>
            <a:beve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4" name="Table 5"/>
          <p:cNvGraphicFramePr/>
          <p:nvPr/>
        </p:nvGraphicFramePr>
        <p:xfrm>
          <a:off x="1181160" y="3604320"/>
          <a:ext cx="6815160" cy="736920"/>
        </p:xfrm>
        <a:graphic>
          <a:graphicData uri="http://schemas.openxmlformats.org/drawingml/2006/table">
            <a:tbl>
              <a:tblPr/>
              <a:tblGrid>
                <a:gridCol w="741240"/>
                <a:gridCol w="1176840"/>
                <a:gridCol w="1706760"/>
                <a:gridCol w="741240"/>
                <a:gridCol w="741240"/>
                <a:gridCol w="1707840"/>
              </a:tblGrid>
              <a:tr h="329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workclass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native-country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sex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race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marital-status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7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97280" y="206280"/>
            <a:ext cx="7589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Adult data anonymized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576800" y="858960"/>
            <a:ext cx="5532120" cy="3958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332000" y="1200240"/>
            <a:ext cx="705564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Contact: Peter Kieseberg &amp; Bernd Malle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MS PGothic"/>
              </a:rPr>
              <a:t>SBA Research gGmbH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MS PGothic"/>
              </a:rPr>
              <a:t>Favoritenstraße 16, 1040 Wien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MS PGothic"/>
              </a:rPr>
              <a:t>[pkieseberg, bmalle]@sba-research.org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199" name="Picture 20" descr=""/>
          <p:cNvPicPr/>
          <p:nvPr/>
        </p:nvPicPr>
        <p:blipFill>
          <a:blip r:embed="rId1"/>
          <a:stretch/>
        </p:blipFill>
        <p:spPr>
          <a:xfrm>
            <a:off x="7380360" y="451800"/>
            <a:ext cx="1342080" cy="663480"/>
          </a:xfrm>
          <a:prstGeom prst="rect">
            <a:avLst/>
          </a:prstGeom>
          <a:ln>
            <a:noFill/>
          </a:ln>
        </p:spPr>
      </p:pic>
      <p:pic>
        <p:nvPicPr>
          <p:cNvPr id="200" name="Picture 11" descr=""/>
          <p:cNvPicPr/>
          <p:nvPr/>
        </p:nvPicPr>
        <p:blipFill>
          <a:blip r:embed="rId2"/>
          <a:stretch/>
        </p:blipFill>
        <p:spPr>
          <a:xfrm>
            <a:off x="1118520" y="4443840"/>
            <a:ext cx="7595640" cy="41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31640" y="1646640"/>
            <a:ext cx="7162200" cy="12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0093d0"/>
                </a:solidFill>
                <a:latin typeface="Calibri"/>
                <a:ea typeface="MS PGothic"/>
              </a:rPr>
              <a:t>Continuous (strEAMING) data anonymization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31640" y="2941200"/>
            <a:ext cx="71622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Problems and Solution Approaches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Basics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Traditional data 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finite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persistent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Streaming data 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continuous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potentially infinite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time varying (concept drift !?)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=&gt; Generally we want to analyze (almost) in real time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General streaming problems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Unordered (out-of-sequence)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Delays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High latency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Multiple streams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"Skew": Delay between event &amp; and processing time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* If a person appears more than k times, and their 'packages' arrive immediately in sequence, they could fill up an equivalence class without being generalized at all, increasing the risk of re-identification significantly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Streaming anonymization problems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332000" y="984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* local recoding incurs less information loss, although still not mathematically optimal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since k-anonymization is combinatorial optimization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and the number of possible combinations is exponential (k-anonym. even NP hard)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but greedy clustering is still polynomial (O(n^2))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* determining a global generalization level incurs more information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but can be done in (near) linear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phase 1: observation and determination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- phase 2: generalizing while instances are coming in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Criteria achievable via greedy streaming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k-anonymity: Yes, if we simply 'fill buckets'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can't do it one-by-one =&gt; generalization level would depend on instance arrival order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but we will definitely over-generalize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l-diversity: Yes, same as k-anonymity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but it will compound our data loss problem by forcing us to observe the l-criterion immediately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t-closeness: Not precisely, as we do not know the global distribution of attribute values yet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Algorithm 1: CASTLE (adaptive clustering)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n-bucket approach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Basic ideas: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sequential cluster creation (inverse to SaNGreeA)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- guarantees on time delay (e.g. for outlier detection)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infinite append-only sequence of tuples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QI attributes define a metric space, such that tuples can be considered points in this space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cluster C over input is defined as a set of intervals, called range intervals, in the quasi-identifier attribute domains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32000" y="206280"/>
            <a:ext cx="7055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93d0"/>
                </a:solidFill>
                <a:latin typeface="Calibri"/>
                <a:ea typeface="MS PGothic"/>
              </a:rPr>
              <a:t>Algorithm 1: CASTLE - cont’d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1328760" y="4875840"/>
            <a:ext cx="2894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2017 - SBA Research gGmbH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32000" y="1200240"/>
            <a:ext cx="705564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In case a new tuple cannot be added to an existing cluster, a new cluster is formed with this instance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also, tuples cannot exceed a certain age.. if they do &amp; a cluster has already reached size = k, the whole cluster is output as equivalence class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else the cluster is merged with similar clusters &amp; output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* threshold parameter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MS PGothic"/>
              </a:rPr>
              <a:t> can also be used to adapt to stream distribution =&gt; well clustered tuples will force the stream into lower-generalized clusters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SBA_malle_kieseberg</Template>
  <TotalTime>211</TotalTime>
  <Application>LibreOffice/5.4.1.2.0$Linux_X86_64 LibreOffice_project/40m0$Build-2</Application>
  <Words>722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2017-09-27T04:56:04Z</dcterms:created>
  <dc:creator>Peter Kieseberg</dc:creator>
  <dc:description/>
  <dc:language>en-US</dc:language>
  <cp:lastModifiedBy/>
  <dcterms:modified xsi:type="dcterms:W3CDTF">2017-09-27T10:38:27Z</dcterms:modified>
  <cp:revision>349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0x0101006C8DF330E5C14E4DAE36D7267A40550B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1033-10.1.0.5707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