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0" r:id="rId3"/>
    <p:sldId id="343" r:id="rId5"/>
    <p:sldId id="298" r:id="rId6"/>
    <p:sldId id="373" r:id="rId7"/>
    <p:sldId id="314" r:id="rId8"/>
    <p:sldId id="313" r:id="rId9"/>
    <p:sldId id="268" r:id="rId10"/>
    <p:sldId id="271" r:id="rId11"/>
    <p:sldId id="366" r:id="rId12"/>
    <p:sldId id="274" r:id="rId13"/>
    <p:sldId id="305" r:id="rId14"/>
    <p:sldId id="301" r:id="rId15"/>
    <p:sldId id="367" r:id="rId16"/>
    <p:sldId id="368" r:id="rId17"/>
    <p:sldId id="351" r:id="rId18"/>
    <p:sldId id="279" r:id="rId19"/>
    <p:sldId id="376" r:id="rId20"/>
    <p:sldId id="307" r:id="rId21"/>
    <p:sldId id="369" r:id="rId22"/>
    <p:sldId id="370" r:id="rId23"/>
    <p:sldId id="371" r:id="rId24"/>
    <p:sldId id="374" r:id="rId25"/>
    <p:sldId id="261" r:id="rId26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18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– other tabular Datasets (less skewed ones)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Choose a node (data row / point) =&gt; start a cluster with it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Iterate over all other nodes =&gt; choose the</a:t>
            </a:r>
            <a:r>
              <a:rPr lang="en-US" baseline="0" dirty="0" smtClean="0"/>
              <a:t> one which minimizes merge costs</a:t>
            </a:r>
            <a:endParaRPr lang="en-US" baseline="0" dirty="0" smtClean="0"/>
          </a:p>
          <a:p>
            <a:pPr marL="457200" indent="-457200">
              <a:buAutoNum type="arabicParenR"/>
            </a:pPr>
            <a:r>
              <a:rPr lang="en-US" dirty="0" smtClean="0"/>
              <a:t>Add to cluster and count costs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Once cluster has reached size k, stop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Go</a:t>
            </a:r>
            <a:r>
              <a:rPr lang="en-US" baseline="0" dirty="0" smtClean="0"/>
              <a:t> back to 1)</a:t>
            </a:r>
            <a:endParaRPr lang="en-US" baseline="0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Non-obvious for the numerical columns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Ranges =&gt; Averages of ranges…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 course you get one of those for each combination of k-factor /</a:t>
            </a:r>
            <a:r>
              <a:rPr lang="en-US" baseline="0" dirty="0" smtClean="0"/>
              <a:t> </a:t>
            </a:r>
            <a:r>
              <a:rPr lang="en-US" dirty="0" smtClean="0"/>
              <a:t>weight vector applied…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of weight vectors: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REVERSE MENTAL</a:t>
            </a:r>
            <a:r>
              <a:rPr lang="en-US" baseline="0" dirty="0" smtClean="0"/>
              <a:t> 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=&gt; Probably</a:t>
            </a:r>
            <a:r>
              <a:rPr lang="en-US" baseline="0" dirty="0" smtClean="0"/>
              <a:t> interesting for many application areas</a:t>
            </a:r>
            <a:endParaRPr lang="en-US" dirty="0" smtClean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 smtClean="0"/>
              <a:t>Race =&gt; Maybe interesting for certain kinds of diseases</a:t>
            </a:r>
            <a:endParaRPr lang="en-US" dirty="0" smtClean="0"/>
          </a:p>
          <a:p>
            <a:r>
              <a:rPr lang="en-US" dirty="0" smtClean="0"/>
              <a:t>Marital status =&gt; e.g. insurance</a:t>
            </a:r>
            <a:r>
              <a:rPr lang="en-US" baseline="0" dirty="0" smtClean="0"/>
              <a:t> companies want to conduct risk assessment for household policy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 hasCustomPrompt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  <a:endParaRPr sz="320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  <a:endParaRPr sz="320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  <a:endParaRPr sz="320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  <a:endParaRPr sz="320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  <a:endParaRPr sz="3200">
              <a:solidFill>
                <a:srgbClr val="17375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  <a:endParaRPr sz="3200">
              <a:solidFill>
                <a:srgbClr val="17375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  <a:endParaRPr sz="3200">
              <a:solidFill>
                <a:srgbClr val="17375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  <a:endParaRPr sz="3200">
              <a:solidFill>
                <a:srgbClr val="17375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00595" y="6553200"/>
            <a:ext cx="1652905" cy="27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Skopje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201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-0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9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18</a:t>
            </a:r>
            <a:endParaRPr kumimoji="0" lang="x-none" altLang="en-US" sz="12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33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IAL Workshop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 201</a:t>
            </a:r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7</a:t>
            </a:r>
            <a:endParaRPr lang="en-US" sz="2400" b="1" dirty="0" smtClean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x-none" altLang="en-US" sz="2800" b="1" dirty="0">
                <a:solidFill>
                  <a:schemeClr val="tx2"/>
                </a:solidFill>
              </a:rPr>
              <a:t>ECML/PKDD</a:t>
            </a:r>
            <a:endParaRPr lang="x-none" altLang="en-US" sz="2800" b="1" dirty="0">
              <a:solidFill>
                <a:schemeClr val="tx2"/>
              </a:solidFill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Interactive Anonymization</a:t>
            </a:r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for Privacy aware Machine Learning</a:t>
            </a:r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Bernd Malle, Peter Kieseberg, Andreas Holzinger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337284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3025749"/>
            <a:ext cx="3238500" cy="1485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87680" y="-11495"/>
            <a:ext cx="732468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Generalization hierarchies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15900" y="503138"/>
            <a:ext cx="8685219" cy="52363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hierarchies)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fixed ruleset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range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partitioning (numerical values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...)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Suppression 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Special case of generalization (with one level)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3" y="2528206"/>
            <a:ext cx="4762881" cy="21560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900" y="5785122"/>
            <a:ext cx="6392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charset="0"/>
              </a:rPr>
              <a:t>Graphics Source: </a:t>
            </a:r>
            <a:r>
              <a:rPr lang="en-US" sz="1200" dirty="0" err="1" smtClean="0">
                <a:solidFill>
                  <a:srgbClr val="222222"/>
                </a:solidFill>
                <a:latin typeface="Arial" charset="0"/>
              </a:rPr>
              <a:t>Bayardo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, R. J., &amp; Agrawal, R. (2005, April). Data privacy through optimal k-anonymization. In 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Data Engineering, 2005. ICDE 2005. Proceedings. 21st International Conference on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 (pp. 217-228). IEEE.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8" y="0"/>
            <a:ext cx="6074461" cy="427420"/>
          </a:xfrm>
        </p:spPr>
        <p:txBody>
          <a:bodyPr/>
          <a:lstStyle/>
          <a:p>
            <a:r>
              <a:rPr lang="en-US" dirty="0" smtClean="0"/>
              <a:t>Adult dataset original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" y="596949"/>
            <a:ext cx="8678859" cy="59292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- datasets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637612"/>
            <a:ext cx="8472792" cy="58886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Weight Vectors 1/2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3440" y="999491"/>
          <a:ext cx="7426961" cy="124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51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51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North_America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51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Married-civ-spouse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53440" y="4389120"/>
          <a:ext cx="7426961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[48 - 70]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Private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66520" y="313257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57 | 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| United-States</a:t>
            </a:r>
            <a:r>
              <a:rPr lang="en-US" dirty="0" smtClean="0"/>
              <a:t> |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Male | White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| Married-civ-spouse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Notched Right Arrow 18"/>
          <p:cNvSpPr/>
          <p:nvPr/>
        </p:nvSpPr>
        <p:spPr>
          <a:xfrm rot="16200000">
            <a:off x="4287002" y="2589452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Notched Right Arrow 19"/>
          <p:cNvSpPr/>
          <p:nvPr/>
        </p:nvSpPr>
        <p:spPr>
          <a:xfrm rot="5400000">
            <a:off x="4287003" y="3701546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69232" y="-11495"/>
            <a:ext cx="7343129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Weight Vectors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410" y="875030"/>
            <a:ext cx="7677785" cy="1374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sym typeface="Helvetica"/>
              </a:rPr>
              <a:t>Applying a weight vector to our desired columns will change o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sym typeface="Helvetica"/>
              </a:rPr>
              <a:t>ur cost function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and thereby produce different anonymization results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sym typeface="Helvetica"/>
              </a:rPr>
              <a:t>: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alibri"/>
              <a:sym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80841" y="2718015"/>
          <a:ext cx="6815491" cy="7529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7566"/>
                <a:gridCol w="967566"/>
                <a:gridCol w="1332618"/>
                <a:gridCol w="839975"/>
                <a:gridCol w="935668"/>
                <a:gridCol w="1772098"/>
              </a:tblGrid>
              <a:tr h="336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workclass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native-country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marital-status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6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15" name="Notched Right Arrow 14"/>
          <p:cNvSpPr/>
          <p:nvPr/>
        </p:nvSpPr>
        <p:spPr>
          <a:xfrm rot="5400000">
            <a:off x="4037473" y="3954908"/>
            <a:ext cx="754449" cy="576000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80843" y="4935895"/>
          <a:ext cx="6815488" cy="737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1470"/>
                <a:gridCol w="1176868"/>
                <a:gridCol w="1707105"/>
                <a:gridCol w="741470"/>
                <a:gridCol w="741470"/>
                <a:gridCol w="1707105"/>
              </a:tblGrid>
              <a:tr h="32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workclass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native-country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marital-status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Section 3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x-none" altLang="en-US" sz="6600" dirty="0" smtClean="0"/>
              <a:t>Section 3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en-US" sz="4400" i="1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x-none" altLang="en-US" sz="6600" dirty="0" smtClean="0"/>
              <a:t>Experiments &amp; results</a:t>
            </a:r>
            <a:endParaRPr lang="x-none" altLang="en-US" sz="6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Conclusions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iml_anon_scree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862330"/>
            <a:ext cx="8281670" cy="52501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60832" y="-11495"/>
            <a:ext cx="725153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altLang="en-US" dirty="0" smtClean="0"/>
              <a:t>SaNGreeA</a:t>
            </a:r>
            <a:r>
              <a:rPr lang="en-US" dirty="0" smtClean="0"/>
              <a:t> Main Loop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" y="576580"/>
            <a:ext cx="8474710" cy="5844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– prepared datasets</a:t>
            </a:r>
            <a:endParaRPr 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15900" y="953310"/>
            <a:ext cx="8685219" cy="529712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used k-factors of: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sz="2800" dirty="0" smtClean="0">
                <a:solidFill>
                  <a:schemeClr val="accent1">
                    <a:lumMod val="50000"/>
                  </a:schemeClr>
                </a:solidFill>
              </a:rPr>
              <a:t>[5, 10, 20, 50, 100, 200]</a:t>
            </a:r>
            <a:endParaRPr lang="x-none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sz="2800" dirty="0" smtClean="0">
                <a:solidFill>
                  <a:schemeClr val="accent1">
                    <a:lumMod val="50000"/>
                  </a:schemeClr>
                </a:solidFill>
              </a:rPr>
              <a:t>combined with 129 weight vectors from the categories:</a:t>
            </a:r>
            <a:endParaRPr lang="x-none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endParaRPr lang="x-non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Equal weights for all columns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&gt; Human bias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&gt; Human interactive Learning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Resulting in 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774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differently anonymized data sets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			(775 including the original)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Results </a:t>
            </a:r>
            <a:r>
              <a:rPr lang="x-none" altLang="en-US" dirty="0" smtClean="0"/>
              <a:t>- Marital status</a:t>
            </a:r>
            <a:endParaRPr lang="x-none" altLang="en-US" dirty="0" smtClean="0"/>
          </a:p>
        </p:txBody>
      </p:sp>
      <p:pic>
        <p:nvPicPr>
          <p:cNvPr id="3" name="Picture 2" descr="marital_stat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563245"/>
            <a:ext cx="7766685" cy="58254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Section 1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x-none" altLang="en-US" sz="6600" dirty="0" smtClean="0"/>
              <a:t>Section 1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en-US" sz="4400" i="1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x-none" altLang="en-US" sz="6600" b="1" dirty="0" smtClean="0"/>
              <a:t>GDPR &amp; it's effects</a:t>
            </a:r>
            <a:endParaRPr lang="x-none" altLang="en-US" sz="66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Results </a:t>
            </a:r>
            <a:r>
              <a:rPr lang="x-none" altLang="en-US" dirty="0" smtClean="0"/>
              <a:t>- Education num</a:t>
            </a:r>
            <a:endParaRPr lang="x-none" altLang="en-US" dirty="0" smtClean="0"/>
          </a:p>
        </p:txBody>
      </p:sp>
      <p:pic>
        <p:nvPicPr>
          <p:cNvPr id="3" name="Picture 2" descr="education_n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636905"/>
            <a:ext cx="7599045" cy="56997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Results </a:t>
            </a:r>
            <a:r>
              <a:rPr lang="x-none" altLang="en-US" dirty="0" smtClean="0"/>
              <a:t>- Income</a:t>
            </a:r>
            <a:endParaRPr lang="x-none" altLang="en-US" dirty="0" smtClean="0"/>
          </a:p>
        </p:txBody>
      </p:sp>
      <p:pic>
        <p:nvPicPr>
          <p:cNvPr id="4" name="Picture 3" descr="inc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551180"/>
            <a:ext cx="7700010" cy="57746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x-none" altLang="en-US" dirty="0" smtClean="0"/>
              <a:t>Future work</a:t>
            </a:r>
            <a:endParaRPr lang="x-none" alt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15900" y="708660"/>
            <a:ext cx="8685530" cy="57689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Faster algorithm.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	- increase number of data points to be considered during real-time 		  experimens =&gt; better choice for users / no premature over-gen...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Expert domain, domain experts.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- professional human insights could make a difference over general setting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	- domain experts have higher motivation than students ;)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Different "packaging"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- Recommenders in a social network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	- Gamification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Different data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- Finding patterns in medical images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	- but is interactive learning better for "constraint injection"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altLang="en-US" dirty="0" smtClean="0"/>
              <a:t>GDPR 1/2</a:t>
            </a:r>
            <a:endParaRPr lang="x-none" altLang="en-US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10" y="670560"/>
            <a:ext cx="8392160" cy="54794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u="sng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eneral </a:t>
            </a:r>
            <a:r>
              <a:rPr lang="x-none" altLang="en-US" sz="2800" u="sng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ata </a:t>
            </a:r>
            <a:r>
              <a:rPr lang="x-none" altLang="en-US" sz="2800" u="sng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rotection </a:t>
            </a:r>
            <a:r>
              <a:rPr lang="x-none" altLang="en-US" sz="2800" u="sng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egulation 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The processing of personal data is expressely prohibited: age, race, income, socioeconomic status...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BUT: algorithms must not be implicitly discriminating either!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Think about recommender systems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- an individual buying decision is influenced by factors like age, social group, income etc.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	- just collaborative filtering would therefore be implicitly 	  	   discriminating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	- but of course it *has to be* or it is useless...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altLang="en-US" dirty="0" smtClean="0"/>
              <a:t>GDPR - Possibilities &amp; Consequences</a:t>
            </a:r>
            <a:endParaRPr lang="x-none" altLang="en-US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10" y="1001395"/>
            <a:ext cx="8392160" cy="5180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From 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May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2018 onwards, the 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GDPR will come into force and violations carry a severe penalty (max. ~4% of revenue)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It's going to be an interesting year ;)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- will Amazon, Facebook etc. turn off their services in the EU?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There are only 2 ways to deal with this: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        1. Don't use personal data (plus the right to be forgotten...)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        2. Wholesale anonymization of datasets to be trained on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What is the performance penalty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Privacy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century… ??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6198" y="427420"/>
            <a:ext cx="3187920" cy="2125280"/>
            <a:chOff x="1536198" y="427420"/>
            <a:chExt cx="3187920" cy="21252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198" y="427420"/>
              <a:ext cx="3187920" cy="21252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77695">
              <a:off x="2147703" y="821120"/>
              <a:ext cx="1704975" cy="3644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x-none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Private Data</a:t>
              </a:r>
              <a:endParaRPr kumimoji="0" lang="x-none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 rot="21405679">
            <a:off x="5128260" y="2117725"/>
            <a:ext cx="2350135" cy="364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Data protection laws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2546" y="2145018"/>
            <a:ext cx="7716573" cy="4467225"/>
            <a:chOff x="542546" y="2145018"/>
            <a:chExt cx="7716573" cy="4467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46" y="2145018"/>
              <a:ext cx="4663539" cy="4467225"/>
            </a:xfrm>
            <a:prstGeom prst="rect">
              <a:avLst/>
            </a:prstGeom>
          </p:spPr>
        </p:pic>
        <p:sp>
          <p:nvSpPr>
            <p:cNvPr id="12" name="Curved Up Arrow 11"/>
            <p:cNvSpPr/>
            <p:nvPr/>
          </p:nvSpPr>
          <p:spPr>
            <a:xfrm rot="12975296">
              <a:off x="3698405" y="3057484"/>
              <a:ext cx="2346704" cy="1116012"/>
            </a:xfrm>
            <a:prstGeom prst="curvedUpArrow">
              <a:avLst/>
            </a:prstGeom>
            <a:solidFill>
              <a:schemeClr val="accent6">
                <a:lumMod val="50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419" y="4492386"/>
              <a:ext cx="25527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Technological </a:t>
              </a: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progess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26134" flipH="1">
            <a:off x="3502660" y="-681355"/>
            <a:ext cx="2112645" cy="55575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Section 2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x-none" altLang="en-US" sz="6600" dirty="0" smtClean="0"/>
              <a:t>Section 2: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x-none" altLang="en-US" sz="6600" dirty="0" smtClean="0"/>
          </a:p>
          <a:p>
            <a:pPr marL="0" indent="0" algn="ctr">
              <a:buNone/>
            </a:pPr>
            <a:r>
              <a:rPr lang="x-none" altLang="en-US" sz="6600" b="1" dirty="0" smtClean="0"/>
              <a:t>k-anonymization</a:t>
            </a:r>
            <a:endParaRPr lang="x-none" altLang="en-US" sz="66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Properties &amp; General Approach</a:t>
            </a:r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92338" y="677636"/>
            <a:ext cx="8685219" cy="57045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properties =&gt; Reduce granularity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immediately reveal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name, email, phone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nr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., SSN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DELETE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Symbol" panose="05050102010706020507" pitchFamily="18" charset="2"/>
              <a:buChar char="Þ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Sensitive data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medical diagnosis, symptoms, drug intake,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income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NECESSARY, KEEP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Quasi-Identifiers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used in combination to retrieve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Age, zip, gender, race, profession, education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MAYBE USEFUL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MANIPULATE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GENERALIZE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88961" y="1235043"/>
          <a:ext cx="6384861" cy="855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0854"/>
                <a:gridCol w="861183"/>
                <a:gridCol w="1345597"/>
                <a:gridCol w="1211038"/>
                <a:gridCol w="1776189"/>
              </a:tblGrid>
              <a:tr h="294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Allergies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78952" y="-11495"/>
            <a:ext cx="733341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K </a:t>
            </a:r>
            <a:r>
              <a:rPr lang="en-US" dirty="0"/>
              <a:t>Anonymization </a:t>
            </a:r>
            <a:r>
              <a:rPr lang="en-US" dirty="0" smtClean="0"/>
              <a:t>criterion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92338" y="1378601"/>
            <a:ext cx="8685219" cy="1075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k-anonymity: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every entry in the DS, there must be at least k-1 identical entries (w.r.t. QI's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 =&gt; this is 3-anon: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188" y="2933515"/>
          <a:ext cx="4038859" cy="25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1856"/>
                <a:gridCol w="635446"/>
                <a:gridCol w="459533"/>
                <a:gridCol w="718020"/>
                <a:gridCol w="646218"/>
                <a:gridCol w="947786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15812" y="2933515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Lung Cancer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Notched Right Arrow 5"/>
          <p:cNvSpPr/>
          <p:nvPr/>
        </p:nvSpPr>
        <p:spPr>
          <a:xfrm>
            <a:off x="4530011" y="4037344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61" y="0"/>
            <a:ext cx="6017988" cy="427420"/>
          </a:xfrm>
        </p:spPr>
        <p:txBody>
          <a:bodyPr/>
          <a:lstStyle/>
          <a:p>
            <a:r>
              <a:rPr lang="en-US" dirty="0" smtClean="0"/>
              <a:t>Limits of anonymization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899" y="657339"/>
            <a:ext cx="8094981" cy="2407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Trade-off between: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utility 	=&gt; min. information loss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Privacy		=&gt; max. information loss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Both can be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easily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achieved (but not together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charset="2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7061" y="3576409"/>
          <a:ext cx="3687070" cy="2559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6821"/>
                <a:gridCol w="580098"/>
                <a:gridCol w="419507"/>
                <a:gridCol w="655480"/>
                <a:gridCol w="589931"/>
                <a:gridCol w="865233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81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05652" y="3576409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Left-Right Arrow 3"/>
          <p:cNvSpPr/>
          <p:nvPr/>
        </p:nvSpPr>
        <p:spPr>
          <a:xfrm>
            <a:off x="4228891" y="4655149"/>
            <a:ext cx="762000" cy="386080"/>
          </a:xfrm>
          <a:prstGeom prst="left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4907</Words>
  <Application>Kingsoft Office WPP</Application>
  <PresentationFormat>On-screen Show (4:3)</PresentationFormat>
  <Paragraphs>778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Default</vt:lpstr>
      <vt:lpstr>PowerPoint 演示文稿</vt:lpstr>
      <vt:lpstr>Scenario 1</vt:lpstr>
      <vt:lpstr>PowerPoint 演示文稿</vt:lpstr>
      <vt:lpstr>PowerPoint 演示文稿</vt:lpstr>
      <vt:lpstr>Privacy in the 21st century… ??</vt:lpstr>
      <vt:lpstr>Scenario 2</vt:lpstr>
      <vt:lpstr>PowerPoint 演示文稿</vt:lpstr>
      <vt:lpstr>PowerPoint 演示文稿</vt:lpstr>
      <vt:lpstr>Limits of anonymization</vt:lpstr>
      <vt:lpstr>PowerPoint 演示文稿</vt:lpstr>
      <vt:lpstr>Adult dataset original distribution</vt:lpstr>
      <vt:lpstr>Anonymization - datasets </vt:lpstr>
      <vt:lpstr>PowerPoint 演示文稿</vt:lpstr>
      <vt:lpstr>PowerPoint 演示文稿</vt:lpstr>
      <vt:lpstr>Scenario 4</vt:lpstr>
      <vt:lpstr>PowerPoint 演示文稿</vt:lpstr>
      <vt:lpstr>PowerPoint 演示文稿</vt:lpstr>
      <vt:lpstr>Anonymization – prepared datasets</vt:lpstr>
      <vt:lpstr>ML on Anonymization - Results</vt:lpstr>
      <vt:lpstr>Results - Marital status</vt:lpstr>
      <vt:lpstr>Results - Marital status</vt:lpstr>
      <vt:lpstr>Anonymization – prepared datasets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</cp:lastModifiedBy>
  <cp:revision>306</cp:revision>
  <dcterms:created xsi:type="dcterms:W3CDTF">2017-09-17T20:46:36Z</dcterms:created>
  <dcterms:modified xsi:type="dcterms:W3CDTF">2017-09-17T20:46:36Z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