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83" r:id="rId2"/>
    <p:sldId id="297" r:id="rId3"/>
    <p:sldId id="298" r:id="rId4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200"/>
    <a:srgbClr val="113283"/>
    <a:srgbClr val="3C64AA"/>
    <a:srgbClr val="4CBBEB"/>
    <a:srgbClr val="5D5D5D"/>
    <a:srgbClr val="5C8CC8"/>
    <a:srgbClr val="656CAF"/>
    <a:srgbClr val="5A5050"/>
    <a:srgbClr val="F08200"/>
    <a:srgbClr val="FAB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5" autoAdjust="0"/>
    <p:restoredTop sz="94667" autoAdjust="0"/>
  </p:normalViewPr>
  <p:slideViewPr>
    <p:cSldViewPr snapToGrid="0" snapToObjects="1">
      <p:cViewPr varScale="1">
        <p:scale>
          <a:sx n="134" d="100"/>
          <a:sy n="134" d="100"/>
        </p:scale>
        <p:origin x="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3" d="100"/>
          <a:sy n="133" d="100"/>
        </p:scale>
        <p:origin x="431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110981-D518-E14B-84AB-8FF4227E37F5}" type="datetime1">
              <a:rPr lang="de-DE"/>
              <a:pPr>
                <a:defRPr/>
              </a:pPr>
              <a:t>02.11.2020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CC15FB-5A0B-E343-B9BE-4082380659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44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1F81EC-310E-0048-949D-605D8C3DD4E9}" type="datetime1">
              <a:rPr lang="de-DE"/>
              <a:pPr>
                <a:defRPr/>
              </a:pPr>
              <a:t>02.11.2020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4" charset="0"/>
                <a:ea typeface="ＭＳ Ｐゴシック" pitchFamily="-104" charset="-128"/>
                <a:cs typeface="ＭＳ Ｐゴシック" pitchFamily="-104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C3557C-AA9B-1345-BC1A-41B8A075C7C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057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7" charset="-128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7"/>
          <p:cNvSpPr>
            <a:spLocks noGrp="1"/>
          </p:cNvSpPr>
          <p:nvPr>
            <p:ph type="ctrTitle"/>
          </p:nvPr>
        </p:nvSpPr>
        <p:spPr>
          <a:xfrm>
            <a:off x="540000" y="1620000"/>
            <a:ext cx="8100000" cy="1769065"/>
          </a:xfrm>
        </p:spPr>
        <p:txBody>
          <a:bodyPr rIns="0" anchor="b"/>
          <a:lstStyle>
            <a:lvl1pPr>
              <a:defRPr sz="3000" cap="none" baseline="0">
                <a:ln>
                  <a:noFill/>
                </a:ln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Untertitel 8"/>
          <p:cNvSpPr>
            <a:spLocks noGrp="1"/>
          </p:cNvSpPr>
          <p:nvPr>
            <p:ph type="subTitle" idx="1"/>
          </p:nvPr>
        </p:nvSpPr>
        <p:spPr>
          <a:xfrm>
            <a:off x="540000" y="3960000"/>
            <a:ext cx="8100000" cy="179200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4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426" y="540000"/>
            <a:ext cx="6905988" cy="904226"/>
          </a:xfrm>
        </p:spPr>
        <p:txBody>
          <a:bodyPr rIns="0"/>
          <a:lstStyle>
            <a:lvl1pPr>
              <a:defRPr u="none" strike="noStrike" cap="none" normalizeH="0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 hasCustomPrompt="1"/>
          </p:nvPr>
        </p:nvSpPr>
        <p:spPr>
          <a:xfrm>
            <a:off x="481426" y="1620000"/>
            <a:ext cx="8101255" cy="4140000"/>
          </a:xfrm>
        </p:spPr>
        <p:txBody>
          <a:bodyPr/>
          <a:lstStyle>
            <a:lvl1pPr marL="179388" indent="-179388">
              <a:buClr>
                <a:schemeClr val="accent4"/>
              </a:buClr>
              <a:buSzPct val="100000"/>
              <a:buFont typeface="Arial"/>
              <a:buChar char="•"/>
              <a:defRPr baseline="0">
                <a:solidFill>
                  <a:schemeClr val="accent3"/>
                </a:solidFill>
              </a:defRPr>
            </a:lvl1pPr>
            <a:lvl2pPr marL="358775" indent="-179388">
              <a:buClr>
                <a:schemeClr val="accent4"/>
              </a:buClr>
              <a:buFont typeface="Lucida Grande"/>
              <a:buChar char="–"/>
              <a:defRPr>
                <a:solidFill>
                  <a:schemeClr val="accent3"/>
                </a:solidFill>
              </a:defRPr>
            </a:lvl2pPr>
            <a:lvl3pPr marL="536575" indent="-177800">
              <a:buClr>
                <a:schemeClr val="accent4"/>
              </a:buCl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4pPr marL="720000" indent="-179388">
              <a:buClr>
                <a:schemeClr val="accent4"/>
              </a:buClr>
              <a:buFont typeface="Lucida Grande"/>
              <a:buChar char="–"/>
              <a:defRPr>
                <a:solidFill>
                  <a:schemeClr val="accent3"/>
                </a:solidFill>
              </a:defRPr>
            </a:lvl4pPr>
            <a:lvl5pPr marL="936000" indent="-179388">
              <a:buClr>
                <a:schemeClr val="accent4"/>
              </a:buClr>
              <a:buFont typeface="Courier New"/>
              <a:buChar char="o"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10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426" y="540000"/>
            <a:ext cx="6905988" cy="904226"/>
          </a:xfrm>
        </p:spPr>
        <p:txBody>
          <a:bodyPr rIns="0"/>
          <a:lstStyle>
            <a:lvl1pPr>
              <a:defRPr u="none" strike="noStrike" cap="none" normalizeH="0" baseline="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682815"/>
              </p:ext>
            </p:extLst>
          </p:nvPr>
        </p:nvGraphicFramePr>
        <p:xfrm>
          <a:off x="481426" y="1989932"/>
          <a:ext cx="802189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7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Table Header</a:t>
                      </a:r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3"/>
                          </a:solidFill>
                        </a:rPr>
                        <a:t>Body content</a:t>
                      </a:r>
                      <a:endParaRPr lang="en-GB" sz="1600" dirty="0">
                        <a:solidFill>
                          <a:schemeClr val="accent3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824" y="6322940"/>
            <a:ext cx="7523176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de-DE" dirty="0"/>
              <a:t>This </a:t>
            </a:r>
            <a:r>
              <a:rPr lang="de-DE" dirty="0" err="1"/>
              <a:t>project</a:t>
            </a:r>
            <a:r>
              <a:rPr lang="de-DE" dirty="0"/>
              <a:t> hast </a:t>
            </a:r>
            <a:r>
              <a:rPr lang="de-DE" dirty="0" err="1"/>
              <a:t>received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European </a:t>
            </a:r>
            <a:r>
              <a:rPr lang="de-DE" dirty="0" err="1"/>
              <a:t>Union’s</a:t>
            </a:r>
            <a:r>
              <a:rPr lang="de-DE" dirty="0"/>
              <a:t> </a:t>
            </a:r>
            <a:r>
              <a:rPr lang="de-DE" dirty="0" err="1"/>
              <a:t>Horizon</a:t>
            </a:r>
            <a:r>
              <a:rPr lang="de-DE" dirty="0"/>
              <a:t> 2020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programme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grant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is-IS" dirty="0"/>
              <a:t>826078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17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 flipV="1">
            <a:off x="-1" y="6119998"/>
            <a:ext cx="9144001" cy="73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Titelplatzhalter 21"/>
          <p:cNvSpPr>
            <a:spLocks noGrp="1"/>
          </p:cNvSpPr>
          <p:nvPr>
            <p:ph type="title"/>
          </p:nvPr>
        </p:nvSpPr>
        <p:spPr bwMode="auto">
          <a:xfrm>
            <a:off x="463036" y="666756"/>
            <a:ext cx="6584122" cy="9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28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463036" y="1800000"/>
            <a:ext cx="8086444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3" name="Textfeld 2"/>
          <p:cNvSpPr txBox="1">
            <a:spLocks noChangeArrowheads="1"/>
          </p:cNvSpPr>
          <p:nvPr/>
        </p:nvSpPr>
        <p:spPr bwMode="auto">
          <a:xfrm>
            <a:off x="9596438" y="221456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de-DE"/>
          </a:p>
        </p:txBody>
      </p:sp>
      <p:pic>
        <p:nvPicPr>
          <p:cNvPr id="9" name="Bild 8" descr="EU_fla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6" y="6300000"/>
            <a:ext cx="552239" cy="372763"/>
          </a:xfrm>
          <a:prstGeom prst="rect">
            <a:avLst/>
          </a:prstGeom>
        </p:spPr>
      </p:pic>
      <p:sp>
        <p:nvSpPr>
          <p:cNvPr id="1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091381" y="6336000"/>
            <a:ext cx="7458099" cy="35877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1400"/>
              </a:lnSpc>
              <a:defRPr sz="80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00" y="288000"/>
            <a:ext cx="1803600" cy="3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5" r:id="rId2"/>
    <p:sldLayoutId id="2147483718" r:id="rId3"/>
    <p:sldLayoutId id="2147483713" r:id="rId4"/>
  </p:sldLayoutIdLst>
  <p:hf sldNum="0" hdr="0" dt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FontTx/>
        <a:buNone/>
        <a:defRPr sz="2400" b="1" kern="1200">
          <a:solidFill>
            <a:schemeClr val="accent3"/>
          </a:solidFill>
          <a:latin typeface="Arial"/>
          <a:ea typeface="ＭＳ Ｐゴシック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144696"/>
          </a:solidFill>
          <a:latin typeface="Arial" charset="0"/>
          <a:ea typeface="ＭＳ Ｐゴシック" charset="-128"/>
        </a:defRPr>
      </a:lvl9pPr>
    </p:titleStyle>
    <p:bodyStyle>
      <a:lvl1pPr marL="179388" indent="-179388" algn="l" rtl="0" eaLnBrk="1" fontAlgn="base" hangingPunct="1">
        <a:lnSpc>
          <a:spcPts val="22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8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1pPr>
      <a:lvl2pPr marL="536400" indent="-285750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Lucida Grande"/>
        <a:buChar char="–"/>
        <a:defRPr kern="1200">
          <a:solidFill>
            <a:schemeClr val="accent3"/>
          </a:solidFill>
          <a:latin typeface="Arial"/>
          <a:ea typeface="ＭＳ Ｐゴシック" charset="-128"/>
          <a:cs typeface="Arial"/>
        </a:defRPr>
      </a:lvl2pPr>
      <a:lvl3pPr marL="68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6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3pPr>
      <a:lvl4pPr marL="86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Lucida Grande"/>
        <a:buChar char="–"/>
        <a:defRPr sz="14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4pPr>
      <a:lvl5pPr marL="1044000" indent="-179388" algn="l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4"/>
        </a:buClr>
        <a:buSzPct val="120000"/>
        <a:buFont typeface="Arial" charset="0"/>
        <a:buChar char="•"/>
        <a:defRPr sz="1400" kern="1200">
          <a:solidFill>
            <a:schemeClr val="accent3"/>
          </a:solidFill>
          <a:latin typeface="Arial"/>
          <a:ea typeface="ＭＳ Ｐゴシック" charset="-128"/>
          <a:cs typeface="Arial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0000" y="2266491"/>
            <a:ext cx="8100000" cy="1769065"/>
          </a:xfrm>
        </p:spPr>
        <p:txBody>
          <a:bodyPr/>
          <a:lstStyle/>
          <a:p>
            <a:r>
              <a:rPr lang="en-GB" dirty="0">
                <a:solidFill>
                  <a:srgbClr val="4CBBEB"/>
                </a:solidFill>
              </a:rPr>
              <a:t>Talk: Graph embeddings as building blocks for decentralized learning.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0000" y="4205653"/>
            <a:ext cx="8100000" cy="1792005"/>
          </a:xfrm>
        </p:spPr>
        <p:txBody>
          <a:bodyPr/>
          <a:lstStyle/>
          <a:p>
            <a:r>
              <a:rPr lang="en-US" b="1" dirty="0"/>
              <a:t>Bernd Malle</a:t>
            </a:r>
            <a:br>
              <a:rPr lang="de-DE" b="1" dirty="0"/>
            </a:br>
            <a:r>
              <a:rPr lang="de-DE" dirty="0"/>
              <a:t>Medical University Graz</a:t>
            </a:r>
          </a:p>
          <a:p>
            <a:pPr lvl="0">
              <a:buClr>
                <a:srgbClr val="1DBDE5"/>
              </a:buClr>
            </a:pPr>
            <a:br>
              <a:rPr lang="de-DE" dirty="0"/>
            </a:br>
            <a:r>
              <a:rPr lang="en-US" b="1" dirty="0"/>
              <a:t>Monthly FC Seminar</a:t>
            </a:r>
            <a:br>
              <a:rPr lang="en-US" b="1" dirty="0">
                <a:solidFill>
                  <a:srgbClr val="113283"/>
                </a:solidFill>
              </a:rPr>
            </a:br>
            <a:r>
              <a:rPr lang="en-US" dirty="0">
                <a:solidFill>
                  <a:srgbClr val="113283"/>
                </a:solidFill>
              </a:rPr>
              <a:t>11/02/2020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540000" y="1232073"/>
            <a:ext cx="8100000" cy="176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sz="3000" b="1" kern="1200" cap="none" baseline="0">
                <a:ln>
                  <a:noFill/>
                </a:ln>
                <a:solidFill>
                  <a:schemeClr val="accent3"/>
                </a:solidFill>
                <a:latin typeface="Arial"/>
                <a:ea typeface="ＭＳ Ｐゴシック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44696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GB" dirty="0"/>
              <a:t>FeatureCloud:</a:t>
            </a:r>
            <a:br>
              <a:rPr lang="en-GB" b="0" dirty="0"/>
            </a:br>
            <a:r>
              <a:rPr lang="en-GB" sz="2800" b="0" dirty="0"/>
              <a:t>Providing the worldwide first technological solution to ensure full patient data control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5684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WP4 – Status: Progress to date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1426" y="1173600"/>
            <a:ext cx="8101255" cy="46584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original thought was to tackle graphs in a traditional way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assume a global (connected) graph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 it optimally or not via partitioning (KL, MCMF, RW, …)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 idea came from an experimental mindset, where we assumed having a certain dataset which we could compute globally </a:t>
            </a:r>
          </a:p>
          <a:p>
            <a:pPr lvl="1"/>
            <a:r>
              <a:rPr lang="en-GB" sz="16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 split the data &amp; compare with distributed results</a:t>
            </a:r>
            <a:endParaRPr lang="en-GB" sz="8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eality however will actually determine datasets and their locality (distribution for us. Also, graph types will never be ”text-book pure”</a:t>
            </a:r>
          </a:p>
          <a:p>
            <a:r>
              <a:rPr lang="en-GB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Also, in modern network representation learning approaches (RW-based  / GCNs) strict graph classes are rarely (never) mentioned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experiments: graph (sim) recommenders / </a:t>
            </a:r>
            <a:r>
              <a:rPr lang="en-GB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w|d2v|ft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endParaRPr lang="en-GB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 The formulation of our original work packages and tasks changed rather significantly towards GRL &amp; node / graph embeddings…</a:t>
            </a:r>
            <a:endParaRPr lang="en-GB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This project has received funding from the European Union’s Horizon 2020 research and innovation programme under grant agreement No 826078</a:t>
            </a:r>
          </a:p>
        </p:txBody>
      </p:sp>
    </p:spTree>
    <p:extLst>
      <p:ext uri="{BB962C8B-B14F-4D97-AF65-F5344CB8AC3E}">
        <p14:creationId xmlns:p14="http://schemas.microsoft.com/office/powerpoint/2010/main" val="18163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229C-504A-47A8-858D-7863253A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12" y="632154"/>
            <a:ext cx="6905988" cy="904226"/>
          </a:xfrm>
        </p:spPr>
        <p:txBody>
          <a:bodyPr/>
          <a:lstStyle/>
          <a:p>
            <a:r>
              <a:rPr lang="en-US" dirty="0"/>
              <a:t>WP4 – Schematic overview of </a:t>
            </a:r>
            <a:r>
              <a:rPr lang="en-US" dirty="0" err="1"/>
              <a:t>neighbourhood</a:t>
            </a:r>
            <a:r>
              <a:rPr lang="en-US" dirty="0"/>
              <a:t> aggregation (GraphSAGE)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E5686-D4C1-405B-AEF0-69AB46AA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This project hast received funding from the European Union’s Horizon 2020 research and innovation programme under grant agreement No </a:t>
            </a:r>
            <a:r>
              <a:rPr lang="is-IS"/>
              <a:t>826078</a:t>
            </a:r>
            <a:endParaRPr lang="de-DE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A6F85DA-12F9-4614-B442-FDE946EE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95" y="1111609"/>
            <a:ext cx="3743456" cy="1525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B7192-DAAE-44C2-844E-CAAEE3B64B04}"/>
              </a:ext>
            </a:extLst>
          </p:cNvPr>
          <p:cNvSpPr txBox="1"/>
          <p:nvPr/>
        </p:nvSpPr>
        <p:spPr>
          <a:xfrm>
            <a:off x="285341" y="2134335"/>
            <a:ext cx="4310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Rex Ying, Ruining He, Kaifeng Chen, Pong </a:t>
            </a:r>
            <a:r>
              <a:rPr lang="en-GB" sz="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Eksombatchai</a:t>
            </a:r>
            <a:r>
              <a:rPr lang="en-GB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William L. Hamilton, and Jure Leskovec. Graph convolutional neural networks for web-scale recommender systems. Proceedings of the ACM SIGKDD International Conference on Knowledge Discovery and Data Mining, pages 974–983, 2018. </a:t>
            </a:r>
            <a:r>
              <a:rPr lang="en-GB" sz="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</a:t>
            </a:r>
            <a:r>
              <a:rPr lang="en-GB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10.1145/3219819.3219890.</a:t>
            </a:r>
            <a:endParaRPr lang="en-US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6D309-F871-4448-85A4-A272AD66C9E9}"/>
              </a:ext>
            </a:extLst>
          </p:cNvPr>
          <p:cNvSpPr txBox="1"/>
          <p:nvPr/>
        </p:nvSpPr>
        <p:spPr>
          <a:xfrm>
            <a:off x="5428800" y="2637497"/>
            <a:ext cx="36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W. L. Hamilton, R. Ying, J. Leskovec, Inductive representation learning on large graphs, Advances in Neural Information Processing Systems 2017- </a:t>
            </a:r>
            <a:r>
              <a:rPr lang="en-GB" sz="800" dirty="0" err="1"/>
              <a:t>Decem</a:t>
            </a:r>
            <a:r>
              <a:rPr lang="en-GB" sz="800" dirty="0"/>
              <a:t> (Nips) (2017) 1025–1035. arXiv:1706.02216.</a:t>
            </a:r>
            <a:endParaRPr lang="en-US" sz="800" dirty="0"/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59F968F-DB29-43C8-9E0F-2307CECD4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41" y="2727386"/>
            <a:ext cx="5077526" cy="32121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7C6B84-8399-495E-809F-DFEDACEBD2E9}"/>
              </a:ext>
            </a:extLst>
          </p:cNvPr>
          <p:cNvSpPr txBox="1"/>
          <p:nvPr/>
        </p:nvSpPr>
        <p:spPr>
          <a:xfrm>
            <a:off x="481426" y="1558797"/>
            <a:ext cx="3680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Supervised – or – unsupervised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B0901-85C0-4301-8637-E9DACCBABF47}"/>
              </a:ext>
            </a:extLst>
          </p:cNvPr>
          <p:cNvSpPr txBox="1"/>
          <p:nvPr/>
        </p:nvSpPr>
        <p:spPr>
          <a:xfrm>
            <a:off x="5313771" y="3303452"/>
            <a:ext cx="3680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Sample a </a:t>
            </a:r>
            <a:r>
              <a:rPr lang="en-US" sz="1800" dirty="0" err="1"/>
              <a:t>neighbourhood</a:t>
            </a:r>
            <a:r>
              <a:rPr lang="en-US" sz="1800" dirty="0"/>
              <a:t> for each node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The sampling strategy can be flexible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Learn aggregation weight matrices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Aggregators can be simple (mean) or more complex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LSTMs performed really well, but we don’t know why</a:t>
            </a:r>
          </a:p>
        </p:txBody>
      </p:sp>
    </p:spTree>
    <p:extLst>
      <p:ext uri="{BB962C8B-B14F-4D97-AF65-F5344CB8AC3E}">
        <p14:creationId xmlns:p14="http://schemas.microsoft.com/office/powerpoint/2010/main" val="2717394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81114_FeatureCloud_PowerPoint-Master">
  <a:themeElements>
    <a:clrScheme name="FeatureCloud">
      <a:dk1>
        <a:srgbClr val="1B2867"/>
      </a:dk1>
      <a:lt1>
        <a:srgbClr val="FFFFFF"/>
      </a:lt1>
      <a:dk2>
        <a:srgbClr val="1EBEE6"/>
      </a:dk2>
      <a:lt2>
        <a:srgbClr val="FFFFFF"/>
      </a:lt2>
      <a:accent1>
        <a:srgbClr val="1DBDE5"/>
      </a:accent1>
      <a:accent2>
        <a:srgbClr val="C8D200"/>
      </a:accent2>
      <a:accent3>
        <a:srgbClr val="004595"/>
      </a:accent3>
      <a:accent4>
        <a:srgbClr val="1DBDE5"/>
      </a:accent4>
      <a:accent5>
        <a:srgbClr val="C8D200"/>
      </a:accent5>
      <a:accent6>
        <a:srgbClr val="FF2828"/>
      </a:accent6>
      <a:hlink>
        <a:srgbClr val="004595"/>
      </a:hlink>
      <a:folHlink>
        <a:srgbClr val="1DBDE5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7" id="{35B16824-12A2-694D-959F-4526D9CB5C2E}" vid="{DBCCCAD0-AB2D-D443-B11C-C31FDB9E3AC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20181114_FeatureCloud_PowerPoint-Master</Template>
  <TotalTime>410</TotalTime>
  <Words>396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Lucida Grande</vt:lpstr>
      <vt:lpstr>Tw Cen MT</vt:lpstr>
      <vt:lpstr>Wingdings</vt:lpstr>
      <vt:lpstr>20181114_FeatureCloud_PowerPoint-Master</vt:lpstr>
      <vt:lpstr>Talk: Graph embeddings as building blocks for decentralized learning.</vt:lpstr>
      <vt:lpstr>WP4 – Status: Progress to date</vt:lpstr>
      <vt:lpstr>WP4 – Schematic overview of neighbourhood aggregation (GraphSAGE)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XX ‒ TITLE</dc:title>
  <dc:creator>Nina Donner</dc:creator>
  <cp:lastModifiedBy>Bernd Malle</cp:lastModifiedBy>
  <cp:revision>67</cp:revision>
  <cp:lastPrinted>2016-02-04T13:50:37Z</cp:lastPrinted>
  <dcterms:created xsi:type="dcterms:W3CDTF">2020-06-29T08:36:46Z</dcterms:created>
  <dcterms:modified xsi:type="dcterms:W3CDTF">2020-11-02T15:26:04Z</dcterms:modified>
</cp:coreProperties>
</file>