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0" r:id="rId3"/>
    <p:sldId id="371" r:id="rId5"/>
    <p:sldId id="373" r:id="rId6"/>
    <p:sldId id="370" r:id="rId7"/>
    <p:sldId id="374" r:id="rId8"/>
    <p:sldId id="314" r:id="rId9"/>
    <p:sldId id="366" r:id="rId10"/>
    <p:sldId id="367" r:id="rId11"/>
    <p:sldId id="375" r:id="rId12"/>
    <p:sldId id="377" r:id="rId13"/>
    <p:sldId id="368" r:id="rId14"/>
    <p:sldId id="378" r:id="rId15"/>
    <p:sldId id="379" r:id="rId16"/>
    <p:sldId id="298" r:id="rId17"/>
    <p:sldId id="369" r:id="rId18"/>
    <p:sldId id="261" r:id="rId19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18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421171" y="6492875"/>
            <a:ext cx="462086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 hasCustomPrompt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  <a:endParaRPr sz="320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  <a:endParaRPr sz="320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  <a:endParaRPr sz="320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  <a:endParaRPr sz="320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  <a:endParaRPr sz="3200">
              <a:solidFill>
                <a:srgbClr val="17375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  <a:endParaRPr sz="3200">
              <a:solidFill>
                <a:srgbClr val="17375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  <a:endParaRPr sz="3200">
              <a:solidFill>
                <a:srgbClr val="17375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  <a:endParaRPr sz="3200">
              <a:solidFill>
                <a:srgbClr val="17375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0" y="0"/>
            <a:ext cx="6345049" cy="4274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66255" y="6553200"/>
            <a:ext cx="2085975" cy="273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Reggio Calabria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-0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</a:t>
            </a:r>
            <a:r>
              <a:rPr kumimoji="0" lang="x-none" alt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01</a:t>
            </a:r>
            <a:endParaRPr kumimoji="0" lang="x-none" altLang="en-US" sz="12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95" y="30743"/>
            <a:ext cx="1034317" cy="33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9" y="-100629"/>
            <a:ext cx="1311354" cy="601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 panose="05000000000000000000" charset="2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Wingdings" panose="05000000000000000000" charset="2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2"/>
          <p:cNvSpPr txBox="1"/>
          <p:nvPr/>
        </p:nvSpPr>
        <p:spPr>
          <a:xfrm>
            <a:off x="0" y="422219"/>
            <a:ext cx="9144000" cy="5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CD-MAKE</a:t>
            </a:r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 201</a:t>
            </a:r>
            <a:r>
              <a:rPr lang="x-none" alt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7</a:t>
            </a:r>
            <a:endParaRPr lang="en-US" sz="2400" b="1" dirty="0" smtClean="0">
              <a:solidFill>
                <a:srgbClr val="1F497D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800" b="1" dirty="0">
              <a:solidFill>
                <a:schemeClr val="tx2"/>
              </a:solidFill>
            </a:endParaRPr>
          </a:p>
          <a:p>
            <a:pPr lvl="0" algn="ctr"/>
            <a:r>
              <a:rPr lang="x-none" alt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more the merrier -</a:t>
            </a:r>
            <a:endParaRPr lang="x-none" altLang="en-US" sz="4000" b="1" dirty="0" smtClean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x-none" altLang="en-US" sz="40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Federated learning from local sphere recommendations</a:t>
            </a:r>
            <a:endParaRPr lang="x-none" alt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lang="en-US" sz="40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Bernd Malle, </a:t>
            </a:r>
            <a:r>
              <a:rPr lang="x-none" altLang="en-US" sz="2000" b="1" dirty="0" smtClean="0">
                <a:solidFill>
                  <a:schemeClr val="tx2"/>
                </a:solidFill>
              </a:rPr>
              <a:t>Nicola Giuliani</a:t>
            </a:r>
            <a:r>
              <a:rPr lang="en-US" sz="2000" b="1" dirty="0" smtClean="0">
                <a:solidFill>
                  <a:schemeClr val="tx2"/>
                </a:solidFill>
              </a:rPr>
              <a:t>, Peter Kieseberg </a:t>
            </a:r>
            <a:r>
              <a:rPr lang="x-none" altLang="en-US" sz="2000" b="1" dirty="0" smtClean="0">
                <a:solidFill>
                  <a:schemeClr val="tx2"/>
                </a:solidFill>
              </a:rPr>
              <a:t>and</a:t>
            </a:r>
            <a:r>
              <a:rPr lang="en-US" sz="2000" b="1" dirty="0" smtClean="0">
                <a:solidFill>
                  <a:schemeClr val="tx2"/>
                </a:solidFill>
              </a:rPr>
              <a:t> Andreas Holzinger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kern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b.malle@hci-kdd.org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58" y="3574770"/>
            <a:ext cx="2520696" cy="826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4" y="3227679"/>
            <a:ext cx="3238500" cy="1485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Global sphere / Local sphere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3390" y="917575"/>
            <a:ext cx="8226425" cy="49231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Many globally distributed databases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dont have to / cannot be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implemented as a graph (AFAIK facebook also does not store one central graph)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would need too many globally propagating updates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"the consequences of a tiny little update could affect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farthest reaches of the global graph"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huge problem for graph databases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local sphere can get it's information from many pub/sub mechanism targeting different endpoints in the global sphere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local sphere is a superset of the actual user's data, but user's data plus it's relevant vicinity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Global Sphere / Local Sphere / User data</a:t>
            </a:r>
            <a:endParaRPr lang="x-none" altLang="en-US" dirty="0"/>
          </a:p>
        </p:txBody>
      </p:sp>
      <p:pic>
        <p:nvPicPr>
          <p:cNvPr id="3" name="Picture 2" descr="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638810"/>
            <a:ext cx="8632825" cy="50965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380000">
            <a:off x="3148965" y="2886075"/>
            <a:ext cx="2499360" cy="3316605"/>
          </a:xfrm>
          <a:prstGeom prst="ellipse">
            <a:avLst/>
          </a:prstGeom>
          <a:solidFill>
            <a:schemeClr val="accent6">
              <a:alpha val="54000"/>
            </a:schemeClr>
          </a:solidFill>
          <a:ln w="25400" cap="flat">
            <a:solidFill>
              <a:srgbClr val="4F81BD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21485" y="5821045"/>
            <a:ext cx="592264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x-none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GraphQL (not real-time yet) / Meteor.js / ....</a:t>
            </a:r>
            <a:endParaRPr kumimoji="0" lang="x-none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Advantages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3390" y="917575"/>
            <a:ext cx="8226425" cy="49231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GDPR says processing of personal data is expressely prohibited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but they are talking about data you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collected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what if you haven't collected it because it never left the users' device?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You can potentially use a wealth of information available on the client device you could never access server-side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address book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calendar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GPS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local files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 .............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Advantages (coming back to the startup idea)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65455" y="822960"/>
            <a:ext cx="8226425" cy="52666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BYOCP - "Bring your own computational power"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World's fastest supercomputer can do 93 Petaflops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- A Geforce 1080 runs at about 12 Teraflops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(single prec.)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 Y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ou need ~7,750 customers with such cards to reach the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TaihuLight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i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hone 7: GPU operates at 729.6 GFLOPS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~130k iphones stack up to the TaihuLight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of course those are very superficial &amp; unrealistic numbers, but they give a good feeling about the order of magnitude we're talking about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 few hundred thousand users is not much for a successful startup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today =&gt; SCALABILITY !!!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Proposed mechanism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807720"/>
            <a:ext cx="8392160" cy="55378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Pub/Sub keeps the local sphere in sync with global data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Local algorithms compute recommendations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these can also come from a client-side crawler (like the FB crawler which scans URLs you paste into a comment field and extracts images from a website etc.)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Upon user acceptance, a new node is introduced into the local sphere + updated to the global sphere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Client devices with overlapping local spheres now receive that node in the background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Their recommenders respond...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Machine Learning / Conclusion</a:t>
            </a:r>
            <a:endParaRPr lang="x-none" altLang="en-US" dirty="0"/>
          </a:p>
        </p:txBody>
      </p:sp>
      <p:pic>
        <p:nvPicPr>
          <p:cNvPr id="3" name="Picture 2" descr="bagging_vs_local_sphe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496310"/>
            <a:ext cx="7695565" cy="2708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0690" y="1007110"/>
            <a:ext cx="8330565" cy="2287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Maybe it's even possible to implement Machine Learning paradigms on such a distributed platform (see bagging below)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  <a:latin typeface="Calibri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alibri"/>
              <a:sym typeface="+mn-ea"/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  <a:latin typeface="Calibri"/>
                <a:sym typeface="+mn-ea"/>
              </a:rPr>
              <a:t>In the end, we might not even have to curate a global graph anymore - it could be a 'ghost-like', implicit instantiation of the sum of all local spheres....</a:t>
            </a:r>
            <a:endParaRPr kumimoji="0" lang="x-none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6286500" cy="568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95910" y="1116965"/>
            <a:ext cx="8392160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Thinking about Machine learning from a *European* startup perspective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Which brings a few particular challenges with it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Usually less startup capital than U.S. competitors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2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=&gt; therefore less money for computing power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much fewer possible customers 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(initially)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than Asian competitors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	=&gt; less initial data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GDPR is a major impediment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		=&gt; expressely prohibits use of personal data... 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Maybe we can circumnavigate all those hurdles via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defTabSz="676275">
              <a:spcBef>
                <a:spcPts val="0"/>
              </a:spcBef>
              <a:buClr>
                <a:srgbClr val="1F497D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pPr>
            <a:r>
              <a:rPr lang="x-none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			Client-side Machine Learning</a:t>
            </a:r>
            <a:endParaRPr lang="x-none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275">
              <a:spcBef>
                <a:spcPts val="0"/>
              </a:spcBef>
              <a:buClr>
                <a:srgbClr val="1F497D"/>
              </a:buClr>
              <a:buFont typeface="Arial" charset="0"/>
              <a:buAutoNum type="arabicPeriod"/>
              <a:defRPr sz="1800">
                <a:solidFill>
                  <a:srgbClr val="000000"/>
                </a:solidFill>
              </a:defRPr>
            </a:pPr>
            <a:endParaRPr lang="x-none" alt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260350" y="915035"/>
            <a:ext cx="8392160" cy="20802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 far away are relevant decision points within a social networks usually?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Leskovec</a:t>
            </a: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even back in 2006 observed recommender cascades within an online shopping system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for 3 out of 4 products: maximum size of cascade was &lt; 10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recommender_cascade_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092450"/>
            <a:ext cx="7028815" cy="24961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Recommendation Cascades</a:t>
            </a:r>
            <a:endParaRPr lang="x-none" altLang="en-US" dirty="0"/>
          </a:p>
        </p:txBody>
      </p:sp>
      <p:pic>
        <p:nvPicPr>
          <p:cNvPr id="4" name="Picture 3" descr="recommender_cascades_sha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3241040"/>
            <a:ext cx="6286500" cy="2629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46350" y="5897245"/>
            <a:ext cx="4280535" cy="640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Leskovec, Jure, Ajit Singh, and Jon Kleinberg. "Patterns of influence in a recommendation network." Pacific-Asia Conference on Knowledge Discovery and Data Mining. Springer, Berlin, Heidelberg, 2006.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2590" y="542290"/>
            <a:ext cx="8520430" cy="2653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most were not chains, but one node influencing many others (splits) or several recommendations directed at one node (merges)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single recommendations made up the majority of 'cascades'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Calibri"/>
                <a:ea typeface="+mj-ea"/>
                <a:cs typeface="+mj-cs"/>
                <a:sym typeface="Helvetica"/>
              </a:rPr>
              <a:t>overall, the average ego network from which relevant recommendations originated was little more than 1(!)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Calibri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Introduction and Motivation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0850" y="916940"/>
            <a:ext cx="8226425" cy="5230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FB graph has been estimated to have a diameter of as low as 4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because of many loose contacts instead of friends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diameter is shrinking with new connections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although the graph is globally very sparse, individual node neighborhoods contain surprisingly dense structure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onclusion: We dont need the whole graph to calculate good recommendations - it might be possible to just take a node's immediate vicinity into account!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Traditional request / response cycle</a:t>
            </a:r>
            <a:endParaRPr lang="x-none" altLang="en-US" dirty="0"/>
          </a:p>
        </p:txBody>
      </p:sp>
      <p:pic>
        <p:nvPicPr>
          <p:cNvPr id="49" name="Picture 48" descr="request_respon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951230"/>
            <a:ext cx="858075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Longpolling / Ajax</a:t>
            </a:r>
            <a:endParaRPr lang="x-none" altLang="en-US" dirty="0"/>
          </a:p>
        </p:txBody>
      </p:sp>
      <p:pic>
        <p:nvPicPr>
          <p:cNvPr id="3" name="Picture 2" descr="aj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1118870"/>
            <a:ext cx="9171305" cy="48285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x-none" altLang="en-US" dirty="0" smtClean="0"/>
              <a:t>Publish / Subscribe with automatic updates</a:t>
            </a:r>
            <a:endParaRPr lang="x-none" altLang="en-US" dirty="0"/>
          </a:p>
        </p:txBody>
      </p:sp>
      <p:pic>
        <p:nvPicPr>
          <p:cNvPr id="4" name="Picture 3" descr="pubs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" y="840105"/>
            <a:ext cx="8733155" cy="531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5374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x-none" dirty="0" smtClean="0"/>
              <a:t>Consequences of Pub/Sub</a:t>
            </a:r>
            <a:endParaRPr lang="x-none" dirty="0" smtClean="0"/>
          </a:p>
        </p:txBody>
      </p:sp>
      <p:sp>
        <p:nvSpPr>
          <p:cNvPr id="3" name="Shape 34"/>
          <p:cNvSpPr txBox="1"/>
          <p:nvPr/>
        </p:nvSpPr>
        <p:spPr>
          <a:xfrm>
            <a:off x="452120" y="1154430"/>
            <a:ext cx="8226425" cy="46856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32639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 panose="05000000000000000000" charset="2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60" indent="-365760">
              <a:spcBef>
                <a:spcPts val="700"/>
              </a:spcBef>
              <a:buSzPct val="100000"/>
              <a:buFont typeface="Wingdings" panose="05000000000000000000" charset="2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This means in effect, that all information within the neighborhood of a node (if you see it graph theoretically) is constantly available within the browser / mobile device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my direct friends on a social network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all the information within my project group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defTabSz="676275">
              <a:spcBef>
                <a:spcPts val="0"/>
              </a:spcBef>
              <a:buClr>
                <a:srgbClr val="1F497D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x-none" altLang="en-US" sz="2400" dirty="0" smtClean="0">
                <a:solidFill>
                  <a:schemeClr val="accent1">
                    <a:lumMod val="50000"/>
                  </a:schemeClr>
                </a:solidFill>
              </a:rPr>
              <a:t>Combining those two views, we see that a majority of relevant recommendations could also be computed client-side...</a:t>
            </a:r>
            <a:endParaRPr lang="x-none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4934</Words>
  <Application>Kingsoft Office WPP</Application>
  <PresentationFormat>On-screen Show (4:3)</PresentationFormat>
  <Paragraphs>137</Paragraphs>
  <Slides>16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Default</vt:lpstr>
      <vt:lpstr>PowerPoint 演示文稿</vt:lpstr>
      <vt:lpstr>PowerPoint 演示文稿</vt:lpstr>
      <vt:lpstr>PowerPoint 演示文稿</vt:lpstr>
      <vt:lpstr>Recommendation Cascades</vt:lpstr>
      <vt:lpstr>PowerPoint 演示文稿</vt:lpstr>
      <vt:lpstr>Traditional request / response cycle</vt:lpstr>
      <vt:lpstr>Longpolling / Ajax</vt:lpstr>
      <vt:lpstr>Publish / Subscribe with automatic updates</vt:lpstr>
      <vt:lpstr>PowerPoint 演示文稿</vt:lpstr>
      <vt:lpstr>PowerPoint 演示文稿</vt:lpstr>
      <vt:lpstr>Global Sphere / Local Sphere / User data</vt:lpstr>
      <vt:lpstr>PowerPoint 演示文稿</vt:lpstr>
      <vt:lpstr>PowerPoint 演示文稿</vt:lpstr>
      <vt:lpstr>PowerPoint 演示文稿</vt:lpstr>
      <vt:lpstr>Machine Learning /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</cp:lastModifiedBy>
  <cp:revision>309</cp:revision>
  <dcterms:created xsi:type="dcterms:W3CDTF">2017-09-01T08:08:02Z</dcterms:created>
  <dcterms:modified xsi:type="dcterms:W3CDTF">2017-09-01T08:08:02Z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