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020" r:id="rId2"/>
    <p:sldId id="1177" r:id="rId3"/>
    <p:sldId id="1179" r:id="rId4"/>
    <p:sldId id="1180" r:id="rId5"/>
    <p:sldId id="1184" r:id="rId6"/>
    <p:sldId id="1181" r:id="rId7"/>
    <p:sldId id="1182" r:id="rId8"/>
    <p:sldId id="1183" r:id="rId9"/>
    <p:sldId id="1186" r:id="rId10"/>
    <p:sldId id="1185" r:id="rId11"/>
    <p:sldId id="1187" r:id="rId12"/>
    <p:sldId id="1188" r:id="rId13"/>
    <p:sldId id="1189" r:id="rId14"/>
    <p:sldId id="1176" r:id="rId1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 Frontmatter" id="{65137689-2F59-43D6-B025-41BD72141834}">
          <p14:sldIdLst>
            <p14:sldId id="1020"/>
            <p14:sldId id="1177"/>
            <p14:sldId id="1179"/>
            <p14:sldId id="1180"/>
            <p14:sldId id="1184"/>
            <p14:sldId id="1181"/>
            <p14:sldId id="1182"/>
            <p14:sldId id="1183"/>
            <p14:sldId id="1186"/>
            <p14:sldId id="1185"/>
            <p14:sldId id="1187"/>
            <p14:sldId id="1188"/>
            <p14:sldId id="1189"/>
            <p14:sldId id="1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4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5" autoAdjust="0"/>
    <p:restoredTop sz="82238" autoAdjust="0"/>
  </p:normalViewPr>
  <p:slideViewPr>
    <p:cSldViewPr>
      <p:cViewPr varScale="1">
        <p:scale>
          <a:sx n="73" d="100"/>
          <a:sy n="73" d="100"/>
        </p:scale>
        <p:origin x="72" y="558"/>
      </p:cViewPr>
      <p:guideLst>
        <p:guide orient="horz" pos="4319"/>
        <p:guide pos="4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043"/>
    </p:cViewPr>
  </p:sorterViewPr>
  <p:notesViewPr>
    <p:cSldViewPr>
      <p:cViewPr varScale="1">
        <p:scale>
          <a:sx n="71" d="100"/>
          <a:sy n="71" d="100"/>
        </p:scale>
        <p:origin x="2794" y="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32364-C72A-4565-A307-2002F577364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CDDF2-6D09-4F0A-A4E7-ABAB605021C4}">
      <dgm:prSet phldrT="[Text]"/>
      <dgm:spPr/>
      <dgm:t>
        <a:bodyPr/>
        <a:lstStyle/>
        <a:p>
          <a:r>
            <a:rPr lang="en-US" dirty="0" smtClean="0"/>
            <a:t>Subset of Data</a:t>
          </a:r>
          <a:endParaRPr lang="en-US" dirty="0"/>
        </a:p>
      </dgm:t>
    </dgm:pt>
    <dgm:pt modelId="{86271C49-7983-4814-BFF9-F9F745D8FEB5}" type="parTrans" cxnId="{31D28BE7-952E-4A32-8025-7B4C8A2B881A}">
      <dgm:prSet/>
      <dgm:spPr/>
      <dgm:t>
        <a:bodyPr/>
        <a:lstStyle/>
        <a:p>
          <a:endParaRPr lang="en-US"/>
        </a:p>
      </dgm:t>
    </dgm:pt>
    <dgm:pt modelId="{8AE63BE1-86C3-42FC-BF85-A5740A6B0E97}" type="sibTrans" cxnId="{31D28BE7-952E-4A32-8025-7B4C8A2B881A}">
      <dgm:prSet/>
      <dgm:spPr/>
      <dgm:t>
        <a:bodyPr/>
        <a:lstStyle/>
        <a:p>
          <a:endParaRPr lang="en-US"/>
        </a:p>
      </dgm:t>
    </dgm:pt>
    <dgm:pt modelId="{F3ED154E-8155-4A44-A5F0-C82245B46EEE}">
      <dgm:prSet phldrT="[Text]"/>
      <dgm:spPr/>
      <dgm:t>
        <a:bodyPr/>
        <a:lstStyle/>
        <a:p>
          <a:r>
            <a:rPr lang="en-US" dirty="0" smtClean="0"/>
            <a:t>Sample </a:t>
          </a:r>
        </a:p>
        <a:p>
          <a:r>
            <a:rPr lang="en-US" dirty="0" smtClean="0"/>
            <a:t>presented to User</a:t>
          </a:r>
          <a:endParaRPr lang="en-US" dirty="0"/>
        </a:p>
      </dgm:t>
    </dgm:pt>
    <dgm:pt modelId="{C34BC742-2888-4BED-9E2E-C81195E54702}" type="parTrans" cxnId="{A0861216-162E-426A-9A01-4BEC2E3EE36B}">
      <dgm:prSet/>
      <dgm:spPr/>
      <dgm:t>
        <a:bodyPr/>
        <a:lstStyle/>
        <a:p>
          <a:endParaRPr lang="en-US"/>
        </a:p>
      </dgm:t>
    </dgm:pt>
    <dgm:pt modelId="{C5CABB45-4DD2-4193-9E22-59BC9760FDDA}" type="sibTrans" cxnId="{A0861216-162E-426A-9A01-4BEC2E3EE36B}">
      <dgm:prSet/>
      <dgm:spPr/>
      <dgm:t>
        <a:bodyPr/>
        <a:lstStyle/>
        <a:p>
          <a:endParaRPr lang="en-US"/>
        </a:p>
      </dgm:t>
    </dgm:pt>
    <dgm:pt modelId="{767BB390-07AE-4DAA-A0CF-FC9D2C479841}">
      <dgm:prSet phldrT="[Text]"/>
      <dgm:spPr/>
      <dgm:t>
        <a:bodyPr/>
        <a:lstStyle/>
        <a:p>
          <a:r>
            <a:rPr lang="en-US" dirty="0" smtClean="0"/>
            <a:t>User decides</a:t>
          </a:r>
          <a:endParaRPr lang="en-US" dirty="0"/>
        </a:p>
      </dgm:t>
    </dgm:pt>
    <dgm:pt modelId="{AD2FC8A3-E621-452E-ACCA-F0F24F5AFD4A}" type="parTrans" cxnId="{F853D06B-F241-4C68-8339-D1E5A18CD30A}">
      <dgm:prSet/>
      <dgm:spPr/>
      <dgm:t>
        <a:bodyPr/>
        <a:lstStyle/>
        <a:p>
          <a:endParaRPr lang="en-US"/>
        </a:p>
      </dgm:t>
    </dgm:pt>
    <dgm:pt modelId="{B9020615-77DB-4498-9E41-E5A66B2D673C}" type="sibTrans" cxnId="{F853D06B-F241-4C68-8339-D1E5A18CD30A}">
      <dgm:prSet/>
      <dgm:spPr/>
      <dgm:t>
        <a:bodyPr/>
        <a:lstStyle/>
        <a:p>
          <a:endParaRPr lang="en-US"/>
        </a:p>
      </dgm:t>
    </dgm:pt>
    <dgm:pt modelId="{F6FF8928-64B2-46F5-BCCE-9D61E031E4BC}">
      <dgm:prSet phldrT="[Text]"/>
      <dgm:spPr/>
      <dgm:t>
        <a:bodyPr/>
        <a:lstStyle/>
        <a:p>
          <a:r>
            <a:rPr lang="en-US" dirty="0" smtClean="0"/>
            <a:t>Update data + learn Heuristics</a:t>
          </a:r>
          <a:endParaRPr lang="en-US" dirty="0"/>
        </a:p>
      </dgm:t>
    </dgm:pt>
    <dgm:pt modelId="{745E2C8C-6944-4A04-86DF-901FF68253AF}" type="parTrans" cxnId="{7EA52ED2-885E-4943-99C0-C634F25AFF2B}">
      <dgm:prSet/>
      <dgm:spPr/>
      <dgm:t>
        <a:bodyPr/>
        <a:lstStyle/>
        <a:p>
          <a:endParaRPr lang="en-US"/>
        </a:p>
      </dgm:t>
    </dgm:pt>
    <dgm:pt modelId="{822EA1CF-97A8-4AAB-AC56-DCF461531838}" type="sibTrans" cxnId="{7EA52ED2-885E-4943-99C0-C634F25AFF2B}">
      <dgm:prSet/>
      <dgm:spPr/>
      <dgm:t>
        <a:bodyPr/>
        <a:lstStyle/>
        <a:p>
          <a:endParaRPr lang="en-US"/>
        </a:p>
      </dgm:t>
    </dgm:pt>
    <dgm:pt modelId="{804367E8-4F05-4D4E-A8A9-2CE836C7B5F5}" type="pres">
      <dgm:prSet presAssocID="{6A432364-C72A-4565-A307-2002F577364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400FCA-9861-468E-9EA7-A6AF55C9387B}" type="pres">
      <dgm:prSet presAssocID="{ED8CDDF2-6D09-4F0A-A4E7-ABAB605021C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DD931-DEF0-4806-A0BD-21F86D9A4D5A}" type="pres">
      <dgm:prSet presAssocID="{ED8CDDF2-6D09-4F0A-A4E7-ABAB605021C4}" presName="spNode" presStyleCnt="0"/>
      <dgm:spPr/>
    </dgm:pt>
    <dgm:pt modelId="{6E5A24AB-6628-4116-B42D-E27AECD5BA41}" type="pres">
      <dgm:prSet presAssocID="{8AE63BE1-86C3-42FC-BF85-A5740A6B0E97}" presName="sibTrans" presStyleLbl="sibTrans1D1" presStyleIdx="0" presStyleCnt="4"/>
      <dgm:spPr/>
      <dgm:t>
        <a:bodyPr/>
        <a:lstStyle/>
        <a:p>
          <a:endParaRPr lang="en-US"/>
        </a:p>
      </dgm:t>
    </dgm:pt>
    <dgm:pt modelId="{0B8E3464-10C7-4869-9219-085B12059FBA}" type="pres">
      <dgm:prSet presAssocID="{F3ED154E-8155-4A44-A5F0-C82245B46EE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1DDE2-4A59-46B1-9952-E16F4A90FD5C}" type="pres">
      <dgm:prSet presAssocID="{F3ED154E-8155-4A44-A5F0-C82245B46EEE}" presName="spNode" presStyleCnt="0"/>
      <dgm:spPr/>
    </dgm:pt>
    <dgm:pt modelId="{457C87F9-7395-4004-81A3-7037921492C9}" type="pres">
      <dgm:prSet presAssocID="{C5CABB45-4DD2-4193-9E22-59BC9760FDD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B6755D18-0D60-44E7-8C72-7A250C666293}" type="pres">
      <dgm:prSet presAssocID="{767BB390-07AE-4DAA-A0CF-FC9D2C4798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1BD10-7521-4D0F-8A5D-E3CFFFC0E411}" type="pres">
      <dgm:prSet presAssocID="{767BB390-07AE-4DAA-A0CF-FC9D2C479841}" presName="spNode" presStyleCnt="0"/>
      <dgm:spPr/>
    </dgm:pt>
    <dgm:pt modelId="{BCA5B032-FB4B-4BC6-B711-36EAB193EF43}" type="pres">
      <dgm:prSet presAssocID="{B9020615-77DB-4498-9E41-E5A66B2D673C}" presName="sibTrans" presStyleLbl="sibTrans1D1" presStyleIdx="2" presStyleCnt="4"/>
      <dgm:spPr/>
      <dgm:t>
        <a:bodyPr/>
        <a:lstStyle/>
        <a:p>
          <a:endParaRPr lang="en-US"/>
        </a:p>
      </dgm:t>
    </dgm:pt>
    <dgm:pt modelId="{A70857BC-8A59-40AD-9F8D-F02AD8A13D5B}" type="pres">
      <dgm:prSet presAssocID="{F6FF8928-64B2-46F5-BCCE-9D61E031E4B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E846D-9EFE-49D0-B015-24EE9D232689}" type="pres">
      <dgm:prSet presAssocID="{F6FF8928-64B2-46F5-BCCE-9D61E031E4BC}" presName="spNode" presStyleCnt="0"/>
      <dgm:spPr/>
    </dgm:pt>
    <dgm:pt modelId="{BBBD5AEC-7929-4225-B7C1-16EEB7433034}" type="pres">
      <dgm:prSet presAssocID="{822EA1CF-97A8-4AAB-AC56-DCF461531838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D12534D-23E2-4DAB-9F28-ADF388FDD7F3}" type="presOf" srcId="{C5CABB45-4DD2-4193-9E22-59BC9760FDDA}" destId="{457C87F9-7395-4004-81A3-7037921492C9}" srcOrd="0" destOrd="0" presId="urn:microsoft.com/office/officeart/2005/8/layout/cycle5"/>
    <dgm:cxn modelId="{B74DBCEB-2A62-433C-AE23-26C62D2178AC}" type="presOf" srcId="{822EA1CF-97A8-4AAB-AC56-DCF461531838}" destId="{BBBD5AEC-7929-4225-B7C1-16EEB7433034}" srcOrd="0" destOrd="0" presId="urn:microsoft.com/office/officeart/2005/8/layout/cycle5"/>
    <dgm:cxn modelId="{F184DFAA-CEAB-4ABB-9085-E72BE384180E}" type="presOf" srcId="{8AE63BE1-86C3-42FC-BF85-A5740A6B0E97}" destId="{6E5A24AB-6628-4116-B42D-E27AECD5BA41}" srcOrd="0" destOrd="0" presId="urn:microsoft.com/office/officeart/2005/8/layout/cycle5"/>
    <dgm:cxn modelId="{7EA52ED2-885E-4943-99C0-C634F25AFF2B}" srcId="{6A432364-C72A-4565-A307-2002F5773646}" destId="{F6FF8928-64B2-46F5-BCCE-9D61E031E4BC}" srcOrd="3" destOrd="0" parTransId="{745E2C8C-6944-4A04-86DF-901FF68253AF}" sibTransId="{822EA1CF-97A8-4AAB-AC56-DCF461531838}"/>
    <dgm:cxn modelId="{F853D06B-F241-4C68-8339-D1E5A18CD30A}" srcId="{6A432364-C72A-4565-A307-2002F5773646}" destId="{767BB390-07AE-4DAA-A0CF-FC9D2C479841}" srcOrd="2" destOrd="0" parTransId="{AD2FC8A3-E621-452E-ACCA-F0F24F5AFD4A}" sibTransId="{B9020615-77DB-4498-9E41-E5A66B2D673C}"/>
    <dgm:cxn modelId="{A0861216-162E-426A-9A01-4BEC2E3EE36B}" srcId="{6A432364-C72A-4565-A307-2002F5773646}" destId="{F3ED154E-8155-4A44-A5F0-C82245B46EEE}" srcOrd="1" destOrd="0" parTransId="{C34BC742-2888-4BED-9E2E-C81195E54702}" sibTransId="{C5CABB45-4DD2-4193-9E22-59BC9760FDDA}"/>
    <dgm:cxn modelId="{E3637FD8-7C6A-4391-8623-C94B0BD0F017}" type="presOf" srcId="{F6FF8928-64B2-46F5-BCCE-9D61E031E4BC}" destId="{A70857BC-8A59-40AD-9F8D-F02AD8A13D5B}" srcOrd="0" destOrd="0" presId="urn:microsoft.com/office/officeart/2005/8/layout/cycle5"/>
    <dgm:cxn modelId="{689D957C-09A2-447B-972B-5EED43D040BE}" type="presOf" srcId="{767BB390-07AE-4DAA-A0CF-FC9D2C479841}" destId="{B6755D18-0D60-44E7-8C72-7A250C666293}" srcOrd="0" destOrd="0" presId="urn:microsoft.com/office/officeart/2005/8/layout/cycle5"/>
    <dgm:cxn modelId="{0B796889-C000-4968-A942-992A98C78EBA}" type="presOf" srcId="{6A432364-C72A-4565-A307-2002F5773646}" destId="{804367E8-4F05-4D4E-A8A9-2CE836C7B5F5}" srcOrd="0" destOrd="0" presId="urn:microsoft.com/office/officeart/2005/8/layout/cycle5"/>
    <dgm:cxn modelId="{4DA4FA1B-7B1B-40D7-BA47-0B1955E36261}" type="presOf" srcId="{ED8CDDF2-6D09-4F0A-A4E7-ABAB605021C4}" destId="{5A400FCA-9861-468E-9EA7-A6AF55C9387B}" srcOrd="0" destOrd="0" presId="urn:microsoft.com/office/officeart/2005/8/layout/cycle5"/>
    <dgm:cxn modelId="{9270945D-5337-4EEE-B890-3005837C517C}" type="presOf" srcId="{F3ED154E-8155-4A44-A5F0-C82245B46EEE}" destId="{0B8E3464-10C7-4869-9219-085B12059FBA}" srcOrd="0" destOrd="0" presId="urn:microsoft.com/office/officeart/2005/8/layout/cycle5"/>
    <dgm:cxn modelId="{31D28BE7-952E-4A32-8025-7B4C8A2B881A}" srcId="{6A432364-C72A-4565-A307-2002F5773646}" destId="{ED8CDDF2-6D09-4F0A-A4E7-ABAB605021C4}" srcOrd="0" destOrd="0" parTransId="{86271C49-7983-4814-BFF9-F9F745D8FEB5}" sibTransId="{8AE63BE1-86C3-42FC-BF85-A5740A6B0E97}"/>
    <dgm:cxn modelId="{04A46F73-C4CF-424C-B74F-34CED793EA41}" type="presOf" srcId="{B9020615-77DB-4498-9E41-E5A66B2D673C}" destId="{BCA5B032-FB4B-4BC6-B711-36EAB193EF43}" srcOrd="0" destOrd="0" presId="urn:microsoft.com/office/officeart/2005/8/layout/cycle5"/>
    <dgm:cxn modelId="{4AB6131A-DA2D-4F3A-A757-CE14900E2C19}" type="presParOf" srcId="{804367E8-4F05-4D4E-A8A9-2CE836C7B5F5}" destId="{5A400FCA-9861-468E-9EA7-A6AF55C9387B}" srcOrd="0" destOrd="0" presId="urn:microsoft.com/office/officeart/2005/8/layout/cycle5"/>
    <dgm:cxn modelId="{B57F170C-190F-4D4F-AEA1-0AF5AC2193E5}" type="presParOf" srcId="{804367E8-4F05-4D4E-A8A9-2CE836C7B5F5}" destId="{17BDD931-DEF0-4806-A0BD-21F86D9A4D5A}" srcOrd="1" destOrd="0" presId="urn:microsoft.com/office/officeart/2005/8/layout/cycle5"/>
    <dgm:cxn modelId="{CDBDD2E2-92FF-4DB6-965A-6C6944F4C804}" type="presParOf" srcId="{804367E8-4F05-4D4E-A8A9-2CE836C7B5F5}" destId="{6E5A24AB-6628-4116-B42D-E27AECD5BA41}" srcOrd="2" destOrd="0" presId="urn:microsoft.com/office/officeart/2005/8/layout/cycle5"/>
    <dgm:cxn modelId="{19E01505-CD0A-42A3-8C73-29E1FD3E5E71}" type="presParOf" srcId="{804367E8-4F05-4D4E-A8A9-2CE836C7B5F5}" destId="{0B8E3464-10C7-4869-9219-085B12059FBA}" srcOrd="3" destOrd="0" presId="urn:microsoft.com/office/officeart/2005/8/layout/cycle5"/>
    <dgm:cxn modelId="{9542BBF6-2593-4BA9-8390-27108E3EAB87}" type="presParOf" srcId="{804367E8-4F05-4D4E-A8A9-2CE836C7B5F5}" destId="{EE11DDE2-4A59-46B1-9952-E16F4A90FD5C}" srcOrd="4" destOrd="0" presId="urn:microsoft.com/office/officeart/2005/8/layout/cycle5"/>
    <dgm:cxn modelId="{4926DF2D-DA5D-40B2-8471-8810D9759F9F}" type="presParOf" srcId="{804367E8-4F05-4D4E-A8A9-2CE836C7B5F5}" destId="{457C87F9-7395-4004-81A3-7037921492C9}" srcOrd="5" destOrd="0" presId="urn:microsoft.com/office/officeart/2005/8/layout/cycle5"/>
    <dgm:cxn modelId="{FD1AA1DA-4051-4014-BAEF-C5B83777FEB1}" type="presParOf" srcId="{804367E8-4F05-4D4E-A8A9-2CE836C7B5F5}" destId="{B6755D18-0D60-44E7-8C72-7A250C666293}" srcOrd="6" destOrd="0" presId="urn:microsoft.com/office/officeart/2005/8/layout/cycle5"/>
    <dgm:cxn modelId="{F34FAB19-F52C-4A40-9EF9-7400FA697CC7}" type="presParOf" srcId="{804367E8-4F05-4D4E-A8A9-2CE836C7B5F5}" destId="{B411BD10-7521-4D0F-8A5D-E3CFFFC0E411}" srcOrd="7" destOrd="0" presId="urn:microsoft.com/office/officeart/2005/8/layout/cycle5"/>
    <dgm:cxn modelId="{BA5E9F3D-E46C-4A8B-8E32-EADD1774727D}" type="presParOf" srcId="{804367E8-4F05-4D4E-A8A9-2CE836C7B5F5}" destId="{BCA5B032-FB4B-4BC6-B711-36EAB193EF43}" srcOrd="8" destOrd="0" presId="urn:microsoft.com/office/officeart/2005/8/layout/cycle5"/>
    <dgm:cxn modelId="{7C977D6B-408F-49FF-9A5C-0B7D6E40E709}" type="presParOf" srcId="{804367E8-4F05-4D4E-A8A9-2CE836C7B5F5}" destId="{A70857BC-8A59-40AD-9F8D-F02AD8A13D5B}" srcOrd="9" destOrd="0" presId="urn:microsoft.com/office/officeart/2005/8/layout/cycle5"/>
    <dgm:cxn modelId="{7ECE225C-38BE-4782-BB99-660EAA4A5F66}" type="presParOf" srcId="{804367E8-4F05-4D4E-A8A9-2CE836C7B5F5}" destId="{BDEE846D-9EFE-49D0-B015-24EE9D232689}" srcOrd="10" destOrd="0" presId="urn:microsoft.com/office/officeart/2005/8/layout/cycle5"/>
    <dgm:cxn modelId="{0CA4DBBE-4CBB-4DB9-84F3-AA7ED1B23627}" type="presParOf" srcId="{804367E8-4F05-4D4E-A8A9-2CE836C7B5F5}" destId="{BBBD5AEC-7929-4225-B7C1-16EEB743303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00FCA-9861-468E-9EA7-A6AF55C9387B}">
      <dsp:nvSpPr>
        <dsp:cNvPr id="0" name=""/>
        <dsp:cNvSpPr/>
      </dsp:nvSpPr>
      <dsp:spPr>
        <a:xfrm>
          <a:off x="2696695" y="2224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Subset of Data</a:t>
          </a:r>
          <a:endParaRPr lang="en-US" sz="1700" kern="1200" dirty="0"/>
        </a:p>
      </dsp:txBody>
      <dsp:txXfrm>
        <a:off x="2748090" y="53619"/>
        <a:ext cx="1516939" cy="950034"/>
      </dsp:txXfrm>
    </dsp:sp>
    <dsp:sp modelId="{6E5A24AB-6628-4116-B42D-E27AECD5BA41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2774981" y="340265"/>
              </a:moveTo>
              <a:arcTo wR="1741034" hR="1741034" stAng="18385925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E3464-10C7-4869-9219-085B12059FBA}">
      <dsp:nvSpPr>
        <dsp:cNvPr id="0" name=""/>
        <dsp:cNvSpPr/>
      </dsp:nvSpPr>
      <dsp:spPr>
        <a:xfrm>
          <a:off x="4437730" y="1743258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presented to User</a:t>
          </a:r>
          <a:endParaRPr lang="en-US" sz="1700" kern="1200" dirty="0"/>
        </a:p>
      </dsp:txBody>
      <dsp:txXfrm>
        <a:off x="4489125" y="1794653"/>
        <a:ext cx="1516939" cy="950034"/>
      </dsp:txXfrm>
    </dsp:sp>
    <dsp:sp modelId="{457C87F9-7395-4004-81A3-7037921492C9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3301707" y="2512722"/>
              </a:moveTo>
              <a:arcTo wR="1741034" hR="1741034" stAng="1578628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55D18-0D60-44E7-8C72-7A250C666293}">
      <dsp:nvSpPr>
        <dsp:cNvPr id="0" name=""/>
        <dsp:cNvSpPr/>
      </dsp:nvSpPr>
      <dsp:spPr>
        <a:xfrm>
          <a:off x="2696695" y="3484293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decides</a:t>
          </a:r>
          <a:endParaRPr lang="en-US" sz="1700" kern="1200" dirty="0"/>
        </a:p>
      </dsp:txBody>
      <dsp:txXfrm>
        <a:off x="2748090" y="3535688"/>
        <a:ext cx="1516939" cy="950034"/>
      </dsp:txXfrm>
    </dsp:sp>
    <dsp:sp modelId="{BCA5B032-FB4B-4BC6-B711-36EAB193EF43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707087" y="3141803"/>
              </a:moveTo>
              <a:arcTo wR="1741034" hR="1741034" stAng="7585925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857BC-8A59-40AD-9F8D-F02AD8A13D5B}">
      <dsp:nvSpPr>
        <dsp:cNvPr id="0" name=""/>
        <dsp:cNvSpPr/>
      </dsp:nvSpPr>
      <dsp:spPr>
        <a:xfrm>
          <a:off x="955661" y="1743258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Update data + learn Heuristics</a:t>
          </a:r>
          <a:endParaRPr lang="en-US" sz="1700" kern="1200" dirty="0"/>
        </a:p>
      </dsp:txBody>
      <dsp:txXfrm>
        <a:off x="1007056" y="1794653"/>
        <a:ext cx="1516939" cy="950034"/>
      </dsp:txXfrm>
    </dsp:sp>
    <dsp:sp modelId="{BBBD5AEC-7929-4225-B7C1-16EEB7433034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180361" y="969347"/>
              </a:moveTo>
              <a:arcTo wR="1741034" hR="1741034" stAng="12378628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/>
          <a:lstStyle>
            <a:lvl1pPr algn="l">
              <a:defRPr sz="1300"/>
            </a:lvl1pPr>
          </a:lstStyle>
          <a:p>
            <a:r>
              <a:rPr lang="de-AT"/>
              <a:t>A. Holzinger                                                 LV 709.049                                           02.12.2015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/>
          <a:lstStyle>
            <a:lvl1pPr algn="r">
              <a:defRPr sz="1300"/>
            </a:lvl1pPr>
          </a:lstStyle>
          <a:p>
            <a:r>
              <a:rPr lang="en-US"/>
              <a:t>2.12.2015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26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 anchor="b"/>
          <a:lstStyle>
            <a:lvl1pPr algn="l">
              <a:defRPr sz="1300"/>
            </a:lvl1pPr>
          </a:lstStyle>
          <a:p>
            <a:r>
              <a:rPr lang="en-US"/>
              <a:t>WS 2015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26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 anchor="b"/>
          <a:lstStyle>
            <a:lvl1pPr algn="r">
              <a:defRPr sz="1300"/>
            </a:lvl1pPr>
          </a:lstStyle>
          <a:p>
            <a:fld id="{31789F8F-4BD1-418E-96B9-6958F5A8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50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813346" y="148754"/>
            <a:ext cx="5544616" cy="362977"/>
          </a:xfrm>
          <a:prstGeom prst="rect">
            <a:avLst/>
          </a:prstGeom>
        </p:spPr>
        <p:txBody>
          <a:bodyPr vert="horz" lIns="95614" tIns="47807" rIns="95614" bIns="47807" rtlCol="0"/>
          <a:lstStyle>
            <a:lvl1pPr algn="l">
              <a:defRPr sz="1100"/>
            </a:lvl1pPr>
          </a:lstStyle>
          <a:p>
            <a:r>
              <a:rPr lang="de-AT"/>
              <a:t>A. Holzinger                                                 LV 709.049                                           02.12.2015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5354" y="652810"/>
            <a:ext cx="5377399" cy="403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4" tIns="47807" rIns="95614" bIns="4780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13346" y="4861442"/>
            <a:ext cx="5576024" cy="4605576"/>
          </a:xfrm>
          <a:prstGeom prst="rect">
            <a:avLst/>
          </a:prstGeom>
        </p:spPr>
        <p:txBody>
          <a:bodyPr vert="horz" lIns="95614" tIns="47807" rIns="95614" bIns="47807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813347" y="9653810"/>
            <a:ext cx="2448272" cy="511731"/>
          </a:xfrm>
          <a:prstGeom prst="rect">
            <a:avLst/>
          </a:prstGeom>
        </p:spPr>
        <p:txBody>
          <a:bodyPr vert="horz" lIns="95614" tIns="47807" rIns="95614" bIns="47807" rtlCol="0" anchor="b"/>
          <a:lstStyle>
            <a:lvl1pPr algn="l">
              <a:defRPr sz="1100"/>
            </a:lvl1pPr>
          </a:lstStyle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9691" y="9653810"/>
            <a:ext cx="2520280" cy="511731"/>
          </a:xfrm>
          <a:prstGeom prst="rect">
            <a:avLst/>
          </a:prstGeom>
        </p:spPr>
        <p:txBody>
          <a:bodyPr vert="horz" lIns="95614" tIns="47807" rIns="95614" bIns="47807" rtlCol="0" anchor="b"/>
          <a:lstStyle>
            <a:lvl1pPr algn="r">
              <a:defRPr sz="1100"/>
            </a:lvl1pPr>
          </a:lstStyle>
          <a:p>
            <a:fld id="{70857911-5DA0-46A4-98EC-C3C2823BEB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725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12800" y="635000"/>
            <a:ext cx="5545138" cy="41592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/>
          <a:lstStyle/>
          <a:p>
            <a:r>
              <a:rPr lang="en-US" sz="1200" baseline="0" dirty="0">
                <a:latin typeface="Cambria" panose="02040503050406030204" pitchFamily="18" charset="0"/>
              </a:rPr>
              <a:t>Version ok (checked 17.12.2016)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4" y="9721110"/>
            <a:ext cx="3076363" cy="511731"/>
          </a:xfrm>
          <a:prstGeom prst="rect">
            <a:avLst/>
          </a:prstGeom>
        </p:spPr>
        <p:txBody>
          <a:bodyPr/>
          <a:lstStyle/>
          <a:p>
            <a:fld id="{70857911-5DA0-46A4-98EC-C3C2823BEBEE}" type="slidenum">
              <a:rPr lang="en-US" smtClean="0"/>
              <a:t>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 2015/16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2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5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Non-obvious for the numerical columns</a:t>
            </a:r>
          </a:p>
          <a:p>
            <a:endParaRPr lang="en-US" dirty="0" smtClean="0"/>
          </a:p>
          <a:p>
            <a:r>
              <a:rPr lang="en-US" dirty="0" smtClean="0"/>
              <a:t>Ranges =&gt; Averages of ranges…</a:t>
            </a:r>
          </a:p>
          <a:p>
            <a:endParaRPr lang="en-US" dirty="0" smtClean="0"/>
          </a:p>
          <a:p>
            <a:r>
              <a:rPr lang="en-US" dirty="0" smtClean="0"/>
              <a:t>Of course you get one of those for each combination of k-factor /</a:t>
            </a:r>
            <a:r>
              <a:rPr lang="en-US" baseline="0" dirty="0" smtClean="0"/>
              <a:t> </a:t>
            </a:r>
            <a:r>
              <a:rPr lang="en-US" dirty="0" smtClean="0"/>
              <a:t>weight vector applied…</a:t>
            </a:r>
          </a:p>
        </p:txBody>
      </p:sp>
    </p:spTree>
    <p:extLst>
      <p:ext uri="{BB962C8B-B14F-4D97-AF65-F5344CB8AC3E}">
        <p14:creationId xmlns:p14="http://schemas.microsoft.com/office/powerpoint/2010/main" val="191136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4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of weight vectors:</a:t>
            </a:r>
          </a:p>
          <a:p>
            <a:endParaRPr lang="en-US" dirty="0" smtClean="0"/>
          </a:p>
          <a:p>
            <a:r>
              <a:rPr lang="en-US" dirty="0" smtClean="0"/>
              <a:t>REVERSE MENTAL</a:t>
            </a:r>
            <a:r>
              <a:rPr lang="en-US" baseline="0" dirty="0" smtClean="0"/>
              <a:t> 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=&gt; Probably</a:t>
            </a:r>
            <a:r>
              <a:rPr lang="en-US" baseline="0" dirty="0" smtClean="0"/>
              <a:t> interesting for many application areas</a:t>
            </a:r>
            <a:endParaRPr lang="en-US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Race =&gt; Maybe interesting for certain kinds of diseases</a:t>
            </a:r>
            <a:endParaRPr lang="en-US" dirty="0" smtClean="0"/>
          </a:p>
          <a:p>
            <a:r>
              <a:rPr lang="en-US" dirty="0" smtClean="0"/>
              <a:t>Marital status =&gt; e.g. insurance</a:t>
            </a:r>
            <a:r>
              <a:rPr lang="en-US" baseline="0" dirty="0" smtClean="0"/>
              <a:t> companies want to conduct risk assessment for household policy</a:t>
            </a:r>
          </a:p>
        </p:txBody>
      </p:sp>
    </p:spTree>
    <p:extLst>
      <p:ext uri="{BB962C8B-B14F-4D97-AF65-F5344CB8AC3E}">
        <p14:creationId xmlns:p14="http://schemas.microsoft.com/office/powerpoint/2010/main" val="9513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9950" indent="-288442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3771" indent="-230754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5278" indent="-230754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76787" indent="-230754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38295" indent="-23075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99804" indent="-23075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1312" indent="-23075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2821" indent="-23075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421459-9FCC-45E6-8E72-63392DDCDFD7}" type="slidenum">
              <a:rPr lang="en-GB" sz="1300"/>
              <a:pPr eaLnBrk="1" hangingPunct="1"/>
              <a:t>14</a:t>
            </a:fld>
            <a:endParaRPr lang="en-GB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652463"/>
            <a:ext cx="5376863" cy="403383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My DEDICATION is to make data valuable</a:t>
            </a:r>
            <a:r>
              <a:rPr lang="en-US" baseline="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dirty="0">
                <a:latin typeface="Arial" pitchFamily="34" charset="0"/>
                <a:cs typeface="Arial" pitchFamily="34" charset="0"/>
              </a:rPr>
              <a:t>Thank you!</a:t>
            </a:r>
          </a:p>
          <a:p>
            <a:pPr eaLnBrk="1" hangingPunct="1"/>
            <a:endParaRPr lang="en-US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WS 2013/14</a:t>
            </a:r>
            <a:endParaRPr lang="en-US" dirty="0"/>
          </a:p>
        </p:txBody>
      </p:sp>
      <p:sp>
        <p:nvSpPr>
          <p:cNvPr id="3" name="Kopfzeilenplatzhalt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A. Holzinger			  	                                LV 444.152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6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5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2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LEER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7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3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+BILD+TEX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95536" y="3284984"/>
            <a:ext cx="8496944" cy="2952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4716016" y="548680"/>
            <a:ext cx="4177158" cy="2592388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53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1520" y="692696"/>
            <a:ext cx="4032250" cy="55445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4787900" y="692696"/>
            <a:ext cx="4104580" cy="5544616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01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63272" cy="115699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700808"/>
            <a:ext cx="8363272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83363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9552" y="-11495"/>
            <a:ext cx="7272807" cy="427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Tutorial – </a:t>
            </a:r>
            <a:r>
              <a:rPr lang="en-US" noProof="0" dirty="0" err="1" smtClean="0"/>
              <a:t>MiniProject</a:t>
            </a:r>
            <a:r>
              <a:rPr lang="en-US" noProof="0" dirty="0" smtClean="0"/>
              <a:t> “</a:t>
            </a:r>
            <a:r>
              <a:rPr lang="en-US" noProof="0" dirty="0" err="1" smtClean="0"/>
              <a:t>iML</a:t>
            </a:r>
            <a:r>
              <a:rPr lang="en-US" noProof="0" dirty="0" smtClean="0"/>
              <a:t> Anonymization”</a:t>
            </a:r>
            <a:endParaRPr lang="en-US" noProof="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 userDrawn="1"/>
        </p:nvSpPr>
        <p:spPr bwMode="auto">
          <a:xfrm>
            <a:off x="6012160" y="6581001"/>
            <a:ext cx="31318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 HCI 2017 Kickoff event, Graz 03/06/2017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47"/>
          <p:cNvSpPr txBox="1">
            <a:spLocks noChangeArrowheads="1"/>
          </p:cNvSpPr>
          <p:nvPr userDrawn="1"/>
        </p:nvSpPr>
        <p:spPr bwMode="auto">
          <a:xfrm>
            <a:off x="0" y="6594901"/>
            <a:ext cx="262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Holzinger Group</a:t>
            </a:r>
          </a:p>
        </p:txBody>
      </p:sp>
      <p:sp>
        <p:nvSpPr>
          <p:cNvPr id="16" name="Text Box 47"/>
          <p:cNvSpPr txBox="1">
            <a:spLocks noChangeArrowheads="1"/>
          </p:cNvSpPr>
          <p:nvPr userDrawn="1"/>
        </p:nvSpPr>
        <p:spPr bwMode="auto">
          <a:xfrm>
            <a:off x="3726160" y="6594901"/>
            <a:ext cx="16916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85487-03AE-4143-B462-7B581160BBAC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0146" y="23365"/>
            <a:ext cx="412510" cy="3577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10"/>
          <a:srcRect t="19352"/>
          <a:stretch/>
        </p:blipFill>
        <p:spPr>
          <a:xfrm>
            <a:off x="7852694" y="69360"/>
            <a:ext cx="1239809" cy="2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83521" y="751737"/>
            <a:ext cx="84032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Bernd Malle</a:t>
            </a:r>
            <a:endParaRPr lang="en-US" sz="24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The Name of the Event (Workshop/Symposium)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06.03</a:t>
            </a:r>
            <a:r>
              <a:rPr lang="en-US" sz="2400" b="1" dirty="0" smtClean="0">
                <a:solidFill>
                  <a:schemeClr val="tx2"/>
                </a:solidFill>
              </a:rPr>
              <a:t>.2016 </a:t>
            </a:r>
          </a:p>
          <a:p>
            <a:pPr algn="ctr"/>
            <a:endParaRPr lang="en-US" sz="24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Interactive Machine Learning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for improving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K-anonymity</a:t>
            </a:r>
          </a:p>
          <a:p>
            <a:pPr algn="ctr"/>
            <a:endParaRPr lang="en-US" sz="24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b.malle@hci-kdd.org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67544" y="19613"/>
            <a:ext cx="7416824" cy="383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Tutorial – </a:t>
            </a:r>
            <a:r>
              <a:rPr lang="en-US" sz="1800" dirty="0" err="1" smtClean="0"/>
              <a:t>MiniProject</a:t>
            </a:r>
            <a:r>
              <a:rPr lang="en-US" sz="1800" dirty="0" smtClean="0"/>
              <a:t> </a:t>
            </a:r>
            <a:r>
              <a:rPr lang="en-US" sz="1800" dirty="0" err="1" smtClean="0"/>
              <a:t>iML</a:t>
            </a:r>
            <a:r>
              <a:rPr lang="en-US" sz="1800" dirty="0" smtClean="0"/>
              <a:t> for k-anonymity</a:t>
            </a:r>
            <a:endParaRPr lang="en-US" sz="18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90914" y="5140366"/>
            <a:ext cx="8588447" cy="1371600"/>
            <a:chOff x="248524" y="5204414"/>
            <a:chExt cx="8588447" cy="13716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8234"/>
            <a:stretch/>
          </p:blipFill>
          <p:spPr>
            <a:xfrm>
              <a:off x="248524" y="5204414"/>
              <a:ext cx="8588447" cy="137160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5445224"/>
              <a:ext cx="4823364" cy="897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66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0"/>
            <a:ext cx="9144000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3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Adapting Weight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Vectors 1/2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53440" y="999491"/>
          <a:ext cx="7426961" cy="124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North_America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Married-civ-spouse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53440" y="4389120"/>
          <a:ext cx="7426961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[48 - 70]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Private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66520" y="313257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57 | 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United-States</a:t>
            </a:r>
            <a:r>
              <a:rPr lang="en-US" dirty="0" smtClean="0"/>
              <a:t> |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Male | White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| Married-civ-spouse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Notched Right Arrow 18"/>
          <p:cNvSpPr/>
          <p:nvPr/>
        </p:nvSpPr>
        <p:spPr>
          <a:xfrm rot="16200000">
            <a:off x="4287002" y="2589452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4287003" y="3701546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1683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-11495"/>
            <a:ext cx="7272809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Adapting Weight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Vectors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601" y="874475"/>
            <a:ext cx="7559969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Applying a weight vector to our desired columns will change o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ur cost function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and thereby produce different anonymization results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: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80841" y="2718015"/>
          <a:ext cx="6815491" cy="752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7566"/>
                <a:gridCol w="967566"/>
                <a:gridCol w="1332618"/>
                <a:gridCol w="839975"/>
                <a:gridCol w="935668"/>
                <a:gridCol w="1772098"/>
              </a:tblGrid>
              <a:tr h="336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workclass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native-country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marital-status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15" name="Notched Right Arrow 14"/>
          <p:cNvSpPr/>
          <p:nvPr/>
        </p:nvSpPr>
        <p:spPr>
          <a:xfrm rot="5400000">
            <a:off x="4037473" y="3954908"/>
            <a:ext cx="754449" cy="576000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180843" y="4935895"/>
          <a:ext cx="6815488" cy="737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1470"/>
                <a:gridCol w="1176868"/>
                <a:gridCol w="1707105"/>
                <a:gridCol w="741470"/>
                <a:gridCol w="741470"/>
                <a:gridCol w="1707105"/>
              </a:tblGrid>
              <a:tr h="32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workclass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native-country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marital-status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8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7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0832" y="-11495"/>
            <a:ext cx="725153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Graph based data sets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146958" y="764704"/>
            <a:ext cx="8830600" cy="558745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social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network data, in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which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nodes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microdata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edges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their structural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context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are harder 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It's harder to model the background knowledge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an attacker.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is harder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quantify the information loss of modifications.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06" y="3429000"/>
            <a:ext cx="4549127" cy="302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7" y="4149080"/>
            <a:ext cx="1406698" cy="1747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0083" y="3943412"/>
            <a:ext cx="938267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1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54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2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177" y="4653136"/>
            <a:ext cx="6624860" cy="1538039"/>
          </a:xfrm>
        </p:spPr>
        <p:txBody>
          <a:bodyPr>
            <a:noAutofit/>
          </a:bodyPr>
          <a:lstStyle/>
          <a:p>
            <a:pPr eaLnBrk="1" hangingPunct="1"/>
            <a:r>
              <a:rPr lang="en-US" sz="9600" b="1" dirty="0"/>
              <a:t>Thank you!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Overview / Contents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395536" y="836712"/>
            <a:ext cx="8392341" cy="54080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is Machine Learning?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is interactive Machine Learning?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is k-anonymity?</a:t>
            </a:r>
          </a:p>
          <a:p>
            <a:pPr lvl="1" indent="-3429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Privacy in the 21</a:t>
            </a:r>
            <a:r>
              <a:rPr lang="en-US" sz="2400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century…?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Influence on k-anonymity on ML performance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we improve this via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iML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Structure of experiments in AK-HCI</a:t>
            </a: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1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395536" y="836712"/>
            <a:ext cx="8392341" cy="54080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Definition by Tom Mitchell:</a:t>
            </a:r>
          </a:p>
          <a:p>
            <a:pPr marL="0" indent="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sz="1800" dirty="0" smtClean="0"/>
              <a:t>A </a:t>
            </a:r>
            <a:r>
              <a:rPr lang="en-US" sz="1800" dirty="0"/>
              <a:t>computer program is said to learn from experience </a:t>
            </a:r>
            <a:r>
              <a:rPr lang="en-US" sz="1800" i="1" dirty="0"/>
              <a:t>E</a:t>
            </a:r>
            <a:r>
              <a:rPr lang="en-US" sz="1800" dirty="0"/>
              <a:t> with respect to some class of tasks </a:t>
            </a:r>
            <a:r>
              <a:rPr lang="en-US" sz="1800" i="1" dirty="0"/>
              <a:t>T</a:t>
            </a:r>
            <a:r>
              <a:rPr lang="en-US" sz="1800" dirty="0"/>
              <a:t> and performance measure </a:t>
            </a:r>
            <a:r>
              <a:rPr lang="en-US" sz="1800" i="1" dirty="0"/>
              <a:t>P</a:t>
            </a:r>
            <a:r>
              <a:rPr lang="en-US" sz="1800" dirty="0"/>
              <a:t> if its performance at tasks in </a:t>
            </a:r>
            <a:r>
              <a:rPr lang="en-US" sz="1800" i="1" dirty="0"/>
              <a:t>T</a:t>
            </a:r>
            <a:r>
              <a:rPr lang="en-US" sz="1800" dirty="0"/>
              <a:t>, as measured by </a:t>
            </a:r>
            <a:r>
              <a:rPr lang="en-US" sz="1800" i="1" dirty="0"/>
              <a:t>P</a:t>
            </a:r>
            <a:r>
              <a:rPr lang="en-US" sz="1800" dirty="0"/>
              <a:t>, improves with experience </a:t>
            </a:r>
            <a:r>
              <a:rPr lang="en-US" sz="1800" i="1" dirty="0"/>
              <a:t>E</a:t>
            </a:r>
            <a:r>
              <a:rPr lang="en-US" sz="1800" dirty="0" smtClean="0"/>
              <a:t>.</a:t>
            </a:r>
            <a:r>
              <a:rPr lang="en-US" sz="2800" dirty="0" smtClean="0"/>
              <a:t>”</a:t>
            </a:r>
          </a:p>
          <a:p>
            <a:pPr marL="0" indent="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Algorithm “A” =&gt; In real world it’s a pipeline</a:t>
            </a:r>
          </a:p>
          <a:p>
            <a:pPr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Task T =&gt; Prediction, Clustering, Classification,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DimRed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Performance P =&gt; TP, FP, Precision, Recall, F1, …..</a:t>
            </a:r>
          </a:p>
          <a:p>
            <a:pPr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Experience E =&gt; Two general factors:</a:t>
            </a:r>
          </a:p>
          <a:p>
            <a:pPr marL="971550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More time</a:t>
            </a:r>
          </a:p>
          <a:p>
            <a:pPr marL="971550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More data =&gt; better data !!!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2525" y="624557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Mitchell</a:t>
            </a:r>
            <a:r>
              <a:rPr lang="en-US" dirty="0"/>
              <a:t>, T.M., 1997. Machine learning.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1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-11495"/>
            <a:ext cx="727281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/>
              <a:t>interactive Machine Learning Lifecycle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718458" y="1624693"/>
          <a:ext cx="7013121" cy="453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791" y="883489"/>
            <a:ext cx="380092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Case: data similarity: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67" y="747908"/>
            <a:ext cx="843161" cy="77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94611" y="5019326"/>
            <a:ext cx="1681843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Which two are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more similar?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75966" y="2398220"/>
            <a:ext cx="220436" cy="138793"/>
          </a:xfrm>
          <a:prstGeom prst="roundRect">
            <a:avLst/>
          </a:prstGeom>
          <a:solidFill>
            <a:schemeClr val="accent2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90216" y="2630490"/>
            <a:ext cx="285750" cy="138793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6075978" y="2629597"/>
            <a:ext cx="240847" cy="2047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62" y="3609612"/>
            <a:ext cx="513403" cy="57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515588" y="5060739"/>
            <a:ext cx="220436" cy="138793"/>
          </a:xfrm>
          <a:prstGeom prst="roundRect">
            <a:avLst/>
          </a:prstGeom>
          <a:solidFill>
            <a:schemeClr val="accent2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29838" y="5293009"/>
            <a:ext cx="285750" cy="138793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16" y="2467616"/>
            <a:ext cx="1190081" cy="7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546" y="0"/>
            <a:ext cx="5802503" cy="427420"/>
          </a:xfrm>
        </p:spPr>
        <p:txBody>
          <a:bodyPr/>
          <a:lstStyle/>
          <a:p>
            <a:r>
              <a:rPr lang="en-US" dirty="0" smtClean="0"/>
              <a:t>Privacy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 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6198" y="427420"/>
            <a:ext cx="3187920" cy="2125280"/>
            <a:chOff x="1536198" y="427420"/>
            <a:chExt cx="3187920" cy="21252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198" y="427420"/>
              <a:ext cx="3187920" cy="2125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77695">
              <a:off x="2407590" y="816656"/>
              <a:ext cx="933450" cy="37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Privacy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2546" y="2145018"/>
            <a:ext cx="7716573" cy="4467225"/>
            <a:chOff x="542546" y="2145018"/>
            <a:chExt cx="7716573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46" y="2145018"/>
              <a:ext cx="4663539" cy="4467225"/>
            </a:xfrm>
            <a:prstGeom prst="rect">
              <a:avLst/>
            </a:prstGeom>
          </p:spPr>
        </p:pic>
        <p:sp>
          <p:nvSpPr>
            <p:cNvPr id="12" name="Curved Up Arrow 11"/>
            <p:cNvSpPr/>
            <p:nvPr/>
          </p:nvSpPr>
          <p:spPr>
            <a:xfrm rot="12975296">
              <a:off x="3698405" y="3057484"/>
              <a:ext cx="2346704" cy="1116012"/>
            </a:xfrm>
            <a:prstGeom prst="curvedUpArrow">
              <a:avLst/>
            </a:prstGeom>
            <a:solidFill>
              <a:schemeClr val="accent6">
                <a:lumMod val="50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419" y="4492386"/>
              <a:ext cx="25527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Technological </a:t>
              </a: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progess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36523" y="1121095"/>
            <a:ext cx="5887946" cy="2112346"/>
            <a:chOff x="1611055" y="1058465"/>
            <a:chExt cx="5887946" cy="21123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26134" flipH="1">
              <a:off x="3333779" y="-664259"/>
              <a:ext cx="2112346" cy="555779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405679">
              <a:off x="5289201" y="2040166"/>
              <a:ext cx="22098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Data protection laws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14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Properties &amp; General Approach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677636"/>
            <a:ext cx="8685219" cy="5704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properties =&gt; Reduce granularity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immediately reveal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name, email, phone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., SSN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DELETE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Symbol" panose="05050102010706020507" pitchFamily="18" charset="2"/>
              <a:buChar char="Þ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Sensitive data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medical diagnosis, symptoms, drug intake,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income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NECESSARY, KEEP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Quasi-Identifiers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used in combination to retrieve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Age, zip, gender, race, profession, education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MAYBE USEFUL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MANIPULATE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GENERALIZE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88961" y="1235043"/>
          <a:ext cx="6384861" cy="85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0854"/>
                <a:gridCol w="861183"/>
                <a:gridCol w="1345597"/>
                <a:gridCol w="1211038"/>
                <a:gridCol w="1776189"/>
              </a:tblGrid>
              <a:tr h="29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Allergies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3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8952" y="-11495"/>
            <a:ext cx="733341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K </a:t>
            </a:r>
            <a:r>
              <a:rPr lang="en-US" dirty="0"/>
              <a:t>Anonymization </a:t>
            </a:r>
            <a:r>
              <a:rPr lang="en-US" dirty="0" smtClean="0"/>
              <a:t>criterion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1378601"/>
            <a:ext cx="8685219" cy="1075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k-anonymity: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entry in the DS, there must be at least k-1 identical entries (w.r.t. QI's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=&gt; this is 3-anon: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5188" y="2933515"/>
          <a:ext cx="4038859" cy="25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856"/>
                <a:gridCol w="635446"/>
                <a:gridCol w="459533"/>
                <a:gridCol w="718020"/>
                <a:gridCol w="646218"/>
                <a:gridCol w="947786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215812" y="2933515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Notched Right Arrow 5"/>
          <p:cNvSpPr/>
          <p:nvPr/>
        </p:nvSpPr>
        <p:spPr>
          <a:xfrm>
            <a:off x="4530011" y="4037344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4159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0"/>
            <a:ext cx="5805497" cy="427420"/>
          </a:xfrm>
        </p:spPr>
        <p:txBody>
          <a:bodyPr/>
          <a:lstStyle/>
          <a:p>
            <a:r>
              <a:rPr lang="en-US" dirty="0" smtClean="0"/>
              <a:t>Limits of anonymization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899" y="657339"/>
            <a:ext cx="80949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Trade-off between: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utility 	=&gt; min. information loss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Privacy		=&gt; max. information loss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Both can be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easily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achieved (but not together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27061" y="3576409"/>
          <a:ext cx="3687070" cy="2559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6821"/>
                <a:gridCol w="580098"/>
                <a:gridCol w="419507"/>
                <a:gridCol w="655480"/>
                <a:gridCol w="589931"/>
                <a:gridCol w="865233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81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05652" y="3576409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Left-Right Arrow 3"/>
          <p:cNvSpPr/>
          <p:nvPr/>
        </p:nvSpPr>
        <p:spPr>
          <a:xfrm>
            <a:off x="4228891" y="4655149"/>
            <a:ext cx="762000" cy="386080"/>
          </a:xfrm>
          <a:prstGeom prst="left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77345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- datasets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637612"/>
            <a:ext cx="8472792" cy="58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52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err="1"/>
        </a:defPPr>
      </a:lstStyle>
    </a:spDef>
    <a:lnDef>
      <a:spPr>
        <a:ln w="635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807</Words>
  <Application>Microsoft Office PowerPoint</Application>
  <PresentationFormat>On-screen Show (4:3)</PresentationFormat>
  <Paragraphs>407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Helvetica</vt:lpstr>
      <vt:lpstr>Symbol</vt:lpstr>
      <vt:lpstr>Wingdings</vt:lpstr>
      <vt:lpstr>Larissa</vt:lpstr>
      <vt:lpstr>PowerPoint Presentation</vt:lpstr>
      <vt:lpstr>PowerPoint Presentation</vt:lpstr>
      <vt:lpstr>PowerPoint Presentation</vt:lpstr>
      <vt:lpstr>PowerPoint Presentation</vt:lpstr>
      <vt:lpstr>Privacy in the 21st century… ??</vt:lpstr>
      <vt:lpstr>PowerPoint Presentation</vt:lpstr>
      <vt:lpstr>PowerPoint Presentation</vt:lpstr>
      <vt:lpstr>Limits of anonymization</vt:lpstr>
      <vt:lpstr>Anonymization - datasets </vt:lpstr>
      <vt:lpstr>ML on Anonymization - Results</vt:lpstr>
      <vt:lpstr>PowerPoint Presentation</vt:lpstr>
      <vt:lpstr>PowerPoint Presentation</vt:lpstr>
      <vt:lpstr>PowerPoint Presentation</vt:lpstr>
      <vt:lpstr>Thank you! </vt:lpstr>
    </vt:vector>
  </TitlesOfParts>
  <Company>Holzinger Group</Company>
  <LinksUpToDate>false</LinksUpToDate>
  <SharedDoc>false</SharedDoc>
  <HyperlinkBase>hci-kdd.org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1-Machine-Learning-aML-iML-Holzinger</dc:title>
  <dc:subject>aML-iML</dc:subject>
  <dc:creator>Andreas Holzinger</dc:creator>
  <cp:keywords>Machine Learning, automatic Machine Learning, interactive Machine Learning</cp:keywords>
  <cp:lastModifiedBy>Bernd Malle</cp:lastModifiedBy>
  <cp:revision>994</cp:revision>
  <cp:lastPrinted>2016-10-12T05:52:28Z</cp:lastPrinted>
  <dcterms:created xsi:type="dcterms:W3CDTF">2011-02-28T13:02:48Z</dcterms:created>
  <dcterms:modified xsi:type="dcterms:W3CDTF">2017-03-06T12:13:37Z</dcterms:modified>
  <cp:category>Machine Learning</cp:category>
  <cp:contentStatus>Vorlesung</cp:contentStatus>
</cp:coreProperties>
</file>