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62" r:id="rId5"/>
    <p:sldId id="265" r:id="rId6"/>
    <p:sldId id="263" r:id="rId7"/>
    <p:sldId id="259" r:id="rId8"/>
    <p:sldId id="260" r:id="rId9"/>
    <p:sldId id="261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WP 4 - Graph parallelism &amp; graph types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524635" y="4037330"/>
            <a:ext cx="9143365" cy="206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" altLang="en-US">
                <a:latin typeface="DejaVu Sans" panose="020B0603030804020204" charset="0"/>
                <a:cs typeface="DejaVu Sans" panose="020B0603030804020204" charset="0"/>
                <a:sym typeface="+mn-ea"/>
              </a:rPr>
              <a:t>FeatureCloud</a:t>
            </a:r>
            <a:endParaRPr lang="" altLang="en-US">
              <a:latin typeface="DejaVu Sans" panose="020B0603030804020204" charset="0"/>
              <a:cs typeface="DejaVu Sans" panose="020B0603030804020204" charset="0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" altLang="en-US">
                <a:latin typeface="DejaVu Sans" panose="020B0603030804020204" charset="0"/>
                <a:cs typeface="DejaVu Sans" panose="020B0603030804020204" charset="0"/>
                <a:sym typeface="+mn-ea"/>
              </a:rPr>
              <a:t>Privacy preserving federated machine learning and blockchaining for reduced cyber risks in a world of distributed healthcare</a:t>
            </a:r>
            <a:endParaRPr lang="" altLang="en-US">
              <a:latin typeface="DejaVu Sans" panose="020B0603030804020204" charset="0"/>
              <a:cs typeface="DejaVu Sans" panose="020B0603030804020204" charset="0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" altLang="en-US">
                <a:latin typeface="DejaVu Sans" panose="020B0603030804020204" charset="0"/>
                <a:cs typeface="DejaVu Sans" panose="020B0603030804020204" charset="0"/>
                <a:sym typeface="+mn-ea"/>
              </a:rPr>
              <a:t>H2020 - 826078</a:t>
            </a:r>
            <a:endParaRPr lang="" altLang="en-US"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General goals &amp; objectives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960"/>
            <a:ext cx="9895840" cy="4817745"/>
          </a:xfrm>
        </p:spPr>
        <p:txBody>
          <a:bodyPr>
            <a:normAutofit/>
          </a:bodyPr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Explainable &amp; privacy-aware Machine Learning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... on high-dimensional data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... by using graphs as intuitive &amp; universal data structures to depict topology and relations between entities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Graph-based / hybrid (= in addition to NNs) approaches have several advantages: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Form naturally on many interesting data sets (see next slide)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Easier to interpret (in structure as well as results) - in part because they inherently project high-dimensional data into a 2D/3D space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Allows for a multi-stage &amp; distributed system where each signal </a:t>
            </a:r>
            <a:r>
              <a:rPr lang="" sz="1800">
                <a:latin typeface="DejaVu Sans" panose="020B0603030804020204" charset="0"/>
                <a:cs typeface="DejaVu Sans" panose="020B0603030804020204" charset="0"/>
              </a:rPr>
              <a:t>conveys meaning</a:t>
            </a:r>
            <a:r>
              <a:rPr lang="" altLang="en-US" sz="1800">
                <a:latin typeface="DejaVu Sans" panose="020B0603030804020204" charset="0"/>
                <a:cs typeface="DejaVu Sans" panose="020B0603030804020204" charset="0"/>
                <a:sym typeface="+mn-ea"/>
              </a:rPr>
              <a:t> in itself (interest update, recommendation, chemical reaction, ...)</a:t>
            </a:r>
            <a:endParaRPr lang="" altLang="en-US" sz="1800"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Graphs as universal data structures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6720"/>
            <a:ext cx="3228975" cy="567055"/>
          </a:xfrm>
        </p:spPr>
        <p:txBody>
          <a:bodyPr/>
          <a:p>
            <a:pPr marL="0" indent="0" algn="ctr">
              <a:buNone/>
            </a:pPr>
            <a:r>
              <a:rPr lang="" altLang="en-US" sz="2500"/>
              <a:t>Social network</a:t>
            </a:r>
            <a:endParaRPr lang="" altLang="en-US" sz="2500"/>
          </a:p>
        </p:txBody>
      </p:sp>
      <p:pic>
        <p:nvPicPr>
          <p:cNvPr id="5" name="Picture 4" descr="cell_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140" y="2428875"/>
            <a:ext cx="3728720" cy="244157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4248785" y="1696720"/>
            <a:ext cx="3458210" cy="567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2800"/>
              <a:t>Cell image =&gt; graph</a:t>
            </a:r>
            <a:endParaRPr lang="" altLang="en-US" sz="280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238490" y="1696720"/>
            <a:ext cx="3458210" cy="56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2500"/>
              <a:t>Protein-protein IN</a:t>
            </a:r>
            <a:endParaRPr lang="" altLang="en-US" sz="2500"/>
          </a:p>
        </p:txBody>
      </p:sp>
      <p:pic>
        <p:nvPicPr>
          <p:cNvPr id="8" name="Picture 7" descr="A-Complete-HCV-Host-Protein-Protein-Interaction-Network-in-Hepatoma-Cells-A-Net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0" y="2473960"/>
            <a:ext cx="3853815" cy="23958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102600" y="5184775"/>
            <a:ext cx="400875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DejaVu Sans" panose="020B0603030804020204" charset="0"/>
                <a:cs typeface="DejaVu Sans" panose="020B0603030804020204" charset="0"/>
              </a:rPr>
              <a:t>Ramage, Holly &amp; Kumar, Gagandeep &amp; Verschueren, Erik &amp; Johnson, Jeffrey &amp; Dollen, John &amp; Johnson, Tasha &amp; Newton, Billy &amp; Shah, Priya &amp; Horner, Julie &amp; Krogan, Nevan &amp; Ott, Melanie. (2015). A Combined Proteomics/Genomics Approach Links Hepatitis C Virus Infection with Nonsense-Mediated mRNA Decay. Molecular cell. 57. 329-340. 10.1016/j.molcel.2014.12.028. </a:t>
            </a:r>
            <a:endParaRPr lang="en-US" sz="1000"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11" name="Picture 10" descr="social_networ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" y="2336165"/>
            <a:ext cx="4086860" cy="281114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104640" y="5184775"/>
            <a:ext cx="366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DejaVu Sans" panose="020B0603030804020204" charset="0"/>
                <a:cs typeface="DejaVu Sans" panose="020B0603030804020204" charset="0"/>
              </a:rPr>
              <a:t>Holzinger, Andreas &amp; Malle, Bernd &amp; Giuliani, Nicola. (2014). On Graph Extraction from Image Data. 552-563. 10.1007/978-3-319-09891-3_50. </a:t>
            </a:r>
            <a:endParaRPr lang="en-US" sz="1000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26770" y="518477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DejaVu Sans" panose="020B0603030804020204" charset="0"/>
                <a:cs typeface="DejaVu Sans" panose="020B0603030804020204" charset="0"/>
              </a:rPr>
              <a:t>http://socialengineindia.com/</a:t>
            </a:r>
            <a:endParaRPr lang="en-US" sz="1000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Learning on distributed graphs - Challenges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92955"/>
          </a:xfrm>
        </p:spPr>
        <p:txBody>
          <a:bodyPr>
            <a:normAutofit/>
          </a:bodyPr>
          <a:p>
            <a:pPr marL="342900" indent="-342900" algn="l">
              <a:buAutoNum type="arabicPeriod"/>
            </a:pPr>
            <a:r>
              <a:rPr lang="en-US" sz="1800" b="1">
                <a:latin typeface="DejaVu Sans" panose="020B0603030804020204" charset="0"/>
                <a:cs typeface="DejaVu Sans" panose="020B0603030804020204" charset="0"/>
              </a:rPr>
              <a:t>Expensive communication</a:t>
            </a:r>
            <a:r>
              <a:rPr lang="en-US" sz="1800">
                <a:latin typeface="DejaVu Sans" panose="020B0603030804020204" charset="0"/>
                <a:cs typeface="DejaVu Sans" panose="020B0603030804020204" charset="0"/>
              </a:rPr>
              <a:t>, since all nodes need to update a central (infrastructure of) servers according to their local model evolution</a:t>
            </a:r>
            <a:endParaRPr 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342900" indent="-342900" algn="l">
              <a:buAutoNum type="arabicPeriod"/>
            </a:pPr>
            <a:endParaRPr 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>
              <a:buNone/>
            </a:pPr>
            <a:r>
              <a:rPr lang="en-US" sz="1800">
                <a:latin typeface="DejaVu Sans" panose="020B0603030804020204" charset="0"/>
                <a:cs typeface="DejaVu Sans" panose="020B0603030804020204" charset="0"/>
              </a:rPr>
              <a:t>2. </a:t>
            </a:r>
            <a:r>
              <a:rPr lang="en-US" sz="1800" b="1">
                <a:latin typeface="DejaVu Sans" panose="020B0603030804020204" charset="0"/>
                <a:cs typeface="DejaVu Sans" panose="020B0603030804020204" charset="0"/>
              </a:rPr>
              <a:t>Systems Heterogeneity</a:t>
            </a:r>
            <a:r>
              <a:rPr lang="en-US" sz="1800">
                <a:latin typeface="DejaVu Sans" panose="020B0603030804020204" charset="0"/>
                <a:cs typeface="DejaVu Sans" panose="020B0603030804020204" charset="0"/>
              </a:rPr>
              <a:t>, meaning that edge devices might be of severely different storage &amp; computational capacity</a:t>
            </a:r>
            <a:endParaRPr lang="en-US" sz="1800">
              <a:latin typeface="DejaVu Sans" panose="020B0603030804020204" charset="0"/>
              <a:cs typeface="DejaVu Sans" panose="020B0603030804020204" charset="0"/>
            </a:endParaRPr>
          </a:p>
          <a:p>
            <a:endParaRPr 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>
              <a:buNone/>
            </a:pPr>
            <a:r>
              <a:rPr lang="en-US" sz="1800">
                <a:latin typeface="DejaVu Sans" panose="020B0603030804020204" charset="0"/>
                <a:cs typeface="DejaVu Sans" panose="020B0603030804020204" charset="0"/>
              </a:rPr>
              <a:t>3. </a:t>
            </a:r>
            <a:r>
              <a:rPr lang="en-US" sz="1800" b="1">
                <a:latin typeface="DejaVu Sans" panose="020B0603030804020204" charset="0"/>
                <a:cs typeface="DejaVu Sans" panose="020B0603030804020204" charset="0"/>
              </a:rPr>
              <a:t>Statistical Heterogeneity</a:t>
            </a:r>
            <a:r>
              <a:rPr lang="en-US" sz="1800">
                <a:latin typeface="DejaVu Sans" panose="020B0603030804020204" charset="0"/>
                <a:cs typeface="DejaVu Sans" panose="020B0603030804020204" charset="0"/>
              </a:rPr>
              <a:t>, since each local agent might have their own objective function and subsequently differently distributed data sets (I.I.D. assumption does not hold).</a:t>
            </a:r>
            <a:endParaRPr 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>
              <a:buNone/>
            </a:pPr>
            <a:endParaRPr 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>
              <a:buNone/>
            </a:pPr>
            <a:r>
              <a:rPr lang="en-US" sz="1800">
                <a:latin typeface="DejaVu Sans" panose="020B0603030804020204" charset="0"/>
                <a:cs typeface="DejaVu Sans" panose="020B0603030804020204" charset="0"/>
              </a:rPr>
              <a:t>4. </a:t>
            </a:r>
            <a:r>
              <a:rPr lang="en-US" sz="1800" b="1">
                <a:latin typeface="DejaVu Sans" panose="020B0603030804020204" charset="0"/>
                <a:cs typeface="DejaVu Sans" panose="020B0603030804020204" charset="0"/>
              </a:rPr>
              <a:t>Privacy concerns</a:t>
            </a:r>
            <a:r>
              <a:rPr lang="en-US" sz="1800">
                <a:latin typeface="DejaVu Sans" panose="020B0603030804020204" charset="0"/>
                <a:cs typeface="DejaVu Sans" panose="020B0603030804020204" charset="0"/>
              </a:rPr>
              <a:t>, meaning that model updates (even without transmitting the underlying data) can reveal sensitive information, while current approaches to counteract this phenomenon (e.g. adding noise via a differential privacy model) can significantly reduce systemefficiency.</a:t>
            </a:r>
            <a:endParaRPr lang="en-US" sz="1800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Graph convolutional networks &amp; feature propagation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71955"/>
            <a:ext cx="4912360" cy="4505325"/>
          </a:xfrm>
        </p:spPr>
        <p:txBody>
          <a:bodyPr>
            <a:normAutofit lnSpcReduction="10000"/>
          </a:bodyPr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Graphs share </a:t>
            </a:r>
            <a:r>
              <a:rPr lang="" altLang="en-US" i="1">
                <a:latin typeface="DejaVu Sans" panose="020B0603030804020204" charset="0"/>
                <a:cs typeface="DejaVu Sans" panose="020B0603030804020204" charset="0"/>
              </a:rPr>
              <a:t>“hierarchical feature layers”</a:t>
            </a:r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 with images, but not their spatial locality (rigid grid-pattern)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In recent years, several methods have been established to learn on huge graphs by propagating &amp; coalescing features amongst nodes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Although these methods have been successful in large enterprise settings, the question is how to implement them in a distributed way using resources on the “edge” (as opposed to the backbone)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Also, the theory behind GCN’s is not yet fully established.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4" name="Picture 3" descr="Ying--pin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8980" y="1560195"/>
            <a:ext cx="5847080" cy="36423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808980" y="5367655"/>
            <a:ext cx="58477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DejaVu Sans" panose="020B0603030804020204" charset="0"/>
                <a:cs typeface="DejaVu Sans" panose="020B0603030804020204" charset="0"/>
              </a:rPr>
              <a:t> Rex Ying, Ruining He, Kaifeng Chen, Pong Eksombatchai, William L. Hamilton, and Jure Leskovec. Graph convolutional neural networks for web-scale recommender systems. Proceedings of the ACM SIGKDD International Conference on Knowledge Discovery and Data Mining, pages 974–983, 2018. doi: 10.1145/3219819.3219890</a:t>
            </a:r>
            <a:endParaRPr lang="en-US" sz="1000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Federated Learning - t</a:t>
            </a:r>
            <a:r>
              <a:rPr lang="en-US" altLang="en-US">
                <a:sym typeface="+mn-ea"/>
              </a:rPr>
              <a:t>raditional </a:t>
            </a:r>
            <a:endParaRPr lang="" altLang="en-US"/>
          </a:p>
        </p:txBody>
      </p:sp>
      <p:pic>
        <p:nvPicPr>
          <p:cNvPr id="4" name="Picture 3" descr="Li--Federated_learning_local_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810" y="487680"/>
            <a:ext cx="5029200" cy="2227580"/>
          </a:xfrm>
          <a:prstGeom prst="rect">
            <a:avLst/>
          </a:prstGeom>
        </p:spPr>
      </p:pic>
      <p:pic>
        <p:nvPicPr>
          <p:cNvPr id="7" name="Picture 6" descr="Li--fed_different_mode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10" y="3270250"/>
            <a:ext cx="5029200" cy="222123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7700" y="1405255"/>
            <a:ext cx="5873750" cy="4912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Top image: Traditionally (as introduced by Google), the goal of FL is to learn a global model from distributed data: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457200" indent="-457200">
              <a:buAutoNum type="arabicPeriod"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A global (pre-trained model) is distributed to all client devices -&gt; each one gets exactly the same!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457200" indent="-457200">
              <a:buAutoNum type="arabicPeriod"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As users interact with the client, the model gets updated individually, resulting in a specialized model over time.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457200" indent="-457200">
              <a:buAutoNum type="arabicPeriod"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In intervals, clients compute diffs &amp; send them to the server, the sum of which are reconciled into a new global model, which again is distributed downstream.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457200" indent="-457200">
              <a:buAutoNum type="arabicPeriod"/>
            </a:pP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>
              <a:buNone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Bottom image: 3 possible modes of FL: 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>
              <a:buNone/>
            </a:pPr>
            <a:r>
              <a:rPr lang="" altLang="en-US" sz="1800">
                <a:latin typeface="DejaVu Sans" panose="020B0603030804020204" charset="0"/>
                <a:cs typeface="DejaVu Sans" panose="020B0603030804020204" charset="0"/>
              </a:rPr>
              <a:t>1) individual, 2) global, 3) learn from peers </a:t>
            </a:r>
            <a:endParaRPr lang="" altLang="en-US" sz="1800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44970" y="5586095"/>
            <a:ext cx="503428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DejaVu Sans" panose="020B0603030804020204" charset="0"/>
                <a:cs typeface="DejaVu Sans" panose="020B0603030804020204" charset="0"/>
              </a:rPr>
              <a:t> Tian Li, Anit Kumar Sahu, Ameet Talwalkar, and Virginia Smith. Federated Learning: Challenges, Methods, and Future Directions. pages 1–21, 2019. URL </a:t>
            </a:r>
            <a:r>
              <a:rPr lang="" altLang="en-US" sz="1000">
                <a:latin typeface="DejaVu Sans" panose="020B0603030804020204" charset="0"/>
                <a:cs typeface="DejaVu Sans" panose="020B0603030804020204" charset="0"/>
              </a:rPr>
              <a:t>h</a:t>
            </a:r>
            <a:r>
              <a:rPr lang="en-US" sz="1000">
                <a:latin typeface="DejaVu Sans" panose="020B0603030804020204" charset="0"/>
                <a:cs typeface="DejaVu Sans" panose="020B0603030804020204" charset="0"/>
              </a:rPr>
              <a:t>ttp://arxiv.org/abs/1908.07873.</a:t>
            </a:r>
            <a:endParaRPr lang="en-US" sz="1000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44970" y="2760345"/>
            <a:ext cx="48602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DejaVu Sans" panose="020B0603030804020204" charset="0"/>
                <a:cs typeface="DejaVu Sans" panose="020B0603030804020204" charset="0"/>
              </a:rPr>
              <a:t>https://blog.ml.cmu.edu/2019/11/12/federated-learning-challenges-methods-and-future-directions/</a:t>
            </a:r>
            <a:endParaRPr lang="en-US" sz="1000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local_spheres_overl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7910" y="1376045"/>
            <a:ext cx="5285740" cy="3673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Local spheres - going beyond federations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71955"/>
            <a:ext cx="5386070" cy="4615815"/>
          </a:xfrm>
        </p:spPr>
        <p:txBody>
          <a:bodyPr>
            <a:normAutofit lnSpcReduction="10000"/>
          </a:bodyPr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In human society, solutions to complex problems are usually solved by a collaboration of experts, each contributing their unique talents - NOT by smoothing out the knowledge base of the collective.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Likewise, allowing each node to retain a local model fitting their respective data / objective function might lead to better global results even in the absence of a global model.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This way, each local model would act as a re-usable component - and the swarm could adapt to new problems without continually re-training from the start.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137910" y="5166360"/>
            <a:ext cx="571627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atin typeface="DejaVu Sans" panose="020B0603030804020204" charset="0"/>
                <a:cs typeface="DejaVu Sans" panose="020B0603030804020204" charset="0"/>
              </a:rPr>
              <a:t>Bernd Malle, Nicola Giuliani, Peter Kieseberg, and Andreas Holzinger. The More the Merrier - Federated Learning from Local Sphere Recommendations. In Machine Learning and Knowledge Extraction, IFIP CD-MAKE, Lecture Notes in Computer Science LNCS 10410, pages 367–374. Springer, Cham, 2017. doi: 10.1007/978-3-319-66808-6 24.</a:t>
            </a:r>
            <a:endParaRPr lang="en-US" sz="1200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Local spheres - local / global connection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660265" cy="4351655"/>
          </a:xfrm>
        </p:spPr>
        <p:txBody>
          <a:bodyPr/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Efficient communication among relevant local spheres is crucial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We want to avoid “gossip-style” networks (everyone talking to everyone else)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We propose computing a “fingerprint” per local sphere in the form of a representative feature vector (ls2vec)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" altLang="en-US">
                <a:latin typeface="DejaVu Sans" panose="020B0603030804020204" charset="0"/>
                <a:cs typeface="DejaVu Sans" panose="020B0603030804020204" charset="0"/>
              </a:rPr>
              <a:t>This way, a central similarity service can “connect” local spheres most likely to profit from each other’s local model / expertise.</a:t>
            </a:r>
            <a:endParaRPr lang="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4" name="Picture 3" descr="iNodis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180" y="1628140"/>
            <a:ext cx="6002655" cy="44881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90565" y="6177280"/>
            <a:ext cx="5716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200"/>
              <a:t>Bernd Malle </a:t>
            </a:r>
            <a:r>
              <a:rPr lang="" altLang="en-US" sz="1200"/>
              <a:t>- Inodis system architecture</a:t>
            </a:r>
            <a:endParaRPr lang="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560705"/>
            <a:ext cx="5233670" cy="4579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305" y="553720"/>
            <a:ext cx="10515600" cy="1002030"/>
          </a:xfrm>
        </p:spPr>
        <p:txBody>
          <a:bodyPr/>
          <a:p>
            <a:pPr algn="ctr"/>
            <a:r>
              <a:rPr lang="" altLang="en-US" sz="4000">
                <a:latin typeface="DejaVu Sans" panose="020B0603030804020204" charset="0"/>
                <a:cs typeface="DejaVu Sans" panose="020B0603030804020204" charset="0"/>
              </a:rPr>
              <a:t>		Thank you !</a:t>
            </a:r>
            <a:endParaRPr lang="" altLang="en-US" sz="4000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620" y="2645410"/>
            <a:ext cx="7247890" cy="3333750"/>
          </a:xfrm>
        </p:spPr>
        <p:txBody>
          <a:bodyPr/>
          <a:p>
            <a:pPr marL="0" indent="0">
              <a:buNone/>
            </a:pPr>
            <a:r>
              <a:rPr lang="en-US" i="1">
                <a:latin typeface="DejaVu Sans" panose="020B0603030804020204" charset="0"/>
                <a:cs typeface="DejaVu Sans" panose="020B0603030804020204" charset="0"/>
              </a:rPr>
              <a:t>Parts of this work ha</a:t>
            </a:r>
            <a:r>
              <a:rPr lang="" altLang="en-US" i="1">
                <a:latin typeface="DejaVu Sans" panose="020B0603030804020204" charset="0"/>
                <a:cs typeface="DejaVu Sans" panose="020B0603030804020204" charset="0"/>
              </a:rPr>
              <a:t>ve</a:t>
            </a:r>
            <a:r>
              <a:rPr lang="en-US" i="1">
                <a:latin typeface="DejaVu Sans" panose="020B0603030804020204" charset="0"/>
                <a:cs typeface="DejaVu Sans" panose="020B0603030804020204" charset="0"/>
              </a:rPr>
              <a:t> been funded by the Austrian Science Fund (FWF), Project: P-32554 “A reference model of explainable Artificial Intelligence for the Medical Domain”</a:t>
            </a:r>
            <a:r>
              <a:rPr lang="" altLang="en-US" i="1">
                <a:latin typeface="DejaVu Sans" panose="020B0603030804020204" charset="0"/>
                <a:cs typeface="DejaVu Sans" panose="020B0603030804020204" charset="0"/>
              </a:rPr>
              <a:t>.</a:t>
            </a:r>
            <a:endParaRPr lang="en-US" i="1">
              <a:latin typeface="DejaVu Sans" panose="020B0603030804020204" charset="0"/>
              <a:cs typeface="DejaVu Sans" panose="020B0603030804020204" charset="0"/>
            </a:endParaRPr>
          </a:p>
          <a:p>
            <a:endParaRPr lang="en-US" i="1">
              <a:latin typeface="DejaVu Sans" panose="020B0603030804020204" charset="0"/>
              <a:cs typeface="DejaVu Sans" panose="020B0603030804020204" charset="0"/>
            </a:endParaRPr>
          </a:p>
          <a:p>
            <a:pPr marL="0" indent="0">
              <a:buNone/>
            </a:pPr>
            <a:r>
              <a:rPr lang="en-US" i="1">
                <a:latin typeface="DejaVu Sans" panose="020B0603030804020204" charset="0"/>
                <a:cs typeface="DejaVu Sans" panose="020B0603030804020204" charset="0"/>
              </a:rPr>
              <a:t>Parts of this work have been funded by the European Union's Horizon 2020 research and innovation programme under grant agreement No 826078 </a:t>
            </a:r>
            <a:r>
              <a:rPr lang="" altLang="en-US" i="1">
                <a:latin typeface="DejaVu Sans" panose="020B0603030804020204" charset="0"/>
                <a:cs typeface="DejaVu Sans" panose="020B0603030804020204" charset="0"/>
              </a:rPr>
              <a:t>, </a:t>
            </a:r>
            <a:r>
              <a:rPr lang="en-US" i="1">
                <a:latin typeface="DejaVu Sans" panose="020B0603030804020204" charset="0"/>
                <a:cs typeface="DejaVu Sans" panose="020B0603030804020204" charset="0"/>
              </a:rPr>
              <a:t>"Feature Cloud".</a:t>
            </a:r>
            <a:endParaRPr lang="en-US" i="1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5604</Words>
  <Application>WPS Presentation</Application>
  <PresentationFormat>宽屏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Monospace</vt:lpstr>
      <vt:lpstr>SimSun</vt:lpstr>
      <vt:lpstr>URW Bookman</vt:lpstr>
      <vt:lpstr>MT Extra</vt:lpstr>
      <vt:lpstr>DejaVu Math TeX Gyre</vt:lpstr>
      <vt:lpstr>Noto Sans Symbols2</vt:lpstr>
      <vt:lpstr>Adobe New Century Schoolbook</vt:lpstr>
      <vt:lpstr>Bitstream Charter</vt:lpstr>
      <vt:lpstr>B&amp;H Lucida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bernd</dc:creator>
  <cp:lastModifiedBy>bernd</cp:lastModifiedBy>
  <cp:revision>25</cp:revision>
  <dcterms:created xsi:type="dcterms:W3CDTF">2020-03-10T11:28:10Z</dcterms:created>
  <dcterms:modified xsi:type="dcterms:W3CDTF">2020-03-10T11:28:10Z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