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90" r:id="rId3"/>
    <p:sldId id="371" r:id="rId5"/>
    <p:sldId id="373" r:id="rId6"/>
    <p:sldId id="370" r:id="rId7"/>
    <p:sldId id="374" r:id="rId8"/>
    <p:sldId id="314" r:id="rId9"/>
    <p:sldId id="366" r:id="rId10"/>
    <p:sldId id="367" r:id="rId11"/>
    <p:sldId id="368" r:id="rId12"/>
    <p:sldId id="298" r:id="rId13"/>
    <p:sldId id="369" r:id="rId14"/>
    <p:sldId id="261" r:id="rId15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98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 autoAdjust="0"/>
    <p:restoredTop sz="85022" autoAdjust="0"/>
  </p:normalViewPr>
  <p:slideViewPr>
    <p:cSldViewPr snapToGrid="0">
      <p:cViewPr varScale="1">
        <p:scale>
          <a:sx n="103" d="100"/>
          <a:sy n="103" d="100"/>
        </p:scale>
        <p:origin x="18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lang="en-US" dirty="0" smtClean="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8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pPr lvl="0"/>
            <a:r>
              <a:rPr dirty="0"/>
              <a:t>My DEDICATION is to make data valuable … Thank you!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21171" y="6492875"/>
            <a:ext cx="462086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+TEXT+BILD-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1F497D"/>
                </a:solidFill>
              </a:rPr>
              <a:t>Titelmasterformat durch Klicken bearbeiten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 hasCustomPrompt="1"/>
          </p:nvPr>
        </p:nvSpPr>
        <p:spPr>
          <a:xfrm>
            <a:off x="251518" y="692694"/>
            <a:ext cx="4032253" cy="616530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Textmasterformat bearbeiten</a:t>
            </a:r>
            <a:endParaRPr sz="320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Zweite Ebene</a:t>
            </a:r>
            <a:endParaRPr sz="320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Dritte Ebene</a:t>
            </a:r>
            <a:endParaRPr sz="320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Vierte Ebene</a:t>
            </a:r>
            <a:endParaRPr sz="320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23527" y="409526"/>
            <a:ext cx="8363274" cy="12912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17375E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17375E"/>
                </a:solidFill>
              </a:rPr>
              <a:t>Titelmasterformat durch Klicken bearbeiten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323527" y="1700807"/>
            <a:ext cx="8363274" cy="515719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17375E"/>
                </a:solidFill>
              </a:defRPr>
            </a:lvl1pPr>
            <a:lvl2pPr>
              <a:defRPr>
                <a:solidFill>
                  <a:srgbClr val="17375E"/>
                </a:solidFill>
              </a:defRPr>
            </a:lvl2pPr>
            <a:lvl3pPr>
              <a:defRPr>
                <a:solidFill>
                  <a:srgbClr val="17375E"/>
                </a:solidFill>
              </a:defRPr>
            </a:lvl3pPr>
            <a:lvl4pPr>
              <a:defRPr>
                <a:solidFill>
                  <a:srgbClr val="17375E"/>
                </a:solidFill>
              </a:defRPr>
            </a:lvl4pPr>
            <a:lvl5pPr>
              <a:defRPr>
                <a:solidFill>
                  <a:srgbClr val="17375E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Textmasterformat bearbeiten</a:t>
            </a:r>
            <a:endParaRPr sz="3200">
              <a:solidFill>
                <a:srgbClr val="17375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Zweite Ebene</a:t>
            </a:r>
            <a:endParaRPr sz="3200">
              <a:solidFill>
                <a:srgbClr val="17375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Dritte Ebene</a:t>
            </a:r>
            <a:endParaRPr sz="3200">
              <a:solidFill>
                <a:srgbClr val="17375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Vierte Ebene</a:t>
            </a:r>
            <a:endParaRPr sz="3200">
              <a:solidFill>
                <a:srgbClr val="17375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415925"/>
            <a:ext cx="9144002" cy="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15900" y="586452"/>
            <a:ext cx="8640963" cy="599722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Textmasterformat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bearbeiten</a:t>
            </a:r>
            <a:endParaRPr sz="3200" dirty="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Zweite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Dritte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Vierte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 dirty="0" err="1" smtClean="0">
                <a:solidFill>
                  <a:srgbClr val="1F497D"/>
                </a:solidFill>
              </a:rPr>
              <a:t>Fünfte</a:t>
            </a:r>
            <a:r>
              <a:rPr sz="3200" dirty="0" smtClean="0">
                <a:solidFill>
                  <a:srgbClr val="1F497D"/>
                </a:solidFill>
              </a:rPr>
              <a:t> </a:t>
            </a:r>
            <a:r>
              <a:rPr sz="3200" dirty="0" err="1" smtClean="0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0" y="0"/>
            <a:ext cx="6345049" cy="42742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err="1">
                <a:solidFill>
                  <a:srgbClr val="1F497D"/>
                </a:solidFill>
              </a:rPr>
              <a:t>Titelmasterformat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durch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Klicken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bearbeiten</a:t>
            </a:r>
            <a:endParaRPr sz="24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5900" y="6553126"/>
            <a:ext cx="275894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Bernd Malle &lt;b.malle@hci-kdd.org&gt;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866255" y="6553200"/>
            <a:ext cx="2085975" cy="273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Reggio Calabria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, 201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7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-0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9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01</a:t>
            </a:r>
            <a:endParaRPr kumimoji="0" lang="x-none" altLang="en-US" sz="12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95" y="30743"/>
            <a:ext cx="1034317" cy="338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49" y="-100629"/>
            <a:ext cx="1311354" cy="601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 marL="783590" indent="-32639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 marL="35661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 marL="40233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2"/>
          <p:cNvSpPr txBox="1"/>
          <p:nvPr/>
        </p:nvSpPr>
        <p:spPr>
          <a:xfrm>
            <a:off x="0" y="422219"/>
            <a:ext cx="9144000" cy="552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CD-MAKE</a:t>
            </a:r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 201</a:t>
            </a:r>
            <a:r>
              <a:rPr lang="x-none" alt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7</a:t>
            </a:r>
            <a:endParaRPr lang="en-US" sz="2400" b="1" dirty="0" smtClean="0">
              <a:solidFill>
                <a:srgbClr val="1F497D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2800" b="1" dirty="0">
              <a:solidFill>
                <a:schemeClr val="tx2"/>
              </a:solidFill>
            </a:endParaRPr>
          </a:p>
          <a:p>
            <a:pPr lvl="0" algn="ctr"/>
            <a:r>
              <a:rPr lang="x-none" alt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more the merrier -</a:t>
            </a:r>
            <a:endParaRPr lang="x-none" altLang="en-US" sz="4000" b="1" dirty="0" smtClean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x-none" altLang="en-US" sz="40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Federated learning from local sphere recommendations</a:t>
            </a:r>
            <a:endParaRPr lang="x-none" alt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Bernd Malle, </a:t>
            </a:r>
            <a:r>
              <a:rPr lang="x-none" altLang="en-US" sz="2000" b="1" dirty="0" smtClean="0">
                <a:solidFill>
                  <a:schemeClr val="tx2"/>
                </a:solidFill>
              </a:rPr>
              <a:t>Nicola Giuliani</a:t>
            </a:r>
            <a:r>
              <a:rPr lang="en-US" sz="2000" b="1" dirty="0" smtClean="0">
                <a:solidFill>
                  <a:schemeClr val="tx2"/>
                </a:solidFill>
              </a:rPr>
              <a:t>, Andreas Holzinger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400" b="1" kern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b.malle@hci-kdd.org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58" y="3574770"/>
            <a:ext cx="2520696" cy="826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4" y="3227679"/>
            <a:ext cx="3238500" cy="1485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Proposed mechanism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295910" y="807720"/>
            <a:ext cx="8392160" cy="55378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Pub/Sub keeps the local sphere in sync with global data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Local algorithms compute recommendations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these can also come from a client-side crawler (like the FB crawler which scans URLs you paste into a comment field and extracts images from a website etc.)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Upon user acceptance, a new node is introduced into the local sphere + updated to the global sphere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Client devices with overlapping local spheres now receive that node in the background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Their recommenders respond...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Machine Learning / Conclusion</a:t>
            </a:r>
            <a:endParaRPr lang="x-none" altLang="en-US" dirty="0"/>
          </a:p>
        </p:txBody>
      </p:sp>
      <p:pic>
        <p:nvPicPr>
          <p:cNvPr id="3" name="Picture 2" descr="bagging_vs_local_sphe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3404870"/>
            <a:ext cx="7695565" cy="27089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0690" y="1041400"/>
            <a:ext cx="8330565" cy="22879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sym typeface="+mn-ea"/>
              </a:rPr>
              <a:t>Maybe it's even possible to implement Machine Learning paradigms on such a distributed platform (see bagging below)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  <a:latin typeface="Calibri"/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alibri"/>
              <a:sym typeface="+mn-ea"/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sym typeface="+mn-ea"/>
              </a:rPr>
              <a:t>In the end, we might not even have to curate a global graph anymore - it could be a 'ghost-like', implicit instantiation of the sum of all local spheres....</a:t>
            </a:r>
            <a:endParaRPr kumimoji="0" lang="x-none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6286500" cy="5689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691680" y="4653133"/>
            <a:ext cx="7426357" cy="1538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600">
                <a:solidFill>
                  <a:srgbClr val="17365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17365D"/>
                </a:solidFill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Introduction and Motivation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295910" y="1116965"/>
            <a:ext cx="8392160" cy="523049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Thinking about Machine learning from a *European* startup perspective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Which brings a few particular challenges with it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Usually less startup capital than U.S. competitors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14400" lvl="2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=&gt; therefore less money for computing power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much fewer possible customers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(initially)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than Asian competitors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GDPR is a major impediment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0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Maybe we can circumnavigate all those hurdles via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			Client-side Machine Learning</a:t>
            </a:r>
            <a:endParaRPr lang="x-none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x-none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Introduction and Motivation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260350" y="915035"/>
            <a:ext cx="8392160" cy="20802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How far away are relevant decision points within a social networks usually?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Leskovec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even back in 2006 observed recommender cascades within an online shopping system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for 3 out of 4 products: maximum size of cascade was &lt; 10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recommender_cascade_siz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3092450"/>
            <a:ext cx="7028815" cy="24961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546350" y="5897245"/>
            <a:ext cx="4280535" cy="6407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Leskovec, Jure, Ajit Singh, and Jon Kleinberg. "Patterns of influence in a recommendation network." Pacific-Asia Conference on Knowledge Discovery and Data Mining. Springer, Berlin, Heidelberg, 2006.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Recommendation Cascades</a:t>
            </a:r>
            <a:endParaRPr lang="x-none" altLang="en-US" dirty="0"/>
          </a:p>
        </p:txBody>
      </p:sp>
      <p:pic>
        <p:nvPicPr>
          <p:cNvPr id="4" name="Picture 3" descr="recommender_cascades_shap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310" y="3241040"/>
            <a:ext cx="6286500" cy="2629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46350" y="5897245"/>
            <a:ext cx="4280535" cy="6407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Leskovec, Jure, Ajit Singh, and Jon Kleinberg. "Patterns of influence in a recommendation network." Pacific-Asia Conference on Knowledge Discovery and Data Mining. Springer, Berlin, Heidelberg, 2006.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02590" y="542290"/>
            <a:ext cx="8520430" cy="26536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most were not chains, but one node influencing many others (splits) or several recommendations directed at one node (merges)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single recommendations made up the majority of 'cascades'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overall, the average ego network from which relevant recommendations originated was little more than 1(!)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Introduction and Motivation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450850" y="916940"/>
            <a:ext cx="8226425" cy="523049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FB graph has been estimated to have a diameter of as low as 4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because of many loose contacts instead of friends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diameter is shrinking with new connections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although the graph is globally very sparse, individual node neighborhoods contain surprisingly dense structure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onclusion: We dont need the whole graph to calculate good recommendations - it might be possible to just take a node's immediate vicinity into account!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Traditional request / response cycle</a:t>
            </a:r>
            <a:endParaRPr lang="x-none" altLang="en-US" dirty="0"/>
          </a:p>
        </p:txBody>
      </p:sp>
      <p:pic>
        <p:nvPicPr>
          <p:cNvPr id="49" name="Picture 48" descr="request_respon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951230"/>
            <a:ext cx="8580755" cy="48285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Longpolling / Ajax</a:t>
            </a:r>
            <a:endParaRPr lang="x-none" altLang="en-US" dirty="0"/>
          </a:p>
        </p:txBody>
      </p:sp>
      <p:pic>
        <p:nvPicPr>
          <p:cNvPr id="3" name="Picture 2" descr="aja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" y="1118870"/>
            <a:ext cx="9171305" cy="48285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Publish / Subscribe with automatic updates</a:t>
            </a:r>
            <a:endParaRPr lang="x-none" altLang="en-US" dirty="0"/>
          </a:p>
        </p:txBody>
      </p:sp>
      <p:pic>
        <p:nvPicPr>
          <p:cNvPr id="3" name="Picture 2" descr="pubs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90" y="1094740"/>
            <a:ext cx="8437880" cy="47142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Global Sphere / Local Sphere</a:t>
            </a:r>
            <a:endParaRPr lang="x-none" altLang="en-US" dirty="0"/>
          </a:p>
        </p:txBody>
      </p:sp>
      <p:pic>
        <p:nvPicPr>
          <p:cNvPr id="3" name="Picture 2" descr="local_sphe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947420"/>
            <a:ext cx="8632825" cy="50965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2881</Words>
  <Application>Kingsoft Office WPP</Application>
  <PresentationFormat>On-screen Show (4:3)</PresentationFormat>
  <Paragraphs>87</Paragraphs>
  <Slides>12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Default</vt:lpstr>
      <vt:lpstr>PowerPoint 演示文稿</vt:lpstr>
      <vt:lpstr>PowerPoint 演示文稿</vt:lpstr>
      <vt:lpstr>PowerPoint 演示文稿</vt:lpstr>
      <vt:lpstr>Traditional request / response cycle</vt:lpstr>
      <vt:lpstr>PowerPoint 演示文稿</vt:lpstr>
      <vt:lpstr>Privacy in the 21st century… ??</vt:lpstr>
      <vt:lpstr>Traditional request / response cycle</vt:lpstr>
      <vt:lpstr>Traditional request / response cycle</vt:lpstr>
      <vt:lpstr>Traditional request / response cycle</vt:lpstr>
      <vt:lpstr>PowerPoint 演示文稿</vt:lpstr>
      <vt:lpstr>Traditional request / response cycle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</cp:lastModifiedBy>
  <cp:revision>300</cp:revision>
  <dcterms:created xsi:type="dcterms:W3CDTF">2017-09-01T06:18:47Z</dcterms:created>
  <dcterms:modified xsi:type="dcterms:W3CDTF">2017-09-01T06:18:47Z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