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90" r:id="rId2"/>
    <p:sldId id="371" r:id="rId3"/>
    <p:sldId id="373" r:id="rId4"/>
    <p:sldId id="370" r:id="rId5"/>
    <p:sldId id="374" r:id="rId6"/>
    <p:sldId id="314" r:id="rId7"/>
    <p:sldId id="366" r:id="rId8"/>
    <p:sldId id="367" r:id="rId9"/>
    <p:sldId id="375" r:id="rId10"/>
    <p:sldId id="377" r:id="rId11"/>
    <p:sldId id="368" r:id="rId12"/>
    <p:sldId id="378" r:id="rId13"/>
    <p:sldId id="379" r:id="rId14"/>
    <p:sldId id="298" r:id="rId15"/>
    <p:sldId id="369" r:id="rId16"/>
    <p:sldId id="261" r:id="rId17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1" d="100"/>
          <a:sy n="101" d="100"/>
        </p:scale>
        <p:origin x="18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for having</a:t>
            </a:r>
            <a:r>
              <a:rPr lang="en-US" baseline="0" dirty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Fünfte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79097" y="6553200"/>
            <a:ext cx="227313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more the merrier -</a:t>
            </a: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Federated learning from local sphere recommendations</a:t>
            </a: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Bernd Malle, </a:t>
            </a:r>
            <a:r>
              <a:rPr lang="x-none" altLang="en-US" sz="2000" b="1" dirty="0">
                <a:solidFill>
                  <a:schemeClr val="tx2"/>
                </a:solidFill>
              </a:rPr>
              <a:t>Nicola Giuliani</a:t>
            </a:r>
            <a:r>
              <a:rPr lang="en-US" sz="2000" b="1" dirty="0">
                <a:solidFill>
                  <a:schemeClr val="tx2"/>
                </a:solidFill>
              </a:rPr>
              <a:t>, Peter Kieseberg </a:t>
            </a:r>
            <a:r>
              <a:rPr lang="x-none" altLang="en-US" sz="2000" b="1" dirty="0">
                <a:solidFill>
                  <a:schemeClr val="tx2"/>
                </a:solidFill>
              </a:rPr>
              <a:t>and</a:t>
            </a:r>
            <a:r>
              <a:rPr lang="en-US" sz="2000" b="1" dirty="0">
                <a:solidFill>
                  <a:schemeClr val="tx2"/>
                </a:solidFill>
              </a:rPr>
              <a:t> Andreas Holzinger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57477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22767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Global sphere / Local sphere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453390" y="742951"/>
            <a:ext cx="8226425" cy="52482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Many globally distributed databases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dont have to / cannot be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implemented as a graph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facebook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also does not store one central graph, but rather superimposes relational DBs with a logical graph layer -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GraphQL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would need too many globally propagating updates –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"the consequences of a tiny node update could affect the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farthest reaches of the global graph"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local sphere can get it's information from many pub/sub mechanism targeting different endpoints in the global sphere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local sphere is a superset of the actual user's data enriched with data from it's relevant vicinity, plus possibly sensitive information only available on the client itself.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Global Sphere / Local Sphere / User data</a:t>
            </a:r>
          </a:p>
        </p:txBody>
      </p:sp>
      <p:pic>
        <p:nvPicPr>
          <p:cNvPr id="3" name="Picture 2" descr="local_sphe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638810"/>
            <a:ext cx="8632825" cy="50965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380000">
            <a:off x="3148965" y="2886075"/>
            <a:ext cx="2499360" cy="3316605"/>
          </a:xfrm>
          <a:prstGeom prst="ellipse">
            <a:avLst/>
          </a:prstGeom>
          <a:solidFill>
            <a:schemeClr val="accent6">
              <a:alpha val="54000"/>
            </a:schemeClr>
          </a:solidFill>
          <a:ln w="25400" cap="flat">
            <a:solidFill>
              <a:srgbClr val="4F81BD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67000" y="5989637"/>
            <a:ext cx="485330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GraphQL / </a:t>
            </a:r>
            <a:r>
              <a:rPr kumimoji="0" lang="en-US" alt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Websockets</a:t>
            </a:r>
            <a:r>
              <a:rPr kumimoji="0" lang="x-none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 /</a:t>
            </a: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 etc.</a:t>
            </a:r>
            <a:endParaRPr kumimoji="0" lang="x-none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Advantages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453390" y="917575"/>
            <a:ext cx="8226425" cy="49231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GDPR says processing of personal data is expressely prohibited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but they are talking about data you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collected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if you haven't collected it because it never left the users' device?</a:t>
            </a: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can potentially use a wealth of information available on the client device you could never access server-side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address book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calendar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GPS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emails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messaging services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	- …..</a:t>
            </a:r>
            <a:endParaRPr lang="x-none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Advantages (coming back to the startup idea)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465455" y="822960"/>
            <a:ext cx="8226425" cy="52666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BYOPP - "Bring your own processing power"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World's fastest supercomputer can do 93 Petaflops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 A Geforce 1080 runs at about 12 Teraflops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(single prec.)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- 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ou need ~7,750 customers with such cards to reach the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TaihuLight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-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hone 7: GPU operates at 729.6 GFLOPS</a:t>
            </a: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~130k iphones stack up to the TaihuLight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of course apps can never access the full potential of a client device (think of battery alone…), but those numbers give a  good feeling about the magnitude we're talking about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 few hundred thousand users is not much for a successful startup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today =&gt; SCALABILITY !!!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Proposed mechanism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295910" y="807720"/>
            <a:ext cx="8392160" cy="55378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Pub/Sub keeps the local sphere in sync with global data</a:t>
            </a: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Local algorithms compute recommendations</a:t>
            </a: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these can also come from a client-side crawler (like the FB crawler which scans URLs you paste into a comment field and extracts images from a website)</a:t>
            </a: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Upon user acceptance, a new node is introduced into the local sphere + updated to the global sphere</a:t>
            </a: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Client devices with overlapping local spheres now receive that node in the background</a:t>
            </a: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Their recommenders respond… =&gt; 1…</a:t>
            </a: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Machine Learning / Conclusion</a:t>
            </a:r>
          </a:p>
        </p:txBody>
      </p:sp>
      <p:pic>
        <p:nvPicPr>
          <p:cNvPr id="3" name="Picture 2" descr="bagging_vs_local_sphe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3496310"/>
            <a:ext cx="7695565" cy="2708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1007110"/>
            <a:ext cx="8572499" cy="230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Maybe it's even possible to implement Machine Learning paradigms on such a distributed platform (see bagging below)</a:t>
            </a:r>
            <a:endParaRPr lang="x-none" altLang="en-US" sz="2400" dirty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Calibri"/>
              <a:sym typeface="+mn-ea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Eventually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, we might not even have to curate a global graph anymore - it could be a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virtual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, implicit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, query-able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 instantiation of the sum of all local spheres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 at any given point in time!</a:t>
            </a:r>
            <a:endParaRPr kumimoji="0" lang="x-none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Introduction and Motivation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295910" y="1116965"/>
            <a:ext cx="8392160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Thinking about Machine learning from a *European* startup perspective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Which brings a few particular challenges with it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Usually less startup capital than U.S. competitors</a:t>
            </a:r>
          </a:p>
          <a:p>
            <a:pPr marL="914400" lvl="2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=&gt; therefore less money for computing power</a:t>
            </a: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much fewer possible customers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(initially)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than Asian competitors </a:t>
            </a: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	=&gt; less initial data</a:t>
            </a: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GDPR is a major impediment </a:t>
            </a: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		=&gt; expressely prohibits use of personal data... </a:t>
            </a: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Maybe we can circumnavigate all those hurdles via</a:t>
            </a:r>
          </a:p>
          <a:p>
            <a:pPr marL="0" lv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b="1" dirty="0">
                <a:solidFill>
                  <a:schemeClr val="accent1">
                    <a:lumMod val="50000"/>
                  </a:schemeClr>
                </a:solidFill>
              </a:rPr>
              <a:t>			Client-side Machine Learning</a:t>
            </a: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Introduction and Motivation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260350" y="915035"/>
            <a:ext cx="8392160" cy="20802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far away are relevant decision points within a social networks usually?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Leskovec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even back in 2006 observed recommender cascades within an online shopping system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for 3 out of 4 products: maximum size of cascade was &lt; 10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recommender_cascade_si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5" y="3092450"/>
            <a:ext cx="7028815" cy="2496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Recommendation Cascades</a:t>
            </a:r>
          </a:p>
        </p:txBody>
      </p:sp>
      <p:pic>
        <p:nvPicPr>
          <p:cNvPr id="4" name="Picture 3" descr="recommender_cascades_shap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3241040"/>
            <a:ext cx="6286500" cy="2629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2590" y="542290"/>
            <a:ext cx="8520430" cy="2653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most were not chains, but one node influencing many others (splits) or several recommendations directed at one node (merges)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single recommendations made up the majority of 'cascades'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overall, the average ego network from which relevant recommendations originated was little more than 1(!)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Introduction and Motivation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450850" y="1219200"/>
            <a:ext cx="8226425" cy="49282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FB graph has been estimated to have a diameter of as low as 4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diameter is shrinking with new connections (despite new users)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although the graph is globally very sparse, individual node neighborhoods contain surprisingly dense structure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onclusion: We dont need the whole graph to calculate good recommendations – in most cases we only need to take a node's immediate vicinity into account!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Traditional request / response cycle</a:t>
            </a:r>
          </a:p>
        </p:txBody>
      </p:sp>
      <p:pic>
        <p:nvPicPr>
          <p:cNvPr id="49" name="Picture 48" descr="request_respon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951230"/>
            <a:ext cx="8580755" cy="4828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Longpolling / Ajax</a:t>
            </a:r>
          </a:p>
        </p:txBody>
      </p:sp>
      <p:pic>
        <p:nvPicPr>
          <p:cNvPr id="3" name="Picture 2" descr="aja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1118870"/>
            <a:ext cx="9171305" cy="4828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/>
              <a:t>Publish / Subscribe with automatic updates</a:t>
            </a:r>
          </a:p>
        </p:txBody>
      </p:sp>
      <p:pic>
        <p:nvPicPr>
          <p:cNvPr id="4" name="Picture 3" descr="pubs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840105"/>
            <a:ext cx="8733155" cy="5314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/>
              <a:t>Consequences of Pub/Sub</a:t>
            </a:r>
          </a:p>
        </p:txBody>
      </p:sp>
      <p:sp>
        <p:nvSpPr>
          <p:cNvPr id="3" name="Shape 34"/>
          <p:cNvSpPr txBox="1"/>
          <p:nvPr/>
        </p:nvSpPr>
        <p:spPr>
          <a:xfrm>
            <a:off x="452120" y="1323975"/>
            <a:ext cx="8226425" cy="4516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means in effect, that all information within the neighborhood of a node (if you see it from a network perspective) is constantly available within the browser / mobile device</a:t>
            </a: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my direct friends on a social network</a:t>
            </a: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information / resources within my project group</a:t>
            </a:r>
          </a:p>
          <a:p>
            <a:pPr marL="0" lv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x-none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Combining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 two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principles of Pub/Sub and recommender cascades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, we see that a majority of relevant recommen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d-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dations could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e computed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directly on the </a:t>
            </a:r>
            <a:r>
              <a:rPr lang="x-none" altLang="en-US" sz="2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860</Words>
  <Application>Microsoft Office PowerPoint</Application>
  <PresentationFormat>On-screen Show (4:3)</PresentationFormat>
  <Paragraphs>111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Helvetica</vt:lpstr>
      <vt:lpstr>Helvetica Neue</vt:lpstr>
      <vt:lpstr>Wingdings</vt:lpstr>
      <vt:lpstr>Default</vt:lpstr>
      <vt:lpstr>PowerPoint Presentation</vt:lpstr>
      <vt:lpstr>PowerPoint Presentation</vt:lpstr>
      <vt:lpstr>PowerPoint Presentation</vt:lpstr>
      <vt:lpstr>Recommendation Cascades</vt:lpstr>
      <vt:lpstr>PowerPoint Presentation</vt:lpstr>
      <vt:lpstr>Traditional request / response cycle</vt:lpstr>
      <vt:lpstr>Longpolling / Ajax</vt:lpstr>
      <vt:lpstr>Publish / Subscribe with automatic updates</vt:lpstr>
      <vt:lpstr>PowerPoint Presentation</vt:lpstr>
      <vt:lpstr>PowerPoint Presentation</vt:lpstr>
      <vt:lpstr>Global Sphere / Local Sphere / User data</vt:lpstr>
      <vt:lpstr>PowerPoint Presentation</vt:lpstr>
      <vt:lpstr>PowerPoint Presentation</vt:lpstr>
      <vt:lpstr>PowerPoint Presentation</vt:lpstr>
      <vt:lpstr>Machine Learning /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314</cp:revision>
  <dcterms:created xsi:type="dcterms:W3CDTF">2017-09-01T08:08:02Z</dcterms:created>
  <dcterms:modified xsi:type="dcterms:W3CDTF">2019-01-21T21:11:21Z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