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4"/>
  </p:notesMasterIdLst>
  <p:handoutMasterIdLst>
    <p:handoutMasterId r:id="rId15"/>
  </p:handoutMasterIdLst>
  <p:sldIdLst>
    <p:sldId id="283" r:id="rId2"/>
    <p:sldId id="289" r:id="rId3"/>
    <p:sldId id="297" r:id="rId4"/>
    <p:sldId id="291" r:id="rId5"/>
    <p:sldId id="292" r:id="rId6"/>
    <p:sldId id="293" r:id="rId7"/>
    <p:sldId id="294" r:id="rId8"/>
    <p:sldId id="296" r:id="rId9"/>
    <p:sldId id="290" r:id="rId10"/>
    <p:sldId id="286" r:id="rId11"/>
    <p:sldId id="295" r:id="rId12"/>
    <p:sldId id="287" r:id="rId13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D200"/>
    <a:srgbClr val="113283"/>
    <a:srgbClr val="3C64AA"/>
    <a:srgbClr val="4CBBEB"/>
    <a:srgbClr val="5D5D5D"/>
    <a:srgbClr val="5C8CC8"/>
    <a:srgbClr val="656CAF"/>
    <a:srgbClr val="5A5050"/>
    <a:srgbClr val="F08200"/>
    <a:srgbClr val="FAB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5" autoAdjust="0"/>
    <p:restoredTop sz="94667" autoAdjust="0"/>
  </p:normalViewPr>
  <p:slideViewPr>
    <p:cSldViewPr snapToGrid="0" snapToObjects="1">
      <p:cViewPr varScale="1">
        <p:scale>
          <a:sx n="119" d="100"/>
          <a:sy n="119" d="100"/>
        </p:scale>
        <p:origin x="84" y="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3" d="100"/>
          <a:sy n="133" d="100"/>
        </p:scale>
        <p:origin x="431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B110981-D518-E14B-84AB-8FF4227E37F5}" type="datetime1">
              <a:rPr lang="de-DE"/>
              <a:pPr>
                <a:defRPr/>
              </a:pPr>
              <a:t>01.09.2020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CC15FB-5A0B-E343-B9BE-4082380659F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8449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11F81EC-310E-0048-949D-605D8C3DD4E9}" type="datetime1">
              <a:rPr lang="de-DE"/>
              <a:pPr>
                <a:defRPr/>
              </a:pPr>
              <a:t>01.09.2020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BC3557C-AA9B-1345-BC1A-41B8A075C7C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057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Geneva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7" charset="-128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7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7"/>
          <p:cNvSpPr>
            <a:spLocks noGrp="1"/>
          </p:cNvSpPr>
          <p:nvPr>
            <p:ph type="ctrTitle"/>
          </p:nvPr>
        </p:nvSpPr>
        <p:spPr>
          <a:xfrm>
            <a:off x="540000" y="1620000"/>
            <a:ext cx="8100000" cy="1769065"/>
          </a:xfrm>
        </p:spPr>
        <p:txBody>
          <a:bodyPr rIns="0" anchor="b"/>
          <a:lstStyle>
            <a:lvl1pPr>
              <a:defRPr sz="3000" cap="none" baseline="0">
                <a:ln>
                  <a:noFill/>
                </a:ln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Untertitel 8"/>
          <p:cNvSpPr>
            <a:spLocks noGrp="1"/>
          </p:cNvSpPr>
          <p:nvPr>
            <p:ph type="subTitle" idx="1"/>
          </p:nvPr>
        </p:nvSpPr>
        <p:spPr>
          <a:xfrm>
            <a:off x="540000" y="3960000"/>
            <a:ext cx="8100000" cy="1792005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824" y="6322940"/>
            <a:ext cx="7523176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e-DE" dirty="0"/>
              <a:t>This </a:t>
            </a:r>
            <a:r>
              <a:rPr lang="de-DE" dirty="0" err="1"/>
              <a:t>project</a:t>
            </a:r>
            <a:r>
              <a:rPr lang="de-DE" dirty="0"/>
              <a:t> hast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funding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European </a:t>
            </a:r>
            <a:r>
              <a:rPr lang="de-DE" dirty="0" err="1"/>
              <a:t>Union’s</a:t>
            </a:r>
            <a:r>
              <a:rPr lang="de-DE" dirty="0"/>
              <a:t> </a:t>
            </a:r>
            <a:r>
              <a:rPr lang="de-DE" dirty="0" err="1"/>
              <a:t>Horizon</a:t>
            </a:r>
            <a:r>
              <a:rPr lang="de-DE" dirty="0"/>
              <a:t> 2020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programme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grant</a:t>
            </a:r>
            <a:r>
              <a:rPr lang="de-DE" dirty="0"/>
              <a:t> </a:t>
            </a:r>
            <a:r>
              <a:rPr lang="de-DE" dirty="0" err="1"/>
              <a:t>agreement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is-IS" dirty="0"/>
              <a:t>826078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49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1426" y="540000"/>
            <a:ext cx="6905988" cy="904226"/>
          </a:xfrm>
        </p:spPr>
        <p:txBody>
          <a:bodyPr rIns="0"/>
          <a:lstStyle>
            <a:lvl1pPr>
              <a:defRPr u="none" strike="noStrike" cap="none" normalizeH="0" baseline="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 hasCustomPrompt="1"/>
          </p:nvPr>
        </p:nvSpPr>
        <p:spPr>
          <a:xfrm>
            <a:off x="481426" y="1620000"/>
            <a:ext cx="8101255" cy="4140000"/>
          </a:xfrm>
        </p:spPr>
        <p:txBody>
          <a:bodyPr/>
          <a:lstStyle>
            <a:lvl1pPr marL="179388" indent="-179388">
              <a:buClr>
                <a:schemeClr val="accent4"/>
              </a:buClr>
              <a:buSzPct val="100000"/>
              <a:buFont typeface="Arial"/>
              <a:buChar char="•"/>
              <a:defRPr baseline="0">
                <a:solidFill>
                  <a:schemeClr val="accent3"/>
                </a:solidFill>
              </a:defRPr>
            </a:lvl1pPr>
            <a:lvl2pPr marL="358775" indent="-179388">
              <a:buClr>
                <a:schemeClr val="accent4"/>
              </a:buClr>
              <a:buFont typeface="Lucida Grande"/>
              <a:buChar char="–"/>
              <a:defRPr>
                <a:solidFill>
                  <a:schemeClr val="accent3"/>
                </a:solidFill>
              </a:defRPr>
            </a:lvl2pPr>
            <a:lvl3pPr marL="536575" indent="-177800">
              <a:buClr>
                <a:schemeClr val="accent4"/>
              </a:buClr>
              <a:buFont typeface="Arial"/>
              <a:buChar char="•"/>
              <a:defRPr>
                <a:solidFill>
                  <a:schemeClr val="accent3"/>
                </a:solidFill>
              </a:defRPr>
            </a:lvl3pPr>
            <a:lvl4pPr marL="720000" indent="-179388">
              <a:buClr>
                <a:schemeClr val="accent4"/>
              </a:buClr>
              <a:buFont typeface="Lucida Grande"/>
              <a:buChar char="–"/>
              <a:defRPr>
                <a:solidFill>
                  <a:schemeClr val="accent3"/>
                </a:solidFill>
              </a:defRPr>
            </a:lvl4pPr>
            <a:lvl5pPr marL="936000" indent="-179388">
              <a:buClr>
                <a:schemeClr val="accent4"/>
              </a:buClr>
              <a:buFont typeface="Courier New"/>
              <a:buChar char="o"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824" y="6322940"/>
            <a:ext cx="7523176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e-DE" dirty="0"/>
              <a:t>This </a:t>
            </a:r>
            <a:r>
              <a:rPr lang="de-DE" dirty="0" err="1"/>
              <a:t>project</a:t>
            </a:r>
            <a:r>
              <a:rPr lang="de-DE" dirty="0"/>
              <a:t> hast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funding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European </a:t>
            </a:r>
            <a:r>
              <a:rPr lang="de-DE" dirty="0" err="1"/>
              <a:t>Union’s</a:t>
            </a:r>
            <a:r>
              <a:rPr lang="de-DE" dirty="0"/>
              <a:t> </a:t>
            </a:r>
            <a:r>
              <a:rPr lang="de-DE" dirty="0" err="1"/>
              <a:t>Horizon</a:t>
            </a:r>
            <a:r>
              <a:rPr lang="de-DE" dirty="0"/>
              <a:t> 2020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programme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grant</a:t>
            </a:r>
            <a:r>
              <a:rPr lang="de-DE" dirty="0"/>
              <a:t> </a:t>
            </a:r>
            <a:r>
              <a:rPr lang="de-DE" dirty="0" err="1"/>
              <a:t>agreement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is-IS" dirty="0"/>
              <a:t>826078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10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1426" y="540000"/>
            <a:ext cx="6905988" cy="904226"/>
          </a:xfrm>
        </p:spPr>
        <p:txBody>
          <a:bodyPr rIns="0"/>
          <a:lstStyle>
            <a:lvl1pPr>
              <a:defRPr u="none" strike="noStrike" cap="none" normalizeH="0" baseline="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824" y="6322940"/>
            <a:ext cx="7523176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e-DE" dirty="0"/>
              <a:t>This </a:t>
            </a:r>
            <a:r>
              <a:rPr lang="de-DE" dirty="0" err="1"/>
              <a:t>project</a:t>
            </a:r>
            <a:r>
              <a:rPr lang="de-DE" dirty="0"/>
              <a:t> hast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funding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European </a:t>
            </a:r>
            <a:r>
              <a:rPr lang="de-DE" dirty="0" err="1"/>
              <a:t>Union’s</a:t>
            </a:r>
            <a:r>
              <a:rPr lang="de-DE" dirty="0"/>
              <a:t> </a:t>
            </a:r>
            <a:r>
              <a:rPr lang="de-DE" dirty="0" err="1"/>
              <a:t>Horizon</a:t>
            </a:r>
            <a:r>
              <a:rPr lang="de-DE" dirty="0"/>
              <a:t> 2020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programme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grant</a:t>
            </a:r>
            <a:r>
              <a:rPr lang="de-DE" dirty="0"/>
              <a:t> </a:t>
            </a:r>
            <a:r>
              <a:rPr lang="de-DE" dirty="0" err="1"/>
              <a:t>agreement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is-IS" dirty="0"/>
              <a:t>826078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682815"/>
              </p:ext>
            </p:extLst>
          </p:nvPr>
        </p:nvGraphicFramePr>
        <p:xfrm>
          <a:off x="481426" y="1989932"/>
          <a:ext cx="802189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7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3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Table Header</a:t>
                      </a:r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3"/>
                          </a:solidFill>
                        </a:rPr>
                        <a:t>Body content</a:t>
                      </a:r>
                      <a:endParaRPr lang="en-GB" sz="1600" dirty="0">
                        <a:solidFill>
                          <a:schemeClr val="accent3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77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824" y="6322940"/>
            <a:ext cx="7523176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e-DE" dirty="0"/>
              <a:t>This </a:t>
            </a:r>
            <a:r>
              <a:rPr lang="de-DE" dirty="0" err="1"/>
              <a:t>project</a:t>
            </a:r>
            <a:r>
              <a:rPr lang="de-DE" dirty="0"/>
              <a:t> hast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funding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European </a:t>
            </a:r>
            <a:r>
              <a:rPr lang="de-DE" dirty="0" err="1"/>
              <a:t>Union’s</a:t>
            </a:r>
            <a:r>
              <a:rPr lang="de-DE" dirty="0"/>
              <a:t> </a:t>
            </a:r>
            <a:r>
              <a:rPr lang="de-DE" dirty="0" err="1"/>
              <a:t>Horizon</a:t>
            </a:r>
            <a:r>
              <a:rPr lang="de-DE" dirty="0"/>
              <a:t> 2020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programme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grant</a:t>
            </a:r>
            <a:r>
              <a:rPr lang="de-DE" dirty="0"/>
              <a:t> </a:t>
            </a:r>
            <a:r>
              <a:rPr lang="de-DE" dirty="0" err="1"/>
              <a:t>agreement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is-IS" dirty="0"/>
              <a:t>826078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717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 flipV="1">
            <a:off x="-1" y="6119998"/>
            <a:ext cx="9144001" cy="73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7" name="Titelplatzhalter 21"/>
          <p:cNvSpPr>
            <a:spLocks noGrp="1"/>
          </p:cNvSpPr>
          <p:nvPr>
            <p:ph type="title"/>
          </p:nvPr>
        </p:nvSpPr>
        <p:spPr bwMode="auto">
          <a:xfrm>
            <a:off x="463036" y="666756"/>
            <a:ext cx="6584122" cy="9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28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463036" y="1800000"/>
            <a:ext cx="8086444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3" name="Textfeld 2"/>
          <p:cNvSpPr txBox="1">
            <a:spLocks noChangeArrowheads="1"/>
          </p:cNvSpPr>
          <p:nvPr/>
        </p:nvSpPr>
        <p:spPr bwMode="auto">
          <a:xfrm>
            <a:off x="9596438" y="221456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de-DE"/>
          </a:p>
        </p:txBody>
      </p:sp>
      <p:pic>
        <p:nvPicPr>
          <p:cNvPr id="9" name="Bild 8" descr="EU_fla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6" y="6300000"/>
            <a:ext cx="552239" cy="372763"/>
          </a:xfrm>
          <a:prstGeom prst="rect">
            <a:avLst/>
          </a:prstGeom>
        </p:spPr>
      </p:pic>
      <p:sp>
        <p:nvSpPr>
          <p:cNvPr id="11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091381" y="6336000"/>
            <a:ext cx="7458099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This project hast received funding from the European Union’s Horizon 2020 research and innovation programme under grant agreement No </a:t>
            </a:r>
            <a:r>
              <a:rPr lang="is-IS"/>
              <a:t>826078</a:t>
            </a:r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88000"/>
            <a:ext cx="1803600" cy="3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5" r:id="rId2"/>
    <p:sldLayoutId id="2147483718" r:id="rId3"/>
    <p:sldLayoutId id="2147483713" r:id="rId4"/>
  </p:sldLayoutIdLst>
  <p:hf sldNum="0" hdr="0" dt="0"/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buFontTx/>
        <a:buNone/>
        <a:defRPr sz="2400" b="1" kern="1200">
          <a:solidFill>
            <a:schemeClr val="accent3"/>
          </a:solidFill>
          <a:latin typeface="Arial"/>
          <a:ea typeface="ＭＳ Ｐゴシック" charset="-128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9pPr>
    </p:titleStyle>
    <p:bodyStyle>
      <a:lvl1pPr marL="179388" indent="-179388" algn="l" rtl="0" eaLnBrk="1" fontAlgn="base" hangingPunct="1">
        <a:lnSpc>
          <a:spcPts val="22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Arial" charset="0"/>
        <a:buChar char="•"/>
        <a:defRPr sz="1800" kern="1200">
          <a:solidFill>
            <a:schemeClr val="accent3"/>
          </a:solidFill>
          <a:latin typeface="Arial"/>
          <a:ea typeface="ＭＳ Ｐゴシック" charset="-128"/>
          <a:cs typeface="Arial"/>
        </a:defRPr>
      </a:lvl1pPr>
      <a:lvl2pPr marL="536400" indent="-285750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Lucida Grande"/>
        <a:buChar char="–"/>
        <a:defRPr kern="1200">
          <a:solidFill>
            <a:schemeClr val="accent3"/>
          </a:solidFill>
          <a:latin typeface="Arial"/>
          <a:ea typeface="ＭＳ Ｐゴシック" charset="-128"/>
          <a:cs typeface="Arial"/>
        </a:defRPr>
      </a:lvl2pPr>
      <a:lvl3pPr marL="684000" indent="-179388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Arial" charset="0"/>
        <a:buChar char="•"/>
        <a:defRPr sz="1600" kern="1200">
          <a:solidFill>
            <a:schemeClr val="accent3"/>
          </a:solidFill>
          <a:latin typeface="Arial"/>
          <a:ea typeface="ＭＳ Ｐゴシック" charset="-128"/>
          <a:cs typeface="Arial"/>
        </a:defRPr>
      </a:lvl3pPr>
      <a:lvl4pPr marL="864000" indent="-179388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Lucida Grande"/>
        <a:buChar char="–"/>
        <a:defRPr sz="1400" kern="1200">
          <a:solidFill>
            <a:schemeClr val="accent3"/>
          </a:solidFill>
          <a:latin typeface="Arial"/>
          <a:ea typeface="ＭＳ Ｐゴシック" charset="-128"/>
          <a:cs typeface="Arial"/>
        </a:defRPr>
      </a:lvl4pPr>
      <a:lvl5pPr marL="1044000" indent="-179388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Arial" charset="0"/>
        <a:buChar char="•"/>
        <a:defRPr sz="1400" kern="1200">
          <a:solidFill>
            <a:schemeClr val="accent3"/>
          </a:solidFill>
          <a:latin typeface="Arial"/>
          <a:ea typeface="ＭＳ Ｐゴシック" charset="-128"/>
          <a:cs typeface="Arial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0000" y="2266491"/>
            <a:ext cx="8100000" cy="1769065"/>
          </a:xfrm>
        </p:spPr>
        <p:txBody>
          <a:bodyPr/>
          <a:lstStyle/>
          <a:p>
            <a:r>
              <a:rPr lang="en-GB" dirty="0">
                <a:solidFill>
                  <a:srgbClr val="4CBBEB"/>
                </a:solidFill>
              </a:rPr>
              <a:t>WP4 ‒ Supervised Federated ML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40000" y="4205653"/>
            <a:ext cx="8100000" cy="1792005"/>
          </a:xfrm>
        </p:spPr>
        <p:txBody>
          <a:bodyPr/>
          <a:lstStyle/>
          <a:p>
            <a:r>
              <a:rPr lang="en-US" b="1" dirty="0"/>
              <a:t>Bernd Malle</a:t>
            </a:r>
            <a:br>
              <a:rPr lang="de-DE" b="1" dirty="0"/>
            </a:br>
            <a:r>
              <a:rPr lang="de-DE" dirty="0"/>
              <a:t>Medical University Graz</a:t>
            </a:r>
          </a:p>
          <a:p>
            <a:pPr lvl="0">
              <a:buClr>
                <a:srgbClr val="1DBDE5"/>
              </a:buClr>
            </a:pPr>
            <a:br>
              <a:rPr lang="de-DE" dirty="0"/>
            </a:br>
            <a:r>
              <a:rPr lang="en-US" b="1" dirty="0"/>
              <a:t>4</a:t>
            </a:r>
            <a:r>
              <a:rPr lang="en-US" b="1" baseline="30000" dirty="0"/>
              <a:t>th</a:t>
            </a:r>
            <a:r>
              <a:rPr lang="en-US" b="1" dirty="0"/>
              <a:t> FC Consortium meeting</a:t>
            </a:r>
            <a:br>
              <a:rPr lang="en-US" b="1" dirty="0">
                <a:solidFill>
                  <a:srgbClr val="113283"/>
                </a:solidFill>
              </a:rPr>
            </a:br>
            <a:r>
              <a:rPr lang="en-US" dirty="0">
                <a:solidFill>
                  <a:srgbClr val="113283"/>
                </a:solidFill>
              </a:rPr>
              <a:t>09/01/2020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540000" y="1232073"/>
            <a:ext cx="8100000" cy="176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 sz="3000" b="1" kern="1200" cap="none" baseline="0">
                <a:ln>
                  <a:noFill/>
                </a:ln>
                <a:solidFill>
                  <a:schemeClr val="accent3"/>
                </a:solidFill>
                <a:latin typeface="Arial"/>
                <a:ea typeface="ＭＳ Ｐゴシック" charset="-128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44696"/>
                </a:solidFill>
                <a:latin typeface="Arial" charset="0"/>
                <a:ea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44696"/>
                </a:solidFill>
                <a:latin typeface="Arial" charset="0"/>
                <a:ea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44696"/>
                </a:solidFill>
                <a:latin typeface="Arial" charset="0"/>
                <a:ea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44696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r>
              <a:rPr lang="en-GB" dirty="0"/>
              <a:t>FeatureCloud:</a:t>
            </a:r>
            <a:br>
              <a:rPr lang="en-GB" b="0" dirty="0"/>
            </a:br>
            <a:r>
              <a:rPr lang="en-GB" sz="2800" b="0" dirty="0"/>
              <a:t>Providing the worldwide first technological solution to ensure full patient data control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5684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FeatureCloud colour </a:t>
            </a:r>
            <a:r>
              <a:rPr lang="en-GB" dirty="0">
                <a:latin typeface="Arial" charset="0"/>
                <a:ea typeface="ＭＳ Ｐゴシック" charset="0"/>
              </a:rPr>
              <a:t>palette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  <p:sp>
        <p:nvSpPr>
          <p:cNvPr id="6" name="Rechteck 5"/>
          <p:cNvSpPr/>
          <p:nvPr/>
        </p:nvSpPr>
        <p:spPr>
          <a:xfrm>
            <a:off x="481426" y="2010988"/>
            <a:ext cx="1439863" cy="14398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anchor="ctr"/>
          <a:lstStyle/>
          <a:p>
            <a:pPr algn="ctr">
              <a:defRPr/>
            </a:pPr>
            <a:endParaRPr lang="en-GB" sz="1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461039" y="2010988"/>
            <a:ext cx="1439862" cy="14398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 dirty="0">
              <a:solidFill>
                <a:srgbClr val="1C89CA"/>
              </a:solidFill>
            </a:endParaRPr>
          </a:p>
        </p:txBody>
      </p:sp>
      <p:sp>
        <p:nvSpPr>
          <p:cNvPr id="8" name="Rechteck 11"/>
          <p:cNvSpPr>
            <a:spLocks noChangeArrowheads="1"/>
          </p:cNvSpPr>
          <p:nvPr/>
        </p:nvSpPr>
        <p:spPr bwMode="auto">
          <a:xfrm>
            <a:off x="487777" y="3652042"/>
            <a:ext cx="15786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GB" sz="1800" b="1" dirty="0"/>
              <a:t>Data blue</a:t>
            </a:r>
            <a:br>
              <a:rPr lang="en-GB" sz="1800" b="1" dirty="0"/>
            </a:br>
            <a:r>
              <a:rPr lang="en-GB" sz="1400" dirty="0"/>
              <a:t>0 R 70 G 150 B</a:t>
            </a:r>
            <a:endParaRPr lang="en-GB" sz="1400" b="1" dirty="0"/>
          </a:p>
        </p:txBody>
      </p:sp>
      <p:sp>
        <p:nvSpPr>
          <p:cNvPr id="9" name="Rechteck 12"/>
          <p:cNvSpPr>
            <a:spLocks noChangeArrowheads="1"/>
          </p:cNvSpPr>
          <p:nvPr/>
        </p:nvSpPr>
        <p:spPr bwMode="auto">
          <a:xfrm>
            <a:off x="2461040" y="3652042"/>
            <a:ext cx="154747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GB" sz="1800" b="1" dirty="0"/>
              <a:t>Cloud blue</a:t>
            </a:r>
          </a:p>
          <a:p>
            <a:r>
              <a:rPr lang="en-GB" sz="1400" dirty="0"/>
              <a:t>30 R 190 G 230 B</a:t>
            </a:r>
          </a:p>
        </p:txBody>
      </p:sp>
      <p:sp>
        <p:nvSpPr>
          <p:cNvPr id="10" name="Rechteck 9"/>
          <p:cNvSpPr/>
          <p:nvPr/>
        </p:nvSpPr>
        <p:spPr>
          <a:xfrm>
            <a:off x="4295538" y="2010988"/>
            <a:ext cx="1439862" cy="1439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 dirty="0">
              <a:solidFill>
                <a:srgbClr val="1C89CA"/>
              </a:solidFill>
            </a:endParaRPr>
          </a:p>
        </p:txBody>
      </p:sp>
      <p:sp>
        <p:nvSpPr>
          <p:cNvPr id="11" name="Rechteck 12"/>
          <p:cNvSpPr>
            <a:spLocks noChangeArrowheads="1"/>
          </p:cNvSpPr>
          <p:nvPr/>
        </p:nvSpPr>
        <p:spPr bwMode="auto">
          <a:xfrm>
            <a:off x="4295538" y="3652042"/>
            <a:ext cx="17342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GB" sz="1800" b="1" dirty="0"/>
              <a:t>Safety green</a:t>
            </a:r>
          </a:p>
          <a:p>
            <a:r>
              <a:rPr lang="en-GB" sz="1400" dirty="0"/>
              <a:t>200 R 210 G 0B</a:t>
            </a:r>
          </a:p>
        </p:txBody>
      </p:sp>
    </p:spTree>
    <p:extLst>
      <p:ext uri="{BB962C8B-B14F-4D97-AF65-F5344CB8AC3E}">
        <p14:creationId xmlns:p14="http://schemas.microsoft.com/office/powerpoint/2010/main" val="120639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FeatureCloud table design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962280"/>
              </p:ext>
            </p:extLst>
          </p:nvPr>
        </p:nvGraphicFramePr>
        <p:xfrm>
          <a:off x="481426" y="2361850"/>
          <a:ext cx="80224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4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Header</a:t>
                      </a:r>
                    </a:p>
                  </a:txBody>
                  <a:tcPr>
                    <a:solidFill>
                      <a:srgbClr val="11328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11328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113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Body content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82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</p:spTree>
    <p:extLst>
      <p:ext uri="{BB962C8B-B14F-4D97-AF65-F5344CB8AC3E}">
        <p14:creationId xmlns:p14="http://schemas.microsoft.com/office/powerpoint/2010/main" val="17348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WP4 – Status: Progress to date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81426" y="1620000"/>
            <a:ext cx="8101255" cy="803160"/>
          </a:xfrm>
        </p:spPr>
        <p:txBody>
          <a:bodyPr/>
          <a:lstStyle/>
          <a:p>
            <a:pPr marL="0" lvl="0" indent="0">
              <a:buNone/>
            </a:pPr>
            <a:r>
              <a:rPr lang="en-GB" b="1" dirty="0"/>
              <a:t>Please list your progress on milestones and deliverables of your WP here in this overview table: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398799"/>
              </p:ext>
            </p:extLst>
          </p:nvPr>
        </p:nvGraphicFramePr>
        <p:xfrm>
          <a:off x="481426" y="2361850"/>
          <a:ext cx="802249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393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</a:t>
                      </a:r>
                    </a:p>
                  </a:txBody>
                  <a:tcPr>
                    <a:solidFill>
                      <a:srgbClr val="1132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</a:t>
                      </a:r>
                      <a:endParaRPr lang="en-GB" dirty="0"/>
                    </a:p>
                  </a:txBody>
                  <a:tcPr>
                    <a:solidFill>
                      <a:srgbClr val="1132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</a:t>
                      </a:r>
                      <a:endParaRPr lang="en-GB" dirty="0"/>
                    </a:p>
                  </a:txBody>
                  <a:tcPr>
                    <a:solidFill>
                      <a:srgbClr val="1132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GB" dirty="0"/>
                    </a:p>
                  </a:txBody>
                  <a:tcPr>
                    <a:solidFill>
                      <a:srgbClr val="1132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GB" dirty="0"/>
                    </a:p>
                  </a:txBody>
                  <a:tcPr>
                    <a:solidFill>
                      <a:srgbClr val="113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93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4.1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“</a:t>
                      </a:r>
                      <a:r>
                        <a:rPr kumimoji="0"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 on graph parallelism</a:t>
                      </a:r>
                      <a:r>
                        <a:rPr lang="en-GB" dirty="0"/>
                        <a:t>”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12/31/2019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93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4.2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“Survey on graph types”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12/31/2019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7133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4.4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“Experimental results for shape and composition of connection surfaces”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12/31/2020</a:t>
                      </a:r>
                    </a:p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393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 25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“Insight into graph partitions”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12/31/2020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393"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Grafik 5" descr="Bildergebnis für ampel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5" r="68010" b="22613"/>
          <a:stretch/>
        </p:blipFill>
        <p:spPr bwMode="auto">
          <a:xfrm>
            <a:off x="7594982" y="5432191"/>
            <a:ext cx="240030" cy="2343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2.jpg" descr="Bildergebnis für ampel"/>
          <p:cNvPicPr/>
          <p:nvPr/>
        </p:nvPicPr>
        <p:blipFill>
          <a:blip r:embed="rId3"/>
          <a:srcRect l="68262" t="14572" b="20604"/>
          <a:stretch>
            <a:fillRect/>
          </a:stretch>
        </p:blipFill>
        <p:spPr>
          <a:xfrm>
            <a:off x="8231949" y="5423672"/>
            <a:ext cx="227330" cy="242834"/>
          </a:xfrm>
          <a:prstGeom prst="rect">
            <a:avLst/>
          </a:prstGeom>
          <a:ln/>
        </p:spPr>
      </p:pic>
      <p:pic>
        <p:nvPicPr>
          <p:cNvPr id="8" name="image3.jpg" descr="Bildergebnis für ampel"/>
          <p:cNvPicPr/>
          <p:nvPr/>
        </p:nvPicPr>
        <p:blipFill>
          <a:blip r:embed="rId4"/>
          <a:srcRect l="33501" t="15075" r="34257" b="19095"/>
          <a:stretch>
            <a:fillRect/>
          </a:stretch>
        </p:blipFill>
        <p:spPr>
          <a:xfrm>
            <a:off x="7911243" y="5431752"/>
            <a:ext cx="244475" cy="234754"/>
          </a:xfrm>
          <a:prstGeom prst="rect">
            <a:avLst/>
          </a:prstGeom>
          <a:ln/>
        </p:spPr>
      </p:pic>
      <p:pic>
        <p:nvPicPr>
          <p:cNvPr id="10" name="image2.jpg" descr="Bildergebnis für ampel">
            <a:extLst>
              <a:ext uri="{FF2B5EF4-FFF2-40B4-BE49-F238E27FC236}">
                <a16:creationId xmlns:a16="http://schemas.microsoft.com/office/drawing/2014/main" id="{861DF4AF-B600-44DB-8E52-FFC98499E8D6}"/>
              </a:ext>
            </a:extLst>
          </p:cNvPr>
          <p:cNvPicPr/>
          <p:nvPr/>
        </p:nvPicPr>
        <p:blipFill>
          <a:blip r:embed="rId3"/>
          <a:srcRect l="68262" t="14572" b="20604"/>
          <a:stretch>
            <a:fillRect/>
          </a:stretch>
        </p:blipFill>
        <p:spPr>
          <a:xfrm>
            <a:off x="7806151" y="2776571"/>
            <a:ext cx="227330" cy="242834"/>
          </a:xfrm>
          <a:prstGeom prst="rect">
            <a:avLst/>
          </a:prstGeom>
          <a:ln/>
        </p:spPr>
      </p:pic>
      <p:pic>
        <p:nvPicPr>
          <p:cNvPr id="12" name="image2.jpg" descr="Bildergebnis für ampel">
            <a:extLst>
              <a:ext uri="{FF2B5EF4-FFF2-40B4-BE49-F238E27FC236}">
                <a16:creationId xmlns:a16="http://schemas.microsoft.com/office/drawing/2014/main" id="{A0BCC961-7BCB-44DD-B869-6F84DE498DF3}"/>
              </a:ext>
            </a:extLst>
          </p:cNvPr>
          <p:cNvPicPr/>
          <p:nvPr/>
        </p:nvPicPr>
        <p:blipFill>
          <a:blip r:embed="rId3"/>
          <a:srcRect l="68262" t="14572" b="20604"/>
          <a:stretch>
            <a:fillRect/>
          </a:stretch>
        </p:blipFill>
        <p:spPr>
          <a:xfrm>
            <a:off x="7806151" y="3168548"/>
            <a:ext cx="227330" cy="242834"/>
          </a:xfrm>
          <a:prstGeom prst="rect">
            <a:avLst/>
          </a:prstGeom>
          <a:ln/>
        </p:spPr>
      </p:pic>
      <p:pic>
        <p:nvPicPr>
          <p:cNvPr id="14" name="image3.jpg" descr="Bildergebnis für ampel">
            <a:extLst>
              <a:ext uri="{FF2B5EF4-FFF2-40B4-BE49-F238E27FC236}">
                <a16:creationId xmlns:a16="http://schemas.microsoft.com/office/drawing/2014/main" id="{315683A5-5B36-4E72-A188-2461F0FD331C}"/>
              </a:ext>
            </a:extLst>
          </p:cNvPr>
          <p:cNvPicPr/>
          <p:nvPr/>
        </p:nvPicPr>
        <p:blipFill>
          <a:blip r:embed="rId4"/>
          <a:srcRect l="33501" t="15075" r="34257" b="19095"/>
          <a:stretch>
            <a:fillRect/>
          </a:stretch>
        </p:blipFill>
        <p:spPr>
          <a:xfrm>
            <a:off x="7806151" y="3788347"/>
            <a:ext cx="244475" cy="234754"/>
          </a:xfrm>
          <a:prstGeom prst="rect">
            <a:avLst/>
          </a:prstGeom>
          <a:ln/>
        </p:spPr>
      </p:pic>
      <p:pic>
        <p:nvPicPr>
          <p:cNvPr id="16" name="image3.jpg" descr="Bildergebnis für ampel">
            <a:extLst>
              <a:ext uri="{FF2B5EF4-FFF2-40B4-BE49-F238E27FC236}">
                <a16:creationId xmlns:a16="http://schemas.microsoft.com/office/drawing/2014/main" id="{E96BC56E-1A2B-4764-A45E-25D113055247}"/>
              </a:ext>
            </a:extLst>
          </p:cNvPr>
          <p:cNvPicPr/>
          <p:nvPr/>
        </p:nvPicPr>
        <p:blipFill>
          <a:blip r:embed="rId4"/>
          <a:srcRect l="33501" t="15075" r="34257" b="19095"/>
          <a:stretch>
            <a:fillRect/>
          </a:stretch>
        </p:blipFill>
        <p:spPr>
          <a:xfrm>
            <a:off x="7806151" y="4441780"/>
            <a:ext cx="244475" cy="23475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2439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WP4 – Status: Progress to date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b="1" dirty="0"/>
              <a:t>Please briefly describe your progress on milestones and deliverables of your WP here: 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First item</a:t>
            </a:r>
          </a:p>
          <a:p>
            <a:r>
              <a:rPr lang="en-GB" dirty="0"/>
              <a:t>Second item</a:t>
            </a:r>
          </a:p>
          <a:p>
            <a:r>
              <a:rPr lang="en-GB" dirty="0"/>
              <a:t>Third item</a:t>
            </a:r>
          </a:p>
          <a:p>
            <a:pPr lvl="1"/>
            <a:r>
              <a:rPr lang="en-GB" dirty="0"/>
              <a:t> First sub item</a:t>
            </a:r>
          </a:p>
          <a:p>
            <a:pPr lvl="1"/>
            <a:r>
              <a:rPr lang="en-GB" dirty="0"/>
              <a:t> Second sub item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</p:spTree>
    <p:extLst>
      <p:ext uri="{BB962C8B-B14F-4D97-AF65-F5344CB8AC3E}">
        <p14:creationId xmlns:p14="http://schemas.microsoft.com/office/powerpoint/2010/main" val="181637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WP4 – What have we learned?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b="1" dirty="0"/>
              <a:t>Please list and explain your findings (and add examples) within the last month. </a:t>
            </a:r>
          </a:p>
          <a:p>
            <a:pPr marL="0" lvl="0" indent="0">
              <a:buNone/>
            </a:pPr>
            <a:endParaRPr lang="en-GB" dirty="0"/>
          </a:p>
          <a:p>
            <a:r>
              <a:rPr lang="en-GB" dirty="0"/>
              <a:t>First item</a:t>
            </a:r>
          </a:p>
          <a:p>
            <a:r>
              <a:rPr lang="en-GB" dirty="0"/>
              <a:t>Second item</a:t>
            </a:r>
          </a:p>
          <a:p>
            <a:r>
              <a:rPr lang="en-GB" dirty="0"/>
              <a:t>Third item</a:t>
            </a:r>
          </a:p>
          <a:p>
            <a:pPr lvl="1"/>
            <a:r>
              <a:rPr lang="en-GB" dirty="0"/>
              <a:t> First sub item</a:t>
            </a:r>
          </a:p>
          <a:p>
            <a:pPr lvl="1"/>
            <a:r>
              <a:rPr lang="en-GB" dirty="0"/>
              <a:t> Second sub item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</p:spTree>
    <p:extLst>
      <p:ext uri="{BB962C8B-B14F-4D97-AF65-F5344CB8AC3E}">
        <p14:creationId xmlns:p14="http://schemas.microsoft.com/office/powerpoint/2010/main" val="175591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WP4 – Next important steps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b="1" dirty="0"/>
              <a:t>Please briefly provide an outlook of the important steps for the next 6 months. </a:t>
            </a:r>
          </a:p>
          <a:p>
            <a:pPr marL="0" lvl="0" indent="0">
              <a:buNone/>
            </a:pPr>
            <a:endParaRPr lang="en-GB" dirty="0"/>
          </a:p>
          <a:p>
            <a:r>
              <a:rPr lang="en-GB" dirty="0"/>
              <a:t>First item</a:t>
            </a:r>
          </a:p>
          <a:p>
            <a:r>
              <a:rPr lang="en-GB" dirty="0"/>
              <a:t>Second item</a:t>
            </a:r>
          </a:p>
          <a:p>
            <a:r>
              <a:rPr lang="en-GB" dirty="0"/>
              <a:t>Third item</a:t>
            </a:r>
          </a:p>
          <a:p>
            <a:pPr lvl="1"/>
            <a:r>
              <a:rPr lang="en-GB" dirty="0"/>
              <a:t> First sub item</a:t>
            </a:r>
          </a:p>
          <a:p>
            <a:pPr lvl="1"/>
            <a:r>
              <a:rPr lang="en-GB" dirty="0"/>
              <a:t> Second sub item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</p:spTree>
    <p:extLst>
      <p:ext uri="{BB962C8B-B14F-4D97-AF65-F5344CB8AC3E}">
        <p14:creationId xmlns:p14="http://schemas.microsoft.com/office/powerpoint/2010/main" val="363803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WPX – Critical issues &amp; items for discussion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b="1" dirty="0"/>
              <a:t>Please list here critical issues (problems, open questions, etc.) for your WP:</a:t>
            </a:r>
          </a:p>
          <a:p>
            <a:pPr marL="0" lvl="0" indent="0">
              <a:buNone/>
            </a:pPr>
            <a:endParaRPr lang="en-GB" dirty="0"/>
          </a:p>
          <a:p>
            <a:r>
              <a:rPr lang="en-GB" dirty="0"/>
              <a:t>First item</a:t>
            </a:r>
          </a:p>
          <a:p>
            <a:r>
              <a:rPr lang="en-GB" dirty="0"/>
              <a:t>Second item</a:t>
            </a:r>
          </a:p>
          <a:p>
            <a:r>
              <a:rPr lang="en-GB" dirty="0"/>
              <a:t>Third item</a:t>
            </a:r>
          </a:p>
          <a:p>
            <a:pPr lvl="1"/>
            <a:r>
              <a:rPr lang="en-GB" dirty="0"/>
              <a:t> First sub item</a:t>
            </a:r>
          </a:p>
          <a:p>
            <a:pPr lvl="1"/>
            <a:r>
              <a:rPr lang="en-GB" dirty="0"/>
              <a:t> Second sub item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</p:spTree>
    <p:extLst>
      <p:ext uri="{BB962C8B-B14F-4D97-AF65-F5344CB8AC3E}">
        <p14:creationId xmlns:p14="http://schemas.microsoft.com/office/powerpoint/2010/main" val="84922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 rot="956087">
            <a:off x="2468148" y="2548992"/>
            <a:ext cx="4032250" cy="923330"/>
          </a:xfrm>
          <a:prstGeom prst="rect">
            <a:avLst/>
          </a:prstGeom>
          <a:solidFill>
            <a:srgbClr val="C8D200"/>
          </a:solidFill>
          <a:ln w="28575">
            <a:solidFill>
              <a:srgbClr val="153A8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b="1" dirty="0"/>
              <a:t>Please mind the time for your presentation - see agenda. </a:t>
            </a:r>
          </a:p>
          <a:p>
            <a:pPr algn="ctr"/>
            <a:r>
              <a:rPr lang="en-US" sz="1800" b="1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06242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81426" y="2182940"/>
            <a:ext cx="8101255" cy="4140000"/>
          </a:xfrm>
          <a:prstGeom prst="rect">
            <a:avLst/>
          </a:prstGeom>
        </p:spPr>
        <p:txBody>
          <a:bodyPr/>
          <a:lstStyle>
            <a:lvl1pPr marL="179388" indent="-179388" algn="l" rtl="0" eaLnBrk="1" fontAlgn="base" hangingPunct="1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Clr>
                <a:schemeClr val="accent4"/>
              </a:buClr>
              <a:buSzPct val="120000"/>
              <a:buFont typeface="Arial" charset="0"/>
              <a:buChar char="•"/>
              <a:defRPr sz="1800" kern="1200">
                <a:solidFill>
                  <a:schemeClr val="accent3"/>
                </a:solidFill>
                <a:latin typeface="Arial"/>
                <a:ea typeface="ＭＳ Ｐゴシック" charset="-128"/>
                <a:cs typeface="Arial"/>
              </a:defRPr>
            </a:lvl1pPr>
            <a:lvl2pPr marL="536400" indent="-28575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4"/>
              </a:buClr>
              <a:buSzPct val="120000"/>
              <a:buFont typeface="Lucida Grande"/>
              <a:buChar char="–"/>
              <a:defRPr kern="1200">
                <a:solidFill>
                  <a:schemeClr val="accent3"/>
                </a:solidFill>
                <a:latin typeface="Arial"/>
                <a:ea typeface="ＭＳ Ｐゴシック" charset="-128"/>
                <a:cs typeface="Arial"/>
              </a:defRPr>
            </a:lvl2pPr>
            <a:lvl3pPr marL="684000" indent="-1793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4"/>
              </a:buClr>
              <a:buSzPct val="120000"/>
              <a:buFont typeface="Arial" charset="0"/>
              <a:buChar char="•"/>
              <a:defRPr sz="1600" kern="1200">
                <a:solidFill>
                  <a:schemeClr val="accent3"/>
                </a:solidFill>
                <a:latin typeface="Arial"/>
                <a:ea typeface="ＭＳ Ｐゴシック" charset="-128"/>
                <a:cs typeface="Arial"/>
              </a:defRPr>
            </a:lvl3pPr>
            <a:lvl4pPr marL="864000" indent="-1793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4"/>
              </a:buClr>
              <a:buSzPct val="120000"/>
              <a:buFont typeface="Lucida Grande"/>
              <a:buChar char="–"/>
              <a:defRPr sz="1400" kern="1200">
                <a:solidFill>
                  <a:schemeClr val="accent3"/>
                </a:solidFill>
                <a:latin typeface="Arial"/>
                <a:ea typeface="ＭＳ Ｐゴシック" charset="-128"/>
                <a:cs typeface="Arial"/>
              </a:defRPr>
            </a:lvl4pPr>
            <a:lvl5pPr marL="1044000" indent="-1793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4"/>
              </a:buClr>
              <a:buSzPct val="120000"/>
              <a:buFont typeface="Arial" charset="0"/>
              <a:buChar char="•"/>
              <a:defRPr sz="1400" kern="1200">
                <a:solidFill>
                  <a:schemeClr val="accent3"/>
                </a:solidFill>
                <a:latin typeface="Arial"/>
                <a:ea typeface="ＭＳ Ｐゴシック" charset="-128"/>
                <a:cs typeface="Arial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Font typeface="Arial" charset="0"/>
              <a:buNone/>
            </a:pPr>
            <a:r>
              <a:rPr lang="en-GB" sz="3000" b="1" dirty="0"/>
              <a:t>Power Point Presentation</a:t>
            </a:r>
            <a:r>
              <a:rPr lang="en-GB" sz="2800" b="1" dirty="0"/>
              <a:t> </a:t>
            </a:r>
          </a:p>
          <a:p>
            <a:pPr marL="0" indent="0" algn="ctr" defTabSz="914400">
              <a:buFont typeface="Arial" charset="0"/>
              <a:buNone/>
            </a:pPr>
            <a:r>
              <a:rPr lang="en-GB" sz="2800" dirty="0"/>
              <a:t>Design and sample slides</a:t>
            </a:r>
          </a:p>
          <a:p>
            <a:pPr defTabSz="9144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72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Placeholder for a 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/>
              <a:t>Type your copy text here …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Bullet list:</a:t>
            </a:r>
          </a:p>
          <a:p>
            <a:r>
              <a:rPr lang="en-GB" dirty="0"/>
              <a:t>First item</a:t>
            </a:r>
          </a:p>
          <a:p>
            <a:r>
              <a:rPr lang="en-GB" dirty="0"/>
              <a:t>Second item</a:t>
            </a:r>
          </a:p>
          <a:p>
            <a:r>
              <a:rPr lang="en-GB" dirty="0"/>
              <a:t>Third item</a:t>
            </a:r>
          </a:p>
          <a:p>
            <a:pPr lvl="1"/>
            <a:r>
              <a:rPr lang="en-GB" dirty="0"/>
              <a:t>First sub item</a:t>
            </a:r>
          </a:p>
          <a:p>
            <a:pPr lvl="1"/>
            <a:r>
              <a:rPr lang="en-GB" dirty="0"/>
              <a:t>Second sub item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</p:spTree>
    <p:extLst>
      <p:ext uri="{BB962C8B-B14F-4D97-AF65-F5344CB8AC3E}">
        <p14:creationId xmlns:p14="http://schemas.microsoft.com/office/powerpoint/2010/main" val="80903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81114_FeatureCloud_PowerPoint-Master">
  <a:themeElements>
    <a:clrScheme name="FeatureCloud">
      <a:dk1>
        <a:srgbClr val="1B2867"/>
      </a:dk1>
      <a:lt1>
        <a:srgbClr val="FFFFFF"/>
      </a:lt1>
      <a:dk2>
        <a:srgbClr val="1EBEE6"/>
      </a:dk2>
      <a:lt2>
        <a:srgbClr val="FFFFFF"/>
      </a:lt2>
      <a:accent1>
        <a:srgbClr val="1DBDE5"/>
      </a:accent1>
      <a:accent2>
        <a:srgbClr val="C8D200"/>
      </a:accent2>
      <a:accent3>
        <a:srgbClr val="004595"/>
      </a:accent3>
      <a:accent4>
        <a:srgbClr val="1DBDE5"/>
      </a:accent4>
      <a:accent5>
        <a:srgbClr val="C8D200"/>
      </a:accent5>
      <a:accent6>
        <a:srgbClr val="FF2828"/>
      </a:accent6>
      <a:hlink>
        <a:srgbClr val="004595"/>
      </a:hlink>
      <a:folHlink>
        <a:srgbClr val="1DBDE5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7" id="{35B16824-12A2-694D-959F-4526D9CB5C2E}" vid="{DBCCCAD0-AB2D-D443-B11C-C31FDB9E3AC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20181114_FeatureCloud_PowerPoint-Master</Template>
  <TotalTime>65</TotalTime>
  <Words>573</Words>
  <Application>Microsoft Office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Lucida Grande</vt:lpstr>
      <vt:lpstr>Tw Cen MT</vt:lpstr>
      <vt:lpstr>Wingdings</vt:lpstr>
      <vt:lpstr>20181114_FeatureCloud_PowerPoint-Master</vt:lpstr>
      <vt:lpstr>WP4 ‒ Supervised Federated ML</vt:lpstr>
      <vt:lpstr>WP4 – Status: Progress to date</vt:lpstr>
      <vt:lpstr>WP4 – Status: Progress to date</vt:lpstr>
      <vt:lpstr>WP4 – What have we learned? </vt:lpstr>
      <vt:lpstr>WP4 – Next important steps </vt:lpstr>
      <vt:lpstr>WPX – Critical issues &amp; items for discussion </vt:lpstr>
      <vt:lpstr>PowerPoint Presentation</vt:lpstr>
      <vt:lpstr>PowerPoint Presentation</vt:lpstr>
      <vt:lpstr>Placeholder for a headline</vt:lpstr>
      <vt:lpstr>FeatureCloud colour palette</vt:lpstr>
      <vt:lpstr>FeatureCloud table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 XX ‒ TITLE</dc:title>
  <dc:creator>Nina Donner</dc:creator>
  <cp:lastModifiedBy>Bernd Malle</cp:lastModifiedBy>
  <cp:revision>18</cp:revision>
  <cp:lastPrinted>2016-02-04T13:50:37Z</cp:lastPrinted>
  <dcterms:created xsi:type="dcterms:W3CDTF">2020-06-29T08:36:46Z</dcterms:created>
  <dcterms:modified xsi:type="dcterms:W3CDTF">2020-09-01T08:22:06Z</dcterms:modified>
</cp:coreProperties>
</file>