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16"/>
  </p:notesMasterIdLst>
  <p:sldIdLst>
    <p:sldId id="256" r:id="rId6"/>
    <p:sldId id="258" r:id="rId7"/>
    <p:sldId id="281" r:id="rId8"/>
    <p:sldId id="284" r:id="rId9"/>
    <p:sldId id="285" r:id="rId10"/>
    <p:sldId id="286" r:id="rId11"/>
    <p:sldId id="283" r:id="rId12"/>
    <p:sldId id="280" r:id="rId13"/>
    <p:sldId id="282" r:id="rId14"/>
    <p:sldId id="27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9rfJvuTlbyKGM0YyGHdwBM89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958D2-4638-4189-BBE8-554D83146D09}" v="3" dt="2022-10-17T21:43:39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6d9581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26d9581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7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20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38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97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70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a057ae1a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0a057ae1a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4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878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7954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7073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66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257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98550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96215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466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53020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68128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4242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72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202949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room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dio.me/" TargetMode="External"/><Relationship Id="rId5" Type="http://schemas.openxmlformats.org/officeDocument/2006/relationships/hyperlink" Target="https://web.dio.me/play" TargetMode="External"/><Relationship Id="rId4" Type="http://schemas.openxmlformats.org/officeDocument/2006/relationships/hyperlink" Target="https://web.dio.me/artic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byExample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play.kotlinlang.org/byExample/03_special_classes/01_Data%20classes" TargetMode="External"/><Relationship Id="rId5" Type="http://schemas.openxmlformats.org/officeDocument/2006/relationships/hyperlink" Target="https://play.kotlinlang.org/byExample/01_introduction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aprenda-kotlin-com-exempl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lay.kotlinlang.org/koans/overview" TargetMode="External"/><Relationship Id="rId4" Type="http://schemas.openxmlformats.org/officeDocument/2006/relationships/hyperlink" Target="https://play.kotlinlang.org/byExample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Orientação a Objetos </a:t>
            </a:r>
            <a:r>
              <a:rPr lang="pt-BR" sz="4000" dirty="0">
                <a:solidFill>
                  <a:srgbClr val="EA4E60"/>
                </a:solidFill>
                <a:latin typeface="Century Gothic"/>
                <a:sym typeface="Century Gothic"/>
              </a:rPr>
              <a:t>e</a:t>
            </a:r>
          </a:p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Tipos de Classes</a:t>
            </a:r>
            <a:r>
              <a:rPr lang="pt-BR" sz="4000" dirty="0">
                <a:solidFill>
                  <a:srgbClr val="EA4E60"/>
                </a:solidFill>
                <a:latin typeface="Century Gothic"/>
                <a:sym typeface="Century Gothic"/>
              </a:rPr>
              <a:t> na Prática </a:t>
            </a:r>
          </a:p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com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Kotlin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6d958194_0_55"/>
          <p:cNvSpPr txBox="1"/>
          <p:nvPr/>
        </p:nvSpPr>
        <p:spPr>
          <a:xfrm>
            <a:off x="561575" y="1481151"/>
            <a:ext cx="7565851" cy="3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Ninguém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fica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trás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!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Explore o 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ecossistema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da DIO 😎</a:t>
            </a: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Rooms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Fóruns</a:t>
            </a: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 Play</a:t>
            </a:r>
            <a:endParaRPr sz="2400" b="1" u="sng" dirty="0">
              <a:solidFill>
                <a:schemeClr val="bg1"/>
              </a:solidFill>
              <a:latin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 de </a:t>
            </a:r>
            <a:r>
              <a:rPr lang="en-US" sz="2400" b="1" u="sng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Ajuda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26d958194_0_55"/>
          <p:cNvSpPr txBox="1"/>
          <p:nvPr/>
        </p:nvSpPr>
        <p:spPr>
          <a:xfrm>
            <a:off x="561575" y="56755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kumimoji="0" sz="55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g1226d958194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226d958194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10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  <a:buSzPts val="16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Conhecer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tipos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classes do Kotlin, as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oferecem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possibilidades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poderosas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Orientada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(POO)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Embora ler sua documentação seja fácil e agradável, aprender na prática é muito mais divertido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😎</a:t>
            </a:r>
            <a:endParaRPr lang="en-US" sz="2400" dirty="0">
              <a:latin typeface="Calibri"/>
              <a:ea typeface="Calibri"/>
            </a:endParaRPr>
          </a:p>
          <a:p>
            <a:pPr marL="76200" lvl="1" algn="just">
              <a:buSzPts val="1600"/>
            </a:pPr>
            <a:r>
              <a:rPr lang="en-US" sz="2400" dirty="0" err="1">
                <a:latin typeface="Calibri"/>
              </a:rPr>
              <a:t>Sendo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assim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iremos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explorar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os</a:t>
            </a:r>
            <a:r>
              <a:rPr lang="en-US" sz="2400" dirty="0">
                <a:latin typeface="Calibri"/>
              </a:rPr>
              <a:t> </a:t>
            </a:r>
          </a:p>
          <a:p>
            <a:pPr marL="76200" lvl="1" algn="just">
              <a:buSzPts val="1600"/>
            </a:pPr>
            <a:r>
              <a:rPr lang="pt-BR" sz="2400" b="1" dirty="0">
                <a:latin typeface="Calibri"/>
              </a:rPr>
              <a:t>exemplos/exercícios oficiais: </a:t>
            </a:r>
          </a:p>
          <a:p>
            <a:pPr marL="76200" lvl="1" algn="just">
              <a:buSzPts val="1600"/>
            </a:pPr>
            <a:r>
              <a:rPr lang="pt-BR" sz="2400" b="1" dirty="0" err="1">
                <a:latin typeface="Calibri"/>
                <a:hlinkClick r:id="rId3"/>
              </a:rPr>
              <a:t>Learn</a:t>
            </a:r>
            <a:r>
              <a:rPr lang="pt-BR" sz="2400" b="1" dirty="0">
                <a:latin typeface="Calibri"/>
                <a:hlinkClick r:id="rId3"/>
              </a:rPr>
              <a:t> Kotlin </a:t>
            </a:r>
            <a:r>
              <a:rPr lang="pt-BR" sz="2400" b="1" dirty="0" err="1">
                <a:latin typeface="Calibri"/>
                <a:hlinkClick r:id="rId3"/>
              </a:rPr>
              <a:t>by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Example</a:t>
            </a:r>
            <a:endParaRPr lang="pt-BR" sz="2400" b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1575" y="1481050"/>
            <a:ext cx="802085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6" algn="just">
              <a:buSzPts val="1600"/>
            </a:pPr>
            <a:r>
              <a:rPr lang="pt-BR" sz="2400" b="1" dirty="0">
                <a:latin typeface="Calibri"/>
              </a:rPr>
              <a:t>Habilidade de concentrar-se nos aspectos essenciais de um domínio, ignorando características menos importantes ou acidentais.</a:t>
            </a:r>
            <a:r>
              <a:rPr lang="pt-BR" sz="2400" dirty="0">
                <a:latin typeface="Calibri"/>
              </a:rPr>
              <a:t> </a:t>
            </a:r>
          </a:p>
          <a:p>
            <a:pPr marL="76200" lvl="6" algn="just">
              <a:spcBef>
                <a:spcPts val="1200"/>
              </a:spcBef>
              <a:buSzPts val="1600"/>
            </a:pPr>
            <a:r>
              <a:rPr lang="pt-BR" sz="2400" dirty="0">
                <a:latin typeface="Calibri"/>
              </a:rPr>
              <a:t>Nesse contexto, classes e objetos são abstrações </a:t>
            </a:r>
          </a:p>
          <a:p>
            <a:pPr marL="76200" lvl="6" algn="just">
              <a:buSzPts val="1600"/>
            </a:pPr>
            <a:r>
              <a:rPr lang="pt-BR" sz="2400" dirty="0">
                <a:latin typeface="Calibri"/>
              </a:rPr>
              <a:t>de entidades existentes no domínio/problema </a:t>
            </a:r>
          </a:p>
          <a:p>
            <a:pPr marL="76200" lvl="6" algn="just">
              <a:buSzPts val="1600"/>
            </a:pPr>
            <a:r>
              <a:rPr lang="pt-BR" sz="2400" dirty="0">
                <a:latin typeface="Calibri"/>
              </a:rPr>
              <a:t>em questão.</a:t>
            </a:r>
            <a:endParaRPr lang="en-US" sz="2400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Abstração</a:t>
            </a:r>
            <a:endParaRPr sz="40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37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1575" y="1481050"/>
            <a:ext cx="802085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6" algn="just">
              <a:buSzPts val="1600"/>
            </a:pPr>
            <a:r>
              <a:rPr lang="pt-BR" sz="2400" b="1" dirty="0">
                <a:latin typeface="Calibri"/>
              </a:rPr>
              <a:t>Encapsular significa esconder a implementação dos objetos, criando assim interfaces de uso mais concisas e fáceis de usar/entender. </a:t>
            </a:r>
          </a:p>
          <a:p>
            <a:pPr marL="76200" lvl="6" algn="just">
              <a:spcBef>
                <a:spcPts val="1200"/>
              </a:spcBef>
              <a:buSzPts val="1600"/>
            </a:pPr>
            <a:r>
              <a:rPr lang="pt-BR" sz="2400" dirty="0">
                <a:latin typeface="Calibri"/>
              </a:rPr>
              <a:t>O encapsulamento favorece principalmente </a:t>
            </a:r>
          </a:p>
          <a:p>
            <a:pPr marL="76200" lvl="6" algn="just">
              <a:buSzPts val="1600"/>
            </a:pPr>
            <a:r>
              <a:rPr lang="pt-BR" sz="2400" dirty="0">
                <a:latin typeface="Calibri"/>
              </a:rPr>
              <a:t>dois aspectos de um sistema: </a:t>
            </a:r>
          </a:p>
          <a:p>
            <a:pPr marL="76200" lvl="6" algn="just">
              <a:buSzPts val="1600"/>
            </a:pPr>
            <a:r>
              <a:rPr lang="pt-BR" sz="2400" dirty="0">
                <a:latin typeface="Calibri"/>
              </a:rPr>
              <a:t>a manutenção e a evolução.</a:t>
            </a:r>
            <a:endParaRPr lang="en-US" sz="2400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40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04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1575" y="1481050"/>
            <a:ext cx="802085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6" algn="just">
              <a:buSzPts val="1600"/>
            </a:pPr>
            <a:r>
              <a:rPr lang="pt-BR" sz="2400" b="1" dirty="0">
                <a:latin typeface="Calibri"/>
              </a:rPr>
              <a:t>Permite que as classes compartilhem suas características (propriedades) e comportamentos (funções) entre si. </a:t>
            </a:r>
          </a:p>
          <a:p>
            <a:pPr marL="76200" lvl="6" algn="just">
              <a:spcBef>
                <a:spcPts val="1200"/>
              </a:spcBef>
              <a:buSzPts val="1600"/>
            </a:pPr>
            <a:r>
              <a:rPr lang="pt-BR" sz="2400" dirty="0">
                <a:latin typeface="Calibri"/>
              </a:rPr>
              <a:t>A Herança é usada na intenção de promover o reuso de código através de estruturas mais genéricas e flexíveis.</a:t>
            </a: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07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1575" y="1481050"/>
            <a:ext cx="802085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6" algn="just">
              <a:buSzPts val="1600"/>
            </a:pPr>
            <a:r>
              <a:rPr lang="pt-BR" sz="2400" b="1" dirty="0">
                <a:latin typeface="Calibri"/>
              </a:rPr>
              <a:t>Capacidade de um objeto poder ser referenciado de várias formas</a:t>
            </a:r>
            <a:r>
              <a:rPr lang="pt-BR" sz="2400" dirty="0">
                <a:latin typeface="Calibri"/>
              </a:rPr>
              <a:t>, ou seja, é capacidade de tratar objetos criados a partir das classes específicas como objetos de uma classe genérica.</a:t>
            </a:r>
          </a:p>
          <a:p>
            <a:pPr marL="76200" lvl="6" algn="just">
              <a:spcBef>
                <a:spcPts val="1200"/>
              </a:spcBef>
              <a:buSzPts val="1600"/>
            </a:pPr>
            <a:r>
              <a:rPr lang="pt-BR" sz="2400" dirty="0">
                <a:latin typeface="Calibri"/>
              </a:rPr>
              <a:t>Esse conceito nos oferece possibilidades incríveis </a:t>
            </a:r>
          </a:p>
          <a:p>
            <a:pPr marL="76200" lvl="6" algn="just">
              <a:buSzPts val="1600"/>
            </a:pPr>
            <a:r>
              <a:rPr lang="pt-BR" sz="2400" dirty="0">
                <a:latin typeface="Calibri"/>
              </a:rPr>
              <a:t>para criação de </a:t>
            </a:r>
            <a:r>
              <a:rPr lang="pt-BR" sz="2400" b="1" dirty="0">
                <a:latin typeface="Calibri"/>
              </a:rPr>
              <a:t>soluções mais genéricas</a:t>
            </a:r>
            <a:r>
              <a:rPr lang="pt-BR" sz="2400" dirty="0">
                <a:latin typeface="Calibri"/>
              </a:rPr>
              <a:t>. </a:t>
            </a:r>
            <a:endParaRPr lang="en-US" sz="2400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40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10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1575" y="1481050"/>
            <a:ext cx="802085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/>
              </a:rPr>
              <a:t>Herança</a:t>
            </a:r>
            <a:endParaRPr lang="pt-BR" sz="2400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i="1" dirty="0">
                <a:latin typeface="Calibri"/>
              </a:rPr>
              <a:t>Data Classes </a:t>
            </a:r>
            <a:r>
              <a:rPr lang="pt-BR" sz="2400" dirty="0">
                <a:latin typeface="Calibri"/>
              </a:rPr>
              <a:t>(</a:t>
            </a:r>
            <a:r>
              <a:rPr lang="pt-BR" sz="2400" b="1" dirty="0">
                <a:latin typeface="Calibri"/>
              </a:rPr>
              <a:t>Encapsulamento</a:t>
            </a:r>
            <a:r>
              <a:rPr lang="pt-BR" sz="2400" dirty="0">
                <a:latin typeface="Calibri"/>
              </a:rPr>
              <a:t>)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/>
              </a:rPr>
              <a:t>Enum Classes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/>
              </a:rPr>
              <a:t>Sealed Classes </a:t>
            </a:r>
            <a:r>
              <a:rPr lang="en-US" sz="2400" dirty="0">
                <a:latin typeface="Calibri"/>
              </a:rPr>
              <a:t>(</a:t>
            </a:r>
            <a:r>
              <a:rPr lang="en-US" sz="2400" b="1" dirty="0" err="1">
                <a:latin typeface="Calibri"/>
              </a:rPr>
              <a:t>Polimorfismo</a:t>
            </a:r>
            <a:r>
              <a:rPr lang="en-US" sz="2400" dirty="0">
                <a:latin typeface="Calibri"/>
              </a:rPr>
              <a:t>)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/>
              </a:rPr>
              <a:t>Object Keyword</a:t>
            </a: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Pilares da POO</a:t>
            </a:r>
            <a:endParaRPr sz="40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ED05425C-68D2-EF2B-CCB9-224CAE83B87B}"/>
              </a:ext>
            </a:extLst>
          </p:cNvPr>
          <p:cNvSpPr/>
          <p:nvPr/>
        </p:nvSpPr>
        <p:spPr>
          <a:xfrm>
            <a:off x="5274261" y="1481050"/>
            <a:ext cx="505522" cy="3083700"/>
          </a:xfrm>
          <a:prstGeom prst="rightBrace">
            <a:avLst>
              <a:gd name="adj1" fmla="val 8333"/>
              <a:gd name="adj2" fmla="val 350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1A2741-6D9F-92C7-75E3-F9C908590792}"/>
              </a:ext>
            </a:extLst>
          </p:cNvPr>
          <p:cNvSpPr txBox="1"/>
          <p:nvPr/>
        </p:nvSpPr>
        <p:spPr>
          <a:xfrm>
            <a:off x="6034519" y="2340917"/>
            <a:ext cx="222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Abstração</a:t>
            </a:r>
          </a:p>
        </p:txBody>
      </p:sp>
    </p:spTree>
    <p:extLst>
      <p:ext uri="{BB962C8B-B14F-4D97-AF65-F5344CB8AC3E}">
        <p14:creationId xmlns:p14="http://schemas.microsoft.com/office/powerpoint/2010/main" val="160474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057ae1a2_0_73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Falar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kumimoji="0" sz="48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b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</a:b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36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EE4C4C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a057ae1a2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a057ae1a2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8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8" name="Google Shape;278;g10a057ae1a2_0_7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&amp;&amp;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SpecialClasses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kumimoji="0" sz="240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6" algn="just">
              <a:spcAft>
                <a:spcPts val="600"/>
              </a:spcAft>
              <a:buSzPts val="1600"/>
            </a:pPr>
            <a:r>
              <a:rPr lang="pt-BR" sz="2400" dirty="0">
                <a:latin typeface="Calibri"/>
              </a:rPr>
              <a:t>Todo código-fonte dos exemplos/exercícios explorados neste conteúdo foram </a:t>
            </a:r>
            <a:r>
              <a:rPr lang="pt-BR" sz="2400" dirty="0" err="1">
                <a:latin typeface="Calibri"/>
              </a:rPr>
              <a:t>versionados</a:t>
            </a:r>
            <a:r>
              <a:rPr lang="pt-BR" sz="2400" dirty="0">
                <a:latin typeface="Calibri"/>
              </a:rPr>
              <a:t> no GitHub:</a:t>
            </a:r>
          </a:p>
          <a:p>
            <a:pPr marL="419100" lvl="8" indent="-342900">
              <a:spcAft>
                <a:spcPts val="1200"/>
              </a:spcAft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  <a:hlinkClick r:id="rId3"/>
              </a:rPr>
              <a:t>digitalinnovationone</a:t>
            </a:r>
            <a:r>
              <a:rPr lang="pt-BR" sz="2400" b="1" i="1" dirty="0">
                <a:latin typeface="Calibri"/>
                <a:hlinkClick r:id="rId3"/>
              </a:rPr>
              <a:t>/aprenda-</a:t>
            </a:r>
            <a:r>
              <a:rPr lang="pt-BR" sz="2400" b="1" i="1" dirty="0" err="1">
                <a:latin typeface="Calibri"/>
                <a:hlinkClick r:id="rId3"/>
              </a:rPr>
              <a:t>kotlin</a:t>
            </a:r>
            <a:r>
              <a:rPr lang="pt-BR" sz="2400" b="1" i="1" dirty="0">
                <a:latin typeface="Calibri"/>
                <a:hlinkClick r:id="rId3"/>
              </a:rPr>
              <a:t>-</a:t>
            </a:r>
            <a:r>
              <a:rPr lang="pt-BR" sz="2400" b="1" i="1" dirty="0" err="1">
                <a:latin typeface="Calibri"/>
                <a:hlinkClick r:id="rId3"/>
              </a:rPr>
              <a:t>com-exemplos</a:t>
            </a:r>
            <a:r>
              <a:rPr lang="pt-BR" sz="2400" b="1" i="1" dirty="0">
                <a:latin typeface="Calibri"/>
              </a:rPr>
              <a:t> </a:t>
            </a:r>
            <a:br>
              <a:rPr lang="pt-BR" sz="2100" b="1" i="1" dirty="0">
                <a:latin typeface="Calibri"/>
              </a:rPr>
            </a:b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↳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4_poo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pt-BR" sz="2400" i="1" dirty="0" err="1">
                <a:latin typeface="Calibri"/>
                <a:hlinkClick r:id="rId4"/>
              </a:rPr>
              <a:t>Learn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Kotlin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by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Example</a:t>
            </a:r>
            <a:endParaRPr lang="pt-BR" sz="2400" i="1" dirty="0">
              <a:latin typeface="Calibri"/>
            </a:endParaRP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Kotlin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Koans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400" i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6227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Diego  Renan</DisplayName>
        <AccountId>118</AccountId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F774B9CF-C22D-424D-9A65-D9E72A5E2EFE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67ABC2-BBD4-4D9E-B924-F53C7B18E6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8148A1-1F39-46ED-974C-BFEF1562A8DE}">
  <ds:schemaRefs>
    <ds:schemaRef ds:uri="http://purl.org/dc/elements/1.1/"/>
    <ds:schemaRef ds:uri="http://schemas.microsoft.com/office/2006/documentManagement/types"/>
    <ds:schemaRef ds:uri="http://purl.org/dc/dcmitype/"/>
    <ds:schemaRef ds:uri="851b35d3-0456-4d6a-bc2f-da927e91d158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371</Words>
  <Application>Microsoft Office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Venilton Falvo</cp:lastModifiedBy>
  <cp:revision>148</cp:revision>
  <dcterms:modified xsi:type="dcterms:W3CDTF">2023-10-23T00:40:02Z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