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0783E31-C627-4E4B-A557-F985FFA873A9}">
  <a:tblStyle styleId="{A0783E31-C627-4E4B-A557-F985FFA873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4e9b2ac42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4e9b2ac42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4eb0c2ac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4eb0c2ac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4eb0c2ac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4eb0c2ac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fe826a46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fe826a4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4eb0c2ac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4eb0c2ac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4eb0c2ac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4eb0c2ac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eb0c2ac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4eb0c2ac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4eb0c2ac4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4eb0c2ac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4eb0c2ac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4eb0c2ac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4eb0c2ac4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4eb0c2ac4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eb0c2ac4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eb0c2ac4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4eb0c2ac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4eb0c2ac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4eb0c2ac4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4eb0c2ac4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4eb0c2ac4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4eb0c2ac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fe826a4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fe826a4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4eb0c2ac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4eb0c2ac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eb0c2ac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eb0c2ac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4eb0c2ac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4eb0c2ac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4eb0c2ac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4eb0c2ac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eb0c2ac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eb0c2ac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4eb0c2ac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4eb0c2ac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4eb0c2ac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4eb0c2ac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90250" y="450150"/>
            <a:ext cx="5234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de Linguagem Natural (NLP)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74325" y="728975"/>
            <a:ext cx="8520600" cy="4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Distância cossenoidal entre vetores mostra a similaridade entre eles no espaço vetorial.</a:t>
            </a:r>
            <a:endParaRPr/>
          </a:p>
          <a:p>
            <a:pPr indent="2667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navio = { 0.0, 1, 0.2, 0.8 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2667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avião = { 0.1, 0.9, 0.1, 0.9 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2667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distância = cos(navio, avião) = (navio * avião) / ( ||navio|| ||avião||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navio * avião = ( 0.0 * 0.1 ) + ( 1 * 0.9 ) + ( 0.2 * 0.1 ) + ( 0.8 * 0.9 ) = 1.64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||navio|| = ( 0 * 0 ) + ( 1 * 1 ) + ( 0.2 * 0.2 ) + ( 0.8 * 0.8 ) = (1.68)^0.41 = 1.23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||avião|| = ( 0.1 * 0.1 ) + ( 0.9 * 0.9 ) + ( 0.1 * 0.1 ) + ( 0.9 * 0.9 ) =  (1.64)^0.41 = 1.22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cos(navio, avião) = 1.64 / ( 1.23 / 1.22 ) = </a:t>
            </a:r>
            <a:r>
              <a:rPr b="1" lang="pt-BR">
                <a:latin typeface="Arial"/>
                <a:ea typeface="Arial"/>
                <a:cs typeface="Arial"/>
                <a:sym typeface="Arial"/>
              </a:rPr>
              <a:t>1.0928961748 </a:t>
            </a:r>
            <a:endParaRPr b="1"/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19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como encontrar similaridade?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17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Plot Word Embedding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748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</a:t>
            </a:r>
            <a:r>
              <a:rPr lang="pt-BR"/>
              <a:t>matemática</a:t>
            </a:r>
            <a:r>
              <a:rPr lang="pt-BR"/>
              <a:t> entre os vetores:</a:t>
            </a:r>
            <a:endParaRPr/>
          </a:p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Rei - Homem + Mulher = Rainha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Paris - França + Inglaterra = Londres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025" y="2227846"/>
            <a:ext cx="7483400" cy="266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13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Word2vec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706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de modelos que são utilizados para calcular representações de palavras como vetores.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Oferece duas arquiteturas como opção: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Continuos bag-of-words (CBOW): Mais rápido e aplicável em base de dados maiores.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Skip-gram: oferece uma melhor representação quando a base de dados é menor e com palavras raras.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CBOW vs SKIP GRAM na </a:t>
            </a:r>
            <a:r>
              <a:rPr lang="pt-BR"/>
              <a:t>prática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Dada a frase: “Vou viajar de carro ____.” CBOW aprende a predizer a palavra de acordo com o contexto, então ele retornaria palavras como “amanhã”, “hoje”.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Já o SKIP GRAM é desenho </a:t>
            </a:r>
            <a:r>
              <a:rPr lang="pt-BR"/>
              <a:t>para</a:t>
            </a:r>
            <a:r>
              <a:rPr lang="pt-BR"/>
              <a:t> predizer o contexto, então dada a palavra “hoje” ele pode entender e mostrar que há uma grande probabilidade de que o contexto seja “Vou viajar de carro ____.”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13" y="21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50" y="1017725"/>
            <a:ext cx="8543925" cy="386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Word2Vec: Continuous Bag of Words (CBOW)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350" y="1044250"/>
            <a:ext cx="5049299" cy="38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Word2Vec: Skip-gram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038" y="951775"/>
            <a:ext cx="5187935" cy="40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FastText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Word2vec aprende os vetores em cima de palavras, já o FastText considera que uma palavra é composta por n-grams: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b="1" lang="pt-BR" sz="1600">
                <a:highlight>
                  <a:srgbClr val="FFFFFF"/>
                </a:highlight>
              </a:rPr>
              <a:t>“&lt;ap”, “app”, ”appl”, ”apple”, ”apple&gt;”, “ppl”, “pple”, ”pple&gt;”, “ple”, ”ple&gt;”, ”le&gt;”</a:t>
            </a:r>
            <a:endParaRPr b="1"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600">
                <a:highlight>
                  <a:srgbClr val="FFFFFF"/>
                </a:highlight>
              </a:rPr>
              <a:t>Vantagens</a:t>
            </a:r>
            <a:r>
              <a:rPr b="1" lang="pt-BR" sz="1600">
                <a:highlight>
                  <a:srgbClr val="FFFFFF"/>
                </a:highlight>
              </a:rPr>
              <a:t>:</a:t>
            </a:r>
            <a:endParaRPr b="1" sz="16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>
                <a:highlight>
                  <a:srgbClr val="FFFFFF"/>
                </a:highlight>
              </a:rPr>
              <a:t>Gera melhores embeddings em palavras raras no corpus.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>
                <a:highlight>
                  <a:srgbClr val="FFFFFF"/>
                </a:highlight>
              </a:rPr>
              <a:t>Pode gerar embedding de palavras que não estejam no corpus de treinamento.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Sentence Embedding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Gerar representações vetoriais de sentenças completas.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InferSent - Facebook Research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Universal Sentence Encoder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9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InferSent arquitetura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No paper eles testaram várias arquiteturas: LSTM/GRU, BiLSTM, Self Attentive Network, </a:t>
            </a:r>
            <a:r>
              <a:rPr lang="pt-BR"/>
              <a:t>Hierarchical ConvNet e obtiveram melhores resultados usando a BiLSTM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00" y="850650"/>
            <a:ext cx="66484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</a:t>
            </a:r>
            <a:r>
              <a:rPr lang="pt-BR"/>
              <a:t>Numérica do Texto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29450" y="1107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One-hot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Bag of words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BiLSTM - max-pooling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52475"/>
            <a:ext cx="501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 por usarem LSTM, conseguimos ver o peso semântico de cada palavra na frase.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900" y="893525"/>
            <a:ext cx="3516300" cy="2308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Universal Sentence Encoder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Muito obrigado!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575" y="1589075"/>
            <a:ext cx="3810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6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One-hot encoding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Um hot-</a:t>
            </a:r>
            <a:r>
              <a:rPr lang="pt-BR">
                <a:solidFill>
                  <a:schemeClr val="dk1"/>
                </a:solidFill>
              </a:rPr>
              <a:t>encoding</a:t>
            </a:r>
            <a:r>
              <a:rPr lang="pt-BR">
                <a:solidFill>
                  <a:schemeClr val="dk1"/>
                </a:solidFill>
              </a:rPr>
              <a:t> é uma representação de variáveis categóricas como vetores binários. Onde 1 representa onde é o </a:t>
            </a:r>
            <a:r>
              <a:rPr lang="pt-BR">
                <a:solidFill>
                  <a:schemeClr val="dk1"/>
                </a:solidFill>
              </a:rPr>
              <a:t>índice</a:t>
            </a:r>
            <a:r>
              <a:rPr lang="pt-BR">
                <a:solidFill>
                  <a:schemeClr val="dk1"/>
                </a:solidFill>
              </a:rPr>
              <a:t> da palavra e 0 para o resto.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00" y="1644725"/>
            <a:ext cx="7343775" cy="32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3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Fraquezas do One-hot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77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 cada palavra como uma coisa separada, e isso faz com que o algoritmo não consiga generalizar a relação entre as palavras.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						Eu quero ir </a:t>
            </a:r>
            <a:r>
              <a:rPr lang="pt-BR"/>
              <a:t>para</a:t>
            </a:r>
            <a:r>
              <a:rPr lang="pt-BR"/>
              <a:t> SP de ____.</a:t>
            </a:r>
            <a:endParaRPr/>
          </a:p>
          <a:p>
            <a:pPr indent="45720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311700" y="174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{A0783E31-C627-4E4B-A557-F985FFA873A9}</a:tableStyleId>
              </a:tblPr>
              <a:tblGrid>
                <a:gridCol w="929225"/>
              </a:tblGrid>
              <a:tr h="40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Bicicleta (1245)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3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0" name="Google Shape;80;p16"/>
          <p:cNvGraphicFramePr/>
          <p:nvPr/>
        </p:nvGraphicFramePr>
        <p:xfrm>
          <a:off x="1524425" y="174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{A0783E31-C627-4E4B-A557-F985FFA873A9}</a:tableStyleId>
              </a:tblPr>
              <a:tblGrid>
                <a:gridCol w="929225"/>
              </a:tblGrid>
              <a:tr h="40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Carro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(5675)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1" name="Google Shape;81;p16"/>
          <p:cNvGraphicFramePr/>
          <p:nvPr/>
        </p:nvGraphicFramePr>
        <p:xfrm>
          <a:off x="2684825" y="174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{A0783E31-C627-4E4B-A557-F985FFA873A9}</a:tableStyleId>
              </a:tblPr>
              <a:tblGrid>
                <a:gridCol w="880650"/>
              </a:tblGrid>
              <a:tr h="403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Avião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(8490)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35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3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Fraquezas do One-hot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77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 cada palavra como uma coisa separada, e isso faz com que o algoritmo não consiga generalizar a relação entre as palavras.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						Eu quero ir para SP de carro.</a:t>
            </a:r>
            <a:endParaRPr/>
          </a:p>
          <a:p>
            <a:pPr indent="45720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311700" y="174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{A0783E31-C627-4E4B-A557-F985FFA873A9}</a:tableStyleId>
              </a:tblPr>
              <a:tblGrid>
                <a:gridCol w="929225"/>
              </a:tblGrid>
              <a:tr h="40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Bicicleta (1245)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3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9" name="Google Shape;89;p17"/>
          <p:cNvGraphicFramePr/>
          <p:nvPr/>
        </p:nvGraphicFramePr>
        <p:xfrm>
          <a:off x="1524425" y="174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{A0783E31-C627-4E4B-A557-F985FFA873A9}</a:tableStyleId>
              </a:tblPr>
              <a:tblGrid>
                <a:gridCol w="929225"/>
              </a:tblGrid>
              <a:tr h="40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Carro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(5675)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0" name="Google Shape;90;p17"/>
          <p:cNvGraphicFramePr/>
          <p:nvPr/>
        </p:nvGraphicFramePr>
        <p:xfrm>
          <a:off x="2684825" y="174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{A0783E31-C627-4E4B-A557-F985FFA873A9}</a:tableStyleId>
              </a:tblPr>
              <a:tblGrid>
                <a:gridCol w="880650"/>
              </a:tblGrid>
              <a:tr h="403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Avião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(8490)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35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3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Fraquezas do One-hot 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77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 cada palavra como uma coisa separada, e isso faz com que o algoritmo não consiga generalizar a relação entre as palavras.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						Eu quero ir para SP de </a:t>
            </a:r>
            <a:r>
              <a:rPr lang="pt-BR"/>
              <a:t>carro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						</a:t>
            </a:r>
            <a:r>
              <a:rPr lang="pt-BR"/>
              <a:t>Eu quero ir para SP de bicicleta.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311700" y="174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{A0783E31-C627-4E4B-A557-F985FFA873A9}</a:tableStyleId>
              </a:tblPr>
              <a:tblGrid>
                <a:gridCol w="929225"/>
              </a:tblGrid>
              <a:tr h="40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Bicicleta (1245)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3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" name="Google Shape;98;p18"/>
          <p:cNvGraphicFramePr/>
          <p:nvPr/>
        </p:nvGraphicFramePr>
        <p:xfrm>
          <a:off x="1524425" y="174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{A0783E31-C627-4E4B-A557-F985FFA873A9}</a:tableStyleId>
              </a:tblPr>
              <a:tblGrid>
                <a:gridCol w="929225"/>
              </a:tblGrid>
              <a:tr h="40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Carro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(5675)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9" name="Google Shape;99;p18"/>
          <p:cNvGraphicFramePr/>
          <p:nvPr/>
        </p:nvGraphicFramePr>
        <p:xfrm>
          <a:off x="2684825" y="174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{A0783E31-C627-4E4B-A557-F985FFA873A9}</a:tableStyleId>
              </a:tblPr>
              <a:tblGrid>
                <a:gridCol w="880650"/>
              </a:tblGrid>
              <a:tr h="403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Avião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(8490)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35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3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Fraquezas do One-hot 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77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produto entre dois vetores one-hot é sempre zero, por isso perdemos a relação entre eles.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X				= 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2165750" y="171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{A0783E31-C627-4E4B-A557-F985FFA873A9}</a:tableStyleId>
              </a:tblPr>
              <a:tblGrid>
                <a:gridCol w="929225"/>
              </a:tblGrid>
              <a:tr h="40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Bicicleta (1245)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3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7" name="Google Shape;107;p19"/>
          <p:cNvGraphicFramePr/>
          <p:nvPr/>
        </p:nvGraphicFramePr>
        <p:xfrm>
          <a:off x="3984050" y="1753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{A0783E31-C627-4E4B-A557-F985FFA873A9}</a:tableStyleId>
              </a:tblPr>
              <a:tblGrid>
                <a:gridCol w="929225"/>
              </a:tblGrid>
              <a:tr h="40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Carro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(5675)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9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8" name="Google Shape;108;p19"/>
          <p:cNvGraphicFramePr/>
          <p:nvPr/>
        </p:nvGraphicFramePr>
        <p:xfrm>
          <a:off x="5802350" y="1709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{A0783E31-C627-4E4B-A557-F985FFA873A9}</a:tableStyleId>
              </a:tblPr>
              <a:tblGrid>
                <a:gridCol w="858225"/>
              </a:tblGrid>
              <a:tr h="62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Featurized representation: word embedding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832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1943100" y="1191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{A0783E31-C627-4E4B-A557-F985FFA873A9}</a:tableStyleId>
              </a:tblPr>
              <a:tblGrid>
                <a:gridCol w="929225"/>
              </a:tblGrid>
              <a:tr h="71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Navio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(5675)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3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6" name="Google Shape;116;p20"/>
          <p:cNvGraphicFramePr/>
          <p:nvPr/>
        </p:nvGraphicFramePr>
        <p:xfrm>
          <a:off x="3036200" y="119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{A0783E31-C627-4E4B-A557-F985FFA873A9}</a:tableStyleId>
              </a:tblPr>
              <a:tblGrid>
                <a:gridCol w="880650"/>
              </a:tblGrid>
              <a:tr h="712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Avião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(8490)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8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7" name="Google Shape;117;p20"/>
          <p:cNvGraphicFramePr/>
          <p:nvPr/>
        </p:nvGraphicFramePr>
        <p:xfrm>
          <a:off x="464100" y="119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{A0783E31-C627-4E4B-A557-F985FFA873A9}</a:tableStyleId>
              </a:tblPr>
              <a:tblGrid>
                <a:gridCol w="1075000"/>
              </a:tblGrid>
              <a:tr h="71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Features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Idade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6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Transporte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85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6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Comida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6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Tamanho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8" name="Google Shape;118;p20"/>
          <p:cNvGraphicFramePr/>
          <p:nvPr/>
        </p:nvGraphicFramePr>
        <p:xfrm>
          <a:off x="4080725" y="11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{A0783E31-C627-4E4B-A557-F985FFA873A9}</a:tableStyleId>
              </a:tblPr>
              <a:tblGrid>
                <a:gridCol w="880650"/>
              </a:tblGrid>
              <a:tr h="712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Abacaxi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(6535)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8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9" name="Google Shape;119;p20"/>
          <p:cNvGraphicFramePr/>
          <p:nvPr/>
        </p:nvGraphicFramePr>
        <p:xfrm>
          <a:off x="5112438" y="11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{A0783E31-C627-4E4B-A557-F985FFA873A9}</a:tableStyleId>
              </a:tblPr>
              <a:tblGrid>
                <a:gridCol w="880650"/>
              </a:tblGrid>
              <a:tr h="712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Maçã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(4556)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8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0" name="Google Shape;120;p20"/>
          <p:cNvGraphicFramePr/>
          <p:nvPr/>
        </p:nvGraphicFramePr>
        <p:xfrm>
          <a:off x="6144175" y="119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{A0783E31-C627-4E4B-A557-F985FFA873A9}</a:tableStyleId>
              </a:tblPr>
              <a:tblGrid>
                <a:gridCol w="880650"/>
              </a:tblGrid>
              <a:tr h="712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Mulher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(3215)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Google Shape;121;p20"/>
          <p:cNvGraphicFramePr/>
          <p:nvPr/>
        </p:nvGraphicFramePr>
        <p:xfrm>
          <a:off x="7126425" y="119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{A0783E31-C627-4E4B-A557-F985FFA873A9}</a:tableStyleId>
              </a:tblPr>
              <a:tblGrid>
                <a:gridCol w="880650"/>
              </a:tblGrid>
              <a:tr h="712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Homem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(2132)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19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como encontrar similaridade?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74325" y="728975"/>
            <a:ext cx="8520600" cy="4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Distância</a:t>
            </a:r>
            <a:r>
              <a:rPr lang="pt-BR"/>
              <a:t> cossenoidal entre vetores mostra a similaridade entre eles no espaço vetorial: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913" y="2200775"/>
            <a:ext cx="5966175" cy="15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