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832"/>
    <a:srgbClr val="F58220"/>
    <a:srgbClr val="005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E48C-8CCD-033E-3498-F0E83A1F0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78AF3-28F7-8619-1035-E05A59D3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2C87A-5B59-82F5-762F-50EE7C1C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505E-C0C0-5B64-6E68-1BAB3A07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1465-D29E-3F39-6E0F-328DEF0D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3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FC9B-C5A3-DD22-5B2D-8F4995F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1874-7E0E-E9C5-E367-9F472A61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84B9-4255-FE36-2131-5C32C91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249B-E471-EF9E-C19D-EFB5ADA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CE0A-DA7A-4B26-C14D-94EF331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E863C-765B-B10C-1326-D45F84D0C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8E3A-CCB2-C174-E529-E8EE7B3F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D460-2996-E390-1BA3-BC4B964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2259-226B-CECC-61A0-05109A49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7256-2F5E-ADD8-A42E-A13895AE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D3CA-9577-17E4-10A8-4DE490C6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4D35-7C34-272F-F409-E15020F4C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E4FD-8A80-4611-31C7-02CC4E52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0009-802F-274A-7ADA-5DB2EC6E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F06B-713F-C93A-6294-7082DDE8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9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B369-C95F-5D42-FBBF-B02A0B68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5E13-8866-AEE3-0097-A2B57FFF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9835-23EA-0E13-E7F3-5A84D812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5945-6386-FF39-1C79-ADE04CCD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CDD3-DD3F-0430-A18F-4849C46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4A8-843F-89D9-E38B-F52E7695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9990-2101-E879-5205-11F69BCF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EC8C-F1C4-F619-9A63-6D66D8D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3450-A6BF-5520-0F83-B6124EE0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230B-9385-18E8-3668-522807D8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A2D3-6B4C-93D8-DFF6-BF607B47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8009-8DBB-FBCA-ED22-C479AFDF5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6275-6A04-E840-7009-81987E6D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DC3C-65E6-2AFB-BD2B-FD549844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9266-7E36-20E7-37D5-F39F58B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45E19-9086-5D52-FFD8-34FCBCAE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9F-F512-6985-00F3-CA94FAA4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2174-AE21-174B-8C15-66A8E492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311AB-15DE-E9A8-BEB6-317925A4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BAAA9-5FD4-A2FC-9D4F-049457CBC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B1B9-8E36-5721-57E7-65E902D56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6F5A-D0C5-31F2-659F-CDC0C1C0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F8CA5-0160-DAF7-E41C-315AD6E4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BB398-AA3D-DFB7-5BE7-44A69BD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2C68-1F21-FC64-28F6-B989579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62A8-B273-4208-B6E8-AE91D63A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013C0-CC9B-ABD5-ECB6-D205213B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8269B-2B91-87A8-C019-D681B6F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048B7-EF9E-F314-E3E6-2F6A5FB0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1E04-360D-B8FB-BED7-A43BF442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A660-6DA0-B79A-933B-82725DDC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9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E3D9-FCA7-498B-4710-3FD90AFB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F66D-5486-D3CF-0B96-FD68BEBF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C904-6234-F627-9C08-CD6CD7C9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3544-60F2-7B8E-F637-6CD3737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DBBD-3FCB-CEAE-347C-5CCF7A9D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3A92C-1E2F-A5DA-D927-78D288D3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2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949C-23D5-29DC-ABD7-5D3035D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21900-8039-103E-8926-28C9FD684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7DCB3-DD5B-11EA-4715-C8041B59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B72C-80C7-CE36-F678-21E4450F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2A905-2D4B-E7B0-C0DA-B28E68E1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A998-7BCA-DA8F-1E90-672CB5BD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7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BEA0B-1D78-86C8-C9A6-ECB4CAC4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7AF86-FEF5-2FA8-EC24-BD4655D4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D260-9939-7AAA-7FA6-FC2842FF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33812-BD61-4CF3-B73A-93E8A35F8C8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5D5B-9A65-1626-13C2-DB6BFC1A6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696F-6CE1-1427-82A0-22A5BACB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A6356-0162-4C01-8EDB-DCD3166631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9625-278D-E210-79C0-BF107AAF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666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Crédito PF</a:t>
            </a:r>
            <a:endParaRPr lang="pt-BR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A09CE416-46C1-C893-F04B-368C477A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43742"/>
            <a:ext cx="1659465" cy="1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333E6-F844-6D44-BBB7-9EEA92F2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F8BBA48E-F155-0208-121D-EE37C31803BC}"/>
              </a:ext>
            </a:extLst>
          </p:cNvPr>
          <p:cNvSpPr/>
          <p:nvPr/>
        </p:nvSpPr>
        <p:spPr>
          <a:xfrm rot="18004744">
            <a:off x="-2447248" y="-989435"/>
            <a:ext cx="9780903" cy="6355181"/>
          </a:xfrm>
          <a:prstGeom prst="blockArc">
            <a:avLst>
              <a:gd name="adj1" fmla="val 12634224"/>
              <a:gd name="adj2" fmla="val 20215858"/>
              <a:gd name="adj3" fmla="val 20400"/>
            </a:avLst>
          </a:pr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DDB4BAD2-E34C-778B-BE76-67701CDDB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43742"/>
            <a:ext cx="1659465" cy="10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2CC89-38BC-AC77-5A15-9E7434D4E419}"/>
              </a:ext>
            </a:extLst>
          </p:cNvPr>
          <p:cNvSpPr txBox="1"/>
          <p:nvPr/>
        </p:nvSpPr>
        <p:spPr>
          <a:xfrm>
            <a:off x="3505199" y="489882"/>
            <a:ext cx="485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Evolução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endParaRPr lang="pt-BR" sz="36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EFC5E-859F-0CC6-349F-531AF1DA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56" y="2438400"/>
            <a:ext cx="6067046" cy="3840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AB719-113A-0B0B-A4FE-4553B2289357}"/>
              </a:ext>
            </a:extLst>
          </p:cNvPr>
          <p:cNvSpPr txBox="1"/>
          <p:nvPr/>
        </p:nvSpPr>
        <p:spPr>
          <a:xfrm>
            <a:off x="948266" y="2013321"/>
            <a:ext cx="4436533" cy="400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cenário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nacional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Crescimento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7,07%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Aumento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R$ 3bn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na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</a:t>
            </a:r>
            <a:endParaRPr lang="en-US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r>
              <a:rPr lang="pt-BR" sz="2000" b="1" dirty="0">
                <a:solidFill>
                  <a:schemeClr val="bg1"/>
                </a:solidFill>
                <a:latin typeface="Bw Modelica" panose="00000600000000000000" pitchFamily="50" charset="0"/>
              </a:rPr>
              <a:t>Nos estados de atuação...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Bw Modelica" panose="00000600000000000000" pitchFamily="50" charset="0"/>
              </a:rPr>
              <a:t>... O crescimento foi de 9,15%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Bw Modelica" panose="00000600000000000000" pitchFamily="50" charset="0"/>
              </a:rPr>
              <a:t>... O incremento na carteira foi de R$ 2bn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99EBF-5583-2C90-43F8-F6A691FF305A}"/>
              </a:ext>
            </a:extLst>
          </p:cNvPr>
          <p:cNvSpPr txBox="1"/>
          <p:nvPr/>
        </p:nvSpPr>
        <p:spPr>
          <a:xfrm>
            <a:off x="4680616" y="1136213"/>
            <a:ext cx="296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1º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semestre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2025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2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88762-9E73-FCA1-60B8-5C274086C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9326E0CF-2DE2-BB53-59F1-87D80ADD5B2C}"/>
              </a:ext>
            </a:extLst>
          </p:cNvPr>
          <p:cNvSpPr/>
          <p:nvPr/>
        </p:nvSpPr>
        <p:spPr>
          <a:xfrm rot="18004744">
            <a:off x="-2447248" y="-989435"/>
            <a:ext cx="9780903" cy="6355181"/>
          </a:xfrm>
          <a:prstGeom prst="blockArc">
            <a:avLst>
              <a:gd name="adj1" fmla="val 12634224"/>
              <a:gd name="adj2" fmla="val 20215858"/>
              <a:gd name="adj3" fmla="val 20400"/>
            </a:avLst>
          </a:pr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0388C39E-4ED2-C504-A2D0-C7AC0F389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274518"/>
            <a:ext cx="1659465" cy="10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673FE-850D-A08B-A757-97D3ECFFB3DC}"/>
              </a:ext>
            </a:extLst>
          </p:cNvPr>
          <p:cNvSpPr txBox="1"/>
          <p:nvPr/>
        </p:nvSpPr>
        <p:spPr>
          <a:xfrm>
            <a:off x="3505199" y="489882"/>
            <a:ext cx="485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Evolução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endParaRPr lang="pt-BR" sz="36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7975-794B-606A-BF2D-7A85666A7513}"/>
              </a:ext>
            </a:extLst>
          </p:cNvPr>
          <p:cNvSpPr txBox="1"/>
          <p:nvPr/>
        </p:nvSpPr>
        <p:spPr>
          <a:xfrm>
            <a:off x="4680616" y="1136213"/>
            <a:ext cx="296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1º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semestre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2025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6B5BB-4C1B-4DC7-4191-08781BCC418C}"/>
              </a:ext>
            </a:extLst>
          </p:cNvPr>
          <p:cNvSpPr txBox="1"/>
          <p:nvPr/>
        </p:nvSpPr>
        <p:spPr>
          <a:xfrm>
            <a:off x="1460413" y="1909427"/>
            <a:ext cx="361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w Modelica" panose="00000600000000000000" pitchFamily="50" charset="0"/>
              </a:rPr>
              <a:t>37,94%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São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vencimentos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a </a:t>
            </a:r>
            <a:r>
              <a:rPr lang="en-US" sz="2000" b="1" dirty="0">
                <a:solidFill>
                  <a:schemeClr val="bg1"/>
                </a:solidFill>
                <a:latin typeface="Bw Modelica" panose="00000600000000000000" pitchFamily="50" charset="0"/>
              </a:rPr>
              <a:t>CURTO PRAZO</a:t>
            </a:r>
            <a:endParaRPr lang="pt-BR" sz="2000" b="1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ED502A-489F-B81C-5FE3-79E8FFC1FC28}"/>
              </a:ext>
            </a:extLst>
          </p:cNvPr>
          <p:cNvCxnSpPr/>
          <p:nvPr/>
        </p:nvCxnSpPr>
        <p:spPr>
          <a:xfrm>
            <a:off x="5935133" y="2182654"/>
            <a:ext cx="0" cy="4114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9CF5AD-5EF1-E722-983A-1D93ADE1ACFB}"/>
              </a:ext>
            </a:extLst>
          </p:cNvPr>
          <p:cNvSpPr txBox="1"/>
          <p:nvPr/>
        </p:nvSpPr>
        <p:spPr>
          <a:xfrm>
            <a:off x="853683" y="4721513"/>
            <a:ext cx="4826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Oportunidade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fomentar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novos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créditos</a:t>
            </a:r>
            <a:endParaRPr lang="en-US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Atenção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risco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liquidez</a:t>
            </a:r>
            <a:endParaRPr lang="en-US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C58BE-A260-274A-F9FD-2B897743516B}"/>
              </a:ext>
            </a:extLst>
          </p:cNvPr>
          <p:cNvSpPr txBox="1"/>
          <p:nvPr/>
        </p:nvSpPr>
        <p:spPr>
          <a:xfrm>
            <a:off x="7119048" y="1909427"/>
            <a:ext cx="361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w Modelica" panose="00000600000000000000" pitchFamily="50" charset="0"/>
              </a:rPr>
              <a:t>33,05%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São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vencimentos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a </a:t>
            </a:r>
            <a:r>
              <a:rPr lang="en-US" sz="2000" b="1" dirty="0">
                <a:solidFill>
                  <a:schemeClr val="bg1"/>
                </a:solidFill>
                <a:latin typeface="Bw Modelica" panose="00000600000000000000" pitchFamily="50" charset="0"/>
              </a:rPr>
              <a:t>LONGO PRAZO</a:t>
            </a:r>
            <a:endParaRPr lang="pt-BR" sz="2000" b="1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57CAD-4C8C-93FB-ECD8-C70511A65544}"/>
              </a:ext>
            </a:extLst>
          </p:cNvPr>
          <p:cNvSpPr txBox="1"/>
          <p:nvPr/>
        </p:nvSpPr>
        <p:spPr>
          <a:xfrm>
            <a:off x="1460412" y="3469358"/>
            <a:ext cx="361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9A832"/>
                </a:solidFill>
                <a:latin typeface="Bw Modelica" panose="00000600000000000000" pitchFamily="50" charset="0"/>
              </a:rPr>
              <a:t>46,73%</a:t>
            </a:r>
          </a:p>
          <a:p>
            <a:pPr algn="ctr"/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Área</a:t>
            </a:r>
            <a:r>
              <a:rPr lang="en-US" sz="2000" dirty="0">
                <a:solidFill>
                  <a:srgbClr val="F9A832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atuação</a:t>
            </a:r>
            <a:endParaRPr lang="pt-BR" sz="20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D6263-BEA7-35CC-3950-5E5F96E818B3}"/>
              </a:ext>
            </a:extLst>
          </p:cNvPr>
          <p:cNvSpPr txBox="1"/>
          <p:nvPr/>
        </p:nvSpPr>
        <p:spPr>
          <a:xfrm>
            <a:off x="7171906" y="3469357"/>
            <a:ext cx="361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9A832"/>
                </a:solidFill>
                <a:latin typeface="Bw Modelica" panose="00000600000000000000" pitchFamily="50" charset="0"/>
              </a:rPr>
              <a:t>20,77%</a:t>
            </a:r>
          </a:p>
          <a:p>
            <a:pPr algn="ctr"/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Área</a:t>
            </a:r>
            <a:r>
              <a:rPr lang="en-US" sz="2000" dirty="0">
                <a:solidFill>
                  <a:srgbClr val="F9A832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atuação</a:t>
            </a:r>
            <a:endParaRPr lang="pt-BR" sz="20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D389A-CE30-7B35-781C-E2314CEA2983}"/>
              </a:ext>
            </a:extLst>
          </p:cNvPr>
          <p:cNvSpPr txBox="1"/>
          <p:nvPr/>
        </p:nvSpPr>
        <p:spPr>
          <a:xfrm>
            <a:off x="6383867" y="4659955"/>
            <a:ext cx="5216902" cy="2116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Oportunidade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incentivar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linhas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longa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duração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(5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anos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ou mais)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Aumento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inadimplência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nas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linhas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habitação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veículo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pode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ter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grande</a:t>
            </a:r>
            <a:r>
              <a:rPr lang="en-US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w Modelica" panose="00000600000000000000" pitchFamily="50" charset="0"/>
              </a:rPr>
              <a:t>impacto</a:t>
            </a:r>
            <a:endParaRPr lang="en-US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4D9FE-5365-8EC1-FBC1-67C36299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F20F4608-2F50-8083-C98E-5B7DAC376595}"/>
              </a:ext>
            </a:extLst>
          </p:cNvPr>
          <p:cNvSpPr/>
          <p:nvPr/>
        </p:nvSpPr>
        <p:spPr>
          <a:xfrm rot="18004744">
            <a:off x="-2447248" y="-989435"/>
            <a:ext cx="9780903" cy="6355181"/>
          </a:xfrm>
          <a:prstGeom prst="blockArc">
            <a:avLst>
              <a:gd name="adj1" fmla="val 12634224"/>
              <a:gd name="adj2" fmla="val 20215858"/>
              <a:gd name="adj3" fmla="val 20400"/>
            </a:avLst>
          </a:pr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0E545D76-A59E-1229-F7B5-4DABC2589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274518"/>
            <a:ext cx="1659465" cy="10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9C201-8415-775B-EB4F-5845FDB0680C}"/>
              </a:ext>
            </a:extLst>
          </p:cNvPr>
          <p:cNvSpPr txBox="1"/>
          <p:nvPr/>
        </p:nvSpPr>
        <p:spPr>
          <a:xfrm>
            <a:off x="2387599" y="489882"/>
            <a:ext cx="741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Evolução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-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Produtos</a:t>
            </a:r>
            <a:endParaRPr lang="pt-BR" sz="36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30237-3E90-ED5D-57EA-1889FBC50662}"/>
              </a:ext>
            </a:extLst>
          </p:cNvPr>
          <p:cNvSpPr txBox="1"/>
          <p:nvPr/>
        </p:nvSpPr>
        <p:spPr>
          <a:xfrm>
            <a:off x="4680616" y="1136213"/>
            <a:ext cx="296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1º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semestre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2025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6D8D6D-6CD1-CE08-0099-E6A268D0BF7F}"/>
              </a:ext>
            </a:extLst>
          </p:cNvPr>
          <p:cNvSpPr txBox="1"/>
          <p:nvPr/>
        </p:nvSpPr>
        <p:spPr>
          <a:xfrm>
            <a:off x="1202267" y="4723100"/>
            <a:ext cx="3612539" cy="132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9A832"/>
                </a:solidFill>
                <a:latin typeface="Bw Modelica" panose="00000600000000000000" pitchFamily="50" charset="0"/>
              </a:rPr>
              <a:t>Habitação</a:t>
            </a:r>
            <a:endParaRPr lang="en-US" sz="36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Área</a:t>
            </a:r>
            <a:r>
              <a:rPr lang="en-US" sz="2000" dirty="0">
                <a:solidFill>
                  <a:srgbClr val="F9A832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atuação</a:t>
            </a:r>
            <a:endParaRPr lang="pt-BR" sz="20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5CFC7-06A0-5649-FA8D-BB37117AE8C6}"/>
              </a:ext>
            </a:extLst>
          </p:cNvPr>
          <p:cNvSpPr txBox="1"/>
          <p:nvPr/>
        </p:nvSpPr>
        <p:spPr>
          <a:xfrm>
            <a:off x="1202267" y="2278757"/>
            <a:ext cx="4390946" cy="1880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Maior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crescimento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valores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R$:</a:t>
            </a:r>
          </a:p>
          <a:p>
            <a:pPr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latin typeface="Bw Modelica" panose="00000600000000000000" pitchFamily="50" charset="0"/>
              </a:rPr>
              <a:t>Habitação</a:t>
            </a:r>
            <a:endParaRPr lang="en-US" sz="4000" b="1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Nacional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8D890-61D8-BF59-B5EA-51D2E07A81DF}"/>
              </a:ext>
            </a:extLst>
          </p:cNvPr>
          <p:cNvCxnSpPr>
            <a:cxnSpLocks/>
          </p:cNvCxnSpPr>
          <p:nvPr/>
        </p:nvCxnSpPr>
        <p:spPr>
          <a:xfrm flipV="1">
            <a:off x="1032933" y="4514944"/>
            <a:ext cx="10786533" cy="300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C56EFBF-FE7B-E771-E5D5-F0891AA9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9" y="2264722"/>
            <a:ext cx="4390944" cy="20721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C2C5B1-B622-7FEE-6A47-19563838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99" y="4708291"/>
            <a:ext cx="4390944" cy="20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0A8CA-C6C4-1A1B-15A7-7DAA0F7BF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4C6416D8-BA88-7B8B-A369-7611B2A05548}"/>
              </a:ext>
            </a:extLst>
          </p:cNvPr>
          <p:cNvSpPr/>
          <p:nvPr/>
        </p:nvSpPr>
        <p:spPr>
          <a:xfrm rot="18004744">
            <a:off x="-2447248" y="-989435"/>
            <a:ext cx="9780903" cy="6355181"/>
          </a:xfrm>
          <a:prstGeom prst="blockArc">
            <a:avLst>
              <a:gd name="adj1" fmla="val 12634224"/>
              <a:gd name="adj2" fmla="val 20215858"/>
              <a:gd name="adj3" fmla="val 20400"/>
            </a:avLst>
          </a:pr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C74FA4FF-6414-80D5-B2D3-98E3DC9C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274518"/>
            <a:ext cx="1659465" cy="10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96978-8ABA-9015-66EE-31FF2D1FC049}"/>
              </a:ext>
            </a:extLst>
          </p:cNvPr>
          <p:cNvSpPr txBox="1"/>
          <p:nvPr/>
        </p:nvSpPr>
        <p:spPr>
          <a:xfrm>
            <a:off x="2387599" y="489882"/>
            <a:ext cx="741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Evolução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-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Produtos</a:t>
            </a:r>
            <a:endParaRPr lang="pt-BR" sz="36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7D1B3-079E-1959-7955-CE4A931F546D}"/>
              </a:ext>
            </a:extLst>
          </p:cNvPr>
          <p:cNvSpPr txBox="1"/>
          <p:nvPr/>
        </p:nvSpPr>
        <p:spPr>
          <a:xfrm>
            <a:off x="4680616" y="1136213"/>
            <a:ext cx="296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1º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semestre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2025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09721-73D1-AA7D-2599-95D47A695B44}"/>
              </a:ext>
            </a:extLst>
          </p:cNvPr>
          <p:cNvSpPr txBox="1"/>
          <p:nvPr/>
        </p:nvSpPr>
        <p:spPr>
          <a:xfrm>
            <a:off x="1202267" y="4766971"/>
            <a:ext cx="3612539" cy="132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9A832"/>
                </a:solidFill>
                <a:latin typeface="Bw Modelica" panose="00000600000000000000" pitchFamily="50" charset="0"/>
              </a:rPr>
              <a:t>Habitação</a:t>
            </a:r>
            <a:endParaRPr lang="en-US" sz="36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Área</a:t>
            </a:r>
            <a:r>
              <a:rPr lang="en-US" sz="2000" dirty="0">
                <a:solidFill>
                  <a:srgbClr val="F9A832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atuação</a:t>
            </a:r>
            <a:endParaRPr lang="pt-BR" sz="20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77159-A34B-6A7B-D1FE-4C7079A7EE89}"/>
              </a:ext>
            </a:extLst>
          </p:cNvPr>
          <p:cNvSpPr txBox="1"/>
          <p:nvPr/>
        </p:nvSpPr>
        <p:spPr>
          <a:xfrm>
            <a:off x="1202267" y="2278757"/>
            <a:ext cx="4336444" cy="1880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Maior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crescimento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%: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Bw Modelica" panose="00000600000000000000" pitchFamily="50" charset="0"/>
              </a:rPr>
              <a:t>Outros </a:t>
            </a:r>
            <a:r>
              <a:rPr lang="en-US" sz="4000" b="1" dirty="0" err="1">
                <a:solidFill>
                  <a:schemeClr val="bg1"/>
                </a:solidFill>
                <a:latin typeface="Bw Modelica" panose="00000600000000000000" pitchFamily="50" charset="0"/>
              </a:rPr>
              <a:t>Créditos</a:t>
            </a:r>
            <a:endParaRPr lang="en-US" sz="4000" b="1" dirty="0">
              <a:solidFill>
                <a:schemeClr val="bg1"/>
              </a:solidFill>
              <a:latin typeface="Bw Modelica" panose="000006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Nacional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15CC3B-1A7A-483D-1FA7-33CA9E6CE22B}"/>
              </a:ext>
            </a:extLst>
          </p:cNvPr>
          <p:cNvCxnSpPr>
            <a:cxnSpLocks/>
          </p:cNvCxnSpPr>
          <p:nvPr/>
        </p:nvCxnSpPr>
        <p:spPr>
          <a:xfrm flipV="1">
            <a:off x="1015999" y="4447833"/>
            <a:ext cx="10786533" cy="300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BBD601E-330D-AC08-1703-3BE27C9C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65" y="4632581"/>
            <a:ext cx="3907578" cy="205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E83B1-669A-A7FB-C727-F81CD5C6C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265" y="2243018"/>
            <a:ext cx="3903135" cy="20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AF9C5-5A7B-B743-462E-461BC0B7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B4A9E91B-B622-D59E-CC68-102FFC396ADC}"/>
              </a:ext>
            </a:extLst>
          </p:cNvPr>
          <p:cNvSpPr/>
          <p:nvPr/>
        </p:nvSpPr>
        <p:spPr>
          <a:xfrm rot="18004744">
            <a:off x="-2447248" y="-989435"/>
            <a:ext cx="9780903" cy="6355181"/>
          </a:xfrm>
          <a:prstGeom prst="blockArc">
            <a:avLst>
              <a:gd name="adj1" fmla="val 12634224"/>
              <a:gd name="adj2" fmla="val 20215858"/>
              <a:gd name="adj3" fmla="val 20400"/>
            </a:avLst>
          </a:prstGeom>
          <a:solidFill>
            <a:srgbClr val="F58220"/>
          </a:solidFill>
          <a:ln>
            <a:solidFill>
              <a:srgbClr val="F582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Picture 12" descr="A logo with white and orange letters&#10;&#10;AI-generated content may be incorrect.">
            <a:extLst>
              <a:ext uri="{FF2B5EF4-FFF2-40B4-BE49-F238E27FC236}">
                <a16:creationId xmlns:a16="http://schemas.microsoft.com/office/drawing/2014/main" id="{BB020E18-C165-89F8-9B1F-BD083F45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274518"/>
            <a:ext cx="1659465" cy="107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67E2-BC81-D663-C20D-8E8361C9D136}"/>
              </a:ext>
            </a:extLst>
          </p:cNvPr>
          <p:cNvSpPr txBox="1"/>
          <p:nvPr/>
        </p:nvSpPr>
        <p:spPr>
          <a:xfrm>
            <a:off x="1642534" y="489882"/>
            <a:ext cx="839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Evolução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da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Carteira</a:t>
            </a:r>
            <a:r>
              <a:rPr lang="en-US" sz="3600" dirty="0">
                <a:solidFill>
                  <a:schemeClr val="bg1"/>
                </a:solidFill>
                <a:latin typeface="Bw Modelica" panose="00000600000000000000" pitchFamily="50" charset="0"/>
              </a:rPr>
              <a:t> - </a:t>
            </a:r>
            <a:r>
              <a:rPr lang="en-US" sz="3600" dirty="0" err="1">
                <a:solidFill>
                  <a:schemeClr val="bg1"/>
                </a:solidFill>
                <a:latin typeface="Bw Modelica" panose="00000600000000000000" pitchFamily="50" charset="0"/>
              </a:rPr>
              <a:t>Inadimplência</a:t>
            </a:r>
            <a:endParaRPr lang="pt-BR" sz="36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205B9-185D-B644-885D-9D7C24545F67}"/>
              </a:ext>
            </a:extLst>
          </p:cNvPr>
          <p:cNvSpPr txBox="1"/>
          <p:nvPr/>
        </p:nvSpPr>
        <p:spPr>
          <a:xfrm>
            <a:off x="4680616" y="1136213"/>
            <a:ext cx="296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1º </a:t>
            </a:r>
            <a:r>
              <a:rPr lang="en-US" sz="2000" dirty="0" err="1">
                <a:solidFill>
                  <a:schemeClr val="bg1"/>
                </a:solidFill>
                <a:latin typeface="Bw Modelica" panose="00000600000000000000" pitchFamily="50" charset="0"/>
              </a:rPr>
              <a:t>semestre</a:t>
            </a: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 de 2025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1D96A-72B0-CFD7-7CED-5D6969703CC4}"/>
              </a:ext>
            </a:extLst>
          </p:cNvPr>
          <p:cNvSpPr txBox="1"/>
          <p:nvPr/>
        </p:nvSpPr>
        <p:spPr>
          <a:xfrm>
            <a:off x="7801949" y="2147499"/>
            <a:ext cx="2673374" cy="15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rgbClr val="F9A832"/>
                </a:solidFill>
                <a:latin typeface="Bw Modelica" panose="00000600000000000000" pitchFamily="50" charset="0"/>
              </a:rPr>
              <a:t>3,86%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Área</a:t>
            </a:r>
            <a:r>
              <a:rPr lang="en-US" sz="2000" dirty="0">
                <a:solidFill>
                  <a:srgbClr val="F9A832"/>
                </a:solidFill>
                <a:latin typeface="Bw Modelica" panose="00000600000000000000" pitchFamily="50" charset="0"/>
              </a:rPr>
              <a:t> de </a:t>
            </a:r>
            <a:r>
              <a:rPr lang="en-US" sz="2000" dirty="0" err="1">
                <a:solidFill>
                  <a:srgbClr val="F9A832"/>
                </a:solidFill>
                <a:latin typeface="Bw Modelica" panose="00000600000000000000" pitchFamily="50" charset="0"/>
              </a:rPr>
              <a:t>atuação</a:t>
            </a:r>
            <a:endParaRPr lang="pt-BR" sz="2000" b="1" dirty="0">
              <a:solidFill>
                <a:srgbClr val="F9A832"/>
              </a:solidFill>
              <a:latin typeface="Bw Modelica" panose="000006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DA6EE-1F76-45EE-25DD-63C35E94F4E6}"/>
              </a:ext>
            </a:extLst>
          </p:cNvPr>
          <p:cNvSpPr txBox="1"/>
          <p:nvPr/>
        </p:nvSpPr>
        <p:spPr>
          <a:xfrm>
            <a:off x="1989032" y="2147499"/>
            <a:ext cx="2176567" cy="15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bg1"/>
                </a:solidFill>
                <a:latin typeface="Bw Modelica" panose="00000600000000000000" pitchFamily="50" charset="0"/>
              </a:rPr>
              <a:t>2,99%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w Modelica" panose="00000600000000000000" pitchFamily="50" charset="0"/>
              </a:rPr>
              <a:t>Nacional</a:t>
            </a:r>
            <a:endParaRPr lang="pt-BR" sz="2000" dirty="0">
              <a:solidFill>
                <a:schemeClr val="bg1"/>
              </a:solidFill>
              <a:latin typeface="Bw Modelica" panose="00000600000000000000" pitchFamily="50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9C3C3-AD79-3EB2-282E-2AF6E9491ABC}"/>
              </a:ext>
            </a:extLst>
          </p:cNvPr>
          <p:cNvCxnSpPr>
            <a:cxnSpLocks/>
          </p:cNvCxnSpPr>
          <p:nvPr/>
        </p:nvCxnSpPr>
        <p:spPr>
          <a:xfrm>
            <a:off x="5964044" y="2464731"/>
            <a:ext cx="0" cy="39218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0ACBEFA-14F7-02D0-432B-682652E3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2" y="3842917"/>
            <a:ext cx="5220007" cy="25436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5DE86A-7CB2-3861-2527-E22E57654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10" y="3842917"/>
            <a:ext cx="5220006" cy="25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3423"/>
      </p:ext>
    </p:extLst>
  </p:cSld>
  <p:clrMapOvr>
    <a:masterClrMapping/>
  </p:clrMapOvr>
</p:sld>
</file>

<file path=ppt/theme/theme1.xml><?xml version="1.0" encoding="utf-8"?>
<a:theme xmlns:a="http://schemas.openxmlformats.org/drawingml/2006/main" name="Cresol_theme.js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Cresol_theme</Template>
  <TotalTime>136</TotalTime>
  <Words>183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Bw Modelica</vt:lpstr>
      <vt:lpstr>Cresol_theme.json</vt:lpstr>
      <vt:lpstr>Carteira de Crédito PF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Cássio Feldkircher</dc:creator>
  <cp:lastModifiedBy>Cássio Feldkircher</cp:lastModifiedBy>
  <cp:revision>2</cp:revision>
  <dcterms:created xsi:type="dcterms:W3CDTF">2025-09-29T11:24:28Z</dcterms:created>
  <dcterms:modified xsi:type="dcterms:W3CDTF">2025-09-29T13:40:54Z</dcterms:modified>
</cp:coreProperties>
</file>