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4355941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61" autoAdjust="0"/>
  </p:normalViewPr>
  <p:slideViewPr>
    <p:cSldViewPr snapToGrid="0">
      <p:cViewPr>
        <p:scale>
          <a:sx n="15" d="100"/>
          <a:sy n="15" d="100"/>
        </p:scale>
        <p:origin x="140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9C26-D77D-4AAA-AA3F-FEBCB6B562A5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95375" y="1143000"/>
            <a:ext cx="4667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2E56-E7EF-4257-8B4C-73BE6BE0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2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552931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3105848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4658776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6211707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7764628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9317555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10870483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12423404" algn="l" defTabSz="3105848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0F45C-B291-E609-32CA-60BFEF59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FD2741-3861-2BCC-252C-B93A4CDB3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95375" y="1143000"/>
            <a:ext cx="466725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2951A5-470A-286E-3E5A-18AE6BDDA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6B6457-DB9C-3C38-2C50-6BDC912ED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2E56-E7EF-4257-8B4C-73BE6BE0C0F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35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6956" y="4713405"/>
            <a:ext cx="37025501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927" y="15126892"/>
            <a:ext cx="3266956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1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2208" y="1533356"/>
            <a:ext cx="9392498" cy="244070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712" y="1533356"/>
            <a:ext cx="27633003" cy="244070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6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025" y="7180114"/>
            <a:ext cx="37569994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025" y="19273626"/>
            <a:ext cx="37569994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82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82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89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709" y="7666780"/>
            <a:ext cx="18512751" cy="182736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1953" y="7666780"/>
            <a:ext cx="18512751" cy="182736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3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533362"/>
            <a:ext cx="37569994" cy="55667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8" y="7060106"/>
            <a:ext cx="18427671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388" y="10520155"/>
            <a:ext cx="18427671" cy="154735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1955" y="7060106"/>
            <a:ext cx="18518424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1955" y="10520155"/>
            <a:ext cx="18518424" cy="154735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4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0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920028"/>
            <a:ext cx="14049044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424" y="4146734"/>
            <a:ext cx="2205195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3" y="8640127"/>
            <a:ext cx="14049044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920028"/>
            <a:ext cx="14049044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8424" y="4146734"/>
            <a:ext cx="2205195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3" y="8640127"/>
            <a:ext cx="14049044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0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710" y="1533362"/>
            <a:ext cx="3756999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710" y="7666780"/>
            <a:ext cx="3756999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710" y="26693734"/>
            <a:ext cx="980086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8F4AA-33FA-4237-A68D-F9FE26E08800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056" y="26693734"/>
            <a:ext cx="1470130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3835" y="26693734"/>
            <a:ext cx="980086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642D5-4541-4A67-BAD9-C4A29EBFD2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sv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77" Type="http://schemas.openxmlformats.org/officeDocument/2006/relationships/image" Target="../media/image75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svg"/><Relationship Id="rId85" Type="http://schemas.openxmlformats.org/officeDocument/2006/relationships/image" Target="../media/image83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61" Type="http://schemas.openxmlformats.org/officeDocument/2006/relationships/image" Target="../media/image59.png"/><Relationship Id="rId82" Type="http://schemas.openxmlformats.org/officeDocument/2006/relationships/image" Target="../media/image8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CEEEE-B17B-EC14-A8F8-BFAA91B0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tângulo 137">
            <a:extLst>
              <a:ext uri="{FF2B5EF4-FFF2-40B4-BE49-F238E27FC236}">
                <a16:creationId xmlns:a16="http://schemas.microsoft.com/office/drawing/2014/main" id="{C8346DF7-3AF9-791F-4915-DB46B8D034CF}"/>
              </a:ext>
            </a:extLst>
          </p:cNvPr>
          <p:cNvSpPr/>
          <p:nvPr/>
        </p:nvSpPr>
        <p:spPr>
          <a:xfrm>
            <a:off x="655866" y="1010673"/>
            <a:ext cx="9317673" cy="5932164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B3D88F-E77C-8ED1-6C82-1BAF5C746C65}"/>
              </a:ext>
            </a:extLst>
          </p:cNvPr>
          <p:cNvSpPr/>
          <p:nvPr/>
        </p:nvSpPr>
        <p:spPr>
          <a:xfrm>
            <a:off x="28850914" y="14323262"/>
            <a:ext cx="13379131" cy="14450578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C77C41C-0514-ADC9-1BF7-D500495A906B}"/>
              </a:ext>
            </a:extLst>
          </p:cNvPr>
          <p:cNvSpPr/>
          <p:nvPr/>
        </p:nvSpPr>
        <p:spPr>
          <a:xfrm>
            <a:off x="14903833" y="14296678"/>
            <a:ext cx="13393283" cy="14477161"/>
          </a:xfrm>
          <a:prstGeom prst="rect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796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5BF351-18D6-D6D6-9421-AAC3F60E62C6}"/>
              </a:ext>
            </a:extLst>
          </p:cNvPr>
          <p:cNvSpPr/>
          <p:nvPr/>
        </p:nvSpPr>
        <p:spPr>
          <a:xfrm>
            <a:off x="643926" y="14323262"/>
            <a:ext cx="13707655" cy="144771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454D3D7F-7B18-0DFB-0715-CD775409F96D}"/>
              </a:ext>
            </a:extLst>
          </p:cNvPr>
          <p:cNvCxnSpPr>
            <a:cxnSpLocks/>
            <a:endCxn id="172" idx="3"/>
          </p:cNvCxnSpPr>
          <p:nvPr/>
        </p:nvCxnSpPr>
        <p:spPr>
          <a:xfrm flipH="1">
            <a:off x="38467504" y="22096333"/>
            <a:ext cx="2854143" cy="64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id="{07A6189A-0979-4DD9-36C4-DCFD0F460CE4}"/>
              </a:ext>
            </a:extLst>
          </p:cNvPr>
          <p:cNvCxnSpPr>
            <a:cxnSpLocks/>
          </p:cNvCxnSpPr>
          <p:nvPr/>
        </p:nvCxnSpPr>
        <p:spPr>
          <a:xfrm flipV="1">
            <a:off x="41280654" y="21376941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Conector de Seta Reta 193">
            <a:extLst>
              <a:ext uri="{FF2B5EF4-FFF2-40B4-BE49-F238E27FC236}">
                <a16:creationId xmlns:a16="http://schemas.microsoft.com/office/drawing/2014/main" id="{70ED374A-F03B-BD57-290C-ADF0D29128B2}"/>
              </a:ext>
            </a:extLst>
          </p:cNvPr>
          <p:cNvCxnSpPr>
            <a:cxnSpLocks/>
          </p:cNvCxnSpPr>
          <p:nvPr/>
        </p:nvCxnSpPr>
        <p:spPr>
          <a:xfrm>
            <a:off x="41289811" y="2210649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de Seta Reta 190">
            <a:extLst>
              <a:ext uri="{FF2B5EF4-FFF2-40B4-BE49-F238E27FC236}">
                <a16:creationId xmlns:a16="http://schemas.microsoft.com/office/drawing/2014/main" id="{5CF40473-2B2E-D8DF-5402-AB7EB19505D5}"/>
              </a:ext>
            </a:extLst>
          </p:cNvPr>
          <p:cNvCxnSpPr/>
          <p:nvPr/>
        </p:nvCxnSpPr>
        <p:spPr>
          <a:xfrm flipV="1">
            <a:off x="41307813" y="21720948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ector de Seta Reta 191">
            <a:extLst>
              <a:ext uri="{FF2B5EF4-FFF2-40B4-BE49-F238E27FC236}">
                <a16:creationId xmlns:a16="http://schemas.microsoft.com/office/drawing/2014/main" id="{7382743C-5368-E23B-FE47-CAD1837AF953}"/>
              </a:ext>
            </a:extLst>
          </p:cNvPr>
          <p:cNvCxnSpPr/>
          <p:nvPr/>
        </p:nvCxnSpPr>
        <p:spPr>
          <a:xfrm flipV="1">
            <a:off x="39598566" y="20459116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ector de Seta Reta 192">
            <a:extLst>
              <a:ext uri="{FF2B5EF4-FFF2-40B4-BE49-F238E27FC236}">
                <a16:creationId xmlns:a16="http://schemas.microsoft.com/office/drawing/2014/main" id="{A7C3C382-184C-A950-20B7-B1B3F4FC43F2}"/>
              </a:ext>
            </a:extLst>
          </p:cNvPr>
          <p:cNvCxnSpPr/>
          <p:nvPr/>
        </p:nvCxnSpPr>
        <p:spPr>
          <a:xfrm flipV="1">
            <a:off x="38545750" y="22333211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D2EBD897-867D-B7E6-157F-EC1920CF6DF9}"/>
              </a:ext>
            </a:extLst>
          </p:cNvPr>
          <p:cNvCxnSpPr>
            <a:stCxn id="152" idx="4"/>
          </p:cNvCxnSpPr>
          <p:nvPr/>
        </p:nvCxnSpPr>
        <p:spPr>
          <a:xfrm flipV="1">
            <a:off x="40611063" y="22101534"/>
            <a:ext cx="672407" cy="66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CD7BDE38-8EDA-2CEC-A4D2-8258AB9450FA}"/>
              </a:ext>
            </a:extLst>
          </p:cNvPr>
          <p:cNvCxnSpPr>
            <a:cxnSpLocks/>
          </p:cNvCxnSpPr>
          <p:nvPr/>
        </p:nvCxnSpPr>
        <p:spPr>
          <a:xfrm>
            <a:off x="39587753" y="20843292"/>
            <a:ext cx="1664014" cy="125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0F44E8CB-6465-0B3C-F81F-1DB3242C4686}"/>
              </a:ext>
            </a:extLst>
          </p:cNvPr>
          <p:cNvCxnSpPr>
            <a:cxnSpLocks/>
          </p:cNvCxnSpPr>
          <p:nvPr/>
        </p:nvCxnSpPr>
        <p:spPr>
          <a:xfrm flipV="1">
            <a:off x="26983411" y="22157592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C213B59-6D0A-41BF-E3F4-F2DB2471AC36}"/>
              </a:ext>
            </a:extLst>
          </p:cNvPr>
          <p:cNvCxnSpPr>
            <a:cxnSpLocks/>
          </p:cNvCxnSpPr>
          <p:nvPr/>
        </p:nvCxnSpPr>
        <p:spPr>
          <a:xfrm>
            <a:off x="26983411" y="22875218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835264A-2178-FC84-2135-FFA092FD48BA}"/>
              </a:ext>
            </a:extLst>
          </p:cNvPr>
          <p:cNvCxnSpPr>
            <a:cxnSpLocks/>
          </p:cNvCxnSpPr>
          <p:nvPr/>
        </p:nvCxnSpPr>
        <p:spPr>
          <a:xfrm>
            <a:off x="25975062" y="2102263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16003A4-8714-292E-50A4-34288E4EAC69}"/>
              </a:ext>
            </a:extLst>
          </p:cNvPr>
          <p:cNvCxnSpPr>
            <a:cxnSpLocks/>
          </p:cNvCxnSpPr>
          <p:nvPr/>
        </p:nvCxnSpPr>
        <p:spPr>
          <a:xfrm flipV="1">
            <a:off x="25975062" y="2030500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B2B53F3F-C7B7-C73A-2A31-7B9F56C409DC}"/>
              </a:ext>
            </a:extLst>
          </p:cNvPr>
          <p:cNvSpPr/>
          <p:nvPr/>
        </p:nvSpPr>
        <p:spPr>
          <a:xfrm>
            <a:off x="15511803" y="20838762"/>
            <a:ext cx="8549523" cy="2303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5EE2EDC-38CB-0602-DED0-3ABC0ACF5C16}"/>
              </a:ext>
            </a:extLst>
          </p:cNvPr>
          <p:cNvSpPr txBox="1"/>
          <p:nvPr/>
        </p:nvSpPr>
        <p:spPr>
          <a:xfrm>
            <a:off x="922210" y="2095265"/>
            <a:ext cx="9051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get_pre_processing_input</a:t>
            </a:r>
            <a:r>
              <a:rPr lang="pt-BR" sz="2400" b="1" dirty="0"/>
              <a:t>(</a:t>
            </a:r>
            <a:r>
              <a:rPr lang="pt-BR" sz="2400" b="1" dirty="0" err="1"/>
              <a:t>str</a:t>
            </a:r>
            <a:r>
              <a:rPr lang="pt-BR" sz="2400" b="1" dirty="0"/>
              <a:t>, </a:t>
            </a:r>
            <a:r>
              <a:rPr lang="pt-BR" sz="2400" b="1" dirty="0" err="1"/>
              <a:t>bool</a:t>
            </a:r>
            <a:r>
              <a:rPr lang="pt-BR" sz="2400" b="1" dirty="0"/>
              <a:t>) </a:t>
            </a:r>
            <a:r>
              <a:rPr lang="pt-BR" sz="2400" dirty="0"/>
              <a:t>-&gt; </a:t>
            </a:r>
            <a:r>
              <a:rPr lang="pt-BR" sz="2400" dirty="0" err="1"/>
              <a:t>tuple</a:t>
            </a:r>
            <a:endParaRPr lang="pt-BR" sz="2400" dirty="0"/>
          </a:p>
          <a:p>
            <a:r>
              <a:rPr lang="pt-BR" sz="2400" b="1" dirty="0"/>
              <a:t>===================================================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create_nodes_dataframe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create_elements_dataframe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create_materials_dataframe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create_properties_dataframe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create_loads_dataframe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create_boundary_conditions_dataframe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r>
              <a:rPr lang="pt-BR" sz="2400" dirty="0"/>
              <a:t>====================================================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print_all_dataframes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...)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print_dataframe_configuration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fix_scientific_notation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 -&gt; </a:t>
            </a:r>
            <a:r>
              <a:rPr lang="pt-BR" sz="2400" dirty="0" err="1"/>
              <a:t>str</a:t>
            </a:r>
            <a:endParaRPr lang="pt-BR" sz="24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9F2B0F-1CF9-9C0B-D3DE-2544BE4B1003}"/>
              </a:ext>
            </a:extLst>
          </p:cNvPr>
          <p:cNvSpPr/>
          <p:nvPr/>
        </p:nvSpPr>
        <p:spPr>
          <a:xfrm>
            <a:off x="15539292" y="25671997"/>
            <a:ext cx="8471881" cy="216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36ED6E3-DC33-AA63-2B6D-0F557350021D}"/>
              </a:ext>
            </a:extLst>
          </p:cNvPr>
          <p:cNvCxnSpPr>
            <a:cxnSpLocks/>
          </p:cNvCxnSpPr>
          <p:nvPr/>
        </p:nvCxnSpPr>
        <p:spPr>
          <a:xfrm>
            <a:off x="15539337" y="26140271"/>
            <a:ext cx="83629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96C424-6547-7D5A-B5FB-6BA44511FCDE}"/>
              </a:ext>
            </a:extLst>
          </p:cNvPr>
          <p:cNvSpPr txBox="1"/>
          <p:nvPr/>
        </p:nvSpPr>
        <p:spPr>
          <a:xfrm>
            <a:off x="19040480" y="25741735"/>
            <a:ext cx="1711687" cy="36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3" b="1" i="1" dirty="0" err="1"/>
              <a:t>class</a:t>
            </a:r>
            <a:r>
              <a:rPr lang="pt-BR" sz="1803" b="1" dirty="0"/>
              <a:t> CQUAD4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CC1096D-9497-2578-E50B-44E85307FC38}"/>
              </a:ext>
            </a:extLst>
          </p:cNvPr>
          <p:cNvCxnSpPr>
            <a:cxnSpLocks/>
          </p:cNvCxnSpPr>
          <p:nvPr/>
        </p:nvCxnSpPr>
        <p:spPr>
          <a:xfrm>
            <a:off x="15500665" y="21368807"/>
            <a:ext cx="85024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EA0E632-8D96-1755-CF98-2E033A2444FB}"/>
              </a:ext>
            </a:extLst>
          </p:cNvPr>
          <p:cNvSpPr txBox="1"/>
          <p:nvPr/>
        </p:nvSpPr>
        <p:spPr>
          <a:xfrm>
            <a:off x="15649135" y="21525150"/>
            <a:ext cx="7867731" cy="175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(self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r>
              <a:rPr lang="pt-BR" sz="1803" dirty="0"/>
              <a:t> 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compute_quadrature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compute_shape_functions_derivatives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endParaRPr lang="pt-BR" sz="1803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7C578DB-E8C5-193E-0F16-30944C5ADF45}"/>
              </a:ext>
            </a:extLst>
          </p:cNvPr>
          <p:cNvSpPr txBox="1"/>
          <p:nvPr/>
        </p:nvSpPr>
        <p:spPr>
          <a:xfrm>
            <a:off x="15719338" y="26298895"/>
            <a:ext cx="7867731" cy="175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(self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r>
              <a:rPr lang="pt-BR" sz="1803" dirty="0"/>
              <a:t> 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compute_quadrature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compute_shape_functions_derivatives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endParaRPr lang="pt-BR" sz="1803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1C74927-AA41-903E-2D43-AD9536009EA6}"/>
              </a:ext>
            </a:extLst>
          </p:cNvPr>
          <p:cNvSpPr/>
          <p:nvPr/>
        </p:nvSpPr>
        <p:spPr>
          <a:xfrm>
            <a:off x="5447021" y="20259850"/>
            <a:ext cx="8362932" cy="2035117"/>
          </a:xfrm>
          <a:prstGeom prst="rect">
            <a:avLst/>
          </a:prstGeom>
          <a:solidFill>
            <a:srgbClr val="DC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8A5DF1A-C9E7-65FF-7DD0-FFB74DFE223B}"/>
              </a:ext>
            </a:extLst>
          </p:cNvPr>
          <p:cNvSpPr txBox="1"/>
          <p:nvPr/>
        </p:nvSpPr>
        <p:spPr>
          <a:xfrm>
            <a:off x="5516093" y="20935261"/>
            <a:ext cx="7875361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b="1" dirty="0"/>
              <a:t>(</a:t>
            </a:r>
            <a:r>
              <a:rPr lang="pt-BR" sz="1803" b="1" i="1" dirty="0"/>
              <a:t>self</a:t>
            </a:r>
            <a:r>
              <a:rPr lang="pt-BR" sz="1803" b="1" dirty="0"/>
              <a:t>) -&gt; </a:t>
            </a:r>
            <a:r>
              <a:rPr lang="pt-BR" sz="1803" b="1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compute_local_stiffness_matrix_cbar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compute_transformation_matrix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7228368-E311-4067-9E86-B6CA7D1BD5F3}"/>
              </a:ext>
            </a:extLst>
          </p:cNvPr>
          <p:cNvSpPr/>
          <p:nvPr/>
        </p:nvSpPr>
        <p:spPr>
          <a:xfrm>
            <a:off x="5409890" y="25839485"/>
            <a:ext cx="8362932" cy="2043132"/>
          </a:xfrm>
          <a:prstGeom prst="rect">
            <a:avLst/>
          </a:prstGeom>
          <a:solidFill>
            <a:srgbClr val="DCEAF7"/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66A5007-7C96-ADB3-5636-2C390A538D77}"/>
              </a:ext>
            </a:extLst>
          </p:cNvPr>
          <p:cNvSpPr txBox="1"/>
          <p:nvPr/>
        </p:nvSpPr>
        <p:spPr>
          <a:xfrm>
            <a:off x="5478962" y="26514896"/>
            <a:ext cx="7875361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b="1" dirty="0"/>
              <a:t>(</a:t>
            </a:r>
            <a:r>
              <a:rPr lang="pt-BR" sz="1803" b="1" i="1" dirty="0"/>
              <a:t>self</a:t>
            </a:r>
            <a:r>
              <a:rPr lang="pt-BR" sz="1803" b="1" dirty="0"/>
              <a:t>) -&gt; </a:t>
            </a:r>
            <a:r>
              <a:rPr lang="pt-BR" sz="1803" b="1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compute_local_stiffness_matrix_cbar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compute_transformation_matrix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6A4BF5DD-3A9C-469A-C350-E8210E9D2014}"/>
              </a:ext>
            </a:extLst>
          </p:cNvPr>
          <p:cNvSpPr/>
          <p:nvPr/>
        </p:nvSpPr>
        <p:spPr>
          <a:xfrm>
            <a:off x="24935400" y="21022633"/>
            <a:ext cx="2057024" cy="185109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97630FD-867C-C362-ACA6-56DD5A394DF4}"/>
              </a:ext>
            </a:extLst>
          </p:cNvPr>
          <p:cNvSpPr/>
          <p:nvPr/>
        </p:nvSpPr>
        <p:spPr>
          <a:xfrm>
            <a:off x="25909692" y="2095726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62A248E-1902-2FAC-C26F-24CCE36A1821}"/>
              </a:ext>
            </a:extLst>
          </p:cNvPr>
          <p:cNvSpPr/>
          <p:nvPr/>
        </p:nvSpPr>
        <p:spPr>
          <a:xfrm>
            <a:off x="26917994" y="22807125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FAA9DAED-CCE3-C35F-A3C4-FA1039D639E8}"/>
                  </a:ext>
                </a:extLst>
              </p:cNvPr>
              <p:cNvSpPr txBox="1"/>
              <p:nvPr/>
            </p:nvSpPr>
            <p:spPr>
              <a:xfrm>
                <a:off x="26462317" y="2064948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FAA9DAED-CCE3-C35F-A3C4-FA1039D63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317" y="20649482"/>
                <a:ext cx="530861" cy="307648"/>
              </a:xfrm>
              <a:prstGeom prst="rect">
                <a:avLst/>
              </a:prstGeom>
              <a:blipFill>
                <a:blip r:embed="rId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EF52F25-4754-18EB-DAAA-AFE11455BD2C}"/>
                  </a:ext>
                </a:extLst>
              </p:cNvPr>
              <p:cNvSpPr txBox="1"/>
              <p:nvPr/>
            </p:nvSpPr>
            <p:spPr>
              <a:xfrm>
                <a:off x="25504995" y="2026167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EF52F25-4754-18EB-DAAA-AFE11455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995" y="20261670"/>
                <a:ext cx="530861" cy="307648"/>
              </a:xfrm>
              <a:prstGeom prst="rect">
                <a:avLst/>
              </a:prstGeom>
              <a:blipFill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83FB1BD7-4BD1-DA83-825E-46E55318B245}"/>
              </a:ext>
            </a:extLst>
          </p:cNvPr>
          <p:cNvCxnSpPr>
            <a:cxnSpLocks/>
          </p:cNvCxnSpPr>
          <p:nvPr/>
        </p:nvCxnSpPr>
        <p:spPr>
          <a:xfrm>
            <a:off x="24917733" y="22866609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0960893-3D30-81CF-6F1A-10C586C42123}"/>
              </a:ext>
            </a:extLst>
          </p:cNvPr>
          <p:cNvCxnSpPr>
            <a:cxnSpLocks/>
          </p:cNvCxnSpPr>
          <p:nvPr/>
        </p:nvCxnSpPr>
        <p:spPr>
          <a:xfrm flipV="1">
            <a:off x="24917733" y="22148983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9783C11C-3D46-1EB3-B0A3-20BD170C440C}"/>
              </a:ext>
            </a:extLst>
          </p:cNvPr>
          <p:cNvSpPr/>
          <p:nvPr/>
        </p:nvSpPr>
        <p:spPr>
          <a:xfrm>
            <a:off x="24852363" y="2280123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2DEB9E6B-3B9B-CA4E-6634-C1EB664413DA}"/>
                  </a:ext>
                </a:extLst>
              </p:cNvPr>
              <p:cNvSpPr txBox="1"/>
              <p:nvPr/>
            </p:nvSpPr>
            <p:spPr>
              <a:xfrm>
                <a:off x="25404988" y="2249346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2DEB9E6B-3B9B-CA4E-6634-C1EB6644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4988" y="22493460"/>
                <a:ext cx="530861" cy="307648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C9B6CAC-8B5D-B2E0-C04E-5D16FFE880CF}"/>
                  </a:ext>
                </a:extLst>
              </p:cNvPr>
              <p:cNvSpPr txBox="1"/>
              <p:nvPr/>
            </p:nvSpPr>
            <p:spPr>
              <a:xfrm>
                <a:off x="24484801" y="2223701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C9B6CAC-8B5D-B2E0-C04E-5D16FFE8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801" y="22237018"/>
                <a:ext cx="530861" cy="307648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53B5726-0263-EFC8-E06F-A2792C134BCA}"/>
                  </a:ext>
                </a:extLst>
              </p:cNvPr>
              <p:cNvSpPr txBox="1"/>
              <p:nvPr/>
            </p:nvSpPr>
            <p:spPr>
              <a:xfrm>
                <a:off x="27470666" y="2250206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53B5726-0263-EFC8-E06F-A2792C134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666" y="22502069"/>
                <a:ext cx="530861" cy="307648"/>
              </a:xfrm>
              <a:prstGeom prst="rect">
                <a:avLst/>
              </a:prstGeom>
              <a:blipFill>
                <a:blip r:embed="rId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ADA4A79-1296-0B6C-9E1F-BEA3EE8E69A5}"/>
                  </a:ext>
                </a:extLst>
              </p:cNvPr>
              <p:cNvSpPr txBox="1"/>
              <p:nvPr/>
            </p:nvSpPr>
            <p:spPr>
              <a:xfrm>
                <a:off x="26925140" y="2209221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ADA4A79-1296-0B6C-9E1F-BEA3EE8E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140" y="22092218"/>
                <a:ext cx="530861" cy="307648"/>
              </a:xfrm>
              <a:prstGeom prst="rect">
                <a:avLst/>
              </a:prstGeom>
              <a:blipFill>
                <a:blip r:embed="rId8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tângulo 74">
            <a:extLst>
              <a:ext uri="{FF2B5EF4-FFF2-40B4-BE49-F238E27FC236}">
                <a16:creationId xmlns:a16="http://schemas.microsoft.com/office/drawing/2014/main" id="{4B3D9D95-302C-23DD-6744-2CA24A7009D8}"/>
              </a:ext>
            </a:extLst>
          </p:cNvPr>
          <p:cNvSpPr/>
          <p:nvPr/>
        </p:nvSpPr>
        <p:spPr>
          <a:xfrm>
            <a:off x="24825117" y="25839485"/>
            <a:ext cx="2188620" cy="1799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21F72911-FAD9-613E-B5FF-850257C6F65C}"/>
              </a:ext>
            </a:extLst>
          </p:cNvPr>
          <p:cNvCxnSpPr>
            <a:cxnSpLocks/>
          </p:cNvCxnSpPr>
          <p:nvPr/>
        </p:nvCxnSpPr>
        <p:spPr>
          <a:xfrm flipV="1">
            <a:off x="27013783" y="26880043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1EF058C6-5DF1-E06E-323A-2CB46EDF4629}"/>
              </a:ext>
            </a:extLst>
          </p:cNvPr>
          <p:cNvCxnSpPr>
            <a:cxnSpLocks/>
          </p:cNvCxnSpPr>
          <p:nvPr/>
        </p:nvCxnSpPr>
        <p:spPr>
          <a:xfrm>
            <a:off x="27013783" y="27597669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FAFB1F83-A1B6-2448-5E0B-9F3D619BB6C1}"/>
              </a:ext>
            </a:extLst>
          </p:cNvPr>
          <p:cNvSpPr/>
          <p:nvPr/>
        </p:nvSpPr>
        <p:spPr>
          <a:xfrm>
            <a:off x="26948366" y="27529576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05F7A114-0683-46F5-BD1E-F7F8F5875D81}"/>
                  </a:ext>
                </a:extLst>
              </p:cNvPr>
              <p:cNvSpPr txBox="1"/>
              <p:nvPr/>
            </p:nvSpPr>
            <p:spPr>
              <a:xfrm>
                <a:off x="27435664" y="2714075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05F7A114-0683-46F5-BD1E-F7F8F587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64" y="27140751"/>
                <a:ext cx="530861" cy="307648"/>
              </a:xfrm>
              <a:prstGeom prst="rect">
                <a:avLst/>
              </a:prstGeom>
              <a:blipFill>
                <a:blip r:embed="rId9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811AA340-85A2-D01A-EA4D-B14DDAF714AF}"/>
                  </a:ext>
                </a:extLst>
              </p:cNvPr>
              <p:cNvSpPr txBox="1"/>
              <p:nvPr/>
            </p:nvSpPr>
            <p:spPr>
              <a:xfrm>
                <a:off x="26977323" y="2690846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811AA340-85A2-D01A-EA4D-B14DDAF71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323" y="26908466"/>
                <a:ext cx="530861" cy="307648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DF317EBA-4D39-1C31-204F-8F2EAE1B1CC8}"/>
              </a:ext>
            </a:extLst>
          </p:cNvPr>
          <p:cNvCxnSpPr>
            <a:cxnSpLocks/>
          </p:cNvCxnSpPr>
          <p:nvPr/>
        </p:nvCxnSpPr>
        <p:spPr>
          <a:xfrm flipV="1">
            <a:off x="27020929" y="2512397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207284E1-44D3-8EB9-4E71-B83CEEAEA3B3}"/>
              </a:ext>
            </a:extLst>
          </p:cNvPr>
          <p:cNvCxnSpPr>
            <a:cxnSpLocks/>
          </p:cNvCxnSpPr>
          <p:nvPr/>
        </p:nvCxnSpPr>
        <p:spPr>
          <a:xfrm>
            <a:off x="27020929" y="2584160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75C40061-4715-941D-1C7B-3680B22561FB}"/>
              </a:ext>
            </a:extLst>
          </p:cNvPr>
          <p:cNvSpPr/>
          <p:nvPr/>
        </p:nvSpPr>
        <p:spPr>
          <a:xfrm>
            <a:off x="26955512" y="2577350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2F097BE2-5978-367B-2C1E-6CDA78DF3C93}"/>
                  </a:ext>
                </a:extLst>
              </p:cNvPr>
              <p:cNvSpPr txBox="1"/>
              <p:nvPr/>
            </p:nvSpPr>
            <p:spPr>
              <a:xfrm>
                <a:off x="27442810" y="2538468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2F097BE2-5978-367B-2C1E-6CDA78D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810" y="25384683"/>
                <a:ext cx="530861" cy="307648"/>
              </a:xfrm>
              <a:prstGeom prst="rect">
                <a:avLst/>
              </a:prstGeom>
              <a:blipFill>
                <a:blip r:embed="rId1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5C9D43FC-BB90-A280-5837-09B36588BAB5}"/>
                  </a:ext>
                </a:extLst>
              </p:cNvPr>
              <p:cNvSpPr txBox="1"/>
              <p:nvPr/>
            </p:nvSpPr>
            <p:spPr>
              <a:xfrm>
                <a:off x="27013738" y="2505860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5C9D43FC-BB90-A280-5837-09B36588B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3738" y="25058601"/>
                <a:ext cx="530861" cy="307648"/>
              </a:xfrm>
              <a:prstGeom prst="rect">
                <a:avLst/>
              </a:prstGeom>
              <a:blipFill>
                <a:blip r:embed="rId1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CEAEEFDB-07C2-1F6B-52EE-D7B6802EEE62}"/>
              </a:ext>
            </a:extLst>
          </p:cNvPr>
          <p:cNvCxnSpPr>
            <a:cxnSpLocks/>
          </p:cNvCxnSpPr>
          <p:nvPr/>
        </p:nvCxnSpPr>
        <p:spPr>
          <a:xfrm flipV="1">
            <a:off x="24825164" y="2512397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3B27D30A-7C71-5304-061D-0EB11FD9B516}"/>
              </a:ext>
            </a:extLst>
          </p:cNvPr>
          <p:cNvCxnSpPr>
            <a:cxnSpLocks/>
          </p:cNvCxnSpPr>
          <p:nvPr/>
        </p:nvCxnSpPr>
        <p:spPr>
          <a:xfrm>
            <a:off x="24825164" y="2584160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F55ABC6D-1216-B143-35DD-72B76789DA38}"/>
              </a:ext>
            </a:extLst>
          </p:cNvPr>
          <p:cNvSpPr/>
          <p:nvPr/>
        </p:nvSpPr>
        <p:spPr>
          <a:xfrm>
            <a:off x="24759747" y="2577350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30E0D32-5CC4-032F-96B4-224885867DBC}"/>
                  </a:ext>
                </a:extLst>
              </p:cNvPr>
              <p:cNvSpPr txBox="1"/>
              <p:nvPr/>
            </p:nvSpPr>
            <p:spPr>
              <a:xfrm>
                <a:off x="25312419" y="2546845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30E0D32-5CC4-032F-96B4-22488586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2419" y="25468452"/>
                <a:ext cx="530861" cy="307648"/>
              </a:xfrm>
              <a:prstGeom prst="rect">
                <a:avLst/>
              </a:prstGeom>
              <a:blipFill>
                <a:blip r:embed="rId1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6BF5AE17-47B7-468E-8FD7-41E416685FC7}"/>
                  </a:ext>
                </a:extLst>
              </p:cNvPr>
              <p:cNvSpPr txBox="1"/>
              <p:nvPr/>
            </p:nvSpPr>
            <p:spPr>
              <a:xfrm>
                <a:off x="24766893" y="2505860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6BF5AE17-47B7-468E-8FD7-41E416685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893" y="25058601"/>
                <a:ext cx="530861" cy="307648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45286367-C354-CFD6-32F9-DE920700ED2B}"/>
              </a:ext>
            </a:extLst>
          </p:cNvPr>
          <p:cNvCxnSpPr>
            <a:cxnSpLocks/>
          </p:cNvCxnSpPr>
          <p:nvPr/>
        </p:nvCxnSpPr>
        <p:spPr>
          <a:xfrm flipV="1">
            <a:off x="24816599" y="26921586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D47B6AD5-6AED-F870-3120-54ACF1952A8A}"/>
              </a:ext>
            </a:extLst>
          </p:cNvPr>
          <p:cNvCxnSpPr>
            <a:cxnSpLocks/>
          </p:cNvCxnSpPr>
          <p:nvPr/>
        </p:nvCxnSpPr>
        <p:spPr>
          <a:xfrm>
            <a:off x="24816599" y="2763921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8EC0E902-D5BD-873C-1F65-32272882B3E1}"/>
              </a:ext>
            </a:extLst>
          </p:cNvPr>
          <p:cNvSpPr/>
          <p:nvPr/>
        </p:nvSpPr>
        <p:spPr>
          <a:xfrm>
            <a:off x="24751182" y="2757111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B6CCDAF4-985B-B481-A2C4-3D0C977D2846}"/>
                  </a:ext>
                </a:extLst>
              </p:cNvPr>
              <p:cNvSpPr txBox="1"/>
              <p:nvPr/>
            </p:nvSpPr>
            <p:spPr>
              <a:xfrm>
                <a:off x="25248775" y="2724030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B6CCDAF4-985B-B481-A2C4-3D0C977D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775" y="27240301"/>
                <a:ext cx="530861" cy="307648"/>
              </a:xfrm>
              <a:prstGeom prst="rect">
                <a:avLst/>
              </a:prstGeom>
              <a:blipFill>
                <a:blip r:embed="rId1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9765E96B-2B53-2600-0EA4-35E58D39255A}"/>
                  </a:ext>
                </a:extLst>
              </p:cNvPr>
              <p:cNvSpPr txBox="1"/>
              <p:nvPr/>
            </p:nvSpPr>
            <p:spPr>
              <a:xfrm>
                <a:off x="24758328" y="2685621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9765E96B-2B53-2600-0EA4-35E58D392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8328" y="26856212"/>
                <a:ext cx="530861" cy="307648"/>
              </a:xfrm>
              <a:prstGeom prst="rect">
                <a:avLst/>
              </a:prstGeom>
              <a:blipFill>
                <a:blip r:embed="rId1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054975DD-CC7E-ABC2-D7A6-CE36D2081254}"/>
              </a:ext>
            </a:extLst>
          </p:cNvPr>
          <p:cNvCxnSpPr/>
          <p:nvPr/>
        </p:nvCxnSpPr>
        <p:spPr>
          <a:xfrm flipV="1">
            <a:off x="1651610" y="20704424"/>
            <a:ext cx="2026463" cy="1416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4F7E8CB5-0755-515E-051C-62AFC76F56A8}"/>
              </a:ext>
            </a:extLst>
          </p:cNvPr>
          <p:cNvCxnSpPr>
            <a:cxnSpLocks/>
          </p:cNvCxnSpPr>
          <p:nvPr/>
        </p:nvCxnSpPr>
        <p:spPr>
          <a:xfrm flipV="1">
            <a:off x="1614747" y="21444696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B198C804-77C7-A743-6FA9-544DF039FFFF}"/>
              </a:ext>
            </a:extLst>
          </p:cNvPr>
          <p:cNvCxnSpPr>
            <a:cxnSpLocks/>
          </p:cNvCxnSpPr>
          <p:nvPr/>
        </p:nvCxnSpPr>
        <p:spPr>
          <a:xfrm>
            <a:off x="1614747" y="2216232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EE1077E0-97C6-4410-FEA3-66033BC4571E}"/>
              </a:ext>
            </a:extLst>
          </p:cNvPr>
          <p:cNvSpPr/>
          <p:nvPr/>
        </p:nvSpPr>
        <p:spPr>
          <a:xfrm>
            <a:off x="1549328" y="2209422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0C8D3C54-6DE0-2652-0160-1762B0C46A16}"/>
                  </a:ext>
                </a:extLst>
              </p:cNvPr>
              <p:cNvSpPr txBox="1"/>
              <p:nvPr/>
            </p:nvSpPr>
            <p:spPr>
              <a:xfrm>
                <a:off x="2102000" y="2178917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0C8D3C54-6DE0-2652-0160-1762B0C46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00" y="21789173"/>
                <a:ext cx="530861" cy="307648"/>
              </a:xfrm>
              <a:prstGeom prst="rect">
                <a:avLst/>
              </a:prstGeom>
              <a:blipFill>
                <a:blip r:embed="rId1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31DB73DB-64DD-270A-D872-C06F6BC92DA5}"/>
                  </a:ext>
                </a:extLst>
              </p:cNvPr>
              <p:cNvSpPr txBox="1"/>
              <p:nvPr/>
            </p:nvSpPr>
            <p:spPr>
              <a:xfrm>
                <a:off x="1556474" y="21379322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31DB73DB-64DD-270A-D872-C06F6BC92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74" y="21379322"/>
                <a:ext cx="530861" cy="307648"/>
              </a:xfrm>
              <a:prstGeom prst="rect">
                <a:avLst/>
              </a:prstGeom>
              <a:blipFill>
                <a:blip r:embed="rId18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401BF962-5FDB-6E1C-5802-E3DFE57C8187}"/>
              </a:ext>
            </a:extLst>
          </p:cNvPr>
          <p:cNvCxnSpPr>
            <a:cxnSpLocks/>
          </p:cNvCxnSpPr>
          <p:nvPr/>
        </p:nvCxnSpPr>
        <p:spPr>
          <a:xfrm>
            <a:off x="3669833" y="20701532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Elipse 104">
            <a:extLst>
              <a:ext uri="{FF2B5EF4-FFF2-40B4-BE49-F238E27FC236}">
                <a16:creationId xmlns:a16="http://schemas.microsoft.com/office/drawing/2014/main" id="{B8373EC1-832C-82C8-2691-4FEE5612C15A}"/>
              </a:ext>
            </a:extLst>
          </p:cNvPr>
          <p:cNvSpPr/>
          <p:nvPr/>
        </p:nvSpPr>
        <p:spPr>
          <a:xfrm>
            <a:off x="3604415" y="2063343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DDD89F65-7B9D-A9F5-1998-1E5BC8379A19}"/>
                  </a:ext>
                </a:extLst>
              </p:cNvPr>
              <p:cNvSpPr txBox="1"/>
              <p:nvPr/>
            </p:nvSpPr>
            <p:spPr>
              <a:xfrm>
                <a:off x="4157087" y="2032838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DDD89F65-7B9D-A9F5-1998-1E5BC8379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87" y="20328383"/>
                <a:ext cx="530861" cy="307648"/>
              </a:xfrm>
              <a:prstGeom prst="rect">
                <a:avLst/>
              </a:prstGeom>
              <a:blipFill>
                <a:blip r:embed="rId1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7F84EEAF-8787-4D0C-D1AA-BED2CACA0E9C}"/>
                  </a:ext>
                </a:extLst>
              </p:cNvPr>
              <p:cNvSpPr txBox="1"/>
              <p:nvPr/>
            </p:nvSpPr>
            <p:spPr>
              <a:xfrm>
                <a:off x="3097955" y="1984869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7F84EEAF-8787-4D0C-D1AA-BED2CACA0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55" y="19848699"/>
                <a:ext cx="530861" cy="307648"/>
              </a:xfrm>
              <a:prstGeom prst="rect">
                <a:avLst/>
              </a:prstGeom>
              <a:blipFill>
                <a:blip r:embed="rId20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79F2B738-0EBC-58E5-E0EF-1685081AFB5B}"/>
              </a:ext>
            </a:extLst>
          </p:cNvPr>
          <p:cNvCxnSpPr/>
          <p:nvPr/>
        </p:nvCxnSpPr>
        <p:spPr>
          <a:xfrm flipV="1">
            <a:off x="1826829" y="26424926"/>
            <a:ext cx="2026463" cy="1416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7F243307-A1DA-5BBD-1730-EA89FA14E60A}"/>
              </a:ext>
            </a:extLst>
          </p:cNvPr>
          <p:cNvCxnSpPr>
            <a:cxnSpLocks/>
          </p:cNvCxnSpPr>
          <p:nvPr/>
        </p:nvCxnSpPr>
        <p:spPr>
          <a:xfrm flipV="1">
            <a:off x="1826875" y="2712699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F49A918F-75AB-3F03-8819-8D728C121983}"/>
              </a:ext>
            </a:extLst>
          </p:cNvPr>
          <p:cNvCxnSpPr>
            <a:cxnSpLocks/>
          </p:cNvCxnSpPr>
          <p:nvPr/>
        </p:nvCxnSpPr>
        <p:spPr>
          <a:xfrm>
            <a:off x="1826875" y="2784462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Elipse 124">
            <a:extLst>
              <a:ext uri="{FF2B5EF4-FFF2-40B4-BE49-F238E27FC236}">
                <a16:creationId xmlns:a16="http://schemas.microsoft.com/office/drawing/2014/main" id="{F65C8B7D-F27F-8DB5-537B-6399B19A40A9}"/>
              </a:ext>
            </a:extLst>
          </p:cNvPr>
          <p:cNvSpPr/>
          <p:nvPr/>
        </p:nvSpPr>
        <p:spPr>
          <a:xfrm>
            <a:off x="1761456" y="2777652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BFF48F2B-37BD-EC4E-C9D8-1DF1E76910EE}"/>
                  </a:ext>
                </a:extLst>
              </p:cNvPr>
              <p:cNvSpPr txBox="1"/>
              <p:nvPr/>
            </p:nvSpPr>
            <p:spPr>
              <a:xfrm>
                <a:off x="2343435" y="2749035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BFF48F2B-37BD-EC4E-C9D8-1DF1E7691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35" y="27490353"/>
                <a:ext cx="530861" cy="307648"/>
              </a:xfrm>
              <a:prstGeom prst="rect">
                <a:avLst/>
              </a:prstGeom>
              <a:blipFill>
                <a:blip r:embed="rId2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974D07CD-5319-9417-2BFD-5BA673EB5084}"/>
                  </a:ext>
                </a:extLst>
              </p:cNvPr>
              <p:cNvSpPr txBox="1"/>
              <p:nvPr/>
            </p:nvSpPr>
            <p:spPr>
              <a:xfrm>
                <a:off x="1704950" y="2688557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974D07CD-5319-9417-2BFD-5BA673EB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50" y="26885578"/>
                <a:ext cx="530861" cy="307648"/>
              </a:xfrm>
              <a:prstGeom prst="rect">
                <a:avLst/>
              </a:prstGeom>
              <a:blipFill>
                <a:blip r:embed="rId22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5DC0A2B8-35B1-B3D2-0835-FDB21AA146A4}"/>
              </a:ext>
            </a:extLst>
          </p:cNvPr>
          <p:cNvCxnSpPr>
            <a:cxnSpLocks/>
          </p:cNvCxnSpPr>
          <p:nvPr/>
        </p:nvCxnSpPr>
        <p:spPr>
          <a:xfrm flipV="1">
            <a:off x="3866414" y="25689457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E5FC2938-B838-128C-7617-2553FCF701A4}"/>
              </a:ext>
            </a:extLst>
          </p:cNvPr>
          <p:cNvCxnSpPr>
            <a:cxnSpLocks/>
          </p:cNvCxnSpPr>
          <p:nvPr/>
        </p:nvCxnSpPr>
        <p:spPr>
          <a:xfrm>
            <a:off x="3866414" y="26407083"/>
            <a:ext cx="834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328CA190-0B37-804F-3D2D-8675AB53F64F}"/>
              </a:ext>
            </a:extLst>
          </p:cNvPr>
          <p:cNvSpPr/>
          <p:nvPr/>
        </p:nvSpPr>
        <p:spPr>
          <a:xfrm>
            <a:off x="3800995" y="2633899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89606C75-1035-A9FE-E04E-9E7046DA6215}"/>
                  </a:ext>
                </a:extLst>
              </p:cNvPr>
              <p:cNvSpPr txBox="1"/>
              <p:nvPr/>
            </p:nvSpPr>
            <p:spPr>
              <a:xfrm>
                <a:off x="4522258" y="2642550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89606C75-1035-A9FE-E04E-9E7046DA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258" y="26425509"/>
                <a:ext cx="530861" cy="307648"/>
              </a:xfrm>
              <a:prstGeom prst="rect">
                <a:avLst/>
              </a:prstGeom>
              <a:blipFill>
                <a:blip r:embed="rId2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CaixaDeTexto 131">
                <a:extLst>
                  <a:ext uri="{FF2B5EF4-FFF2-40B4-BE49-F238E27FC236}">
                    <a16:creationId xmlns:a16="http://schemas.microsoft.com/office/drawing/2014/main" id="{8EBF99E1-D579-8618-C19B-A820521F959E}"/>
                  </a:ext>
                </a:extLst>
              </p:cNvPr>
              <p:cNvSpPr txBox="1"/>
              <p:nvPr/>
            </p:nvSpPr>
            <p:spPr>
              <a:xfrm>
                <a:off x="3356895" y="2556852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32" name="CaixaDeTexto 131">
                <a:extLst>
                  <a:ext uri="{FF2B5EF4-FFF2-40B4-BE49-F238E27FC236}">
                    <a16:creationId xmlns:a16="http://schemas.microsoft.com/office/drawing/2014/main" id="{8EBF99E1-D579-8618-C19B-A820521F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95" y="25568524"/>
                <a:ext cx="530861" cy="307648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63C80347-63D0-3A05-83B4-4860B48ADF2A}"/>
                  </a:ext>
                </a:extLst>
              </p:cNvPr>
              <p:cNvSpPr txBox="1"/>
              <p:nvPr/>
            </p:nvSpPr>
            <p:spPr>
              <a:xfrm>
                <a:off x="4042612" y="25937713"/>
                <a:ext cx="275525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799" dirty="0"/>
              </a:p>
            </p:txBody>
          </p:sp>
        </mc:Choice>
        <mc:Fallback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63C80347-63D0-3A05-83B4-4860B48A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2" y="25937713"/>
                <a:ext cx="275525" cy="276871"/>
              </a:xfrm>
              <a:prstGeom prst="rect">
                <a:avLst/>
              </a:prstGeom>
              <a:blipFill>
                <a:blip r:embed="rId25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D8379E0-2BFE-0F69-65E7-4FD41617A09F}"/>
              </a:ext>
            </a:extLst>
          </p:cNvPr>
          <p:cNvSpPr txBox="1"/>
          <p:nvPr/>
        </p:nvSpPr>
        <p:spPr>
          <a:xfrm>
            <a:off x="25086171" y="23046884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086D99C8-8BEA-4652-5AA5-2FC2C4C34A18}"/>
              </a:ext>
            </a:extLst>
          </p:cNvPr>
          <p:cNvSpPr txBox="1"/>
          <p:nvPr/>
        </p:nvSpPr>
        <p:spPr>
          <a:xfrm>
            <a:off x="24829485" y="27911812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4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0450F27-E742-F24E-0244-4B15F382A9BC}"/>
              </a:ext>
            </a:extLst>
          </p:cNvPr>
          <p:cNvSpPr txBox="1"/>
          <p:nvPr/>
        </p:nvSpPr>
        <p:spPr>
          <a:xfrm>
            <a:off x="1039017" y="20159856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73067EEA-638C-2D04-5C55-AEDC34154610}"/>
              </a:ext>
            </a:extLst>
          </p:cNvPr>
          <p:cNvSpPr txBox="1"/>
          <p:nvPr/>
        </p:nvSpPr>
        <p:spPr>
          <a:xfrm>
            <a:off x="955194" y="25789512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8B18099-3636-DD85-FA38-E55D52A2DBEE}"/>
              </a:ext>
            </a:extLst>
          </p:cNvPr>
          <p:cNvCxnSpPr>
            <a:cxnSpLocks/>
          </p:cNvCxnSpPr>
          <p:nvPr/>
        </p:nvCxnSpPr>
        <p:spPr>
          <a:xfrm flipV="1">
            <a:off x="3704269" y="16161271"/>
            <a:ext cx="793658" cy="560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D766BBE9-7415-7EB3-73F5-34C05144365A}"/>
              </a:ext>
            </a:extLst>
          </p:cNvPr>
          <p:cNvSpPr/>
          <p:nvPr/>
        </p:nvSpPr>
        <p:spPr>
          <a:xfrm>
            <a:off x="5447021" y="16224285"/>
            <a:ext cx="8362932" cy="19680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A996091-2625-9BC1-B2D1-87F11A9437C3}"/>
              </a:ext>
            </a:extLst>
          </p:cNvPr>
          <p:cNvCxnSpPr>
            <a:cxnSpLocks/>
          </p:cNvCxnSpPr>
          <p:nvPr/>
        </p:nvCxnSpPr>
        <p:spPr>
          <a:xfrm>
            <a:off x="5437962" y="16779302"/>
            <a:ext cx="83629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30FEDF5-FDA0-2DC6-ED5E-3C96632164CB}"/>
              </a:ext>
            </a:extLst>
          </p:cNvPr>
          <p:cNvSpPr txBox="1"/>
          <p:nvPr/>
        </p:nvSpPr>
        <p:spPr>
          <a:xfrm>
            <a:off x="5516093" y="16899697"/>
            <a:ext cx="7875361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b="1" dirty="0"/>
              <a:t>(</a:t>
            </a:r>
            <a:r>
              <a:rPr lang="pt-BR" sz="1803" b="1" i="1" dirty="0"/>
              <a:t>self</a:t>
            </a:r>
            <a:r>
              <a:rPr lang="pt-BR" sz="1803" b="1" dirty="0"/>
              <a:t>) -&gt; </a:t>
            </a:r>
            <a:r>
              <a:rPr lang="pt-BR" sz="1803" b="1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compute_local_stiffness_matrix_cbar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compute_transformation_matrix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8F9B3CC4-047C-2925-A866-7C0D9DDC1381}"/>
              </a:ext>
            </a:extLst>
          </p:cNvPr>
          <p:cNvCxnSpPr/>
          <p:nvPr/>
        </p:nvCxnSpPr>
        <p:spPr>
          <a:xfrm flipV="1">
            <a:off x="1603421" y="16784776"/>
            <a:ext cx="2026463" cy="1416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6658BDF-6440-5E8D-B8C0-39AFB4DB0DF5}"/>
              </a:ext>
            </a:extLst>
          </p:cNvPr>
          <p:cNvCxnSpPr>
            <a:cxnSpLocks/>
          </p:cNvCxnSpPr>
          <p:nvPr/>
        </p:nvCxnSpPr>
        <p:spPr>
          <a:xfrm flipV="1">
            <a:off x="1603467" y="1748684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3AA2FD66-FA86-93C6-8E66-E49D374B07B2}"/>
              </a:ext>
            </a:extLst>
          </p:cNvPr>
          <p:cNvCxnSpPr>
            <a:cxnSpLocks/>
          </p:cNvCxnSpPr>
          <p:nvPr/>
        </p:nvCxnSpPr>
        <p:spPr>
          <a:xfrm>
            <a:off x="1603467" y="1820447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5F7A7A98-4B56-A895-523D-7D8248C10AD1}"/>
              </a:ext>
            </a:extLst>
          </p:cNvPr>
          <p:cNvSpPr/>
          <p:nvPr/>
        </p:nvSpPr>
        <p:spPr>
          <a:xfrm>
            <a:off x="1538048" y="1813637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D8A80B4F-72DD-2A8B-138A-CE0FAE630298}"/>
                  </a:ext>
                </a:extLst>
              </p:cNvPr>
              <p:cNvSpPr txBox="1"/>
              <p:nvPr/>
            </p:nvSpPr>
            <p:spPr>
              <a:xfrm>
                <a:off x="2120027" y="1785020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D8A80B4F-72DD-2A8B-138A-CE0FAE63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7" y="17850203"/>
                <a:ext cx="530861" cy="307648"/>
              </a:xfrm>
              <a:prstGeom prst="rect">
                <a:avLst/>
              </a:prstGeom>
              <a:blipFill>
                <a:blip r:embed="rId2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787217DE-0054-8E06-B36F-64A619390521}"/>
                  </a:ext>
                </a:extLst>
              </p:cNvPr>
              <p:cNvSpPr txBox="1"/>
              <p:nvPr/>
            </p:nvSpPr>
            <p:spPr>
              <a:xfrm>
                <a:off x="1481542" y="1724542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787217DE-0054-8E06-B36F-64A619390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42" y="17245428"/>
                <a:ext cx="530861" cy="307648"/>
              </a:xfrm>
              <a:prstGeom prst="rect">
                <a:avLst/>
              </a:prstGeom>
              <a:blipFill>
                <a:blip r:embed="rId2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A93A2CAB-44A1-9003-4C01-6D441FF3AF46}"/>
              </a:ext>
            </a:extLst>
          </p:cNvPr>
          <p:cNvCxnSpPr>
            <a:cxnSpLocks/>
          </p:cNvCxnSpPr>
          <p:nvPr/>
        </p:nvCxnSpPr>
        <p:spPr>
          <a:xfrm flipV="1">
            <a:off x="3621645" y="16064258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17E6A01A-BA73-6DF7-F3BD-742A1BF0DF98}"/>
              </a:ext>
            </a:extLst>
          </p:cNvPr>
          <p:cNvCxnSpPr>
            <a:cxnSpLocks/>
          </p:cNvCxnSpPr>
          <p:nvPr/>
        </p:nvCxnSpPr>
        <p:spPr>
          <a:xfrm>
            <a:off x="3621645" y="16781884"/>
            <a:ext cx="834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A9FA84EB-E20D-8DF1-E33B-BFC7FFD33324}"/>
              </a:ext>
            </a:extLst>
          </p:cNvPr>
          <p:cNvSpPr/>
          <p:nvPr/>
        </p:nvSpPr>
        <p:spPr>
          <a:xfrm>
            <a:off x="3556226" y="16713791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9C609533-CEFE-E8D4-1014-CD5CFD8CA47D}"/>
                  </a:ext>
                </a:extLst>
              </p:cNvPr>
              <p:cNvSpPr txBox="1"/>
              <p:nvPr/>
            </p:nvSpPr>
            <p:spPr>
              <a:xfrm>
                <a:off x="4277489" y="1680031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9C609533-CEFE-E8D4-1014-CD5CFD8CA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489" y="16800310"/>
                <a:ext cx="530861" cy="307648"/>
              </a:xfrm>
              <a:prstGeom prst="rect">
                <a:avLst/>
              </a:prstGeom>
              <a:blipFill>
                <a:blip r:embed="rId2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76595AF0-A9AE-87AB-58AD-A0E151FB28DD}"/>
                  </a:ext>
                </a:extLst>
              </p:cNvPr>
              <p:cNvSpPr txBox="1"/>
              <p:nvPr/>
            </p:nvSpPr>
            <p:spPr>
              <a:xfrm>
                <a:off x="3112974" y="1591036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76595AF0-A9AE-87AB-58AD-A0E151FB2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74" y="15910368"/>
                <a:ext cx="530861" cy="307648"/>
              </a:xfrm>
              <a:prstGeom prst="rect">
                <a:avLst/>
              </a:prstGeom>
              <a:blipFill>
                <a:blip r:embed="rId2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D00E544F-03CD-9D0C-42DC-69DEBEBA95A0}"/>
                  </a:ext>
                </a:extLst>
              </p:cNvPr>
              <p:cNvSpPr txBox="1"/>
              <p:nvPr/>
            </p:nvSpPr>
            <p:spPr>
              <a:xfrm>
                <a:off x="4190234" y="1578916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D00E544F-03CD-9D0C-42DC-69DEBEBA9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234" y="15789161"/>
                <a:ext cx="530861" cy="307648"/>
              </a:xfrm>
              <a:prstGeom prst="rect">
                <a:avLst/>
              </a:prstGeom>
              <a:blipFill>
                <a:blip r:embed="rId30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3C389C02-5196-38FF-C2DD-8DB1E05BCC1E}"/>
              </a:ext>
            </a:extLst>
          </p:cNvPr>
          <p:cNvCxnSpPr>
            <a:cxnSpLocks/>
          </p:cNvCxnSpPr>
          <p:nvPr/>
        </p:nvCxnSpPr>
        <p:spPr>
          <a:xfrm flipV="1">
            <a:off x="911148" y="18270848"/>
            <a:ext cx="601729" cy="422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7810DF42-246C-1687-15D3-04A463E4B5EE}"/>
                  </a:ext>
                </a:extLst>
              </p:cNvPr>
              <p:cNvSpPr txBox="1"/>
              <p:nvPr/>
            </p:nvSpPr>
            <p:spPr>
              <a:xfrm>
                <a:off x="1075745" y="1788809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7810DF42-246C-1687-15D3-04A463E4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45" y="17888099"/>
                <a:ext cx="530861" cy="307648"/>
              </a:xfrm>
              <a:prstGeom prst="rect">
                <a:avLst/>
              </a:prstGeom>
              <a:blipFill>
                <a:blip r:embed="rId3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Elipse 115">
            <a:extLst>
              <a:ext uri="{FF2B5EF4-FFF2-40B4-BE49-F238E27FC236}">
                <a16:creationId xmlns:a16="http://schemas.microsoft.com/office/drawing/2014/main" id="{5C3491B2-68F9-A949-69AE-5C568F144E32}"/>
              </a:ext>
            </a:extLst>
          </p:cNvPr>
          <p:cNvSpPr/>
          <p:nvPr/>
        </p:nvSpPr>
        <p:spPr>
          <a:xfrm>
            <a:off x="3416339" y="16303299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AB352AF-7094-D0BC-21CE-7067EE1009CF}"/>
              </a:ext>
            </a:extLst>
          </p:cNvPr>
          <p:cNvSpPr/>
          <p:nvPr/>
        </p:nvSpPr>
        <p:spPr>
          <a:xfrm>
            <a:off x="1406932" y="17672724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96" dirty="0"/>
              <a:t>v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5F9CB87-E836-1F67-0E3F-52A234DD5D15}"/>
              </a:ext>
            </a:extLst>
          </p:cNvPr>
          <p:cNvSpPr/>
          <p:nvPr/>
        </p:nvSpPr>
        <p:spPr>
          <a:xfrm rot="3123647">
            <a:off x="4080456" y="16220642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CB934ADF-38B2-4C4D-6D92-C2F9197763E1}"/>
              </a:ext>
            </a:extLst>
          </p:cNvPr>
          <p:cNvSpPr/>
          <p:nvPr/>
        </p:nvSpPr>
        <p:spPr>
          <a:xfrm rot="3123647">
            <a:off x="1145574" y="18312896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5DDCEA10-39ED-0C68-0046-3715686F4C00}"/>
              </a:ext>
            </a:extLst>
          </p:cNvPr>
          <p:cNvSpPr/>
          <p:nvPr/>
        </p:nvSpPr>
        <p:spPr>
          <a:xfrm rot="5400000">
            <a:off x="1942087" y="18115976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B5ADC693-467C-A409-332B-7A1AF4652779}"/>
              </a:ext>
            </a:extLst>
          </p:cNvPr>
          <p:cNvSpPr/>
          <p:nvPr/>
        </p:nvSpPr>
        <p:spPr>
          <a:xfrm rot="5400000">
            <a:off x="4026674" y="16743353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33" name="Triângulo isósceles 132">
            <a:extLst>
              <a:ext uri="{FF2B5EF4-FFF2-40B4-BE49-F238E27FC236}">
                <a16:creationId xmlns:a16="http://schemas.microsoft.com/office/drawing/2014/main" id="{9216C91E-0171-8F2F-2B32-8D58B1DFE8E5}"/>
              </a:ext>
            </a:extLst>
          </p:cNvPr>
          <p:cNvSpPr/>
          <p:nvPr/>
        </p:nvSpPr>
        <p:spPr>
          <a:xfrm>
            <a:off x="2194894" y="18224320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35" name="Triângulo isósceles 134">
            <a:extLst>
              <a:ext uri="{FF2B5EF4-FFF2-40B4-BE49-F238E27FC236}">
                <a16:creationId xmlns:a16="http://schemas.microsoft.com/office/drawing/2014/main" id="{FABE9F52-CB2D-E753-162A-D9EFB7C12D06}"/>
              </a:ext>
            </a:extLst>
          </p:cNvPr>
          <p:cNvSpPr/>
          <p:nvPr/>
        </p:nvSpPr>
        <p:spPr>
          <a:xfrm>
            <a:off x="4281542" y="16799350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36" name="Triângulo isósceles 135">
            <a:extLst>
              <a:ext uri="{FF2B5EF4-FFF2-40B4-BE49-F238E27FC236}">
                <a16:creationId xmlns:a16="http://schemas.microsoft.com/office/drawing/2014/main" id="{EB1D6C59-B34D-BDD9-7E9C-0D45E4D899A5}"/>
              </a:ext>
            </a:extLst>
          </p:cNvPr>
          <p:cNvSpPr/>
          <p:nvPr/>
        </p:nvSpPr>
        <p:spPr>
          <a:xfrm rot="16200000">
            <a:off x="3636710" y="16285244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58" name="Triângulo isósceles 157">
            <a:extLst>
              <a:ext uri="{FF2B5EF4-FFF2-40B4-BE49-F238E27FC236}">
                <a16:creationId xmlns:a16="http://schemas.microsoft.com/office/drawing/2014/main" id="{AEBF1D0A-790C-3725-B0D6-17FCB0B10CF6}"/>
              </a:ext>
            </a:extLst>
          </p:cNvPr>
          <p:cNvSpPr/>
          <p:nvPr/>
        </p:nvSpPr>
        <p:spPr>
          <a:xfrm rot="16200000">
            <a:off x="1625933" y="17651935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63" name="Triângulo isósceles 162">
            <a:extLst>
              <a:ext uri="{FF2B5EF4-FFF2-40B4-BE49-F238E27FC236}">
                <a16:creationId xmlns:a16="http://schemas.microsoft.com/office/drawing/2014/main" id="{BBCA39A6-A3C3-C98B-B86A-09015C90E629}"/>
              </a:ext>
            </a:extLst>
          </p:cNvPr>
          <p:cNvSpPr/>
          <p:nvPr/>
        </p:nvSpPr>
        <p:spPr>
          <a:xfrm rot="19655682">
            <a:off x="1415053" y="18354910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64" name="Triângulo isósceles 163">
            <a:extLst>
              <a:ext uri="{FF2B5EF4-FFF2-40B4-BE49-F238E27FC236}">
                <a16:creationId xmlns:a16="http://schemas.microsoft.com/office/drawing/2014/main" id="{F64F266B-7FF9-06CC-6F08-AC3BF98038AE}"/>
              </a:ext>
            </a:extLst>
          </p:cNvPr>
          <p:cNvSpPr/>
          <p:nvPr/>
        </p:nvSpPr>
        <p:spPr>
          <a:xfrm rot="19655682">
            <a:off x="4349203" y="16281739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CaixaDeTexto 164">
                <a:extLst>
                  <a:ext uri="{FF2B5EF4-FFF2-40B4-BE49-F238E27FC236}">
                    <a16:creationId xmlns:a16="http://schemas.microsoft.com/office/drawing/2014/main" id="{5C15C3DE-EF65-20FD-C46F-2BD9174481E6}"/>
                  </a:ext>
                </a:extLst>
              </p:cNvPr>
              <p:cNvSpPr txBox="1"/>
              <p:nvPr/>
            </p:nvSpPr>
            <p:spPr>
              <a:xfrm>
                <a:off x="2078311" y="18377769"/>
                <a:ext cx="414729" cy="28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>
          <p:sp>
            <p:nvSpPr>
              <p:cNvPr id="165" name="CaixaDeTexto 164">
                <a:extLst>
                  <a:ext uri="{FF2B5EF4-FFF2-40B4-BE49-F238E27FC236}">
                    <a16:creationId xmlns:a16="http://schemas.microsoft.com/office/drawing/2014/main" id="{5C15C3DE-EF65-20FD-C46F-2BD91744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11" y="18377769"/>
                <a:ext cx="414729" cy="288349"/>
              </a:xfrm>
              <a:prstGeom prst="rect">
                <a:avLst/>
              </a:prstGeom>
              <a:blipFill>
                <a:blip r:embed="rId32"/>
                <a:stretch>
                  <a:fillRect l="-13235" r="-5882" b="-12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CaixaDeTexto 165">
                <a:extLst>
                  <a:ext uri="{FF2B5EF4-FFF2-40B4-BE49-F238E27FC236}">
                    <a16:creationId xmlns:a16="http://schemas.microsoft.com/office/drawing/2014/main" id="{C3B8CC0F-1BBD-23DA-A837-502A1F7476CA}"/>
                  </a:ext>
                </a:extLst>
              </p:cNvPr>
              <p:cNvSpPr txBox="1"/>
              <p:nvPr/>
            </p:nvSpPr>
            <p:spPr>
              <a:xfrm>
                <a:off x="1086862" y="17373668"/>
                <a:ext cx="42075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>
          <p:sp>
            <p:nvSpPr>
              <p:cNvPr id="166" name="CaixaDeTexto 165">
                <a:extLst>
                  <a:ext uri="{FF2B5EF4-FFF2-40B4-BE49-F238E27FC236}">
                    <a16:creationId xmlns:a16="http://schemas.microsoft.com/office/drawing/2014/main" id="{C3B8CC0F-1BBD-23DA-A837-502A1F74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2" y="17373668"/>
                <a:ext cx="420756" cy="298095"/>
              </a:xfrm>
              <a:prstGeom prst="rect">
                <a:avLst/>
              </a:prstGeom>
              <a:blipFill>
                <a:blip r:embed="rId33"/>
                <a:stretch>
                  <a:fillRect l="-13043" r="-5797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CaixaDeTexto 166">
                <a:extLst>
                  <a:ext uri="{FF2B5EF4-FFF2-40B4-BE49-F238E27FC236}">
                    <a16:creationId xmlns:a16="http://schemas.microsoft.com/office/drawing/2014/main" id="{8A0B5778-156A-99EB-852A-D2CFBA9BAC69}"/>
                  </a:ext>
                </a:extLst>
              </p:cNvPr>
              <p:cNvSpPr txBox="1"/>
              <p:nvPr/>
            </p:nvSpPr>
            <p:spPr>
              <a:xfrm>
                <a:off x="1113826" y="18548813"/>
                <a:ext cx="404341" cy="28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>
          <p:sp>
            <p:nvSpPr>
              <p:cNvPr id="167" name="CaixaDeTexto 166">
                <a:extLst>
                  <a:ext uri="{FF2B5EF4-FFF2-40B4-BE49-F238E27FC236}">
                    <a16:creationId xmlns:a16="http://schemas.microsoft.com/office/drawing/2014/main" id="{8A0B5778-156A-99EB-852A-D2CFBA9BA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26" y="18548813"/>
                <a:ext cx="404341" cy="288349"/>
              </a:xfrm>
              <a:prstGeom prst="rect">
                <a:avLst/>
              </a:prstGeom>
              <a:blipFill>
                <a:blip r:embed="rId34"/>
                <a:stretch>
                  <a:fillRect l="-13636" r="-6061" b="-12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CaixaDeTexto 167">
                <a:extLst>
                  <a:ext uri="{FF2B5EF4-FFF2-40B4-BE49-F238E27FC236}">
                    <a16:creationId xmlns:a16="http://schemas.microsoft.com/office/drawing/2014/main" id="{2B1DE725-253E-2C19-6A00-71B871ECD014}"/>
                  </a:ext>
                </a:extLst>
              </p:cNvPr>
              <p:cNvSpPr txBox="1"/>
              <p:nvPr/>
            </p:nvSpPr>
            <p:spPr>
              <a:xfrm>
                <a:off x="4010627" y="16983078"/>
                <a:ext cx="414729" cy="28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>
          <p:sp>
            <p:nvSpPr>
              <p:cNvPr id="168" name="CaixaDeTexto 167">
                <a:extLst>
                  <a:ext uri="{FF2B5EF4-FFF2-40B4-BE49-F238E27FC236}">
                    <a16:creationId xmlns:a16="http://schemas.microsoft.com/office/drawing/2014/main" id="{2B1DE725-253E-2C19-6A00-71B871ECD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627" y="16983078"/>
                <a:ext cx="414729" cy="288349"/>
              </a:xfrm>
              <a:prstGeom prst="rect">
                <a:avLst/>
              </a:prstGeom>
              <a:blipFill>
                <a:blip r:embed="rId35"/>
                <a:stretch>
                  <a:fillRect l="-13235" r="-5882" b="-12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CaixaDeTexto 168">
                <a:extLst>
                  <a:ext uri="{FF2B5EF4-FFF2-40B4-BE49-F238E27FC236}">
                    <a16:creationId xmlns:a16="http://schemas.microsoft.com/office/drawing/2014/main" id="{B79159A3-B5DD-246F-FF76-2803B4A14C3B}"/>
                  </a:ext>
                </a:extLst>
              </p:cNvPr>
              <p:cNvSpPr txBox="1"/>
              <p:nvPr/>
            </p:nvSpPr>
            <p:spPr>
              <a:xfrm>
                <a:off x="3011945" y="16323055"/>
                <a:ext cx="420756" cy="29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>
          <p:sp>
            <p:nvSpPr>
              <p:cNvPr id="169" name="CaixaDeTexto 168">
                <a:extLst>
                  <a:ext uri="{FF2B5EF4-FFF2-40B4-BE49-F238E27FC236}">
                    <a16:creationId xmlns:a16="http://schemas.microsoft.com/office/drawing/2014/main" id="{B79159A3-B5DD-246F-FF76-2803B4A14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5" y="16323055"/>
                <a:ext cx="420756" cy="298095"/>
              </a:xfrm>
              <a:prstGeom prst="rect">
                <a:avLst/>
              </a:prstGeom>
              <a:blipFill>
                <a:blip r:embed="rId36"/>
                <a:stretch>
                  <a:fillRect l="-13043" r="-5797" b="-18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CaixaDeTexto 169">
                <a:extLst>
                  <a:ext uri="{FF2B5EF4-FFF2-40B4-BE49-F238E27FC236}">
                    <a16:creationId xmlns:a16="http://schemas.microsoft.com/office/drawing/2014/main" id="{7AA5723A-9CCF-BBDF-E5BB-6C1BE3B07631}"/>
                  </a:ext>
                </a:extLst>
              </p:cNvPr>
              <p:cNvSpPr txBox="1"/>
              <p:nvPr/>
            </p:nvSpPr>
            <p:spPr>
              <a:xfrm>
                <a:off x="4501334" y="16207271"/>
                <a:ext cx="404341" cy="28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1796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pt-BR" sz="1796" dirty="0"/>
              </a:p>
            </p:txBody>
          </p:sp>
        </mc:Choice>
        <mc:Fallback>
          <p:sp>
            <p:nvSpPr>
              <p:cNvPr id="170" name="CaixaDeTexto 169">
                <a:extLst>
                  <a:ext uri="{FF2B5EF4-FFF2-40B4-BE49-F238E27FC236}">
                    <a16:creationId xmlns:a16="http://schemas.microsoft.com/office/drawing/2014/main" id="{7AA5723A-9CCF-BBDF-E5BB-6C1BE3B07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34" y="16207271"/>
                <a:ext cx="404341" cy="288349"/>
              </a:xfrm>
              <a:prstGeom prst="rect">
                <a:avLst/>
              </a:prstGeom>
              <a:blipFill>
                <a:blip r:embed="rId37"/>
                <a:stretch>
                  <a:fillRect l="-13433" r="-4478" b="-12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1BBFB466-8966-A2E2-4371-DDC07BED4864}"/>
              </a:ext>
            </a:extLst>
          </p:cNvPr>
          <p:cNvSpPr txBox="1"/>
          <p:nvPr/>
        </p:nvSpPr>
        <p:spPr>
          <a:xfrm>
            <a:off x="826974" y="16092932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6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0D066D35-ED6E-3AE9-6816-BC1E4964735E}"/>
              </a:ext>
            </a:extLst>
          </p:cNvPr>
          <p:cNvSpPr/>
          <p:nvPr/>
        </p:nvSpPr>
        <p:spPr>
          <a:xfrm>
            <a:off x="1600044" y="27615607"/>
            <a:ext cx="456966" cy="4400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568CEB4B-5929-CBD7-B383-EA5144573321}"/>
              </a:ext>
            </a:extLst>
          </p:cNvPr>
          <p:cNvSpPr/>
          <p:nvPr/>
        </p:nvSpPr>
        <p:spPr>
          <a:xfrm>
            <a:off x="3634205" y="26174498"/>
            <a:ext cx="456966" cy="4400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80" name="Triângulo isósceles 179">
            <a:extLst>
              <a:ext uri="{FF2B5EF4-FFF2-40B4-BE49-F238E27FC236}">
                <a16:creationId xmlns:a16="http://schemas.microsoft.com/office/drawing/2014/main" id="{C75196BF-F8F4-B9F9-9D93-90C06E6C82F7}"/>
              </a:ext>
            </a:extLst>
          </p:cNvPr>
          <p:cNvSpPr/>
          <p:nvPr/>
        </p:nvSpPr>
        <p:spPr>
          <a:xfrm rot="17901242">
            <a:off x="1847339" y="27594870"/>
            <a:ext cx="77577" cy="668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81" name="Triângulo isósceles 180">
            <a:extLst>
              <a:ext uri="{FF2B5EF4-FFF2-40B4-BE49-F238E27FC236}">
                <a16:creationId xmlns:a16="http://schemas.microsoft.com/office/drawing/2014/main" id="{5070182E-8A22-5EDC-79BF-C3FEA853CF10}"/>
              </a:ext>
            </a:extLst>
          </p:cNvPr>
          <p:cNvSpPr/>
          <p:nvPr/>
        </p:nvSpPr>
        <p:spPr>
          <a:xfrm rot="17901242">
            <a:off x="3883714" y="26154983"/>
            <a:ext cx="77577" cy="668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4C6D398D-63EE-B016-C665-F5348CF0658C}"/>
                  </a:ext>
                </a:extLst>
              </p:cNvPr>
              <p:cNvSpPr txBox="1"/>
              <p:nvPr/>
            </p:nvSpPr>
            <p:spPr>
              <a:xfrm>
                <a:off x="1384870" y="27382045"/>
                <a:ext cx="270202" cy="27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799" dirty="0"/>
              </a:p>
            </p:txBody>
          </p:sp>
        </mc:Choice>
        <mc:Fallback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4C6D398D-63EE-B016-C665-F5348CF0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870" y="27382045"/>
                <a:ext cx="270202" cy="276871"/>
              </a:xfrm>
              <a:prstGeom prst="rect">
                <a:avLst/>
              </a:prstGeom>
              <a:blipFill>
                <a:blip r:embed="rId38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ABE28658-7A5F-7EF9-3C18-D03B003C8323}"/>
              </a:ext>
            </a:extLst>
          </p:cNvPr>
          <p:cNvCxnSpPr>
            <a:cxnSpLocks/>
          </p:cNvCxnSpPr>
          <p:nvPr/>
        </p:nvCxnSpPr>
        <p:spPr>
          <a:xfrm flipV="1">
            <a:off x="40611109" y="21983649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F188C4F0-AD70-B997-F612-D3ED050C0809}"/>
              </a:ext>
            </a:extLst>
          </p:cNvPr>
          <p:cNvCxnSpPr>
            <a:cxnSpLocks/>
          </p:cNvCxnSpPr>
          <p:nvPr/>
        </p:nvCxnSpPr>
        <p:spPr>
          <a:xfrm>
            <a:off x="40611109" y="22701275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546FEC9C-BC60-2220-D802-6770D61CC1D5}"/>
              </a:ext>
            </a:extLst>
          </p:cNvPr>
          <p:cNvCxnSpPr>
            <a:cxnSpLocks/>
          </p:cNvCxnSpPr>
          <p:nvPr/>
        </p:nvCxnSpPr>
        <p:spPr>
          <a:xfrm>
            <a:off x="39571057" y="20846601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0E26A506-3150-8473-F6ED-A47518E6144B}"/>
              </a:ext>
            </a:extLst>
          </p:cNvPr>
          <p:cNvCxnSpPr>
            <a:cxnSpLocks/>
          </p:cNvCxnSpPr>
          <p:nvPr/>
        </p:nvCxnSpPr>
        <p:spPr>
          <a:xfrm flipV="1">
            <a:off x="39571057" y="20128975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riângulo isósceles 149">
            <a:extLst>
              <a:ext uri="{FF2B5EF4-FFF2-40B4-BE49-F238E27FC236}">
                <a16:creationId xmlns:a16="http://schemas.microsoft.com/office/drawing/2014/main" id="{63708058-8AE6-BE61-D44A-8E5BB28216CF}"/>
              </a:ext>
            </a:extLst>
          </p:cNvPr>
          <p:cNvSpPr/>
          <p:nvPr/>
        </p:nvSpPr>
        <p:spPr>
          <a:xfrm>
            <a:off x="38531395" y="20846603"/>
            <a:ext cx="2057024" cy="185109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6C739797-0340-E7ED-537D-288C79487083}"/>
              </a:ext>
            </a:extLst>
          </p:cNvPr>
          <p:cNvSpPr/>
          <p:nvPr/>
        </p:nvSpPr>
        <p:spPr>
          <a:xfrm>
            <a:off x="39505686" y="20781230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E8CC5F04-DE50-883B-4F03-DE318D7FD9DD}"/>
              </a:ext>
            </a:extLst>
          </p:cNvPr>
          <p:cNvSpPr/>
          <p:nvPr/>
        </p:nvSpPr>
        <p:spPr>
          <a:xfrm>
            <a:off x="40545690" y="22633182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CaixaDeTexto 152">
                <a:extLst>
                  <a:ext uri="{FF2B5EF4-FFF2-40B4-BE49-F238E27FC236}">
                    <a16:creationId xmlns:a16="http://schemas.microsoft.com/office/drawing/2014/main" id="{E5F7FA77-C8A4-1FEF-E1B0-54F325E1C9EC}"/>
                  </a:ext>
                </a:extLst>
              </p:cNvPr>
              <p:cNvSpPr txBox="1"/>
              <p:nvPr/>
            </p:nvSpPr>
            <p:spPr>
              <a:xfrm>
                <a:off x="40090013" y="20475539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53" name="CaixaDeTexto 152">
                <a:extLst>
                  <a:ext uri="{FF2B5EF4-FFF2-40B4-BE49-F238E27FC236}">
                    <a16:creationId xmlns:a16="http://schemas.microsoft.com/office/drawing/2014/main" id="{E5F7FA77-C8A4-1FEF-E1B0-54F325E1C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013" y="20475539"/>
                <a:ext cx="530861" cy="307648"/>
              </a:xfrm>
              <a:prstGeom prst="rect">
                <a:avLst/>
              </a:prstGeom>
              <a:blipFill>
                <a:blip r:embed="rId3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EE3C3C34-42B7-2056-4D10-13EA1D3E5259}"/>
                  </a:ext>
                </a:extLst>
              </p:cNvPr>
              <p:cNvSpPr txBox="1"/>
              <p:nvPr/>
            </p:nvSpPr>
            <p:spPr>
              <a:xfrm>
                <a:off x="39100989" y="2008564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EE3C3C34-42B7-2056-4D10-13EA1D3E5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989" y="20085640"/>
                <a:ext cx="530861" cy="307648"/>
              </a:xfrm>
              <a:prstGeom prst="rect">
                <a:avLst/>
              </a:prstGeom>
              <a:blipFill>
                <a:blip r:embed="rId4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ector de Seta Reta 154">
            <a:extLst>
              <a:ext uri="{FF2B5EF4-FFF2-40B4-BE49-F238E27FC236}">
                <a16:creationId xmlns:a16="http://schemas.microsoft.com/office/drawing/2014/main" id="{0790B28F-87F3-B67B-59FB-109098F93481}"/>
              </a:ext>
            </a:extLst>
          </p:cNvPr>
          <p:cNvCxnSpPr>
            <a:cxnSpLocks/>
          </p:cNvCxnSpPr>
          <p:nvPr/>
        </p:nvCxnSpPr>
        <p:spPr>
          <a:xfrm>
            <a:off x="38513728" y="22690579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1CB251F4-C7CC-F9F4-4BD8-1D47D8238816}"/>
              </a:ext>
            </a:extLst>
          </p:cNvPr>
          <p:cNvCxnSpPr>
            <a:cxnSpLocks/>
          </p:cNvCxnSpPr>
          <p:nvPr/>
        </p:nvCxnSpPr>
        <p:spPr>
          <a:xfrm flipV="1">
            <a:off x="38513728" y="21972953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Elipse 171">
            <a:extLst>
              <a:ext uri="{FF2B5EF4-FFF2-40B4-BE49-F238E27FC236}">
                <a16:creationId xmlns:a16="http://schemas.microsoft.com/office/drawing/2014/main" id="{0A5DDA9A-DC24-004A-74B1-239B44098BC5}"/>
              </a:ext>
            </a:extLst>
          </p:cNvPr>
          <p:cNvSpPr/>
          <p:nvPr/>
        </p:nvSpPr>
        <p:spPr>
          <a:xfrm>
            <a:off x="38448357" y="2262520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CaixaDeTexto 172">
                <a:extLst>
                  <a:ext uri="{FF2B5EF4-FFF2-40B4-BE49-F238E27FC236}">
                    <a16:creationId xmlns:a16="http://schemas.microsoft.com/office/drawing/2014/main" id="{9C67B59B-EDCB-3164-4915-C8DB58244F38}"/>
                  </a:ext>
                </a:extLst>
              </p:cNvPr>
              <p:cNvSpPr txBox="1"/>
              <p:nvPr/>
            </p:nvSpPr>
            <p:spPr>
              <a:xfrm>
                <a:off x="39009020" y="2269769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73" name="CaixaDeTexto 172">
                <a:extLst>
                  <a:ext uri="{FF2B5EF4-FFF2-40B4-BE49-F238E27FC236}">
                    <a16:creationId xmlns:a16="http://schemas.microsoft.com/office/drawing/2014/main" id="{9C67B59B-EDCB-3164-4915-C8DB5824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020" y="22697696"/>
                <a:ext cx="530861" cy="307648"/>
              </a:xfrm>
              <a:prstGeom prst="rect">
                <a:avLst/>
              </a:prstGeom>
              <a:blipFill>
                <a:blip r:embed="rId4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CaixaDeTexto 173">
                <a:extLst>
                  <a:ext uri="{FF2B5EF4-FFF2-40B4-BE49-F238E27FC236}">
                    <a16:creationId xmlns:a16="http://schemas.microsoft.com/office/drawing/2014/main" id="{636922C4-4F2B-110A-B597-506FC4DD3B5C}"/>
                  </a:ext>
                </a:extLst>
              </p:cNvPr>
              <p:cNvSpPr txBox="1"/>
              <p:nvPr/>
            </p:nvSpPr>
            <p:spPr>
              <a:xfrm>
                <a:off x="38080795" y="2206098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74" name="CaixaDeTexto 173">
                <a:extLst>
                  <a:ext uri="{FF2B5EF4-FFF2-40B4-BE49-F238E27FC236}">
                    <a16:creationId xmlns:a16="http://schemas.microsoft.com/office/drawing/2014/main" id="{636922C4-4F2B-110A-B597-506FC4DD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0795" y="22060988"/>
                <a:ext cx="530861" cy="307648"/>
              </a:xfrm>
              <a:prstGeom prst="rect">
                <a:avLst/>
              </a:prstGeom>
              <a:blipFill>
                <a:blip r:embed="rId4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CaixaDeTexto 174">
                <a:extLst>
                  <a:ext uri="{FF2B5EF4-FFF2-40B4-BE49-F238E27FC236}">
                    <a16:creationId xmlns:a16="http://schemas.microsoft.com/office/drawing/2014/main" id="{09F7118F-81DA-9832-2004-B8F02ACD37BA}"/>
                  </a:ext>
                </a:extLst>
              </p:cNvPr>
              <p:cNvSpPr txBox="1"/>
              <p:nvPr/>
            </p:nvSpPr>
            <p:spPr>
              <a:xfrm>
                <a:off x="41141952" y="2269978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75" name="CaixaDeTexto 174">
                <a:extLst>
                  <a:ext uri="{FF2B5EF4-FFF2-40B4-BE49-F238E27FC236}">
                    <a16:creationId xmlns:a16="http://schemas.microsoft.com/office/drawing/2014/main" id="{09F7118F-81DA-9832-2004-B8F02ACD3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952" y="22699784"/>
                <a:ext cx="530861" cy="307648"/>
              </a:xfrm>
              <a:prstGeom prst="rect">
                <a:avLst/>
              </a:prstGeom>
              <a:blipFill>
                <a:blip r:embed="rId4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CaixaDeTexto 175">
                <a:extLst>
                  <a:ext uri="{FF2B5EF4-FFF2-40B4-BE49-F238E27FC236}">
                    <a16:creationId xmlns:a16="http://schemas.microsoft.com/office/drawing/2014/main" id="{35541E59-285F-A0F6-F0D0-542EA3729877}"/>
                  </a:ext>
                </a:extLst>
              </p:cNvPr>
              <p:cNvSpPr txBox="1"/>
              <p:nvPr/>
            </p:nvSpPr>
            <p:spPr>
              <a:xfrm>
                <a:off x="40181017" y="21774236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76" name="CaixaDeTexto 175">
                <a:extLst>
                  <a:ext uri="{FF2B5EF4-FFF2-40B4-BE49-F238E27FC236}">
                    <a16:creationId xmlns:a16="http://schemas.microsoft.com/office/drawing/2014/main" id="{35541E59-285F-A0F6-F0D0-542EA372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017" y="21774236"/>
                <a:ext cx="530861" cy="307648"/>
              </a:xfrm>
              <a:prstGeom prst="rect">
                <a:avLst/>
              </a:prstGeom>
              <a:blipFill>
                <a:blip r:embed="rId4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8111C247-CA49-6D5D-8570-E2FFA78E77B9}"/>
              </a:ext>
            </a:extLst>
          </p:cNvPr>
          <p:cNvSpPr txBox="1"/>
          <p:nvPr/>
        </p:nvSpPr>
        <p:spPr>
          <a:xfrm>
            <a:off x="39067515" y="23133673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4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D6254E2F-2855-E590-417F-E3117623AB09}"/>
              </a:ext>
            </a:extLst>
          </p:cNvPr>
          <p:cNvSpPr/>
          <p:nvPr/>
        </p:nvSpPr>
        <p:spPr>
          <a:xfrm>
            <a:off x="41222604" y="2203304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F4CCC672-AC42-429C-2DC2-7DEBE342BE2A}"/>
              </a:ext>
            </a:extLst>
          </p:cNvPr>
          <p:cNvCxnSpPr>
            <a:stCxn id="152" idx="6"/>
          </p:cNvCxnSpPr>
          <p:nvPr/>
        </p:nvCxnSpPr>
        <p:spPr>
          <a:xfrm flipV="1">
            <a:off x="40676435" y="22335298"/>
            <a:ext cx="377263" cy="363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9E20AD78-5D0A-76ED-1B86-F0C8C6366889}"/>
                  </a:ext>
                </a:extLst>
              </p:cNvPr>
              <p:cNvSpPr txBox="1"/>
              <p:nvPr/>
            </p:nvSpPr>
            <p:spPr>
              <a:xfrm>
                <a:off x="40801697" y="21285324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9E20AD78-5D0A-76ED-1B86-F0C8C6366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697" y="21285324"/>
                <a:ext cx="530861" cy="307648"/>
              </a:xfrm>
              <a:prstGeom prst="rect">
                <a:avLst/>
              </a:prstGeom>
              <a:blipFill>
                <a:blip r:embed="rId4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CaixaDeTexto 196">
                <a:extLst>
                  <a:ext uri="{FF2B5EF4-FFF2-40B4-BE49-F238E27FC236}">
                    <a16:creationId xmlns:a16="http://schemas.microsoft.com/office/drawing/2014/main" id="{63521DFB-B19B-1C01-8454-C93666A25C7E}"/>
                  </a:ext>
                </a:extLst>
              </p:cNvPr>
              <p:cNvSpPr txBox="1"/>
              <p:nvPr/>
            </p:nvSpPr>
            <p:spPr>
              <a:xfrm>
                <a:off x="41584476" y="22221747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97" name="CaixaDeTexto 196">
                <a:extLst>
                  <a:ext uri="{FF2B5EF4-FFF2-40B4-BE49-F238E27FC236}">
                    <a16:creationId xmlns:a16="http://schemas.microsoft.com/office/drawing/2014/main" id="{63521DFB-B19B-1C01-8454-C93666A25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476" y="22221747"/>
                <a:ext cx="530861" cy="307648"/>
              </a:xfrm>
              <a:prstGeom prst="rect">
                <a:avLst/>
              </a:prstGeom>
              <a:blipFill>
                <a:blip r:embed="rId4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CaixaDeTexto 197">
                <a:extLst>
                  <a:ext uri="{FF2B5EF4-FFF2-40B4-BE49-F238E27FC236}">
                    <a16:creationId xmlns:a16="http://schemas.microsoft.com/office/drawing/2014/main" id="{3D140FA2-4D79-D5F2-E7DA-E1BC02512A60}"/>
                  </a:ext>
                </a:extLst>
              </p:cNvPr>
              <p:cNvSpPr txBox="1"/>
              <p:nvPr/>
            </p:nvSpPr>
            <p:spPr>
              <a:xfrm>
                <a:off x="40977441" y="22291680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98" name="CaixaDeTexto 197">
                <a:extLst>
                  <a:ext uri="{FF2B5EF4-FFF2-40B4-BE49-F238E27FC236}">
                    <a16:creationId xmlns:a16="http://schemas.microsoft.com/office/drawing/2014/main" id="{3D140FA2-4D79-D5F2-E7DA-E1BC0251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7441" y="22291680"/>
                <a:ext cx="530861" cy="307648"/>
              </a:xfrm>
              <a:prstGeom prst="rect">
                <a:avLst/>
              </a:prstGeom>
              <a:blipFill>
                <a:blip r:embed="rId4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CaixaDeTexto 198">
                <a:extLst>
                  <a:ext uri="{FF2B5EF4-FFF2-40B4-BE49-F238E27FC236}">
                    <a16:creationId xmlns:a16="http://schemas.microsoft.com/office/drawing/2014/main" id="{873DA12F-61C5-D07B-990E-E9F1DDCB5F37}"/>
                  </a:ext>
                </a:extLst>
              </p:cNvPr>
              <p:cNvSpPr txBox="1"/>
              <p:nvPr/>
            </p:nvSpPr>
            <p:spPr>
              <a:xfrm>
                <a:off x="41407487" y="21391527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199" name="CaixaDeTexto 198">
                <a:extLst>
                  <a:ext uri="{FF2B5EF4-FFF2-40B4-BE49-F238E27FC236}">
                    <a16:creationId xmlns:a16="http://schemas.microsoft.com/office/drawing/2014/main" id="{873DA12F-61C5-D07B-990E-E9F1DDCB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87" y="21391527"/>
                <a:ext cx="530861" cy="307648"/>
              </a:xfrm>
              <a:prstGeom prst="rect">
                <a:avLst/>
              </a:prstGeom>
              <a:blipFill>
                <a:blip r:embed="rId48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1926D317-B142-A296-FBE3-4C0E84D64D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93450" y="6406602"/>
            <a:ext cx="1720965" cy="14112355"/>
          </a:xfrm>
          <a:prstGeom prst="bentConnector3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CaixaDeTexto 199">
                <a:extLst>
                  <a:ext uri="{FF2B5EF4-FFF2-40B4-BE49-F238E27FC236}">
                    <a16:creationId xmlns:a16="http://schemas.microsoft.com/office/drawing/2014/main" id="{58857600-BF5D-AA93-13B0-0CED55AAF9AB}"/>
                  </a:ext>
                </a:extLst>
              </p:cNvPr>
              <p:cNvSpPr txBox="1"/>
              <p:nvPr/>
            </p:nvSpPr>
            <p:spPr>
              <a:xfrm>
                <a:off x="39776365" y="20121983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00" name="CaixaDeTexto 199">
                <a:extLst>
                  <a:ext uri="{FF2B5EF4-FFF2-40B4-BE49-F238E27FC236}">
                    <a16:creationId xmlns:a16="http://schemas.microsoft.com/office/drawing/2014/main" id="{58857600-BF5D-AA93-13B0-0CED55AA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365" y="20121983"/>
                <a:ext cx="530861" cy="307648"/>
              </a:xfrm>
              <a:prstGeom prst="rect">
                <a:avLst/>
              </a:prstGeom>
              <a:blipFill>
                <a:blip r:embed="rId4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BAF30F42-2A40-4D31-8DAA-18B2AEF5974E}"/>
                  </a:ext>
                </a:extLst>
              </p:cNvPr>
              <p:cNvSpPr txBox="1"/>
              <p:nvPr/>
            </p:nvSpPr>
            <p:spPr>
              <a:xfrm flipH="1">
                <a:off x="38716791" y="22050230"/>
                <a:ext cx="803973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BAF30F42-2A40-4D31-8DAA-18B2AEF59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716791" y="22050230"/>
                <a:ext cx="803973" cy="307648"/>
              </a:xfrm>
              <a:prstGeom prst="rect">
                <a:avLst/>
              </a:prstGeom>
              <a:blipFill>
                <a:blip r:embed="rId50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ector: Angulado 181">
            <a:extLst>
              <a:ext uri="{FF2B5EF4-FFF2-40B4-BE49-F238E27FC236}">
                <a16:creationId xmlns:a16="http://schemas.microsoft.com/office/drawing/2014/main" id="{DB025653-4183-48ED-9F57-2CBC8728A1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714812" y="6497593"/>
            <a:ext cx="1720965" cy="1393037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DBFB7402-C34C-AA9F-AF6D-9F358CCE6B84}"/>
              </a:ext>
            </a:extLst>
          </p:cNvPr>
          <p:cNvSpPr/>
          <p:nvPr/>
        </p:nvSpPr>
        <p:spPr>
          <a:xfrm>
            <a:off x="17428643" y="10827100"/>
            <a:ext cx="8362932" cy="17751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577F6029-F398-5803-A7DB-768E12AE8A00}"/>
              </a:ext>
            </a:extLst>
          </p:cNvPr>
          <p:cNvSpPr txBox="1"/>
          <p:nvPr/>
        </p:nvSpPr>
        <p:spPr>
          <a:xfrm>
            <a:off x="17497716" y="11502512"/>
            <a:ext cx="7875361" cy="92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get_node_coordinates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get_global_index_dofs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cxnSp>
        <p:nvCxnSpPr>
          <p:cNvPr id="211" name="Conector de Seta Reta 210">
            <a:extLst>
              <a:ext uri="{FF2B5EF4-FFF2-40B4-BE49-F238E27FC236}">
                <a16:creationId xmlns:a16="http://schemas.microsoft.com/office/drawing/2014/main" id="{B4535494-66D4-48C2-22E4-F97625F71E4E}"/>
              </a:ext>
            </a:extLst>
          </p:cNvPr>
          <p:cNvCxnSpPr>
            <a:cxnSpLocks/>
          </p:cNvCxnSpPr>
          <p:nvPr/>
        </p:nvCxnSpPr>
        <p:spPr>
          <a:xfrm flipH="1" flipV="1">
            <a:off x="21600475" y="12602297"/>
            <a:ext cx="9634" cy="169438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id="{A9899552-6A16-DB75-8008-CDE9CF8A8DDD}"/>
              </a:ext>
            </a:extLst>
          </p:cNvPr>
          <p:cNvCxnSpPr>
            <a:cxnSpLocks/>
            <a:endCxn id="249" idx="2"/>
          </p:cNvCxnSpPr>
          <p:nvPr/>
        </p:nvCxnSpPr>
        <p:spPr>
          <a:xfrm flipH="1" flipV="1">
            <a:off x="21612646" y="10262212"/>
            <a:ext cx="2142" cy="59547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Retângulo 218">
            <a:extLst>
              <a:ext uri="{FF2B5EF4-FFF2-40B4-BE49-F238E27FC236}">
                <a16:creationId xmlns:a16="http://schemas.microsoft.com/office/drawing/2014/main" id="{CB4ACCA5-AD6A-A12C-9CBB-B2E62F5ED550}"/>
              </a:ext>
            </a:extLst>
          </p:cNvPr>
          <p:cNvSpPr/>
          <p:nvPr/>
        </p:nvSpPr>
        <p:spPr>
          <a:xfrm>
            <a:off x="5432184" y="23044892"/>
            <a:ext cx="8362932" cy="2035117"/>
          </a:xfrm>
          <a:prstGeom prst="rect">
            <a:avLst/>
          </a:prstGeom>
          <a:solidFill>
            <a:srgbClr val="DC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/>
          </a:p>
        </p:txBody>
      </p: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631C1854-C46D-814C-654D-2CAEBE2E3AF1}"/>
              </a:ext>
            </a:extLst>
          </p:cNvPr>
          <p:cNvSpPr txBox="1"/>
          <p:nvPr/>
        </p:nvSpPr>
        <p:spPr>
          <a:xfrm>
            <a:off x="5501256" y="23720303"/>
            <a:ext cx="7875361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b="1" dirty="0"/>
              <a:t>(</a:t>
            </a:r>
            <a:r>
              <a:rPr lang="pt-BR" sz="1803" b="1" i="1" dirty="0"/>
              <a:t>self</a:t>
            </a:r>
            <a:r>
              <a:rPr lang="pt-BR" sz="1803" b="1" dirty="0"/>
              <a:t>) -&gt; </a:t>
            </a:r>
            <a:r>
              <a:rPr lang="pt-BR" sz="1803" b="1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compute_local_stiffness_matrix_cbar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compute_transformation_matrix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5EF1FCC-19B0-D416-9FB4-BD9E582113C5}"/>
              </a:ext>
            </a:extLst>
          </p:cNvPr>
          <p:cNvSpPr/>
          <p:nvPr/>
        </p:nvSpPr>
        <p:spPr>
          <a:xfrm>
            <a:off x="29279261" y="20746476"/>
            <a:ext cx="8491264" cy="2176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180885AC-A08D-C0B4-6019-6F1CC8D8A9EB}"/>
              </a:ext>
            </a:extLst>
          </p:cNvPr>
          <p:cNvSpPr txBox="1"/>
          <p:nvPr/>
        </p:nvSpPr>
        <p:spPr>
          <a:xfrm>
            <a:off x="29345605" y="21370834"/>
            <a:ext cx="8065044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(self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r>
              <a:rPr lang="pt-BR" sz="1803" dirty="0"/>
              <a:t> 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quadrature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compute_shape_functions_derivatives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</p:txBody>
      </p: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2EABA38E-21F6-12AD-DED3-83FF6862A480}"/>
              </a:ext>
            </a:extLst>
          </p:cNvPr>
          <p:cNvCxnSpPr>
            <a:cxnSpLocks/>
          </p:cNvCxnSpPr>
          <p:nvPr/>
        </p:nvCxnSpPr>
        <p:spPr>
          <a:xfrm flipV="1">
            <a:off x="3653637" y="19940008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69C970D0-467A-899E-2F1D-15D29FD83562}"/>
              </a:ext>
            </a:extLst>
          </p:cNvPr>
          <p:cNvSpPr/>
          <p:nvPr/>
        </p:nvSpPr>
        <p:spPr>
          <a:xfrm>
            <a:off x="29282021" y="25564119"/>
            <a:ext cx="8491264" cy="2350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9621A02-3BDC-F2F1-C6D7-1D3046BF0D95}"/>
              </a:ext>
            </a:extLst>
          </p:cNvPr>
          <p:cNvSpPr txBox="1"/>
          <p:nvPr/>
        </p:nvSpPr>
        <p:spPr>
          <a:xfrm>
            <a:off x="29353652" y="26274236"/>
            <a:ext cx="7867731" cy="1479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b="1" dirty="0" err="1"/>
              <a:t>assemble_stiffness_matrix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(self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r>
              <a:rPr lang="pt-BR" sz="1803" dirty="0"/>
              <a:t> 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quadrature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compute_shape_functions_derivatives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tuple</a:t>
            </a:r>
            <a:endParaRPr lang="pt-BR" sz="1803" dirty="0"/>
          </a:p>
        </p:txBody>
      </p:sp>
      <p:sp>
        <p:nvSpPr>
          <p:cNvPr id="103" name="Cubo 102">
            <a:extLst>
              <a:ext uri="{FF2B5EF4-FFF2-40B4-BE49-F238E27FC236}">
                <a16:creationId xmlns:a16="http://schemas.microsoft.com/office/drawing/2014/main" id="{EC6903F0-EE58-7B07-B390-5D8C229CB3DB}"/>
              </a:ext>
            </a:extLst>
          </p:cNvPr>
          <p:cNvSpPr/>
          <p:nvPr/>
        </p:nvSpPr>
        <p:spPr>
          <a:xfrm>
            <a:off x="38820942" y="25284679"/>
            <a:ext cx="2587266" cy="258726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D02104E7-440A-14D9-BD57-E3669AE97AF6}"/>
              </a:ext>
            </a:extLst>
          </p:cNvPr>
          <p:cNvCxnSpPr>
            <a:cxnSpLocks/>
          </p:cNvCxnSpPr>
          <p:nvPr/>
        </p:nvCxnSpPr>
        <p:spPr>
          <a:xfrm>
            <a:off x="39482912" y="25288385"/>
            <a:ext cx="0" cy="19400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095E66CF-E411-89F8-A79E-A4006294E36C}"/>
              </a:ext>
            </a:extLst>
          </p:cNvPr>
          <p:cNvCxnSpPr>
            <a:cxnSpLocks/>
          </p:cNvCxnSpPr>
          <p:nvPr/>
        </p:nvCxnSpPr>
        <p:spPr>
          <a:xfrm flipH="1">
            <a:off x="39476632" y="27228447"/>
            <a:ext cx="19225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1D46573F-5BA5-EDA9-A63A-ADB22A06BEFB}"/>
              </a:ext>
            </a:extLst>
          </p:cNvPr>
          <p:cNvCxnSpPr>
            <a:cxnSpLocks/>
          </p:cNvCxnSpPr>
          <p:nvPr/>
        </p:nvCxnSpPr>
        <p:spPr>
          <a:xfrm flipH="1">
            <a:off x="38820941" y="27228447"/>
            <a:ext cx="664744" cy="6412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201">
            <a:extLst>
              <a:ext uri="{FF2B5EF4-FFF2-40B4-BE49-F238E27FC236}">
                <a16:creationId xmlns:a16="http://schemas.microsoft.com/office/drawing/2014/main" id="{B53B1D57-3437-18C0-A8BA-57FFA38A2605}"/>
              </a:ext>
            </a:extLst>
          </p:cNvPr>
          <p:cNvCxnSpPr>
            <a:cxnSpLocks/>
          </p:cNvCxnSpPr>
          <p:nvPr/>
        </p:nvCxnSpPr>
        <p:spPr>
          <a:xfrm flipV="1">
            <a:off x="39430496" y="25032365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AB647497-78C5-7DB2-710F-B1931A6BB359}"/>
              </a:ext>
            </a:extLst>
          </p:cNvPr>
          <p:cNvCxnSpPr>
            <a:cxnSpLocks/>
          </p:cNvCxnSpPr>
          <p:nvPr/>
        </p:nvCxnSpPr>
        <p:spPr>
          <a:xfrm>
            <a:off x="39464520" y="25282993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163B350F-363D-1EC9-3CDB-31E6858C009F}"/>
              </a:ext>
            </a:extLst>
          </p:cNvPr>
          <p:cNvCxnSpPr>
            <a:cxnSpLocks/>
          </p:cNvCxnSpPr>
          <p:nvPr/>
        </p:nvCxnSpPr>
        <p:spPr>
          <a:xfrm flipV="1">
            <a:off x="39460612" y="24908704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Elipse 205">
            <a:extLst>
              <a:ext uri="{FF2B5EF4-FFF2-40B4-BE49-F238E27FC236}">
                <a16:creationId xmlns:a16="http://schemas.microsoft.com/office/drawing/2014/main" id="{E1C4E3C2-F4AB-F02B-E286-6777D5A51B16}"/>
              </a:ext>
            </a:extLst>
          </p:cNvPr>
          <p:cNvSpPr/>
          <p:nvPr/>
        </p:nvSpPr>
        <p:spPr>
          <a:xfrm>
            <a:off x="39395241" y="25205899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CaixaDeTexto 206">
                <a:extLst>
                  <a:ext uri="{FF2B5EF4-FFF2-40B4-BE49-F238E27FC236}">
                    <a16:creationId xmlns:a16="http://schemas.microsoft.com/office/drawing/2014/main" id="{7E19F4E4-8A1B-CEB2-9BB7-1E23763F4D1C}"/>
                  </a:ext>
                </a:extLst>
              </p:cNvPr>
              <p:cNvSpPr txBox="1"/>
              <p:nvPr/>
            </p:nvSpPr>
            <p:spPr>
              <a:xfrm>
                <a:off x="39685126" y="24985475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7" name="CaixaDeTexto 206">
                <a:extLst>
                  <a:ext uri="{FF2B5EF4-FFF2-40B4-BE49-F238E27FC236}">
                    <a16:creationId xmlns:a16="http://schemas.microsoft.com/office/drawing/2014/main" id="{7E19F4E4-8A1B-CEB2-9BB7-1E23763F4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5126" y="24985475"/>
                <a:ext cx="530861" cy="276999"/>
              </a:xfrm>
              <a:prstGeom prst="rect">
                <a:avLst/>
              </a:prstGeom>
              <a:blipFill>
                <a:blip r:embed="rId5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CaixaDeTexto 207">
                <a:extLst>
                  <a:ext uri="{FF2B5EF4-FFF2-40B4-BE49-F238E27FC236}">
                    <a16:creationId xmlns:a16="http://schemas.microsoft.com/office/drawing/2014/main" id="{9EE41C82-CB26-7FFF-98BE-58ACAC091423}"/>
                  </a:ext>
                </a:extLst>
              </p:cNvPr>
              <p:cNvSpPr txBox="1"/>
              <p:nvPr/>
            </p:nvSpPr>
            <p:spPr>
              <a:xfrm>
                <a:off x="39009573" y="24709100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8" name="CaixaDeTexto 207">
                <a:extLst>
                  <a:ext uri="{FF2B5EF4-FFF2-40B4-BE49-F238E27FC236}">
                    <a16:creationId xmlns:a16="http://schemas.microsoft.com/office/drawing/2014/main" id="{9EE41C82-CB26-7FFF-98BE-58ACAC09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573" y="24709100"/>
                <a:ext cx="530861" cy="276999"/>
              </a:xfrm>
              <a:prstGeom prst="rect">
                <a:avLst/>
              </a:prstGeom>
              <a:blipFill>
                <a:blip r:embed="rId5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CaixaDeTexto 208">
                <a:extLst>
                  <a:ext uri="{FF2B5EF4-FFF2-40B4-BE49-F238E27FC236}">
                    <a16:creationId xmlns:a16="http://schemas.microsoft.com/office/drawing/2014/main" id="{851F10DD-4FFD-D627-0AB7-95AD36F3CD4F}"/>
                  </a:ext>
                </a:extLst>
              </p:cNvPr>
              <p:cNvSpPr txBox="1"/>
              <p:nvPr/>
            </p:nvSpPr>
            <p:spPr>
              <a:xfrm flipH="1">
                <a:off x="39341801" y="24770204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9" name="CaixaDeTexto 208">
                <a:extLst>
                  <a:ext uri="{FF2B5EF4-FFF2-40B4-BE49-F238E27FC236}">
                    <a16:creationId xmlns:a16="http://schemas.microsoft.com/office/drawing/2014/main" id="{851F10DD-4FFD-D627-0AB7-95AD36F3C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41801" y="24770204"/>
                <a:ext cx="803973" cy="276999"/>
              </a:xfrm>
              <a:prstGeom prst="rect">
                <a:avLst/>
              </a:prstGeom>
              <a:blipFill>
                <a:blip r:embed="rId5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EF0247AA-CF59-340E-6EB0-02BE4626C554}"/>
              </a:ext>
            </a:extLst>
          </p:cNvPr>
          <p:cNvCxnSpPr>
            <a:cxnSpLocks/>
          </p:cNvCxnSpPr>
          <p:nvPr/>
        </p:nvCxnSpPr>
        <p:spPr>
          <a:xfrm flipV="1">
            <a:off x="41378089" y="25041418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920C5E37-F41C-F27D-BF9B-11696A2309F0}"/>
              </a:ext>
            </a:extLst>
          </p:cNvPr>
          <p:cNvCxnSpPr>
            <a:cxnSpLocks/>
          </p:cNvCxnSpPr>
          <p:nvPr/>
        </p:nvCxnSpPr>
        <p:spPr>
          <a:xfrm>
            <a:off x="41412113" y="25292046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F601E277-1DDA-ACC0-707E-920699FBEFCF}"/>
              </a:ext>
            </a:extLst>
          </p:cNvPr>
          <p:cNvCxnSpPr>
            <a:cxnSpLocks/>
          </p:cNvCxnSpPr>
          <p:nvPr/>
        </p:nvCxnSpPr>
        <p:spPr>
          <a:xfrm flipV="1">
            <a:off x="41408205" y="24917757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Elipse 227">
            <a:extLst>
              <a:ext uri="{FF2B5EF4-FFF2-40B4-BE49-F238E27FC236}">
                <a16:creationId xmlns:a16="http://schemas.microsoft.com/office/drawing/2014/main" id="{201586B9-FBFC-2968-ED6F-A0891D01FBD2}"/>
              </a:ext>
            </a:extLst>
          </p:cNvPr>
          <p:cNvSpPr/>
          <p:nvPr/>
        </p:nvSpPr>
        <p:spPr>
          <a:xfrm>
            <a:off x="41342834" y="25214952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4E3B084F-4542-1913-5D14-5369EBC5F3DC}"/>
                  </a:ext>
                </a:extLst>
              </p:cNvPr>
              <p:cNvSpPr txBox="1"/>
              <p:nvPr/>
            </p:nvSpPr>
            <p:spPr>
              <a:xfrm>
                <a:off x="41611352" y="25013739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4E3B084F-4542-1913-5D14-5369EBC5F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352" y="25013739"/>
                <a:ext cx="530861" cy="276999"/>
              </a:xfrm>
              <a:prstGeom prst="rect">
                <a:avLst/>
              </a:prstGeom>
              <a:blipFill>
                <a:blip r:embed="rId5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C7BBA944-2707-8DB7-91F1-73ECA9618C84}"/>
                  </a:ext>
                </a:extLst>
              </p:cNvPr>
              <p:cNvSpPr txBox="1"/>
              <p:nvPr/>
            </p:nvSpPr>
            <p:spPr>
              <a:xfrm>
                <a:off x="40957166" y="24718153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C7BBA944-2707-8DB7-91F1-73ECA961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166" y="24718153"/>
                <a:ext cx="530861" cy="276999"/>
              </a:xfrm>
              <a:prstGeom prst="rect">
                <a:avLst/>
              </a:prstGeom>
              <a:blipFill>
                <a:blip r:embed="rId5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CaixaDeTexto 230">
                <a:extLst>
                  <a:ext uri="{FF2B5EF4-FFF2-40B4-BE49-F238E27FC236}">
                    <a16:creationId xmlns:a16="http://schemas.microsoft.com/office/drawing/2014/main" id="{2D073DDD-3151-76DF-19D9-BE5E9DD870E6}"/>
                  </a:ext>
                </a:extLst>
              </p:cNvPr>
              <p:cNvSpPr txBox="1"/>
              <p:nvPr/>
            </p:nvSpPr>
            <p:spPr>
              <a:xfrm flipH="1">
                <a:off x="41310495" y="24779257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1" name="CaixaDeTexto 230">
                <a:extLst>
                  <a:ext uri="{FF2B5EF4-FFF2-40B4-BE49-F238E27FC236}">
                    <a16:creationId xmlns:a16="http://schemas.microsoft.com/office/drawing/2014/main" id="{2D073DDD-3151-76DF-19D9-BE5E9DD8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310495" y="24779257"/>
                <a:ext cx="803973" cy="276999"/>
              </a:xfrm>
              <a:prstGeom prst="rect">
                <a:avLst/>
              </a:prstGeom>
              <a:blipFill>
                <a:blip r:embed="rId5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Conector de Seta Reta 232">
            <a:extLst>
              <a:ext uri="{FF2B5EF4-FFF2-40B4-BE49-F238E27FC236}">
                <a16:creationId xmlns:a16="http://schemas.microsoft.com/office/drawing/2014/main" id="{D06A087C-274B-B0B1-8252-4565EC0AA75D}"/>
              </a:ext>
            </a:extLst>
          </p:cNvPr>
          <p:cNvCxnSpPr>
            <a:cxnSpLocks/>
          </p:cNvCxnSpPr>
          <p:nvPr/>
        </p:nvCxnSpPr>
        <p:spPr>
          <a:xfrm flipV="1">
            <a:off x="38795884" y="25667430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Conector de Seta Reta 233">
            <a:extLst>
              <a:ext uri="{FF2B5EF4-FFF2-40B4-BE49-F238E27FC236}">
                <a16:creationId xmlns:a16="http://schemas.microsoft.com/office/drawing/2014/main" id="{2D759EE9-F90E-8399-A9F7-EC08D9DBF87B}"/>
              </a:ext>
            </a:extLst>
          </p:cNvPr>
          <p:cNvCxnSpPr>
            <a:cxnSpLocks/>
          </p:cNvCxnSpPr>
          <p:nvPr/>
        </p:nvCxnSpPr>
        <p:spPr>
          <a:xfrm>
            <a:off x="38836942" y="25925092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ector de Seta Reta 235">
            <a:extLst>
              <a:ext uri="{FF2B5EF4-FFF2-40B4-BE49-F238E27FC236}">
                <a16:creationId xmlns:a16="http://schemas.microsoft.com/office/drawing/2014/main" id="{AE0937BF-D6DD-27B3-B116-A9D151587C02}"/>
              </a:ext>
            </a:extLst>
          </p:cNvPr>
          <p:cNvCxnSpPr>
            <a:cxnSpLocks/>
          </p:cNvCxnSpPr>
          <p:nvPr/>
        </p:nvCxnSpPr>
        <p:spPr>
          <a:xfrm flipV="1">
            <a:off x="38833034" y="25550803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7" name="Elipse 236">
            <a:extLst>
              <a:ext uri="{FF2B5EF4-FFF2-40B4-BE49-F238E27FC236}">
                <a16:creationId xmlns:a16="http://schemas.microsoft.com/office/drawing/2014/main" id="{7FAFBC7D-36D3-B75D-8692-6B6FBCCEEC4A}"/>
              </a:ext>
            </a:extLst>
          </p:cNvPr>
          <p:cNvSpPr/>
          <p:nvPr/>
        </p:nvSpPr>
        <p:spPr>
          <a:xfrm>
            <a:off x="38767663" y="2584799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CaixaDeTexto 237">
                <a:extLst>
                  <a:ext uri="{FF2B5EF4-FFF2-40B4-BE49-F238E27FC236}">
                    <a16:creationId xmlns:a16="http://schemas.microsoft.com/office/drawing/2014/main" id="{EE756B34-256E-97AA-7628-28B934E30C23}"/>
                  </a:ext>
                </a:extLst>
              </p:cNvPr>
              <p:cNvSpPr txBox="1"/>
              <p:nvPr/>
            </p:nvSpPr>
            <p:spPr>
              <a:xfrm>
                <a:off x="39029147" y="25639751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8" name="CaixaDeTexto 237">
                <a:extLst>
                  <a:ext uri="{FF2B5EF4-FFF2-40B4-BE49-F238E27FC236}">
                    <a16:creationId xmlns:a16="http://schemas.microsoft.com/office/drawing/2014/main" id="{EE756B34-256E-97AA-7628-28B934E30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147" y="25639751"/>
                <a:ext cx="530861" cy="276999"/>
              </a:xfrm>
              <a:prstGeom prst="rect">
                <a:avLst/>
              </a:prstGeom>
              <a:blipFill>
                <a:blip r:embed="rId5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CaixaDeTexto 238">
                <a:extLst>
                  <a:ext uri="{FF2B5EF4-FFF2-40B4-BE49-F238E27FC236}">
                    <a16:creationId xmlns:a16="http://schemas.microsoft.com/office/drawing/2014/main" id="{EC9AA523-FB16-7FDC-A55A-046D04C020ED}"/>
                  </a:ext>
                </a:extLst>
              </p:cNvPr>
              <p:cNvSpPr txBox="1"/>
              <p:nvPr/>
            </p:nvSpPr>
            <p:spPr>
              <a:xfrm>
                <a:off x="38381995" y="25351199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9" name="CaixaDeTexto 238">
                <a:extLst>
                  <a:ext uri="{FF2B5EF4-FFF2-40B4-BE49-F238E27FC236}">
                    <a16:creationId xmlns:a16="http://schemas.microsoft.com/office/drawing/2014/main" id="{EC9AA523-FB16-7FDC-A55A-046D04C0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995" y="25351199"/>
                <a:ext cx="530861" cy="276999"/>
              </a:xfrm>
              <a:prstGeom prst="rect">
                <a:avLst/>
              </a:prstGeom>
              <a:blipFill>
                <a:blip r:embed="rId5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CaixaDeTexto 239">
                <a:extLst>
                  <a:ext uri="{FF2B5EF4-FFF2-40B4-BE49-F238E27FC236}">
                    <a16:creationId xmlns:a16="http://schemas.microsoft.com/office/drawing/2014/main" id="{D78C59F5-E8D4-4364-35C1-4D12C6DAA1AC}"/>
                  </a:ext>
                </a:extLst>
              </p:cNvPr>
              <p:cNvSpPr txBox="1"/>
              <p:nvPr/>
            </p:nvSpPr>
            <p:spPr>
              <a:xfrm flipH="1">
                <a:off x="38607586" y="25346612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0" name="CaixaDeTexto 239">
                <a:extLst>
                  <a:ext uri="{FF2B5EF4-FFF2-40B4-BE49-F238E27FC236}">
                    <a16:creationId xmlns:a16="http://schemas.microsoft.com/office/drawing/2014/main" id="{D78C59F5-E8D4-4364-35C1-4D12C6DAA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607586" y="25346612"/>
                <a:ext cx="803973" cy="276999"/>
              </a:xfrm>
              <a:prstGeom prst="rect">
                <a:avLst/>
              </a:prstGeom>
              <a:blipFill>
                <a:blip r:embed="rId5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Conector de Seta Reta 255">
            <a:extLst>
              <a:ext uri="{FF2B5EF4-FFF2-40B4-BE49-F238E27FC236}">
                <a16:creationId xmlns:a16="http://schemas.microsoft.com/office/drawing/2014/main" id="{0360DFE4-BDCA-20C8-B186-0667A1DFEC55}"/>
              </a:ext>
            </a:extLst>
          </p:cNvPr>
          <p:cNvCxnSpPr>
            <a:cxnSpLocks/>
          </p:cNvCxnSpPr>
          <p:nvPr/>
        </p:nvCxnSpPr>
        <p:spPr>
          <a:xfrm flipV="1">
            <a:off x="40732878" y="25672870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Conector de Seta Reta 256">
            <a:extLst>
              <a:ext uri="{FF2B5EF4-FFF2-40B4-BE49-F238E27FC236}">
                <a16:creationId xmlns:a16="http://schemas.microsoft.com/office/drawing/2014/main" id="{79895B0D-96DB-86A6-F2FB-480F122A228A}"/>
              </a:ext>
            </a:extLst>
          </p:cNvPr>
          <p:cNvCxnSpPr>
            <a:cxnSpLocks/>
          </p:cNvCxnSpPr>
          <p:nvPr/>
        </p:nvCxnSpPr>
        <p:spPr>
          <a:xfrm>
            <a:off x="40766902" y="25923498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15A2469C-8B38-5C7D-4894-2F0B6F2A561A}"/>
              </a:ext>
            </a:extLst>
          </p:cNvPr>
          <p:cNvCxnSpPr>
            <a:cxnSpLocks/>
          </p:cNvCxnSpPr>
          <p:nvPr/>
        </p:nvCxnSpPr>
        <p:spPr>
          <a:xfrm flipV="1">
            <a:off x="40762994" y="25549209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Elipse 258">
            <a:extLst>
              <a:ext uri="{FF2B5EF4-FFF2-40B4-BE49-F238E27FC236}">
                <a16:creationId xmlns:a16="http://schemas.microsoft.com/office/drawing/2014/main" id="{59C0D1D8-532F-C185-3041-B0393D2F639F}"/>
              </a:ext>
            </a:extLst>
          </p:cNvPr>
          <p:cNvSpPr/>
          <p:nvPr/>
        </p:nvSpPr>
        <p:spPr>
          <a:xfrm>
            <a:off x="40697623" y="25846404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CaixaDeTexto 259">
                <a:extLst>
                  <a:ext uri="{FF2B5EF4-FFF2-40B4-BE49-F238E27FC236}">
                    <a16:creationId xmlns:a16="http://schemas.microsoft.com/office/drawing/2014/main" id="{A5E47319-E30D-9698-272F-94516B145981}"/>
                  </a:ext>
                </a:extLst>
              </p:cNvPr>
              <p:cNvSpPr txBox="1"/>
              <p:nvPr/>
            </p:nvSpPr>
            <p:spPr>
              <a:xfrm>
                <a:off x="40959107" y="25884342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0" name="CaixaDeTexto 259">
                <a:extLst>
                  <a:ext uri="{FF2B5EF4-FFF2-40B4-BE49-F238E27FC236}">
                    <a16:creationId xmlns:a16="http://schemas.microsoft.com/office/drawing/2014/main" id="{A5E47319-E30D-9698-272F-94516B14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9107" y="25884342"/>
                <a:ext cx="530861" cy="276999"/>
              </a:xfrm>
              <a:prstGeom prst="rect">
                <a:avLst/>
              </a:prstGeom>
              <a:blipFill>
                <a:blip r:embed="rId6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CaixaDeTexto 260">
                <a:extLst>
                  <a:ext uri="{FF2B5EF4-FFF2-40B4-BE49-F238E27FC236}">
                    <a16:creationId xmlns:a16="http://schemas.microsoft.com/office/drawing/2014/main" id="{39087837-E733-D368-B719-0CDF28DF0754}"/>
                  </a:ext>
                </a:extLst>
              </p:cNvPr>
              <p:cNvSpPr txBox="1"/>
              <p:nvPr/>
            </p:nvSpPr>
            <p:spPr>
              <a:xfrm>
                <a:off x="40311955" y="25411984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1" name="CaixaDeTexto 260">
                <a:extLst>
                  <a:ext uri="{FF2B5EF4-FFF2-40B4-BE49-F238E27FC236}">
                    <a16:creationId xmlns:a16="http://schemas.microsoft.com/office/drawing/2014/main" id="{39087837-E733-D368-B719-0CDF28DF0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955" y="25411984"/>
                <a:ext cx="530861" cy="276999"/>
              </a:xfrm>
              <a:prstGeom prst="rect">
                <a:avLst/>
              </a:prstGeom>
              <a:blipFill>
                <a:blip r:embed="rId6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CaixaDeTexto 261">
                <a:extLst>
                  <a:ext uri="{FF2B5EF4-FFF2-40B4-BE49-F238E27FC236}">
                    <a16:creationId xmlns:a16="http://schemas.microsoft.com/office/drawing/2014/main" id="{9B249CBE-1CAC-7CA9-5C8E-0B50F64052B9}"/>
                  </a:ext>
                </a:extLst>
              </p:cNvPr>
              <p:cNvSpPr txBox="1"/>
              <p:nvPr/>
            </p:nvSpPr>
            <p:spPr>
              <a:xfrm flipH="1">
                <a:off x="40534354" y="25363463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2" name="CaixaDeTexto 261">
                <a:extLst>
                  <a:ext uri="{FF2B5EF4-FFF2-40B4-BE49-F238E27FC236}">
                    <a16:creationId xmlns:a16="http://schemas.microsoft.com/office/drawing/2014/main" id="{9B249CBE-1CAC-7CA9-5C8E-0B50F640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34354" y="25363463"/>
                <a:ext cx="803973" cy="276999"/>
              </a:xfrm>
              <a:prstGeom prst="rect">
                <a:avLst/>
              </a:prstGeom>
              <a:blipFill>
                <a:blip r:embed="rId6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Conector de Seta Reta 262">
            <a:extLst>
              <a:ext uri="{FF2B5EF4-FFF2-40B4-BE49-F238E27FC236}">
                <a16:creationId xmlns:a16="http://schemas.microsoft.com/office/drawing/2014/main" id="{C0E00542-A74F-DE9D-8443-696B307DC893}"/>
              </a:ext>
            </a:extLst>
          </p:cNvPr>
          <p:cNvCxnSpPr>
            <a:cxnSpLocks/>
          </p:cNvCxnSpPr>
          <p:nvPr/>
        </p:nvCxnSpPr>
        <p:spPr>
          <a:xfrm flipV="1">
            <a:off x="39451594" y="26979633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Conector de Seta Reta 263">
            <a:extLst>
              <a:ext uri="{FF2B5EF4-FFF2-40B4-BE49-F238E27FC236}">
                <a16:creationId xmlns:a16="http://schemas.microsoft.com/office/drawing/2014/main" id="{81A9F9DE-AB4F-F384-EC88-BA5A6E40C0CA}"/>
              </a:ext>
            </a:extLst>
          </p:cNvPr>
          <p:cNvCxnSpPr>
            <a:cxnSpLocks/>
          </p:cNvCxnSpPr>
          <p:nvPr/>
        </p:nvCxnSpPr>
        <p:spPr>
          <a:xfrm>
            <a:off x="39485618" y="27230261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Conector de Seta Reta 264">
            <a:extLst>
              <a:ext uri="{FF2B5EF4-FFF2-40B4-BE49-F238E27FC236}">
                <a16:creationId xmlns:a16="http://schemas.microsoft.com/office/drawing/2014/main" id="{E95F5DCC-50C4-0008-D728-52E6FB190D8B}"/>
              </a:ext>
            </a:extLst>
          </p:cNvPr>
          <p:cNvCxnSpPr>
            <a:cxnSpLocks/>
          </p:cNvCxnSpPr>
          <p:nvPr/>
        </p:nvCxnSpPr>
        <p:spPr>
          <a:xfrm flipV="1">
            <a:off x="39481710" y="26855972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Elipse 265">
            <a:extLst>
              <a:ext uri="{FF2B5EF4-FFF2-40B4-BE49-F238E27FC236}">
                <a16:creationId xmlns:a16="http://schemas.microsoft.com/office/drawing/2014/main" id="{BFB3DD97-F9D8-1AFC-95D7-5B0B389708E0}"/>
              </a:ext>
            </a:extLst>
          </p:cNvPr>
          <p:cNvSpPr/>
          <p:nvPr/>
        </p:nvSpPr>
        <p:spPr>
          <a:xfrm>
            <a:off x="39416339" y="27153167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CaixaDeTexto 266">
                <a:extLst>
                  <a:ext uri="{FF2B5EF4-FFF2-40B4-BE49-F238E27FC236}">
                    <a16:creationId xmlns:a16="http://schemas.microsoft.com/office/drawing/2014/main" id="{97275CE1-9054-A8F8-9B4C-C17EAE218003}"/>
                  </a:ext>
                </a:extLst>
              </p:cNvPr>
              <p:cNvSpPr txBox="1"/>
              <p:nvPr/>
            </p:nvSpPr>
            <p:spPr>
              <a:xfrm>
                <a:off x="39684857" y="26951954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7" name="CaixaDeTexto 266">
                <a:extLst>
                  <a:ext uri="{FF2B5EF4-FFF2-40B4-BE49-F238E27FC236}">
                    <a16:creationId xmlns:a16="http://schemas.microsoft.com/office/drawing/2014/main" id="{97275CE1-9054-A8F8-9B4C-C17EAE21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4857" y="26951954"/>
                <a:ext cx="530861" cy="276999"/>
              </a:xfrm>
              <a:prstGeom prst="rect">
                <a:avLst/>
              </a:prstGeom>
              <a:blipFill>
                <a:blip r:embed="rId6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CaixaDeTexto 267">
                <a:extLst>
                  <a:ext uri="{FF2B5EF4-FFF2-40B4-BE49-F238E27FC236}">
                    <a16:creationId xmlns:a16="http://schemas.microsoft.com/office/drawing/2014/main" id="{EEBEAEF4-A3DA-666B-DD7A-A49D0BACC421}"/>
                  </a:ext>
                </a:extLst>
              </p:cNvPr>
              <p:cNvSpPr txBox="1"/>
              <p:nvPr/>
            </p:nvSpPr>
            <p:spPr>
              <a:xfrm>
                <a:off x="39030671" y="26656368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8" name="CaixaDeTexto 267">
                <a:extLst>
                  <a:ext uri="{FF2B5EF4-FFF2-40B4-BE49-F238E27FC236}">
                    <a16:creationId xmlns:a16="http://schemas.microsoft.com/office/drawing/2014/main" id="{EEBEAEF4-A3DA-666B-DD7A-A49D0BACC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0671" y="26656368"/>
                <a:ext cx="530861" cy="276999"/>
              </a:xfrm>
              <a:prstGeom prst="rect">
                <a:avLst/>
              </a:prstGeom>
              <a:blipFill>
                <a:blip r:embed="rId6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CaixaDeTexto 268">
                <a:extLst>
                  <a:ext uri="{FF2B5EF4-FFF2-40B4-BE49-F238E27FC236}">
                    <a16:creationId xmlns:a16="http://schemas.microsoft.com/office/drawing/2014/main" id="{74B8C5C5-D463-6342-8A54-301BFEA8B18D}"/>
                  </a:ext>
                </a:extLst>
              </p:cNvPr>
              <p:cNvSpPr txBox="1"/>
              <p:nvPr/>
            </p:nvSpPr>
            <p:spPr>
              <a:xfrm flipH="1">
                <a:off x="39384000" y="26717472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9" name="CaixaDeTexto 268">
                <a:extLst>
                  <a:ext uri="{FF2B5EF4-FFF2-40B4-BE49-F238E27FC236}">
                    <a16:creationId xmlns:a16="http://schemas.microsoft.com/office/drawing/2014/main" id="{74B8C5C5-D463-6342-8A54-301BFEA8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84000" y="26717472"/>
                <a:ext cx="803973" cy="276999"/>
              </a:xfrm>
              <a:prstGeom prst="rect">
                <a:avLst/>
              </a:prstGeom>
              <a:blipFill>
                <a:blip r:embed="rId6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Conector de Seta Reta 269">
            <a:extLst>
              <a:ext uri="{FF2B5EF4-FFF2-40B4-BE49-F238E27FC236}">
                <a16:creationId xmlns:a16="http://schemas.microsoft.com/office/drawing/2014/main" id="{7FBD261C-B721-7AF0-CA55-887C2DC343AB}"/>
              </a:ext>
            </a:extLst>
          </p:cNvPr>
          <p:cNvCxnSpPr>
            <a:cxnSpLocks/>
          </p:cNvCxnSpPr>
          <p:nvPr/>
        </p:nvCxnSpPr>
        <p:spPr>
          <a:xfrm flipV="1">
            <a:off x="38787286" y="27623944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Conector de Seta Reta 270">
            <a:extLst>
              <a:ext uri="{FF2B5EF4-FFF2-40B4-BE49-F238E27FC236}">
                <a16:creationId xmlns:a16="http://schemas.microsoft.com/office/drawing/2014/main" id="{4B653FBD-AFDA-B174-4947-5B2A3F197E1D}"/>
              </a:ext>
            </a:extLst>
          </p:cNvPr>
          <p:cNvCxnSpPr>
            <a:cxnSpLocks/>
          </p:cNvCxnSpPr>
          <p:nvPr/>
        </p:nvCxnSpPr>
        <p:spPr>
          <a:xfrm>
            <a:off x="38821310" y="27874572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Conector de Seta Reta 271">
            <a:extLst>
              <a:ext uri="{FF2B5EF4-FFF2-40B4-BE49-F238E27FC236}">
                <a16:creationId xmlns:a16="http://schemas.microsoft.com/office/drawing/2014/main" id="{4BD0487E-8CA6-DD1B-2F42-C311C30F3EB6}"/>
              </a:ext>
            </a:extLst>
          </p:cNvPr>
          <p:cNvCxnSpPr>
            <a:cxnSpLocks/>
          </p:cNvCxnSpPr>
          <p:nvPr/>
        </p:nvCxnSpPr>
        <p:spPr>
          <a:xfrm flipV="1">
            <a:off x="38817402" y="27500283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Elipse 272">
            <a:extLst>
              <a:ext uri="{FF2B5EF4-FFF2-40B4-BE49-F238E27FC236}">
                <a16:creationId xmlns:a16="http://schemas.microsoft.com/office/drawing/2014/main" id="{239485DF-DC68-582A-4216-498738302866}"/>
              </a:ext>
            </a:extLst>
          </p:cNvPr>
          <p:cNvSpPr/>
          <p:nvPr/>
        </p:nvSpPr>
        <p:spPr>
          <a:xfrm>
            <a:off x="38752031" y="2779747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CaixaDeTexto 273">
                <a:extLst>
                  <a:ext uri="{FF2B5EF4-FFF2-40B4-BE49-F238E27FC236}">
                    <a16:creationId xmlns:a16="http://schemas.microsoft.com/office/drawing/2014/main" id="{9FCB69BC-64B4-3A05-F86A-2F0E4328CA84}"/>
                  </a:ext>
                </a:extLst>
              </p:cNvPr>
              <p:cNvSpPr txBox="1"/>
              <p:nvPr/>
            </p:nvSpPr>
            <p:spPr>
              <a:xfrm>
                <a:off x="39013515" y="27589231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4" name="CaixaDeTexto 273">
                <a:extLst>
                  <a:ext uri="{FF2B5EF4-FFF2-40B4-BE49-F238E27FC236}">
                    <a16:creationId xmlns:a16="http://schemas.microsoft.com/office/drawing/2014/main" id="{9FCB69BC-64B4-3A05-F86A-2F0E4328C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515" y="27589231"/>
                <a:ext cx="530861" cy="276999"/>
              </a:xfrm>
              <a:prstGeom prst="rect">
                <a:avLst/>
              </a:prstGeom>
              <a:blipFill>
                <a:blip r:embed="rId6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CaixaDeTexto 274">
                <a:extLst>
                  <a:ext uri="{FF2B5EF4-FFF2-40B4-BE49-F238E27FC236}">
                    <a16:creationId xmlns:a16="http://schemas.microsoft.com/office/drawing/2014/main" id="{74FAAF43-2AF5-2B55-F04C-E3FDA61FDFC3}"/>
                  </a:ext>
                </a:extLst>
              </p:cNvPr>
              <p:cNvSpPr txBox="1"/>
              <p:nvPr/>
            </p:nvSpPr>
            <p:spPr>
              <a:xfrm>
                <a:off x="38358766" y="27254793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5" name="CaixaDeTexto 274">
                <a:extLst>
                  <a:ext uri="{FF2B5EF4-FFF2-40B4-BE49-F238E27FC236}">
                    <a16:creationId xmlns:a16="http://schemas.microsoft.com/office/drawing/2014/main" id="{74FAAF43-2AF5-2B55-F04C-E3FDA61F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766" y="27254793"/>
                <a:ext cx="530861" cy="276999"/>
              </a:xfrm>
              <a:prstGeom prst="rect">
                <a:avLst/>
              </a:prstGeom>
              <a:blipFill>
                <a:blip r:embed="rId6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CaixaDeTexto 275">
                <a:extLst>
                  <a:ext uri="{FF2B5EF4-FFF2-40B4-BE49-F238E27FC236}">
                    <a16:creationId xmlns:a16="http://schemas.microsoft.com/office/drawing/2014/main" id="{9910230D-34D6-C7DE-1877-FED7F2CBC525}"/>
                  </a:ext>
                </a:extLst>
              </p:cNvPr>
              <p:cNvSpPr txBox="1"/>
              <p:nvPr/>
            </p:nvSpPr>
            <p:spPr>
              <a:xfrm flipH="1">
                <a:off x="38625276" y="27306551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6" name="CaixaDeTexto 275">
                <a:extLst>
                  <a:ext uri="{FF2B5EF4-FFF2-40B4-BE49-F238E27FC236}">
                    <a16:creationId xmlns:a16="http://schemas.microsoft.com/office/drawing/2014/main" id="{9910230D-34D6-C7DE-1877-FED7F2CB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625276" y="27306551"/>
                <a:ext cx="803973" cy="276999"/>
              </a:xfrm>
              <a:prstGeom prst="rect">
                <a:avLst/>
              </a:prstGeom>
              <a:blipFill>
                <a:blip r:embed="rId6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Conector de Seta Reta 276">
            <a:extLst>
              <a:ext uri="{FF2B5EF4-FFF2-40B4-BE49-F238E27FC236}">
                <a16:creationId xmlns:a16="http://schemas.microsoft.com/office/drawing/2014/main" id="{5EE81219-79DD-1334-22C7-D6E4CF69E4FD}"/>
              </a:ext>
            </a:extLst>
          </p:cNvPr>
          <p:cNvCxnSpPr>
            <a:cxnSpLocks/>
          </p:cNvCxnSpPr>
          <p:nvPr/>
        </p:nvCxnSpPr>
        <p:spPr>
          <a:xfrm flipV="1">
            <a:off x="40732878" y="27608313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Conector de Seta Reta 277">
            <a:extLst>
              <a:ext uri="{FF2B5EF4-FFF2-40B4-BE49-F238E27FC236}">
                <a16:creationId xmlns:a16="http://schemas.microsoft.com/office/drawing/2014/main" id="{D44549ED-E46B-61B9-0B2D-E7111AA9494C}"/>
              </a:ext>
            </a:extLst>
          </p:cNvPr>
          <p:cNvCxnSpPr>
            <a:cxnSpLocks/>
          </p:cNvCxnSpPr>
          <p:nvPr/>
        </p:nvCxnSpPr>
        <p:spPr>
          <a:xfrm>
            <a:off x="40766902" y="27858941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Conector de Seta Reta 278">
            <a:extLst>
              <a:ext uri="{FF2B5EF4-FFF2-40B4-BE49-F238E27FC236}">
                <a16:creationId xmlns:a16="http://schemas.microsoft.com/office/drawing/2014/main" id="{F7D97AF7-D0D0-E5D0-1C78-F9A426561875}"/>
              </a:ext>
            </a:extLst>
          </p:cNvPr>
          <p:cNvCxnSpPr>
            <a:cxnSpLocks/>
          </p:cNvCxnSpPr>
          <p:nvPr/>
        </p:nvCxnSpPr>
        <p:spPr>
          <a:xfrm flipV="1">
            <a:off x="40762994" y="27484652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Elipse 279">
            <a:extLst>
              <a:ext uri="{FF2B5EF4-FFF2-40B4-BE49-F238E27FC236}">
                <a16:creationId xmlns:a16="http://schemas.microsoft.com/office/drawing/2014/main" id="{08AC38D8-B6B5-CE7D-FBAF-8CC326A107B5}"/>
              </a:ext>
            </a:extLst>
          </p:cNvPr>
          <p:cNvSpPr/>
          <p:nvPr/>
        </p:nvSpPr>
        <p:spPr>
          <a:xfrm>
            <a:off x="40697623" y="27781847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CaixaDeTexto 280">
                <a:extLst>
                  <a:ext uri="{FF2B5EF4-FFF2-40B4-BE49-F238E27FC236}">
                    <a16:creationId xmlns:a16="http://schemas.microsoft.com/office/drawing/2014/main" id="{68A92E0B-4BF0-B46A-2266-3BCD86E9CA6B}"/>
                  </a:ext>
                </a:extLst>
              </p:cNvPr>
              <p:cNvSpPr txBox="1"/>
              <p:nvPr/>
            </p:nvSpPr>
            <p:spPr>
              <a:xfrm>
                <a:off x="40945039" y="27847921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1" name="CaixaDeTexto 280">
                <a:extLst>
                  <a:ext uri="{FF2B5EF4-FFF2-40B4-BE49-F238E27FC236}">
                    <a16:creationId xmlns:a16="http://schemas.microsoft.com/office/drawing/2014/main" id="{68A92E0B-4BF0-B46A-2266-3BCD86E9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039" y="27847921"/>
                <a:ext cx="530861" cy="276999"/>
              </a:xfrm>
              <a:prstGeom prst="rect">
                <a:avLst/>
              </a:prstGeom>
              <a:blipFill>
                <a:blip r:embed="rId6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CaixaDeTexto 281">
                <a:extLst>
                  <a:ext uri="{FF2B5EF4-FFF2-40B4-BE49-F238E27FC236}">
                    <a16:creationId xmlns:a16="http://schemas.microsoft.com/office/drawing/2014/main" id="{B7C36729-BB66-E4E1-F90B-5A1C4759041D}"/>
                  </a:ext>
                </a:extLst>
              </p:cNvPr>
              <p:cNvSpPr txBox="1"/>
              <p:nvPr/>
            </p:nvSpPr>
            <p:spPr>
              <a:xfrm>
                <a:off x="40311955" y="27371924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2" name="CaixaDeTexto 281">
                <a:extLst>
                  <a:ext uri="{FF2B5EF4-FFF2-40B4-BE49-F238E27FC236}">
                    <a16:creationId xmlns:a16="http://schemas.microsoft.com/office/drawing/2014/main" id="{B7C36729-BB66-E4E1-F90B-5A1C47590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955" y="27371924"/>
                <a:ext cx="530861" cy="276999"/>
              </a:xfrm>
              <a:prstGeom prst="rect">
                <a:avLst/>
              </a:prstGeom>
              <a:blipFill>
                <a:blip r:embed="rId7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CaixaDeTexto 282">
                <a:extLst>
                  <a:ext uri="{FF2B5EF4-FFF2-40B4-BE49-F238E27FC236}">
                    <a16:creationId xmlns:a16="http://schemas.microsoft.com/office/drawing/2014/main" id="{B4DEED95-126D-3D16-9A4E-A60920DDFFBF}"/>
                  </a:ext>
                </a:extLst>
              </p:cNvPr>
              <p:cNvSpPr txBox="1"/>
              <p:nvPr/>
            </p:nvSpPr>
            <p:spPr>
              <a:xfrm flipH="1">
                <a:off x="40800133" y="27524492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3" name="CaixaDeTexto 282">
                <a:extLst>
                  <a:ext uri="{FF2B5EF4-FFF2-40B4-BE49-F238E27FC236}">
                    <a16:creationId xmlns:a16="http://schemas.microsoft.com/office/drawing/2014/main" id="{B4DEED95-126D-3D16-9A4E-A60920DDF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800133" y="27524492"/>
                <a:ext cx="803973" cy="276999"/>
              </a:xfrm>
              <a:prstGeom prst="rect">
                <a:avLst/>
              </a:prstGeom>
              <a:blipFill>
                <a:blip r:embed="rId7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Conector de Seta Reta 283">
            <a:extLst>
              <a:ext uri="{FF2B5EF4-FFF2-40B4-BE49-F238E27FC236}">
                <a16:creationId xmlns:a16="http://schemas.microsoft.com/office/drawing/2014/main" id="{93638B05-1D32-6BC4-FFF1-179E95D7339D}"/>
              </a:ext>
            </a:extLst>
          </p:cNvPr>
          <p:cNvCxnSpPr>
            <a:cxnSpLocks/>
          </p:cNvCxnSpPr>
          <p:nvPr/>
        </p:nvCxnSpPr>
        <p:spPr>
          <a:xfrm flipV="1">
            <a:off x="41373582" y="26963544"/>
            <a:ext cx="289844" cy="28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Conector de Seta Reta 284">
            <a:extLst>
              <a:ext uri="{FF2B5EF4-FFF2-40B4-BE49-F238E27FC236}">
                <a16:creationId xmlns:a16="http://schemas.microsoft.com/office/drawing/2014/main" id="{134B72A4-720D-1F07-8275-187B559041E3}"/>
              </a:ext>
            </a:extLst>
          </p:cNvPr>
          <p:cNvCxnSpPr>
            <a:cxnSpLocks/>
          </p:cNvCxnSpPr>
          <p:nvPr/>
        </p:nvCxnSpPr>
        <p:spPr>
          <a:xfrm>
            <a:off x="41407606" y="27214172"/>
            <a:ext cx="376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Conector de Seta Reta 285">
            <a:extLst>
              <a:ext uri="{FF2B5EF4-FFF2-40B4-BE49-F238E27FC236}">
                <a16:creationId xmlns:a16="http://schemas.microsoft.com/office/drawing/2014/main" id="{D3B97CA1-2F4B-3C9B-D68C-9BA367BA16F5}"/>
              </a:ext>
            </a:extLst>
          </p:cNvPr>
          <p:cNvCxnSpPr>
            <a:cxnSpLocks/>
          </p:cNvCxnSpPr>
          <p:nvPr/>
        </p:nvCxnSpPr>
        <p:spPr>
          <a:xfrm flipV="1">
            <a:off x="41403698" y="26839883"/>
            <a:ext cx="0" cy="36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Elipse 286">
            <a:extLst>
              <a:ext uri="{FF2B5EF4-FFF2-40B4-BE49-F238E27FC236}">
                <a16:creationId xmlns:a16="http://schemas.microsoft.com/office/drawing/2014/main" id="{193B2533-7021-982B-6AA0-A06FB70BB63E}"/>
              </a:ext>
            </a:extLst>
          </p:cNvPr>
          <p:cNvSpPr/>
          <p:nvPr/>
        </p:nvSpPr>
        <p:spPr>
          <a:xfrm>
            <a:off x="41338327" y="27137078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CaixaDeTexto 287">
                <a:extLst>
                  <a:ext uri="{FF2B5EF4-FFF2-40B4-BE49-F238E27FC236}">
                    <a16:creationId xmlns:a16="http://schemas.microsoft.com/office/drawing/2014/main" id="{75503BA8-36C4-A644-6FB1-D9E370FAD7D7}"/>
                  </a:ext>
                </a:extLst>
              </p:cNvPr>
              <p:cNvSpPr txBox="1"/>
              <p:nvPr/>
            </p:nvSpPr>
            <p:spPr>
              <a:xfrm>
                <a:off x="41636040" y="26992136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8" name="CaixaDeTexto 287">
                <a:extLst>
                  <a:ext uri="{FF2B5EF4-FFF2-40B4-BE49-F238E27FC236}">
                    <a16:creationId xmlns:a16="http://schemas.microsoft.com/office/drawing/2014/main" id="{75503BA8-36C4-A644-6FB1-D9E370FA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6040" y="26992136"/>
                <a:ext cx="530861" cy="276999"/>
              </a:xfrm>
              <a:prstGeom prst="rect">
                <a:avLst/>
              </a:prstGeom>
              <a:blipFill>
                <a:blip r:embed="rId7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CaixaDeTexto 288">
                <a:extLst>
                  <a:ext uri="{FF2B5EF4-FFF2-40B4-BE49-F238E27FC236}">
                    <a16:creationId xmlns:a16="http://schemas.microsoft.com/office/drawing/2014/main" id="{0BBC8E01-2252-4CB4-C86F-E6EF8277416E}"/>
                  </a:ext>
                </a:extLst>
              </p:cNvPr>
              <p:cNvSpPr txBox="1"/>
              <p:nvPr/>
            </p:nvSpPr>
            <p:spPr>
              <a:xfrm>
                <a:off x="40938591" y="26668415"/>
                <a:ext cx="530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9" name="CaixaDeTexto 288">
                <a:extLst>
                  <a:ext uri="{FF2B5EF4-FFF2-40B4-BE49-F238E27FC236}">
                    <a16:creationId xmlns:a16="http://schemas.microsoft.com/office/drawing/2014/main" id="{0BBC8E01-2252-4CB4-C86F-E6EF8277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8591" y="26668415"/>
                <a:ext cx="530861" cy="276999"/>
              </a:xfrm>
              <a:prstGeom prst="rect">
                <a:avLst/>
              </a:prstGeom>
              <a:blipFill>
                <a:blip r:embed="rId7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CaixaDeTexto 289">
                <a:extLst>
                  <a:ext uri="{FF2B5EF4-FFF2-40B4-BE49-F238E27FC236}">
                    <a16:creationId xmlns:a16="http://schemas.microsoft.com/office/drawing/2014/main" id="{3310A0DA-6398-493B-39FC-12311C146E81}"/>
                  </a:ext>
                </a:extLst>
              </p:cNvPr>
              <p:cNvSpPr txBox="1"/>
              <p:nvPr/>
            </p:nvSpPr>
            <p:spPr>
              <a:xfrm flipH="1">
                <a:off x="41305988" y="26701383"/>
                <a:ext cx="803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0" name="CaixaDeTexto 289">
                <a:extLst>
                  <a:ext uri="{FF2B5EF4-FFF2-40B4-BE49-F238E27FC236}">
                    <a16:creationId xmlns:a16="http://schemas.microsoft.com/office/drawing/2014/main" id="{3310A0DA-6398-493B-39FC-12311C14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305988" y="26701383"/>
                <a:ext cx="803973" cy="276999"/>
              </a:xfrm>
              <a:prstGeom prst="rect">
                <a:avLst/>
              </a:prstGeom>
              <a:blipFill>
                <a:blip r:embed="rId7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Retângulo 291">
            <a:extLst>
              <a:ext uri="{FF2B5EF4-FFF2-40B4-BE49-F238E27FC236}">
                <a16:creationId xmlns:a16="http://schemas.microsoft.com/office/drawing/2014/main" id="{7E7211DB-961E-D58F-5259-8F9E7907AC7C}"/>
              </a:ext>
            </a:extLst>
          </p:cNvPr>
          <p:cNvSpPr/>
          <p:nvPr/>
        </p:nvSpPr>
        <p:spPr>
          <a:xfrm>
            <a:off x="673448" y="14345810"/>
            <a:ext cx="13648111" cy="9090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E620412C-E9D4-1BC7-9A6D-CC3D453BB4FA}"/>
              </a:ext>
            </a:extLst>
          </p:cNvPr>
          <p:cNvSpPr txBox="1"/>
          <p:nvPr/>
        </p:nvSpPr>
        <p:spPr>
          <a:xfrm>
            <a:off x="5927034" y="14476914"/>
            <a:ext cx="3141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1D </a:t>
            </a:r>
            <a:r>
              <a:rPr lang="pt-BR" sz="4000" b="1" dirty="0" err="1">
                <a:solidFill>
                  <a:schemeClr val="bg1"/>
                </a:solidFill>
              </a:rPr>
              <a:t>Elements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294" name="Retângulo 293">
            <a:extLst>
              <a:ext uri="{FF2B5EF4-FFF2-40B4-BE49-F238E27FC236}">
                <a16:creationId xmlns:a16="http://schemas.microsoft.com/office/drawing/2014/main" id="{112C8E29-B389-645B-9361-6DBFCBB4E842}"/>
              </a:ext>
            </a:extLst>
          </p:cNvPr>
          <p:cNvSpPr/>
          <p:nvPr/>
        </p:nvSpPr>
        <p:spPr>
          <a:xfrm>
            <a:off x="5449009" y="16228777"/>
            <a:ext cx="8362932" cy="5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CBAR(</a:t>
            </a:r>
            <a:r>
              <a:rPr lang="pt-BR" sz="2400" dirty="0" err="1"/>
              <a:t>FiniteElement</a:t>
            </a:r>
            <a:r>
              <a:rPr lang="pt-BR" sz="2400" dirty="0"/>
              <a:t>)</a:t>
            </a:r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13C0AF-FA1D-12D0-4674-D27A730E09EA}"/>
              </a:ext>
            </a:extLst>
          </p:cNvPr>
          <p:cNvSpPr/>
          <p:nvPr/>
        </p:nvSpPr>
        <p:spPr>
          <a:xfrm>
            <a:off x="14949237" y="14323262"/>
            <a:ext cx="13322192" cy="90904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E04E8D32-84DD-1936-4764-BA02342B1A10}"/>
              </a:ext>
            </a:extLst>
          </p:cNvPr>
          <p:cNvSpPr txBox="1"/>
          <p:nvPr/>
        </p:nvSpPr>
        <p:spPr>
          <a:xfrm>
            <a:off x="20175407" y="14497268"/>
            <a:ext cx="3141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2D </a:t>
            </a:r>
            <a:r>
              <a:rPr lang="pt-BR" sz="4000" b="1" dirty="0" err="1">
                <a:solidFill>
                  <a:schemeClr val="bg1"/>
                </a:solidFill>
              </a:rPr>
              <a:t>Elements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6770E29A-1938-9AB6-4792-8AE1E62B6510}"/>
              </a:ext>
            </a:extLst>
          </p:cNvPr>
          <p:cNvSpPr/>
          <p:nvPr/>
        </p:nvSpPr>
        <p:spPr>
          <a:xfrm>
            <a:off x="28883905" y="14340125"/>
            <a:ext cx="13322192" cy="90904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95859E70-6D81-50B4-017E-CA33BDFC1E33}"/>
              </a:ext>
            </a:extLst>
          </p:cNvPr>
          <p:cNvSpPr txBox="1"/>
          <p:nvPr/>
        </p:nvSpPr>
        <p:spPr>
          <a:xfrm>
            <a:off x="33969760" y="14406185"/>
            <a:ext cx="3141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3D </a:t>
            </a:r>
            <a:r>
              <a:rPr lang="pt-BR" sz="4000" b="1" dirty="0" err="1">
                <a:solidFill>
                  <a:schemeClr val="bg1"/>
                </a:solidFill>
              </a:rPr>
              <a:t>Elements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09" name="Retângulo 308">
            <a:extLst>
              <a:ext uri="{FF2B5EF4-FFF2-40B4-BE49-F238E27FC236}">
                <a16:creationId xmlns:a16="http://schemas.microsoft.com/office/drawing/2014/main" id="{061CDC5F-8806-EB07-55C6-0ECA35264AC2}"/>
              </a:ext>
            </a:extLst>
          </p:cNvPr>
          <p:cNvSpPr/>
          <p:nvPr/>
        </p:nvSpPr>
        <p:spPr>
          <a:xfrm>
            <a:off x="15521814" y="20838081"/>
            <a:ext cx="8546625" cy="542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CTRIA3(Element2D)</a:t>
            </a:r>
          </a:p>
        </p:txBody>
      </p:sp>
      <p:sp>
        <p:nvSpPr>
          <p:cNvPr id="310" name="Retângulo 309">
            <a:extLst>
              <a:ext uri="{FF2B5EF4-FFF2-40B4-BE49-F238E27FC236}">
                <a16:creationId xmlns:a16="http://schemas.microsoft.com/office/drawing/2014/main" id="{59EC1EB3-BC1A-03B2-1E43-62035FCE6EFB}"/>
              </a:ext>
            </a:extLst>
          </p:cNvPr>
          <p:cNvSpPr/>
          <p:nvPr/>
        </p:nvSpPr>
        <p:spPr>
          <a:xfrm>
            <a:off x="15536732" y="25658417"/>
            <a:ext cx="8481253" cy="542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CQUAD4(Element2D)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3B3720-2575-498F-010A-35D3DC93445C}"/>
              </a:ext>
            </a:extLst>
          </p:cNvPr>
          <p:cNvSpPr/>
          <p:nvPr/>
        </p:nvSpPr>
        <p:spPr>
          <a:xfrm>
            <a:off x="29287214" y="20751387"/>
            <a:ext cx="8481253" cy="54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CTETRA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5B4FC2B9-3B74-D768-EE17-38CC473DE29B}"/>
              </a:ext>
            </a:extLst>
          </p:cNvPr>
          <p:cNvSpPr/>
          <p:nvPr/>
        </p:nvSpPr>
        <p:spPr>
          <a:xfrm>
            <a:off x="29293034" y="25569028"/>
            <a:ext cx="8481253" cy="54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CHEXA</a:t>
            </a:r>
          </a:p>
        </p:txBody>
      </p: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72691792-7FDE-5112-12C6-6E1450CE8871}"/>
              </a:ext>
            </a:extLst>
          </p:cNvPr>
          <p:cNvSpPr/>
          <p:nvPr/>
        </p:nvSpPr>
        <p:spPr>
          <a:xfrm>
            <a:off x="5447019" y="20261870"/>
            <a:ext cx="8362932" cy="5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Beam_Axial</a:t>
            </a:r>
            <a:endParaRPr lang="pt-BR" sz="2400" dirty="0"/>
          </a:p>
        </p:txBody>
      </p: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3FCC5B67-5EBB-6246-6D60-8784D47B2F55}"/>
              </a:ext>
            </a:extLst>
          </p:cNvPr>
          <p:cNvSpPr/>
          <p:nvPr/>
        </p:nvSpPr>
        <p:spPr>
          <a:xfrm>
            <a:off x="5425953" y="23039004"/>
            <a:ext cx="8362932" cy="5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Beam_Torsional</a:t>
            </a:r>
            <a:endParaRPr lang="pt-BR" sz="2400" dirty="0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9B8050E3-E88C-8485-7D61-2DB0D70BC142}"/>
              </a:ext>
            </a:extLst>
          </p:cNvPr>
          <p:cNvSpPr/>
          <p:nvPr/>
        </p:nvSpPr>
        <p:spPr>
          <a:xfrm>
            <a:off x="5412620" y="25839485"/>
            <a:ext cx="8362932" cy="5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Beam_Flexural</a:t>
            </a:r>
            <a:endParaRPr lang="pt-BR" sz="2400" dirty="0"/>
          </a:p>
        </p:txBody>
      </p: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53AD8610-465B-9AFE-ABB3-E879BEFC6218}"/>
              </a:ext>
            </a:extLst>
          </p:cNvPr>
          <p:cNvCxnSpPr/>
          <p:nvPr/>
        </p:nvCxnSpPr>
        <p:spPr>
          <a:xfrm flipV="1">
            <a:off x="1884133" y="23545790"/>
            <a:ext cx="2026463" cy="1416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ector de Seta Reta 213">
            <a:extLst>
              <a:ext uri="{FF2B5EF4-FFF2-40B4-BE49-F238E27FC236}">
                <a16:creationId xmlns:a16="http://schemas.microsoft.com/office/drawing/2014/main" id="{DB744A0D-8FDE-AE68-2AA9-447346A02F8A}"/>
              </a:ext>
            </a:extLst>
          </p:cNvPr>
          <p:cNvCxnSpPr>
            <a:cxnSpLocks/>
          </p:cNvCxnSpPr>
          <p:nvPr/>
        </p:nvCxnSpPr>
        <p:spPr>
          <a:xfrm flipV="1">
            <a:off x="1847270" y="24286062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65DFD7A9-BBE8-BC76-8CE9-1031EB43238E}"/>
              </a:ext>
            </a:extLst>
          </p:cNvPr>
          <p:cNvCxnSpPr>
            <a:cxnSpLocks/>
          </p:cNvCxnSpPr>
          <p:nvPr/>
        </p:nvCxnSpPr>
        <p:spPr>
          <a:xfrm>
            <a:off x="1847270" y="25003688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Elipse 215">
            <a:extLst>
              <a:ext uri="{FF2B5EF4-FFF2-40B4-BE49-F238E27FC236}">
                <a16:creationId xmlns:a16="http://schemas.microsoft.com/office/drawing/2014/main" id="{4E6111E0-216C-C1D5-F1DE-D3DCC5D669C1}"/>
              </a:ext>
            </a:extLst>
          </p:cNvPr>
          <p:cNvSpPr/>
          <p:nvPr/>
        </p:nvSpPr>
        <p:spPr>
          <a:xfrm>
            <a:off x="1781851" y="24935595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241" name="Conector de Seta Reta 240">
            <a:extLst>
              <a:ext uri="{FF2B5EF4-FFF2-40B4-BE49-F238E27FC236}">
                <a16:creationId xmlns:a16="http://schemas.microsoft.com/office/drawing/2014/main" id="{FF30C59B-E1F3-8BEF-AECA-91C56D614205}"/>
              </a:ext>
            </a:extLst>
          </p:cNvPr>
          <p:cNvCxnSpPr>
            <a:cxnSpLocks/>
          </p:cNvCxnSpPr>
          <p:nvPr/>
        </p:nvCxnSpPr>
        <p:spPr>
          <a:xfrm>
            <a:off x="3902356" y="23542898"/>
            <a:ext cx="79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Elipse 241">
            <a:extLst>
              <a:ext uri="{FF2B5EF4-FFF2-40B4-BE49-F238E27FC236}">
                <a16:creationId xmlns:a16="http://schemas.microsoft.com/office/drawing/2014/main" id="{548356A5-6E7F-F608-8FAA-209D2D288B64}"/>
              </a:ext>
            </a:extLst>
          </p:cNvPr>
          <p:cNvSpPr/>
          <p:nvPr/>
        </p:nvSpPr>
        <p:spPr>
          <a:xfrm>
            <a:off x="3836938" y="23474805"/>
            <a:ext cx="130745" cy="1307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CaixaDeTexto 243">
                <a:extLst>
                  <a:ext uri="{FF2B5EF4-FFF2-40B4-BE49-F238E27FC236}">
                    <a16:creationId xmlns:a16="http://schemas.microsoft.com/office/drawing/2014/main" id="{FDF7A473-6CEC-9E35-27A6-EC7A81BF86C8}"/>
                  </a:ext>
                </a:extLst>
              </p:cNvPr>
              <p:cNvSpPr txBox="1"/>
              <p:nvPr/>
            </p:nvSpPr>
            <p:spPr>
              <a:xfrm>
                <a:off x="3340752" y="22559128"/>
                <a:ext cx="530861" cy="332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44" name="CaixaDeTexto 243">
                <a:extLst>
                  <a:ext uri="{FF2B5EF4-FFF2-40B4-BE49-F238E27FC236}">
                    <a16:creationId xmlns:a16="http://schemas.microsoft.com/office/drawing/2014/main" id="{FDF7A473-6CEC-9E35-27A6-EC7A81BF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52" y="22559128"/>
                <a:ext cx="530861" cy="332014"/>
              </a:xfrm>
              <a:prstGeom prst="rect">
                <a:avLst/>
              </a:prstGeom>
              <a:blipFill>
                <a:blip r:embed="rId75"/>
                <a:stretch>
                  <a:fillRect l="-2299"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0FFC514A-A593-04FB-7094-C476ED88DBAA}"/>
              </a:ext>
            </a:extLst>
          </p:cNvPr>
          <p:cNvSpPr txBox="1"/>
          <p:nvPr/>
        </p:nvSpPr>
        <p:spPr>
          <a:xfrm>
            <a:off x="1004412" y="22936801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2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cxnSp>
        <p:nvCxnSpPr>
          <p:cNvPr id="246" name="Conector de Seta Reta 245">
            <a:extLst>
              <a:ext uri="{FF2B5EF4-FFF2-40B4-BE49-F238E27FC236}">
                <a16:creationId xmlns:a16="http://schemas.microsoft.com/office/drawing/2014/main" id="{2B4DA79A-0714-3DF7-F0A6-D10FF29A766D}"/>
              </a:ext>
            </a:extLst>
          </p:cNvPr>
          <p:cNvCxnSpPr>
            <a:cxnSpLocks/>
          </p:cNvCxnSpPr>
          <p:nvPr/>
        </p:nvCxnSpPr>
        <p:spPr>
          <a:xfrm flipV="1">
            <a:off x="3896434" y="22781374"/>
            <a:ext cx="0" cy="7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Elipse 254">
            <a:extLst>
              <a:ext uri="{FF2B5EF4-FFF2-40B4-BE49-F238E27FC236}">
                <a16:creationId xmlns:a16="http://schemas.microsoft.com/office/drawing/2014/main" id="{AE5B6E57-E01F-B54C-BFDA-3D0FA07B0159}"/>
              </a:ext>
            </a:extLst>
          </p:cNvPr>
          <p:cNvSpPr/>
          <p:nvPr/>
        </p:nvSpPr>
        <p:spPr>
          <a:xfrm>
            <a:off x="3690603" y="22971064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291" name="Elipse 290">
            <a:extLst>
              <a:ext uri="{FF2B5EF4-FFF2-40B4-BE49-F238E27FC236}">
                <a16:creationId xmlns:a16="http://schemas.microsoft.com/office/drawing/2014/main" id="{7D4DB351-38CD-E78F-39E0-3F19D14AEA24}"/>
              </a:ext>
            </a:extLst>
          </p:cNvPr>
          <p:cNvSpPr/>
          <p:nvPr/>
        </p:nvSpPr>
        <p:spPr>
          <a:xfrm>
            <a:off x="1648443" y="24465399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295" name="Elipse 294">
            <a:extLst>
              <a:ext uri="{FF2B5EF4-FFF2-40B4-BE49-F238E27FC236}">
                <a16:creationId xmlns:a16="http://schemas.microsoft.com/office/drawing/2014/main" id="{3127F656-4D04-A93C-E5F9-BE8EF3DA3A4D}"/>
              </a:ext>
            </a:extLst>
          </p:cNvPr>
          <p:cNvSpPr/>
          <p:nvPr/>
        </p:nvSpPr>
        <p:spPr>
          <a:xfrm rot="5400000">
            <a:off x="4244046" y="23455943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AD0C97BE-03CA-913C-6AD1-D8AC92065136}"/>
              </a:ext>
            </a:extLst>
          </p:cNvPr>
          <p:cNvSpPr/>
          <p:nvPr/>
        </p:nvSpPr>
        <p:spPr>
          <a:xfrm rot="5400000">
            <a:off x="2228188" y="24912463"/>
            <a:ext cx="391209" cy="167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CaixaDeTexto 296">
                <a:extLst>
                  <a:ext uri="{FF2B5EF4-FFF2-40B4-BE49-F238E27FC236}">
                    <a16:creationId xmlns:a16="http://schemas.microsoft.com/office/drawing/2014/main" id="{50166FAC-0369-A0E8-678F-57125EA2C6E7}"/>
                  </a:ext>
                </a:extLst>
              </p:cNvPr>
              <p:cNvSpPr txBox="1"/>
              <p:nvPr/>
            </p:nvSpPr>
            <p:spPr>
              <a:xfrm>
                <a:off x="4458923" y="23026821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9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97" name="CaixaDeTexto 296">
                <a:extLst>
                  <a:ext uri="{FF2B5EF4-FFF2-40B4-BE49-F238E27FC236}">
                    <a16:creationId xmlns:a16="http://schemas.microsoft.com/office/drawing/2014/main" id="{50166FAC-0369-A0E8-678F-57125EA2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23" y="23026821"/>
                <a:ext cx="530861" cy="307648"/>
              </a:xfrm>
              <a:prstGeom prst="rect">
                <a:avLst/>
              </a:prstGeom>
              <a:blipFill>
                <a:blip r:embed="rId76"/>
                <a:stretch>
                  <a:fillRect l="-1136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CaixaDeTexto 297">
                <a:extLst>
                  <a:ext uri="{FF2B5EF4-FFF2-40B4-BE49-F238E27FC236}">
                    <a16:creationId xmlns:a16="http://schemas.microsoft.com/office/drawing/2014/main" id="{1D39969C-B661-F12A-77DC-B65CB2959A8C}"/>
                  </a:ext>
                </a:extLst>
              </p:cNvPr>
              <p:cNvSpPr txBox="1"/>
              <p:nvPr/>
            </p:nvSpPr>
            <p:spPr>
              <a:xfrm>
                <a:off x="2494846" y="24622568"/>
                <a:ext cx="530861" cy="307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98" name="CaixaDeTexto 297">
                <a:extLst>
                  <a:ext uri="{FF2B5EF4-FFF2-40B4-BE49-F238E27FC236}">
                    <a16:creationId xmlns:a16="http://schemas.microsoft.com/office/drawing/2014/main" id="{1D39969C-B661-F12A-77DC-B65CB2959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46" y="24622568"/>
                <a:ext cx="530861" cy="307648"/>
              </a:xfrm>
              <a:prstGeom prst="rect">
                <a:avLst/>
              </a:prstGeom>
              <a:blipFill>
                <a:blip r:embed="rId77"/>
                <a:stretch>
                  <a:fillRect l="-1149"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CaixaDeTexto 298">
                <a:extLst>
                  <a:ext uri="{FF2B5EF4-FFF2-40B4-BE49-F238E27FC236}">
                    <a16:creationId xmlns:a16="http://schemas.microsoft.com/office/drawing/2014/main" id="{5AE25234-160B-2CE8-23C3-861A3BE77240}"/>
                  </a:ext>
                </a:extLst>
              </p:cNvPr>
              <p:cNvSpPr txBox="1"/>
              <p:nvPr/>
            </p:nvSpPr>
            <p:spPr>
              <a:xfrm>
                <a:off x="1272660" y="24112835"/>
                <a:ext cx="530861" cy="332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9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99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199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999" dirty="0"/>
              </a:p>
            </p:txBody>
          </p:sp>
        </mc:Choice>
        <mc:Fallback>
          <p:sp>
            <p:nvSpPr>
              <p:cNvPr id="299" name="CaixaDeTexto 298">
                <a:extLst>
                  <a:ext uri="{FF2B5EF4-FFF2-40B4-BE49-F238E27FC236}">
                    <a16:creationId xmlns:a16="http://schemas.microsoft.com/office/drawing/2014/main" id="{5AE25234-160B-2CE8-23C3-861A3BE7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60" y="24112835"/>
                <a:ext cx="530861" cy="332014"/>
              </a:xfrm>
              <a:prstGeom prst="rect">
                <a:avLst/>
              </a:prstGeom>
              <a:blipFill>
                <a:blip r:embed="rId78"/>
                <a:stretch>
                  <a:fillRect l="-2299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Triângulo isósceles 301">
            <a:extLst>
              <a:ext uri="{FF2B5EF4-FFF2-40B4-BE49-F238E27FC236}">
                <a16:creationId xmlns:a16="http://schemas.microsoft.com/office/drawing/2014/main" id="{750D7B7A-3B31-F2BB-4382-394EE30E0717}"/>
              </a:ext>
            </a:extLst>
          </p:cNvPr>
          <p:cNvSpPr/>
          <p:nvPr/>
        </p:nvSpPr>
        <p:spPr>
          <a:xfrm rot="16200000">
            <a:off x="3909401" y="22940459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303" name="Triângulo isósceles 302">
            <a:extLst>
              <a:ext uri="{FF2B5EF4-FFF2-40B4-BE49-F238E27FC236}">
                <a16:creationId xmlns:a16="http://schemas.microsoft.com/office/drawing/2014/main" id="{0A22C601-054B-D317-E2AD-034A9E43EA4F}"/>
              </a:ext>
            </a:extLst>
          </p:cNvPr>
          <p:cNvSpPr/>
          <p:nvPr/>
        </p:nvSpPr>
        <p:spPr>
          <a:xfrm rot="16200000">
            <a:off x="1863133" y="24442761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304" name="Triângulo isósceles 303">
            <a:extLst>
              <a:ext uri="{FF2B5EF4-FFF2-40B4-BE49-F238E27FC236}">
                <a16:creationId xmlns:a16="http://schemas.microsoft.com/office/drawing/2014/main" id="{8C2BAD75-37BE-D415-38A9-2CFA217BA127}"/>
              </a:ext>
            </a:extLst>
          </p:cNvPr>
          <p:cNvSpPr/>
          <p:nvPr/>
        </p:nvSpPr>
        <p:spPr>
          <a:xfrm>
            <a:off x="4488634" y="23564238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sp>
        <p:nvSpPr>
          <p:cNvPr id="306" name="Triângulo isósceles 305">
            <a:extLst>
              <a:ext uri="{FF2B5EF4-FFF2-40B4-BE49-F238E27FC236}">
                <a16:creationId xmlns:a16="http://schemas.microsoft.com/office/drawing/2014/main" id="{03F04826-BB01-6859-C558-7E3C1AA1832A}"/>
              </a:ext>
            </a:extLst>
          </p:cNvPr>
          <p:cNvSpPr/>
          <p:nvPr/>
        </p:nvSpPr>
        <p:spPr>
          <a:xfrm>
            <a:off x="2474899" y="25026700"/>
            <a:ext cx="53034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6"/>
          </a:p>
        </p:txBody>
      </p:sp>
      <p:cxnSp>
        <p:nvCxnSpPr>
          <p:cNvPr id="311" name="Conector reto 310">
            <a:extLst>
              <a:ext uri="{FF2B5EF4-FFF2-40B4-BE49-F238E27FC236}">
                <a16:creationId xmlns:a16="http://schemas.microsoft.com/office/drawing/2014/main" id="{D86382CC-5810-38E2-AD21-4BD5D0D9A004}"/>
              </a:ext>
            </a:extLst>
          </p:cNvPr>
          <p:cNvCxnSpPr/>
          <p:nvPr/>
        </p:nvCxnSpPr>
        <p:spPr>
          <a:xfrm>
            <a:off x="643926" y="19313465"/>
            <a:ext cx="13707655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Retângulo 311">
            <a:extLst>
              <a:ext uri="{FF2B5EF4-FFF2-40B4-BE49-F238E27FC236}">
                <a16:creationId xmlns:a16="http://schemas.microsoft.com/office/drawing/2014/main" id="{2B02AC13-50A8-1F00-5F14-DD95D7063D35}"/>
              </a:ext>
            </a:extLst>
          </p:cNvPr>
          <p:cNvSpPr/>
          <p:nvPr/>
        </p:nvSpPr>
        <p:spPr>
          <a:xfrm>
            <a:off x="17425278" y="10837707"/>
            <a:ext cx="8362932" cy="54510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FiniteElement</a:t>
            </a:r>
            <a:endParaRPr lang="pt-BR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DA46003-E840-EA4D-1FCE-5E104CA29EF5}"/>
              </a:ext>
            </a:extLst>
          </p:cNvPr>
          <p:cNvSpPr txBox="1"/>
          <p:nvPr/>
        </p:nvSpPr>
        <p:spPr>
          <a:xfrm>
            <a:off x="39015909" y="28010350"/>
            <a:ext cx="2184252" cy="6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8 nodes</a:t>
            </a:r>
          </a:p>
          <a:p>
            <a:pPr marL="285788" indent="-285788">
              <a:buFont typeface="Arial" panose="020B0604020202020204" pitchFamily="34" charset="0"/>
              <a:buChar char="•"/>
            </a:pPr>
            <a:r>
              <a:rPr lang="pt-BR" sz="1796" b="1" dirty="0"/>
              <a:t>3 </a:t>
            </a:r>
            <a:r>
              <a:rPr lang="pt-BR" sz="1796" b="1" dirty="0" err="1"/>
              <a:t>DOFs</a:t>
            </a:r>
            <a:r>
              <a:rPr lang="pt-BR" sz="1796" b="1" dirty="0"/>
              <a:t> per node</a:t>
            </a:r>
          </a:p>
        </p:txBody>
      </p:sp>
      <p:pic>
        <p:nvPicPr>
          <p:cNvPr id="42" name="Gráfico 41" descr="Cubo com preenchimento sólido">
            <a:extLst>
              <a:ext uri="{FF2B5EF4-FFF2-40B4-BE49-F238E27FC236}">
                <a16:creationId xmlns:a16="http://schemas.microsoft.com/office/drawing/2014/main" id="{FFB65C5E-96E4-9FFF-91B9-75BBC3E8CF69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29037474" y="14321666"/>
            <a:ext cx="914400" cy="914400"/>
          </a:xfrm>
          <a:prstGeom prst="rect">
            <a:avLst/>
          </a:prstGeom>
        </p:spPr>
      </p:pic>
      <p:sp>
        <p:nvSpPr>
          <p:cNvPr id="57" name="Retângulo 56">
            <a:extLst>
              <a:ext uri="{FF2B5EF4-FFF2-40B4-BE49-F238E27FC236}">
                <a16:creationId xmlns:a16="http://schemas.microsoft.com/office/drawing/2014/main" id="{E3ABB9CA-CF53-9AC9-8B1A-6F572C9DED2D}"/>
              </a:ext>
            </a:extLst>
          </p:cNvPr>
          <p:cNvSpPr/>
          <p:nvPr/>
        </p:nvSpPr>
        <p:spPr>
          <a:xfrm>
            <a:off x="15365356" y="14515309"/>
            <a:ext cx="615588" cy="5380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49050720-7648-7AB0-C8A1-D9383A254DFD}"/>
              </a:ext>
            </a:extLst>
          </p:cNvPr>
          <p:cNvCxnSpPr/>
          <p:nvPr/>
        </p:nvCxnSpPr>
        <p:spPr>
          <a:xfrm>
            <a:off x="1024905" y="14824427"/>
            <a:ext cx="7732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2B8BDD2D-8E55-7E4C-C9DB-3F596BCD0759}"/>
              </a:ext>
            </a:extLst>
          </p:cNvPr>
          <p:cNvSpPr/>
          <p:nvPr/>
        </p:nvSpPr>
        <p:spPr>
          <a:xfrm>
            <a:off x="687394" y="1035281"/>
            <a:ext cx="9270103" cy="9072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PreProcessCAE.py</a:t>
            </a:r>
          </a:p>
        </p:txBody>
      </p:sp>
      <p:pic>
        <p:nvPicPr>
          <p:cNvPr id="232" name="Gráfico 231" descr="Pesquisa de Pasta estrutura de tópicos">
            <a:extLst>
              <a:ext uri="{FF2B5EF4-FFF2-40B4-BE49-F238E27FC236}">
                <a16:creationId xmlns:a16="http://schemas.microsoft.com/office/drawing/2014/main" id="{DC3CE8FE-6066-2627-70C1-85576265BDC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5941" y="1025994"/>
            <a:ext cx="914400" cy="914400"/>
          </a:xfrm>
          <a:prstGeom prst="rect">
            <a:avLst/>
          </a:prstGeom>
        </p:spPr>
      </p:pic>
      <p:sp>
        <p:nvSpPr>
          <p:cNvPr id="249" name="Retângulo 248">
            <a:extLst>
              <a:ext uri="{FF2B5EF4-FFF2-40B4-BE49-F238E27FC236}">
                <a16:creationId xmlns:a16="http://schemas.microsoft.com/office/drawing/2014/main" id="{B4C5E104-B08F-AD97-5166-E30709221BD8}"/>
              </a:ext>
            </a:extLst>
          </p:cNvPr>
          <p:cNvSpPr/>
          <p:nvPr/>
        </p:nvSpPr>
        <p:spPr>
          <a:xfrm>
            <a:off x="13701409" y="6451743"/>
            <a:ext cx="15822473" cy="3810469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C56AA8CB-E318-1AB7-DB26-CFA49FE4943F}"/>
              </a:ext>
            </a:extLst>
          </p:cNvPr>
          <p:cNvSpPr txBox="1"/>
          <p:nvPr/>
        </p:nvSpPr>
        <p:spPr>
          <a:xfrm>
            <a:off x="13815083" y="7460425"/>
            <a:ext cx="16096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solve_system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tuple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assemble_global_stiffness_matrix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np.array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assemble_global_load_vector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np.array</a:t>
            </a:r>
            <a:endParaRPr lang="pt-BR" sz="2400" dirty="0"/>
          </a:p>
          <a:p>
            <a:r>
              <a:rPr lang="pt-BR" sz="2400" dirty="0"/>
              <a:t>========================================================================================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impose_boundary_conditions_penalty_method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u="sng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tuple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get_boundary_condition_dofs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np.array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set_fixed_boundary_conditions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tuple</a:t>
            </a:r>
            <a:endParaRPr lang="pt-BR" sz="2400" dirty="0"/>
          </a:p>
        </p:txBody>
      </p:sp>
      <p:sp>
        <p:nvSpPr>
          <p:cNvPr id="251" name="Retângulo 250">
            <a:extLst>
              <a:ext uri="{FF2B5EF4-FFF2-40B4-BE49-F238E27FC236}">
                <a16:creationId xmlns:a16="http://schemas.microsoft.com/office/drawing/2014/main" id="{34772DCA-A8FD-51BE-6739-D16D3C689C67}"/>
              </a:ext>
            </a:extLst>
          </p:cNvPr>
          <p:cNvSpPr/>
          <p:nvPr/>
        </p:nvSpPr>
        <p:spPr>
          <a:xfrm>
            <a:off x="13720352" y="6467814"/>
            <a:ext cx="15803535" cy="9072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SolverCAE.py</a:t>
            </a:r>
          </a:p>
        </p:txBody>
      </p:sp>
      <p:pic>
        <p:nvPicPr>
          <p:cNvPr id="224" name="Gráfico 223" descr="Calculadora com preenchimento sólido">
            <a:extLst>
              <a:ext uri="{FF2B5EF4-FFF2-40B4-BE49-F238E27FC236}">
                <a16:creationId xmlns:a16="http://schemas.microsoft.com/office/drawing/2014/main" id="{3FA4303B-9C55-DA2F-FBD2-1FA4EB6F5625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5535357" y="5640043"/>
            <a:ext cx="647881" cy="647881"/>
          </a:xfrm>
          <a:prstGeom prst="rect">
            <a:avLst/>
          </a:prstGeom>
        </p:spPr>
      </p:pic>
      <p:sp>
        <p:nvSpPr>
          <p:cNvPr id="314" name="Retângulo 313">
            <a:extLst>
              <a:ext uri="{FF2B5EF4-FFF2-40B4-BE49-F238E27FC236}">
                <a16:creationId xmlns:a16="http://schemas.microsoft.com/office/drawing/2014/main" id="{7B681BEA-4549-49D5-FDA3-94D74A8B8BB2}"/>
              </a:ext>
            </a:extLst>
          </p:cNvPr>
          <p:cNvSpPr/>
          <p:nvPr/>
        </p:nvSpPr>
        <p:spPr>
          <a:xfrm>
            <a:off x="30080199" y="1026416"/>
            <a:ext cx="13065975" cy="7259811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181E18A8-BD59-FB9B-5946-E27B06F0B752}"/>
              </a:ext>
            </a:extLst>
          </p:cNvPr>
          <p:cNvSpPr/>
          <p:nvPr/>
        </p:nvSpPr>
        <p:spPr>
          <a:xfrm>
            <a:off x="30120744" y="1051746"/>
            <a:ext cx="13025431" cy="9072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PostProcessCAE.py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8042CF-2185-7672-181E-E5AA02D79099}"/>
              </a:ext>
            </a:extLst>
          </p:cNvPr>
          <p:cNvSpPr txBox="1"/>
          <p:nvPr/>
        </p:nvSpPr>
        <p:spPr>
          <a:xfrm>
            <a:off x="30152571" y="2095265"/>
            <a:ext cx="129936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b="1" dirty="0" err="1"/>
              <a:t>get_post_processing_output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</a:p>
          <a:p>
            <a:pPr lvl="4"/>
            <a:r>
              <a:rPr lang="pt-BR" sz="2400" dirty="0"/>
              <a:t>								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create_displacement_dataframe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pd.DataFraeme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create_forces_dataframe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create_stress_dataframe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create_strain_dataframe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pd.DataFrame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compute_element_stress</a:t>
            </a:r>
            <a:r>
              <a:rPr lang="pt-BR" sz="2400" dirty="0"/>
              <a:t>(</a:t>
            </a:r>
            <a:r>
              <a:rPr lang="pt-BR" sz="2400" dirty="0" err="1"/>
              <a:t>FiniteElement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tuple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compute_element_strain</a:t>
            </a:r>
            <a:r>
              <a:rPr lang="pt-BR" sz="2400" dirty="0"/>
              <a:t>(</a:t>
            </a:r>
            <a:r>
              <a:rPr lang="pt-BR" sz="2400" dirty="0" err="1"/>
              <a:t>FiniteElement</a:t>
            </a:r>
            <a:r>
              <a:rPr lang="pt-BR" sz="2400" dirty="0"/>
              <a:t>, </a:t>
            </a:r>
            <a:r>
              <a:rPr lang="pt-BR" sz="2400" dirty="0" err="1"/>
              <a:t>np.array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tuple</a:t>
            </a:r>
            <a:r>
              <a:rPr lang="pt-BR" sz="2400" dirty="0"/>
              <a:t>) -&gt; </a:t>
            </a:r>
            <a:r>
              <a:rPr lang="pt-BR" sz="2400" dirty="0" err="1"/>
              <a:t>np.array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compute_von_mises_stress</a:t>
            </a:r>
            <a:r>
              <a:rPr lang="pt-BR" sz="2400" dirty="0"/>
              <a:t>(</a:t>
            </a:r>
            <a:r>
              <a:rPr lang="pt-BR" sz="2400" dirty="0" err="1"/>
              <a:t>np.array</a:t>
            </a:r>
            <a:r>
              <a:rPr lang="pt-BR" sz="2400" dirty="0"/>
              <a:t>) -&gt; </a:t>
            </a:r>
            <a:r>
              <a:rPr lang="pt-BR" sz="2400" dirty="0" err="1"/>
              <a:t>float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save_results_to_csv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create_mesh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plot_mesh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plot_results_displacement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plot_results_stress</a:t>
            </a:r>
            <a:r>
              <a:rPr lang="pt-BR" sz="2400" dirty="0"/>
              <a:t>(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, </a:t>
            </a:r>
            <a:r>
              <a:rPr lang="pt-BR" sz="2400" dirty="0" err="1"/>
              <a:t>pd.DataFrame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08" name="Gráfico 307" descr="Blog com preenchimento sólido">
            <a:extLst>
              <a:ext uri="{FF2B5EF4-FFF2-40B4-BE49-F238E27FC236}">
                <a16:creationId xmlns:a16="http://schemas.microsoft.com/office/drawing/2014/main" id="{8B8E2653-E3FE-BA82-4F9A-DBCD29B00D8A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30295282" y="1109311"/>
            <a:ext cx="745520" cy="745520"/>
          </a:xfrm>
          <a:prstGeom prst="rect">
            <a:avLst/>
          </a:prstGeom>
        </p:spPr>
      </p:pic>
      <p:pic>
        <p:nvPicPr>
          <p:cNvPr id="320" name="Gráfico 319" descr="Calculadora com preenchimento sólido">
            <a:extLst>
              <a:ext uri="{FF2B5EF4-FFF2-40B4-BE49-F238E27FC236}">
                <a16:creationId xmlns:a16="http://schemas.microsoft.com/office/drawing/2014/main" id="{D5A4B886-987B-69D5-44F1-3CA7BB7F2019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3927086" y="6580658"/>
            <a:ext cx="630571" cy="630571"/>
          </a:xfrm>
          <a:prstGeom prst="rect">
            <a:avLst/>
          </a:prstGeom>
        </p:spPr>
      </p:pic>
      <p:sp>
        <p:nvSpPr>
          <p:cNvPr id="324" name="Retângulo 323">
            <a:extLst>
              <a:ext uri="{FF2B5EF4-FFF2-40B4-BE49-F238E27FC236}">
                <a16:creationId xmlns:a16="http://schemas.microsoft.com/office/drawing/2014/main" id="{3FA4ED67-E9C2-30EA-28BB-B3CC2FA47634}"/>
              </a:ext>
            </a:extLst>
          </p:cNvPr>
          <p:cNvSpPr/>
          <p:nvPr/>
        </p:nvSpPr>
        <p:spPr>
          <a:xfrm>
            <a:off x="16978432" y="1055265"/>
            <a:ext cx="9317673" cy="4524315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D414E5FC-0338-0947-52BF-3D50FF744A75}"/>
              </a:ext>
            </a:extLst>
          </p:cNvPr>
          <p:cNvSpPr/>
          <p:nvPr/>
        </p:nvSpPr>
        <p:spPr>
          <a:xfrm>
            <a:off x="17014091" y="1083774"/>
            <a:ext cx="9274112" cy="9072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class</a:t>
            </a:r>
            <a:r>
              <a:rPr lang="pt-BR" sz="4000" dirty="0"/>
              <a:t> </a:t>
            </a:r>
            <a:r>
              <a:rPr lang="pt-BR" sz="4000" dirty="0" err="1"/>
              <a:t>InterfaceCAE</a:t>
            </a:r>
            <a:endParaRPr lang="pt-BR" sz="4000" dirty="0"/>
          </a:p>
        </p:txBody>
      </p:sp>
      <p:pic>
        <p:nvPicPr>
          <p:cNvPr id="330" name="Gráfico 329" descr="Cmd Terminal com preenchimento sólido">
            <a:extLst>
              <a:ext uri="{FF2B5EF4-FFF2-40B4-BE49-F238E27FC236}">
                <a16:creationId xmlns:a16="http://schemas.microsoft.com/office/drawing/2014/main" id="{3B14F78A-5255-D4FE-FFC7-6393D9C75A14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17256716" y="1100296"/>
            <a:ext cx="914400" cy="914400"/>
          </a:xfrm>
          <a:prstGeom prst="rect">
            <a:avLst/>
          </a:prstGeom>
        </p:spPr>
      </p:pic>
      <p:cxnSp>
        <p:nvCxnSpPr>
          <p:cNvPr id="335" name="Conector reto 334">
            <a:extLst>
              <a:ext uri="{FF2B5EF4-FFF2-40B4-BE49-F238E27FC236}">
                <a16:creationId xmlns:a16="http://schemas.microsoft.com/office/drawing/2014/main" id="{60F6838B-B49A-D450-81A6-6DF17C71F31D}"/>
              </a:ext>
            </a:extLst>
          </p:cNvPr>
          <p:cNvCxnSpPr>
            <a:cxnSpLocks/>
          </p:cNvCxnSpPr>
          <p:nvPr/>
        </p:nvCxnSpPr>
        <p:spPr>
          <a:xfrm>
            <a:off x="9973539" y="2776728"/>
            <a:ext cx="70117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Conector reto 335">
            <a:extLst>
              <a:ext uri="{FF2B5EF4-FFF2-40B4-BE49-F238E27FC236}">
                <a16:creationId xmlns:a16="http://schemas.microsoft.com/office/drawing/2014/main" id="{C3DE1715-CA47-8234-D4B2-3427D7BADADC}"/>
              </a:ext>
            </a:extLst>
          </p:cNvPr>
          <p:cNvCxnSpPr>
            <a:cxnSpLocks/>
          </p:cNvCxnSpPr>
          <p:nvPr/>
        </p:nvCxnSpPr>
        <p:spPr>
          <a:xfrm>
            <a:off x="26270917" y="2752147"/>
            <a:ext cx="3836024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0EF0F91C-F459-E3FA-5119-5439C2A94923}"/>
              </a:ext>
            </a:extLst>
          </p:cNvPr>
          <p:cNvSpPr/>
          <p:nvPr/>
        </p:nvSpPr>
        <p:spPr>
          <a:xfrm>
            <a:off x="14996478" y="15268189"/>
            <a:ext cx="13248386" cy="3562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8" name="Conector reto 337">
            <a:extLst>
              <a:ext uri="{FF2B5EF4-FFF2-40B4-BE49-F238E27FC236}">
                <a16:creationId xmlns:a16="http://schemas.microsoft.com/office/drawing/2014/main" id="{F865D20B-42FC-F206-D65F-DD2531E80820}"/>
              </a:ext>
            </a:extLst>
          </p:cNvPr>
          <p:cNvCxnSpPr>
            <a:cxnSpLocks/>
            <a:stCxn id="324" idx="2"/>
            <a:endCxn id="251" idx="0"/>
          </p:cNvCxnSpPr>
          <p:nvPr/>
        </p:nvCxnSpPr>
        <p:spPr>
          <a:xfrm flipH="1">
            <a:off x="21622120" y="5579580"/>
            <a:ext cx="15149" cy="8882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64C1C43A-54AC-EE67-A348-7B89976BBB42}"/>
              </a:ext>
            </a:extLst>
          </p:cNvPr>
          <p:cNvSpPr/>
          <p:nvPr/>
        </p:nvSpPr>
        <p:spPr>
          <a:xfrm>
            <a:off x="17325713" y="15702714"/>
            <a:ext cx="8549523" cy="2687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2443C3-D2C4-41D4-33B4-29146AD60BCB}"/>
              </a:ext>
            </a:extLst>
          </p:cNvPr>
          <p:cNvSpPr txBox="1"/>
          <p:nvPr/>
        </p:nvSpPr>
        <p:spPr>
          <a:xfrm>
            <a:off x="17565779" y="16397858"/>
            <a:ext cx="7867731" cy="175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/>
              <a:t>__</a:t>
            </a:r>
            <a:r>
              <a:rPr lang="pt-BR" sz="1803" dirty="0" err="1"/>
              <a:t>init</a:t>
            </a:r>
            <a:r>
              <a:rPr lang="pt-BR" sz="1803" dirty="0"/>
              <a:t>__(self,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, </a:t>
            </a:r>
            <a:r>
              <a:rPr lang="pt-BR" sz="1803" dirty="0" err="1"/>
              <a:t>pd.DataFrame</a:t>
            </a:r>
            <a:r>
              <a:rPr lang="pt-BR" sz="1803" dirty="0"/>
              <a:t>)</a:t>
            </a:r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assemble_jacobian_matrix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assemble_B_matrix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assemble_D_matrix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str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assemble_G_matrix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np.array</a:t>
            </a:r>
            <a:r>
              <a:rPr lang="pt-BR" sz="1803" dirty="0"/>
              <a:t>, </a:t>
            </a:r>
            <a:r>
              <a:rPr lang="pt-BR" sz="1803" dirty="0" err="1"/>
              <a:t>float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3" dirty="0" err="1"/>
              <a:t>assemble_P_matrix</a:t>
            </a:r>
            <a:r>
              <a:rPr lang="pt-BR" sz="1803" dirty="0"/>
              <a:t>(</a:t>
            </a:r>
            <a:r>
              <a:rPr lang="pt-BR" sz="1803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3" dirty="0"/>
              <a:t>, </a:t>
            </a:r>
            <a:r>
              <a:rPr lang="pt-BR" sz="1803" dirty="0" err="1"/>
              <a:t>np.array</a:t>
            </a:r>
            <a:r>
              <a:rPr lang="pt-BR" sz="1803" dirty="0"/>
              <a:t>, </a:t>
            </a:r>
            <a:r>
              <a:rPr lang="pt-BR" sz="1803" dirty="0" err="1"/>
              <a:t>np.array</a:t>
            </a:r>
            <a:r>
              <a:rPr lang="pt-BR" sz="1803" dirty="0"/>
              <a:t>) -&gt; </a:t>
            </a:r>
            <a:r>
              <a:rPr lang="pt-BR" sz="1803" dirty="0" err="1"/>
              <a:t>np.array</a:t>
            </a:r>
            <a:endParaRPr lang="pt-BR" sz="1803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62BCF7-9F47-CBD8-57B8-21FD901C7D09}"/>
              </a:ext>
            </a:extLst>
          </p:cNvPr>
          <p:cNvSpPr/>
          <p:nvPr/>
        </p:nvSpPr>
        <p:spPr>
          <a:xfrm>
            <a:off x="28916286" y="15335863"/>
            <a:ext cx="13248386" cy="3538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362E5F-4EA5-25B8-40B9-08138721D4B8}"/>
              </a:ext>
            </a:extLst>
          </p:cNvPr>
          <p:cNvSpPr/>
          <p:nvPr/>
        </p:nvSpPr>
        <p:spPr>
          <a:xfrm>
            <a:off x="17311278" y="15682170"/>
            <a:ext cx="8546625" cy="542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Element2D(</a:t>
            </a:r>
            <a:r>
              <a:rPr lang="pt-BR" sz="2400" dirty="0" err="1"/>
              <a:t>FiniteElement</a:t>
            </a:r>
            <a:r>
              <a:rPr lang="pt-BR" sz="2400" dirty="0"/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574377-B0FB-9454-8390-83C8B8E80CEE}"/>
              </a:ext>
            </a:extLst>
          </p:cNvPr>
          <p:cNvSpPr/>
          <p:nvPr/>
        </p:nvSpPr>
        <p:spPr>
          <a:xfrm>
            <a:off x="31294847" y="15692768"/>
            <a:ext cx="8491264" cy="271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3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12AA02-4BBA-6E2B-871B-4DD2D70B4FC6}"/>
              </a:ext>
            </a:extLst>
          </p:cNvPr>
          <p:cNvSpPr txBox="1"/>
          <p:nvPr/>
        </p:nvSpPr>
        <p:spPr>
          <a:xfrm>
            <a:off x="31378034" y="16364330"/>
            <a:ext cx="82205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/>
              <a:t>__</a:t>
            </a:r>
            <a:r>
              <a:rPr lang="pt-BR" sz="1800" dirty="0" err="1"/>
              <a:t>init</a:t>
            </a:r>
            <a:r>
              <a:rPr lang="pt-BR" sz="1800" dirty="0"/>
              <a:t>__(self, </a:t>
            </a:r>
            <a:r>
              <a:rPr lang="pt-BR" sz="1800" dirty="0" err="1"/>
              <a:t>pd.DataFrame</a:t>
            </a:r>
            <a:r>
              <a:rPr lang="pt-BR" sz="1800" dirty="0"/>
              <a:t>, </a:t>
            </a:r>
            <a:r>
              <a:rPr lang="pt-BR" sz="1800" dirty="0" err="1"/>
              <a:t>pd.DataFrame</a:t>
            </a:r>
            <a:r>
              <a:rPr lang="pt-BR" sz="1800" dirty="0"/>
              <a:t>, </a:t>
            </a:r>
            <a:r>
              <a:rPr lang="pt-BR" sz="1800" dirty="0" err="1"/>
              <a:t>pd.DataFrame</a:t>
            </a:r>
            <a:r>
              <a:rPr lang="pt-BR" sz="1800" dirty="0"/>
              <a:t>, </a:t>
            </a:r>
            <a:r>
              <a:rPr lang="pt-BR" sz="1800" dirty="0" err="1"/>
              <a:t>pd.DataFrame</a:t>
            </a:r>
            <a:r>
              <a:rPr lang="pt-BR" sz="1800" dirty="0"/>
              <a:t>)</a:t>
            </a:r>
            <a:endParaRPr lang="pt-BR" sz="1800" i="1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i="1" dirty="0" err="1"/>
              <a:t>assemble_jacobian_matrix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 err="1"/>
              <a:t>assemble_B_matrix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, </a:t>
            </a:r>
            <a:r>
              <a:rPr lang="pt-BR" sz="1800" dirty="0" err="1"/>
              <a:t>float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 err="1"/>
              <a:t>assemble_D_matrix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 err="1"/>
              <a:t>assemble_G_matrix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, </a:t>
            </a:r>
            <a:r>
              <a:rPr lang="pt-BR" sz="1800" dirty="0" err="1"/>
              <a:t>np.array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1800" dirty="0" err="1"/>
              <a:t>assemble_P_matrix</a:t>
            </a:r>
            <a:r>
              <a:rPr lang="pt-BR" sz="1800" dirty="0"/>
              <a:t>(</a:t>
            </a:r>
            <a:r>
              <a:rPr lang="pt-BR" sz="18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1800" dirty="0"/>
              <a:t>, </a:t>
            </a:r>
            <a:r>
              <a:rPr lang="pt-BR" sz="1800" dirty="0" err="1"/>
              <a:t>np.array</a:t>
            </a:r>
            <a:r>
              <a:rPr lang="pt-BR" sz="1800" dirty="0"/>
              <a:t>, </a:t>
            </a:r>
            <a:r>
              <a:rPr lang="pt-BR" sz="1800" dirty="0" err="1"/>
              <a:t>np.array</a:t>
            </a:r>
            <a:r>
              <a:rPr lang="pt-BR" sz="1800" dirty="0"/>
              <a:t>, </a:t>
            </a:r>
            <a:r>
              <a:rPr lang="pt-BR" sz="1800" dirty="0" err="1"/>
              <a:t>np.array</a:t>
            </a:r>
            <a:r>
              <a:rPr lang="pt-BR" sz="1800" dirty="0"/>
              <a:t>) -&gt; </a:t>
            </a:r>
            <a:r>
              <a:rPr lang="pt-BR" sz="1800" dirty="0" err="1"/>
              <a:t>np.array</a:t>
            </a:r>
            <a:endParaRPr lang="pt-BR" sz="1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F1E67C-006E-E6FF-8871-CB29A30A52A2}"/>
              </a:ext>
            </a:extLst>
          </p:cNvPr>
          <p:cNvSpPr/>
          <p:nvPr/>
        </p:nvSpPr>
        <p:spPr>
          <a:xfrm>
            <a:off x="31307971" y="15692767"/>
            <a:ext cx="8481253" cy="54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Class</a:t>
            </a:r>
            <a:r>
              <a:rPr lang="pt-BR" sz="2400" dirty="0"/>
              <a:t> Element3D(</a:t>
            </a:r>
            <a:r>
              <a:rPr lang="pt-BR" sz="2400" dirty="0" err="1"/>
              <a:t>FiniteElement</a:t>
            </a:r>
            <a:r>
              <a:rPr lang="pt-BR" sz="2400" dirty="0"/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0DDA25-A949-B07B-50B3-E1143FF0A304}"/>
              </a:ext>
            </a:extLst>
          </p:cNvPr>
          <p:cNvSpPr txBox="1"/>
          <p:nvPr/>
        </p:nvSpPr>
        <p:spPr>
          <a:xfrm>
            <a:off x="17303396" y="2139032"/>
            <a:ext cx="58004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create_preprocess_frame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create_solver_frame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create_postprocess_frame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select_file_button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solve_button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plot_mesh_button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plot_displacement_button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  <a:p>
            <a:pPr marL="285847" indent="-285847">
              <a:buFont typeface="Arial" panose="020B0604020202020204" pitchFamily="34" charset="0"/>
              <a:buChar char="•"/>
            </a:pPr>
            <a:r>
              <a:rPr lang="pt-BR" sz="2400" dirty="0" err="1"/>
              <a:t>plot_stress_button</a:t>
            </a:r>
            <a:r>
              <a:rPr lang="pt-BR" sz="2400" dirty="0"/>
              <a:t>(</a:t>
            </a:r>
            <a:r>
              <a:rPr lang="pt-BR" sz="2400" i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pt-BR" sz="2400" dirty="0"/>
              <a:t>) -&gt; </a:t>
            </a:r>
            <a:r>
              <a:rPr lang="pt-BR" sz="2400" dirty="0" err="1"/>
              <a:t>None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956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1639</Words>
  <Application>Microsoft Office PowerPoint</Application>
  <PresentationFormat>Personalizar</PresentationFormat>
  <Paragraphs>205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Cassio Murakami</dc:creator>
  <cp:lastModifiedBy>Cassio Murakami</cp:lastModifiedBy>
  <cp:revision>51</cp:revision>
  <dcterms:created xsi:type="dcterms:W3CDTF">2024-10-09T19:53:52Z</dcterms:created>
  <dcterms:modified xsi:type="dcterms:W3CDTF">2024-11-29T15:58:57Z</dcterms:modified>
</cp:coreProperties>
</file>