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4198" r:id="rId1"/>
  </p:sldMasterIdLst>
  <p:notesMasterIdLst>
    <p:notesMasterId r:id="rId19"/>
  </p:notesMasterIdLst>
  <p:sldIdLst>
    <p:sldId id="256" r:id="rId2"/>
    <p:sldId id="270" r:id="rId3"/>
    <p:sldId id="273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59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A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A9EC1-9FF2-0E46-B2FE-07EA8F5F1A10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E3497-A358-B14F-AE0E-969A2D296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3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1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95531F0-7D46-4A43-A343-9A720F56E8FD}" type="datetime1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3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AD97-0A67-2C45-AE8B-2B8591FF5D6C}" type="datetime1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5003-0778-EA40-B828-7E4D015DFBA4}" type="datetime1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18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3BDB-1B20-3745-A530-985E7F3920B3}" type="datetime1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22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703E-90FD-714F-8944-51221692724F}" type="datetime1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6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4EA7-B7D0-0C4C-8B74-A050CE5BEBB2}" type="datetime1">
              <a:rPr lang="en-US" smtClean="0"/>
              <a:t>11/17/16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58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68CD-C4A5-F640-9F17-C5F496A2B526}" type="datetime1">
              <a:rPr lang="en-US" smtClean="0"/>
              <a:t>11/17/16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71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AF7C-9055-CD49-B5B9-F120B1AB3571}" type="datetime1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4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2515-A517-D44B-940E-E41C792E779D}" type="datetime1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7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EB36-C475-9A44-8608-8FEE2B7F390D}" type="datetime1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4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67D1-E654-6B47-8BA0-7E05F767CDFF}" type="datetime1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2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7673-BF0E-DF43-BEED-BFB014A1AC71}" type="datetime1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3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F619-EEB5-254E-A8B0-229A8B9C6CED}" type="datetime1">
              <a:rPr lang="en-US" smtClean="0"/>
              <a:t>11/17/16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0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079F-C31D-3444-8B7D-A62FFEBC2304}" type="datetime1">
              <a:rPr lang="en-US" smtClean="0"/>
              <a:t>11/17/16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F8D0-02FB-E043-9D13-CB6CF6E94FBA}" type="datetime1">
              <a:rPr lang="en-US" smtClean="0"/>
              <a:t>11/17/16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4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9DC5-D280-3D49-8C84-E04B42D002DA}" type="datetime1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9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B358-6744-4D44-A371-FA16E6DCD0C3}" type="datetime1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7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A984BF0-9811-DC42-BCB0-A38ECDAD6224}" type="datetime1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5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9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  <p:sldLayoutId id="2147484210" r:id="rId12"/>
    <p:sldLayoutId id="2147484211" r:id="rId13"/>
    <p:sldLayoutId id="2147484212" r:id="rId14"/>
    <p:sldLayoutId id="2147484213" r:id="rId15"/>
    <p:sldLayoutId id="2147484214" r:id="rId16"/>
    <p:sldLayoutId id="214748421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upload.wikimedia.org/wikipedia/commons/d/d8/Concept_of_directional_optimization_in_CMA-ES_algorithm.p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D9A00"/>
                </a:solidFill>
              </a:rPr>
              <a:t>Resolução</a:t>
            </a:r>
            <a:r>
              <a:rPr lang="en-US" b="1" dirty="0" smtClean="0">
                <a:solidFill>
                  <a:srgbClr val="FD9A00"/>
                </a:solidFill>
              </a:rPr>
              <a:t> </a:t>
            </a:r>
            <a:r>
              <a:rPr lang="en-US" b="1" dirty="0" err="1" smtClean="0">
                <a:solidFill>
                  <a:srgbClr val="FD9A00"/>
                </a:solidFill>
              </a:rPr>
              <a:t>otimizada</a:t>
            </a:r>
            <a:r>
              <a:rPr lang="en-US" b="1" dirty="0" smtClean="0">
                <a:solidFill>
                  <a:srgbClr val="FD9A00"/>
                </a:solidFill>
              </a:rPr>
              <a:t> de </a:t>
            </a:r>
            <a:r>
              <a:rPr lang="en-US" b="1" dirty="0" err="1" smtClean="0">
                <a:solidFill>
                  <a:srgbClr val="FD9A00"/>
                </a:solidFill>
              </a:rPr>
              <a:t>problemas</a:t>
            </a:r>
            <a:r>
              <a:rPr lang="en-US" b="1" dirty="0" smtClean="0">
                <a:solidFill>
                  <a:srgbClr val="FD9A00"/>
                </a:solidFill>
              </a:rPr>
              <a:t> com </a:t>
            </a:r>
            <a:r>
              <a:rPr lang="en-US" b="1" dirty="0" err="1" smtClean="0">
                <a:solidFill>
                  <a:srgbClr val="FD9A00"/>
                </a:solidFill>
              </a:rPr>
              <a:t>uso</a:t>
            </a:r>
            <a:r>
              <a:rPr lang="en-US" b="1" dirty="0" smtClean="0">
                <a:solidFill>
                  <a:srgbClr val="FD9A00"/>
                </a:solidFill>
              </a:rPr>
              <a:t> de </a:t>
            </a:r>
            <a:r>
              <a:rPr lang="en-US" b="1" dirty="0" err="1" smtClean="0">
                <a:solidFill>
                  <a:srgbClr val="FD9A00"/>
                </a:solidFill>
              </a:rPr>
              <a:t>algoritmos</a:t>
            </a:r>
            <a:r>
              <a:rPr lang="en-US" b="1" dirty="0" smtClean="0">
                <a:solidFill>
                  <a:srgbClr val="FD9A00"/>
                </a:solidFill>
              </a:rPr>
              <a:t> </a:t>
            </a:r>
            <a:r>
              <a:rPr lang="en-US" b="1" dirty="0" err="1" smtClean="0">
                <a:solidFill>
                  <a:srgbClr val="FD9A00"/>
                </a:solidFill>
              </a:rPr>
              <a:t>evolutivos</a:t>
            </a:r>
            <a:endParaRPr lang="en-US" b="1" dirty="0">
              <a:solidFill>
                <a:srgbClr val="FD9A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Cássio</a:t>
            </a:r>
            <a:r>
              <a:rPr lang="en-US" b="1" dirty="0" smtClean="0">
                <a:latin typeface="+mj-lt"/>
                <a:ea typeface="Helvetica Neue" charset="0"/>
                <a:cs typeface="Helvetica Neue" charset="0"/>
              </a:rPr>
              <a:t> dos </a:t>
            </a:r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santos</a:t>
            </a:r>
            <a:r>
              <a:rPr lang="en-US" b="1" dirty="0" smtClean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sousa</a:t>
            </a:r>
            <a:endParaRPr lang="en-US" b="1" dirty="0">
              <a:latin typeface="+mj-lt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Evolução</a:t>
            </a:r>
            <a:r>
              <a:rPr lang="en-US" dirty="0" smtClean="0"/>
              <a:t> - </a:t>
            </a:r>
            <a:r>
              <a:rPr lang="en-US" dirty="0" err="1" smtClean="0"/>
              <a:t>Algoritmos</a:t>
            </a:r>
            <a:r>
              <a:rPr lang="en-US" dirty="0" smtClean="0"/>
              <a:t> de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Chutar</a:t>
            </a:r>
            <a:r>
              <a:rPr lang="en-US" dirty="0" smtClean="0"/>
              <a:t>”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parâmetros</a:t>
            </a:r>
            <a:r>
              <a:rPr lang="en-US" dirty="0" smtClean="0"/>
              <a:t> de </a:t>
            </a:r>
            <a:r>
              <a:rPr lang="en-US" dirty="0" err="1" smtClean="0"/>
              <a:t>evolução</a:t>
            </a:r>
            <a:r>
              <a:rPr lang="en-US" dirty="0" smtClean="0"/>
              <a:t> se </a:t>
            </a:r>
            <a:r>
              <a:rPr lang="en-US" dirty="0" err="1" smtClean="0"/>
              <a:t>mostrou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eficiente</a:t>
            </a:r>
            <a:r>
              <a:rPr lang="en-US" dirty="0" smtClean="0"/>
              <a:t> do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ajustá</a:t>
            </a:r>
            <a:r>
              <a:rPr lang="en-US" dirty="0" smtClean="0"/>
              <a:t>-los </a:t>
            </a:r>
            <a:r>
              <a:rPr lang="en-US" dirty="0" err="1" smtClean="0"/>
              <a:t>por</a:t>
            </a:r>
            <a:r>
              <a:rPr lang="en-US" dirty="0" smtClean="0"/>
              <a:t> outros </a:t>
            </a:r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b="1" baseline="30000" dirty="0" smtClean="0">
                <a:solidFill>
                  <a:srgbClr val="0432FF"/>
                </a:solidFill>
              </a:rPr>
              <a:t>[6]</a:t>
            </a:r>
          </a:p>
          <a:p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eficiência</a:t>
            </a:r>
            <a:r>
              <a:rPr lang="en-US" dirty="0" smtClean="0"/>
              <a:t>: </a:t>
            </a:r>
            <a:r>
              <a:rPr lang="en-US" dirty="0" err="1" smtClean="0"/>
              <a:t>algoritmos</a:t>
            </a:r>
            <a:r>
              <a:rPr lang="en-US" dirty="0" smtClean="0"/>
              <a:t> de </a:t>
            </a:r>
            <a:r>
              <a:rPr lang="en-US" dirty="0" err="1" smtClean="0"/>
              <a:t>ajuste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de tuning</a:t>
            </a:r>
          </a:p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etapa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vista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etapa</a:t>
            </a:r>
            <a:r>
              <a:rPr lang="en-US" dirty="0" smtClean="0"/>
              <a:t> de </a:t>
            </a:r>
            <a:r>
              <a:rPr lang="en-US" dirty="0" err="1" smtClean="0"/>
              <a:t>aprendizado</a:t>
            </a:r>
            <a:r>
              <a:rPr lang="en-US" dirty="0" smtClean="0"/>
              <a:t> do AE</a:t>
            </a:r>
          </a:p>
          <a:p>
            <a:r>
              <a:rPr lang="en-US" dirty="0" err="1" smtClean="0"/>
              <a:t>Escolha</a:t>
            </a:r>
            <a:r>
              <a:rPr lang="en-US" dirty="0" smtClean="0"/>
              <a:t> do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segundo</a:t>
            </a:r>
            <a:r>
              <a:rPr lang="en-US" dirty="0" smtClean="0"/>
              <a:t> a </a:t>
            </a:r>
            <a:r>
              <a:rPr lang="en-US" dirty="0" err="1" smtClean="0"/>
              <a:t>literatura</a:t>
            </a:r>
            <a:endParaRPr lang="en-US" dirty="0" smtClean="0"/>
          </a:p>
          <a:p>
            <a:r>
              <a:rPr lang="en-US" dirty="0" smtClean="0"/>
              <a:t>CMA-ES: Covariance Matrix Adaptation Evolution Strategy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Evolução</a:t>
            </a:r>
            <a:r>
              <a:rPr lang="en-US" dirty="0" smtClean="0"/>
              <a:t> - </a:t>
            </a:r>
            <a:r>
              <a:rPr lang="en-US" dirty="0" err="1" smtClean="0"/>
              <a:t>Algoritmo</a:t>
            </a:r>
            <a:r>
              <a:rPr lang="en-US" dirty="0" smtClean="0"/>
              <a:t> CMA-ES </a:t>
            </a:r>
            <a:r>
              <a:rPr lang="en-US" b="1" baseline="30000" dirty="0" smtClean="0">
                <a:solidFill>
                  <a:srgbClr val="00B0F0"/>
                </a:solidFill>
              </a:rPr>
              <a:t>[7]</a:t>
            </a:r>
            <a:endParaRPr lang="en-US" b="1" baseline="30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50592"/>
            <a:ext cx="10329910" cy="3986784"/>
          </a:xfrm>
        </p:spPr>
        <p:txBody>
          <a:bodyPr>
            <a:normAutofit/>
          </a:bodyPr>
          <a:lstStyle/>
          <a:p>
            <a:r>
              <a:rPr lang="en-US" dirty="0" err="1" smtClean="0"/>
              <a:t>Atua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amostra</a:t>
            </a:r>
            <a:r>
              <a:rPr lang="en-US" dirty="0" smtClean="0"/>
              <a:t> de </a:t>
            </a:r>
            <a:r>
              <a:rPr lang="en-US" dirty="0" err="1" smtClean="0"/>
              <a:t>populações</a:t>
            </a:r>
            <a:r>
              <a:rPr lang="en-US" dirty="0" smtClean="0"/>
              <a:t> para </a:t>
            </a:r>
            <a:r>
              <a:rPr lang="en-US" dirty="0" err="1" smtClean="0"/>
              <a:t>encontrar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ótimos</a:t>
            </a:r>
            <a:r>
              <a:rPr lang="en-US" dirty="0" smtClean="0"/>
              <a:t> de </a:t>
            </a:r>
            <a:r>
              <a:rPr lang="en-US" dirty="0" err="1" smtClean="0"/>
              <a:t>parâmetros</a:t>
            </a:r>
            <a:r>
              <a:rPr lang="en-US" dirty="0" smtClean="0"/>
              <a:t> de </a:t>
            </a:r>
            <a:r>
              <a:rPr lang="en-US" dirty="0" err="1" smtClean="0"/>
              <a:t>evolução</a:t>
            </a:r>
            <a:r>
              <a:rPr lang="en-US" dirty="0" smtClean="0"/>
              <a:t> (default)</a:t>
            </a:r>
          </a:p>
          <a:p>
            <a:r>
              <a:rPr lang="en-US" dirty="0" err="1" smtClean="0"/>
              <a:t>Execução</a:t>
            </a:r>
            <a:r>
              <a:rPr lang="en-US" dirty="0" smtClean="0"/>
              <a:t> (loop):</a:t>
            </a:r>
          </a:p>
          <a:p>
            <a:pPr lvl="1"/>
            <a:r>
              <a:rPr lang="en-US" dirty="0" err="1" smtClean="0"/>
              <a:t>Aplica</a:t>
            </a:r>
            <a:r>
              <a:rPr lang="en-US" dirty="0" smtClean="0"/>
              <a:t>-se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iteração</a:t>
            </a:r>
            <a:r>
              <a:rPr lang="en-US" dirty="0" smtClean="0"/>
              <a:t> do AE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das </a:t>
            </a:r>
            <a:r>
              <a:rPr lang="en-US" dirty="0" err="1" smtClean="0"/>
              <a:t>populações</a:t>
            </a:r>
            <a:endParaRPr lang="en-US" dirty="0" smtClean="0"/>
          </a:p>
          <a:p>
            <a:pPr lvl="1"/>
            <a:r>
              <a:rPr lang="en-US" dirty="0" err="1" smtClean="0"/>
              <a:t>Cálculos</a:t>
            </a:r>
            <a:r>
              <a:rPr lang="en-US" dirty="0" smtClean="0"/>
              <a:t> </a:t>
            </a:r>
            <a:r>
              <a:rPr lang="en-US" dirty="0" err="1" smtClean="0"/>
              <a:t>estatísticos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feitos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cima</a:t>
            </a:r>
            <a:r>
              <a:rPr lang="en-US" dirty="0" smtClean="0"/>
              <a:t> da nova </a:t>
            </a:r>
            <a:r>
              <a:rPr lang="en-US" dirty="0" err="1" smtClean="0"/>
              <a:t>amostra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a anterior (</a:t>
            </a:r>
            <a:r>
              <a:rPr lang="en-US" dirty="0" err="1" smtClean="0"/>
              <a:t>usa</a:t>
            </a:r>
            <a:r>
              <a:rPr lang="en-US" dirty="0" smtClean="0"/>
              <a:t>-se fitness)</a:t>
            </a:r>
          </a:p>
          <a:p>
            <a:pPr lvl="1"/>
            <a:r>
              <a:rPr lang="en-US" dirty="0" err="1" smtClean="0"/>
              <a:t>Parâmetros</a:t>
            </a:r>
            <a:r>
              <a:rPr lang="en-US" dirty="0" smtClean="0"/>
              <a:t> de </a:t>
            </a:r>
            <a:r>
              <a:rPr lang="en-US" dirty="0" err="1" smtClean="0"/>
              <a:t>evolução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modificados</a:t>
            </a:r>
            <a:r>
              <a:rPr lang="en-US" dirty="0" smtClean="0"/>
              <a:t> de </a:t>
            </a:r>
            <a:r>
              <a:rPr lang="en-US" dirty="0" err="1" smtClean="0"/>
              <a:t>acordo</a:t>
            </a:r>
            <a:r>
              <a:rPr lang="en-US" dirty="0" smtClean="0"/>
              <a:t> com </a:t>
            </a:r>
            <a:r>
              <a:rPr lang="en-US" dirty="0" err="1" smtClean="0"/>
              <a:t>tais</a:t>
            </a:r>
            <a:r>
              <a:rPr lang="en-US" dirty="0" smtClean="0"/>
              <a:t> </a:t>
            </a:r>
            <a:r>
              <a:rPr lang="en-US" dirty="0" err="1" smtClean="0"/>
              <a:t>cálculos</a:t>
            </a:r>
            <a:endParaRPr lang="en-US" dirty="0"/>
          </a:p>
          <a:p>
            <a:r>
              <a:rPr lang="en-US" dirty="0" smtClean="0"/>
              <a:t>As entradas do CMA-ES </a:t>
            </a:r>
            <a:r>
              <a:rPr lang="en-US" dirty="0" err="1" smtClean="0"/>
              <a:t>são</a:t>
            </a:r>
            <a:r>
              <a:rPr lang="en-US" dirty="0" smtClean="0"/>
              <a:t>, </a:t>
            </a:r>
            <a:r>
              <a:rPr lang="en-US" dirty="0" err="1" smtClean="0"/>
              <a:t>além</a:t>
            </a:r>
            <a:r>
              <a:rPr lang="en-US" dirty="0" smtClean="0"/>
              <a:t> do AE + fitness: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populações</a:t>
            </a:r>
            <a:r>
              <a:rPr lang="en-US" dirty="0" smtClean="0"/>
              <a:t> </a:t>
            </a:r>
            <a:r>
              <a:rPr lang="en-US" dirty="0" err="1" smtClean="0"/>
              <a:t>iniciais</a:t>
            </a:r>
            <a:r>
              <a:rPr lang="en-US" dirty="0" smtClean="0"/>
              <a:t> (ideal entre 3 e 100)</a:t>
            </a:r>
            <a:endParaRPr lang="en-US" dirty="0"/>
          </a:p>
          <a:p>
            <a:pPr lvl="1"/>
            <a:r>
              <a:rPr lang="en-US" dirty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desvio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parâmetro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tolerância</a:t>
            </a:r>
            <a:r>
              <a:rPr lang="en-US" dirty="0" smtClean="0"/>
              <a:t> do </a:t>
            </a:r>
            <a:r>
              <a:rPr lang="en-US" dirty="0" err="1" smtClean="0"/>
              <a:t>algoritmo</a:t>
            </a:r>
            <a:r>
              <a:rPr lang="en-US" dirty="0" smtClean="0"/>
              <a:t> (para </a:t>
            </a:r>
            <a:r>
              <a:rPr lang="en-US" dirty="0" err="1" smtClean="0"/>
              <a:t>critério</a:t>
            </a:r>
            <a:r>
              <a:rPr lang="en-US" dirty="0" smtClean="0"/>
              <a:t> de </a:t>
            </a:r>
            <a:r>
              <a:rPr lang="en-US" dirty="0" err="1" smtClean="0"/>
              <a:t>parada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Evolução</a:t>
            </a:r>
            <a:r>
              <a:rPr lang="en-US" dirty="0" smtClean="0"/>
              <a:t> - </a:t>
            </a:r>
            <a:r>
              <a:rPr lang="en-US" dirty="0" err="1" smtClean="0"/>
              <a:t>Algoritmo</a:t>
            </a:r>
            <a:r>
              <a:rPr lang="en-US" dirty="0" smtClean="0"/>
              <a:t> CMA-ES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54" y="2310891"/>
            <a:ext cx="5812807" cy="3850985"/>
          </a:xfrm>
        </p:spPr>
      </p:pic>
      <p:sp>
        <p:nvSpPr>
          <p:cNvPr id="5" name="Rectangle 4"/>
          <p:cNvSpPr/>
          <p:nvPr/>
        </p:nvSpPr>
        <p:spPr>
          <a:xfrm>
            <a:off x="1578871" y="6161876"/>
            <a:ext cx="91927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3"/>
              </a:rPr>
              <a:t>https://upload.wikimedia.org/wikipedia/commons/d/d8/Concept_of_directional_optimization_in_CMA-ES_algorithm.png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Utilidade</a:t>
            </a:r>
            <a:r>
              <a:rPr lang="en-US" dirty="0" smtClean="0"/>
              <a:t> </a:t>
            </a:r>
            <a:r>
              <a:rPr lang="en-US" b="1" baseline="30000" dirty="0" smtClean="0">
                <a:solidFill>
                  <a:srgbClr val="00B0F0"/>
                </a:solidFill>
              </a:rPr>
              <a:t>[1,2,6]</a:t>
            </a:r>
            <a:endParaRPr lang="en-US" b="1" baseline="30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97586" cy="34163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Cálculo</a:t>
            </a:r>
            <a:r>
              <a:rPr lang="en-US" dirty="0" smtClean="0"/>
              <a:t> de um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(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métricas</a:t>
            </a:r>
            <a:r>
              <a:rPr lang="en-US" dirty="0" smtClean="0"/>
              <a:t>) </a:t>
            </a:r>
            <a:r>
              <a:rPr lang="en-US" dirty="0" err="1" smtClean="0"/>
              <a:t>obtidos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das </a:t>
            </a:r>
            <a:r>
              <a:rPr lang="en-US" dirty="0" err="1" smtClean="0"/>
              <a:t>gerações</a:t>
            </a:r>
            <a:r>
              <a:rPr lang="en-US" dirty="0" smtClean="0"/>
              <a:t> </a:t>
            </a:r>
            <a:r>
              <a:rPr lang="en-US" dirty="0" err="1" smtClean="0"/>
              <a:t>criadas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execução</a:t>
            </a:r>
            <a:r>
              <a:rPr lang="en-US" dirty="0" smtClean="0"/>
              <a:t> do AE</a:t>
            </a:r>
          </a:p>
          <a:p>
            <a:r>
              <a:rPr lang="en-US" dirty="0" err="1" smtClean="0"/>
              <a:t>Pedem</a:t>
            </a:r>
            <a:r>
              <a:rPr lang="en-US" dirty="0" smtClean="0"/>
              <a:t> </a:t>
            </a:r>
            <a:r>
              <a:rPr lang="en-US" dirty="0" err="1" smtClean="0"/>
              <a:t>múltiplas</a:t>
            </a:r>
            <a:r>
              <a:rPr lang="en-US" dirty="0" smtClean="0"/>
              <a:t> </a:t>
            </a:r>
            <a:r>
              <a:rPr lang="en-US" dirty="0" err="1" smtClean="0"/>
              <a:t>execuções</a:t>
            </a:r>
            <a:r>
              <a:rPr lang="en-US" dirty="0" smtClean="0"/>
              <a:t> do AE </a:t>
            </a:r>
            <a:r>
              <a:rPr lang="en-US" dirty="0" err="1" smtClean="0"/>
              <a:t>sobre</a:t>
            </a:r>
            <a:r>
              <a:rPr lang="en-US" dirty="0" smtClean="0"/>
              <a:t> o </a:t>
            </a:r>
            <a:r>
              <a:rPr lang="en-US" dirty="0" err="1" smtClean="0"/>
              <a:t>problema</a:t>
            </a:r>
            <a:r>
              <a:rPr lang="en-US" dirty="0" smtClean="0"/>
              <a:t> (</a:t>
            </a:r>
            <a:r>
              <a:rPr lang="en-US" dirty="0" err="1" smtClean="0"/>
              <a:t>máximo</a:t>
            </a:r>
            <a:r>
              <a:rPr lang="en-US" dirty="0" smtClean="0"/>
              <a:t> de </a:t>
            </a:r>
            <a:r>
              <a:rPr lang="en-US" dirty="0" err="1" smtClean="0"/>
              <a:t>gerações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Métricas</a:t>
            </a:r>
            <a:r>
              <a:rPr lang="en-US" dirty="0" smtClean="0"/>
              <a:t> </a:t>
            </a:r>
            <a:r>
              <a:rPr lang="en-US" dirty="0" err="1" smtClean="0"/>
              <a:t>estatísticas</a:t>
            </a:r>
            <a:r>
              <a:rPr lang="en-US" dirty="0" smtClean="0"/>
              <a:t> – </a:t>
            </a:r>
            <a:r>
              <a:rPr lang="en-US" dirty="0" err="1" smtClean="0"/>
              <a:t>natureza</a:t>
            </a:r>
            <a:r>
              <a:rPr lang="en-US" dirty="0" smtClean="0"/>
              <a:t> de </a:t>
            </a:r>
            <a:r>
              <a:rPr lang="en-US" dirty="0" err="1" smtClean="0"/>
              <a:t>tentativa</a:t>
            </a:r>
            <a:r>
              <a:rPr lang="en-US" dirty="0" smtClean="0"/>
              <a:t>-e-</a:t>
            </a:r>
            <a:r>
              <a:rPr lang="en-US" dirty="0" err="1" smtClean="0"/>
              <a:t>erro</a:t>
            </a:r>
            <a:endParaRPr lang="en-US" dirty="0" smtClean="0"/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comuns</a:t>
            </a:r>
            <a:r>
              <a:rPr lang="en-US" dirty="0" smtClean="0"/>
              <a:t>: </a:t>
            </a:r>
            <a:r>
              <a:rPr lang="en-US" b="1" baseline="30000" dirty="0" smtClean="0">
                <a:solidFill>
                  <a:srgbClr val="0432FF"/>
                </a:solidFill>
              </a:rPr>
              <a:t>[2]</a:t>
            </a:r>
          </a:p>
          <a:p>
            <a:pPr lvl="1"/>
            <a:r>
              <a:rPr lang="en-US" dirty="0" smtClean="0"/>
              <a:t>Mean Best Fitness (MBF)</a:t>
            </a:r>
          </a:p>
          <a:p>
            <a:pPr lvl="1"/>
            <a:r>
              <a:rPr lang="en-US" dirty="0" smtClean="0"/>
              <a:t>AES (Average number of Evaluations to Solution)</a:t>
            </a:r>
          </a:p>
          <a:p>
            <a:pPr lvl="1"/>
            <a:r>
              <a:rPr lang="en-US" dirty="0" smtClean="0"/>
              <a:t>SR (Success Rate)</a:t>
            </a:r>
          </a:p>
          <a:p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significado</a:t>
            </a:r>
            <a:r>
              <a:rPr lang="en-US" dirty="0" smtClean="0"/>
              <a:t> (</a:t>
            </a:r>
            <a:r>
              <a:rPr lang="en-US" dirty="0" err="1" smtClean="0"/>
              <a:t>mediana</a:t>
            </a:r>
            <a:r>
              <a:rPr lang="en-US" dirty="0" smtClean="0"/>
              <a:t>, </a:t>
            </a:r>
            <a:r>
              <a:rPr lang="en-US" dirty="0" err="1" smtClean="0"/>
              <a:t>melhor</a:t>
            </a:r>
            <a:r>
              <a:rPr lang="en-US" dirty="0" smtClean="0"/>
              <a:t> fitness,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6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TG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Implementar</a:t>
            </a:r>
            <a:r>
              <a:rPr lang="en-US" dirty="0" smtClean="0"/>
              <a:t> um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evolutivo</a:t>
            </a:r>
            <a:r>
              <a:rPr lang="en-US" dirty="0" smtClean="0"/>
              <a:t> (AE)</a:t>
            </a:r>
          </a:p>
          <a:p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/>
              <a:t> </a:t>
            </a:r>
            <a:r>
              <a:rPr lang="en-US" dirty="0" err="1" smtClean="0"/>
              <a:t>compatíveis</a:t>
            </a:r>
            <a:r>
              <a:rPr lang="en-US" dirty="0" smtClean="0"/>
              <a:t> com </a:t>
            </a:r>
            <a:r>
              <a:rPr lang="en-US" dirty="0" err="1" smtClean="0"/>
              <a:t>este</a:t>
            </a:r>
            <a:r>
              <a:rPr lang="en-US" dirty="0" smtClean="0"/>
              <a:t> AE</a:t>
            </a:r>
          </a:p>
          <a:p>
            <a:r>
              <a:rPr lang="en-US" dirty="0" err="1" smtClean="0"/>
              <a:t>Otimizar</a:t>
            </a:r>
            <a:r>
              <a:rPr lang="en-US" dirty="0" smtClean="0"/>
              <a:t> o AE</a:t>
            </a:r>
          </a:p>
          <a:p>
            <a:r>
              <a:rPr lang="en-US" dirty="0" err="1" smtClean="0"/>
              <a:t>Analisar</a:t>
            </a:r>
            <a:r>
              <a:rPr lang="en-US" dirty="0" smtClean="0"/>
              <a:t> as </a:t>
            </a:r>
            <a:r>
              <a:rPr lang="en-US" dirty="0" err="1" smtClean="0"/>
              <a:t>soluções</a:t>
            </a:r>
            <a:r>
              <a:rPr lang="en-US" dirty="0" smtClean="0"/>
              <a:t> </a:t>
            </a:r>
            <a:r>
              <a:rPr lang="en-US" dirty="0" err="1" smtClean="0"/>
              <a:t>obtidas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AE para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0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previsto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r>
              <a:rPr lang="en-US" dirty="0" smtClean="0"/>
              <a:t> do AE e de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algoritmos</a:t>
            </a:r>
            <a:r>
              <a:rPr lang="en-US" dirty="0" smtClean="0"/>
              <a:t> de </a:t>
            </a:r>
            <a:r>
              <a:rPr lang="en-US" dirty="0" err="1" smtClean="0"/>
              <a:t>variação</a:t>
            </a:r>
            <a:r>
              <a:rPr lang="en-US" dirty="0" smtClean="0"/>
              <a:t> e </a:t>
            </a:r>
            <a:r>
              <a:rPr lang="en-US" dirty="0" err="1" smtClean="0"/>
              <a:t>seleção</a:t>
            </a:r>
            <a:endParaRPr lang="en-US" dirty="0"/>
          </a:p>
          <a:p>
            <a:r>
              <a:rPr lang="en-US" dirty="0" err="1" smtClean="0"/>
              <a:t>Implementação</a:t>
            </a:r>
            <a:r>
              <a:rPr lang="en-US" dirty="0" smtClean="0"/>
              <a:t> dos </a:t>
            </a:r>
            <a:r>
              <a:rPr lang="en-US" dirty="0" err="1" smtClean="0"/>
              <a:t>problemas</a:t>
            </a:r>
            <a:r>
              <a:rPr lang="en-US" dirty="0" smtClean="0"/>
              <a:t> e de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r>
              <a:rPr lang="en-US" dirty="0" smtClean="0"/>
              <a:t> de fitness</a:t>
            </a:r>
          </a:p>
          <a:p>
            <a:r>
              <a:rPr lang="en-US" dirty="0" err="1" smtClean="0"/>
              <a:t>Implementação</a:t>
            </a:r>
            <a:r>
              <a:rPr lang="en-US" dirty="0" smtClean="0"/>
              <a:t> do </a:t>
            </a:r>
            <a:r>
              <a:rPr lang="en-US" dirty="0" err="1" smtClean="0"/>
              <a:t>algoritmo</a:t>
            </a:r>
            <a:r>
              <a:rPr lang="en-US" dirty="0" smtClean="0"/>
              <a:t> CMA-ES para tuning do AE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endParaRPr lang="en-US" dirty="0" smtClean="0"/>
          </a:p>
          <a:p>
            <a:r>
              <a:rPr lang="en-US" dirty="0" err="1" smtClean="0"/>
              <a:t>Definição</a:t>
            </a:r>
            <a:r>
              <a:rPr lang="en-US" dirty="0" smtClean="0"/>
              <a:t> e </a:t>
            </a:r>
            <a:r>
              <a:rPr lang="en-US" dirty="0" err="1" smtClean="0"/>
              <a:t>implementação</a:t>
            </a:r>
            <a:r>
              <a:rPr lang="en-US" dirty="0" smtClean="0"/>
              <a:t> da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utilidade</a:t>
            </a:r>
            <a:endParaRPr lang="en-US" dirty="0"/>
          </a:p>
          <a:p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 smtClean="0"/>
              <a:t>contínua</a:t>
            </a:r>
            <a:r>
              <a:rPr lang="en-US" dirty="0" smtClean="0"/>
              <a:t> do AE </a:t>
            </a:r>
            <a:r>
              <a:rPr lang="en-US" dirty="0" err="1" smtClean="0"/>
              <a:t>pós</a:t>
            </a:r>
            <a:r>
              <a:rPr lang="en-US" dirty="0" smtClean="0"/>
              <a:t>-tuning e </a:t>
            </a:r>
            <a:r>
              <a:rPr lang="en-US" dirty="0" err="1" smtClean="0"/>
              <a:t>análise</a:t>
            </a:r>
            <a:r>
              <a:rPr lang="en-US" dirty="0" smtClean="0"/>
              <a:t> dos </a:t>
            </a:r>
            <a:r>
              <a:rPr lang="en-US" dirty="0" err="1" smtClean="0"/>
              <a:t>valores</a:t>
            </a:r>
            <a:r>
              <a:rPr lang="en-US" dirty="0" smtClean="0"/>
              <a:t> da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utilidade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Nesta</a:t>
            </a:r>
            <a:r>
              <a:rPr lang="en-US" dirty="0" smtClean="0"/>
              <a:t> </a:t>
            </a:r>
            <a:r>
              <a:rPr lang="en-US" dirty="0" err="1" smtClean="0"/>
              <a:t>ordem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1021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[1] </a:t>
            </a:r>
            <a:r>
              <a:rPr lang="en-US" dirty="0"/>
              <a:t>A. E. </a:t>
            </a:r>
            <a:r>
              <a:rPr lang="en-US" dirty="0" err="1" smtClean="0"/>
              <a:t>Eiben</a:t>
            </a:r>
            <a:r>
              <a:rPr lang="en-US" dirty="0" smtClean="0"/>
              <a:t>, J</a:t>
            </a:r>
            <a:r>
              <a:rPr lang="en-US" dirty="0"/>
              <a:t>. E. Smith. </a:t>
            </a:r>
            <a:r>
              <a:rPr lang="en-US" dirty="0" smtClean="0"/>
              <a:t>“</a:t>
            </a:r>
            <a:r>
              <a:rPr lang="en-US" i="1" dirty="0" smtClean="0"/>
              <a:t>Introduction </a:t>
            </a:r>
            <a:r>
              <a:rPr lang="en-US" i="1" dirty="0"/>
              <a:t>To Evolutionary </a:t>
            </a:r>
            <a:r>
              <a:rPr lang="en-US" i="1" dirty="0" smtClean="0"/>
              <a:t>Computing”</a:t>
            </a:r>
            <a:r>
              <a:rPr lang="en-US" dirty="0" smtClean="0"/>
              <a:t>. </a:t>
            </a:r>
            <a:r>
              <a:rPr lang="en-US" dirty="0"/>
              <a:t>V</a:t>
            </a:r>
            <a:r>
              <a:rPr lang="en-US" dirty="0" smtClean="0"/>
              <a:t>olume 53. </a:t>
            </a:r>
            <a:r>
              <a:rPr lang="en-US" dirty="0"/>
              <a:t>Springer-</a:t>
            </a:r>
            <a:r>
              <a:rPr lang="en-US" dirty="0" err="1"/>
              <a:t>Verlag</a:t>
            </a:r>
            <a:r>
              <a:rPr lang="en-US" dirty="0"/>
              <a:t>, 2003. </a:t>
            </a:r>
            <a:endParaRPr lang="en-US" dirty="0" smtClean="0"/>
          </a:p>
          <a:p>
            <a:r>
              <a:rPr lang="en-US" dirty="0" smtClean="0"/>
              <a:t>[2] A</a:t>
            </a:r>
            <a:r>
              <a:rPr lang="en-US" dirty="0"/>
              <a:t>. E. </a:t>
            </a:r>
            <a:r>
              <a:rPr lang="en-US" dirty="0" err="1" smtClean="0"/>
              <a:t>Eiben</a:t>
            </a:r>
            <a:r>
              <a:rPr lang="en-US" dirty="0" smtClean="0"/>
              <a:t>, S</a:t>
            </a:r>
            <a:r>
              <a:rPr lang="en-US" dirty="0"/>
              <a:t>. K. </a:t>
            </a:r>
            <a:r>
              <a:rPr lang="en-US" dirty="0" err="1"/>
              <a:t>Smit</a:t>
            </a:r>
            <a:r>
              <a:rPr lang="en-US" dirty="0"/>
              <a:t>. </a:t>
            </a:r>
            <a:r>
              <a:rPr lang="en-US" dirty="0" smtClean="0"/>
              <a:t>“Parameter </a:t>
            </a:r>
            <a:r>
              <a:rPr lang="en-US" dirty="0"/>
              <a:t>tuning for configuring and analyzing evolutionary </a:t>
            </a:r>
            <a:r>
              <a:rPr lang="en-US" dirty="0" smtClean="0"/>
              <a:t>algorithms”. </a:t>
            </a:r>
            <a:r>
              <a:rPr lang="en-US" i="1" dirty="0"/>
              <a:t>Swarm and Evolutionary Computation</a:t>
            </a:r>
            <a:r>
              <a:rPr lang="en-US" dirty="0"/>
              <a:t>, 1(1):19–31, 2011</a:t>
            </a:r>
            <a:r>
              <a:rPr lang="en-US" dirty="0" smtClean="0"/>
              <a:t>.</a:t>
            </a:r>
          </a:p>
          <a:p>
            <a:r>
              <a:rPr lang="en-US" dirty="0" smtClean="0"/>
              <a:t>[3] </a:t>
            </a:r>
            <a:r>
              <a:rPr lang="en-US" dirty="0"/>
              <a:t>P. </a:t>
            </a:r>
            <a:r>
              <a:rPr lang="en-US" dirty="0" err="1"/>
              <a:t>Giguere</a:t>
            </a:r>
            <a:r>
              <a:rPr lang="en-US" dirty="0"/>
              <a:t> and D. E. Goldberg. </a:t>
            </a:r>
            <a:r>
              <a:rPr lang="en-US" dirty="0" smtClean="0"/>
              <a:t>“Population </a:t>
            </a:r>
            <a:r>
              <a:rPr lang="en-US" dirty="0"/>
              <a:t>sizing for optimum sampling with genetic algorithms: A case study of the </a:t>
            </a:r>
            <a:r>
              <a:rPr lang="en-US" dirty="0" err="1"/>
              <a:t>onemax</a:t>
            </a:r>
            <a:r>
              <a:rPr lang="en-US" dirty="0"/>
              <a:t> </a:t>
            </a:r>
            <a:r>
              <a:rPr lang="en-US" dirty="0" smtClean="0"/>
              <a:t>problem”. </a:t>
            </a:r>
            <a:r>
              <a:rPr lang="en-US" i="1" dirty="0"/>
              <a:t>Genetic Programming</a:t>
            </a:r>
            <a:r>
              <a:rPr lang="en-US" dirty="0"/>
              <a:t>, 98:496–503, 1998. </a:t>
            </a:r>
            <a:endParaRPr lang="en-US" dirty="0" smtClean="0"/>
          </a:p>
          <a:p>
            <a:r>
              <a:rPr lang="en-US" dirty="0" smtClean="0"/>
              <a:t>[4] P. J. </a:t>
            </a:r>
            <a:r>
              <a:rPr lang="en-US" dirty="0"/>
              <a:t>Campbell. </a:t>
            </a:r>
            <a:r>
              <a:rPr lang="en-US" dirty="0" smtClean="0"/>
              <a:t>"Gauss </a:t>
            </a:r>
            <a:r>
              <a:rPr lang="en-US" dirty="0"/>
              <a:t>and the eight queens problem: a study in miniature of the propagation of historical </a:t>
            </a:r>
            <a:r>
              <a:rPr lang="en-US" dirty="0" smtClean="0"/>
              <a:t>error". </a:t>
            </a:r>
            <a:r>
              <a:rPr lang="en-US" i="1" dirty="0" err="1"/>
              <a:t>Historia</a:t>
            </a:r>
            <a:r>
              <a:rPr lang="en-US" i="1" dirty="0"/>
              <a:t> </a:t>
            </a:r>
            <a:r>
              <a:rPr lang="en-US" i="1" dirty="0" err="1"/>
              <a:t>mathematica</a:t>
            </a:r>
            <a:r>
              <a:rPr lang="en-US" dirty="0"/>
              <a:t>, 4(4):397–404, 1977. </a:t>
            </a:r>
            <a:endParaRPr lang="en-US" dirty="0" smtClean="0"/>
          </a:p>
          <a:p>
            <a:r>
              <a:rPr lang="en-US" dirty="0" smtClean="0"/>
              <a:t>[5] </a:t>
            </a:r>
            <a:r>
              <a:rPr lang="en-US" dirty="0"/>
              <a:t>A. E. </a:t>
            </a:r>
            <a:r>
              <a:rPr lang="en-US" dirty="0" err="1"/>
              <a:t>Eiben</a:t>
            </a:r>
            <a:r>
              <a:rPr lang="en-US" dirty="0"/>
              <a:t>, R. </a:t>
            </a:r>
            <a:r>
              <a:rPr lang="en-US" dirty="0" err="1"/>
              <a:t>Hinterding</a:t>
            </a:r>
            <a:r>
              <a:rPr lang="en-US" dirty="0"/>
              <a:t>, </a:t>
            </a:r>
            <a:r>
              <a:rPr lang="en-US" dirty="0" smtClean="0"/>
              <a:t>Z</a:t>
            </a:r>
            <a:r>
              <a:rPr lang="en-US" dirty="0"/>
              <a:t>. </a:t>
            </a:r>
            <a:r>
              <a:rPr lang="en-US" dirty="0" err="1"/>
              <a:t>Michalewicz</a:t>
            </a:r>
            <a:r>
              <a:rPr lang="en-US" dirty="0"/>
              <a:t>. </a:t>
            </a:r>
            <a:r>
              <a:rPr lang="en-US" dirty="0" smtClean="0"/>
              <a:t>“Parameter </a:t>
            </a:r>
            <a:r>
              <a:rPr lang="en-US" dirty="0"/>
              <a:t>control in evolutionary </a:t>
            </a:r>
            <a:r>
              <a:rPr lang="en-US" dirty="0" smtClean="0"/>
              <a:t>algorithms”. </a:t>
            </a:r>
            <a:r>
              <a:rPr lang="en-US" dirty="0"/>
              <a:t>Evolutionary Computation, </a:t>
            </a:r>
            <a:r>
              <a:rPr lang="en-US" i="1" dirty="0"/>
              <a:t>IEEE Transactions</a:t>
            </a:r>
            <a:r>
              <a:rPr lang="en-US" dirty="0"/>
              <a:t>, 3(2):124–141, 1999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[6] </a:t>
            </a:r>
            <a:r>
              <a:rPr lang="en-US" dirty="0"/>
              <a:t>K. S. </a:t>
            </a:r>
            <a:r>
              <a:rPr lang="en-US" dirty="0" err="1" smtClean="0"/>
              <a:t>Smit</a:t>
            </a:r>
            <a:r>
              <a:rPr lang="en-US" dirty="0" smtClean="0"/>
              <a:t>, A</a:t>
            </a:r>
            <a:r>
              <a:rPr lang="en-US" dirty="0"/>
              <a:t>. E. </a:t>
            </a:r>
            <a:r>
              <a:rPr lang="en-US" dirty="0" err="1"/>
              <a:t>Eiben</a:t>
            </a:r>
            <a:r>
              <a:rPr lang="en-US" dirty="0"/>
              <a:t>. </a:t>
            </a:r>
            <a:r>
              <a:rPr lang="en-US" dirty="0" smtClean="0"/>
              <a:t>“Comparing </a:t>
            </a:r>
            <a:r>
              <a:rPr lang="en-US" dirty="0"/>
              <a:t>parameter tuning methods for evolutionary </a:t>
            </a:r>
            <a:r>
              <a:rPr lang="en-US" dirty="0" smtClean="0"/>
              <a:t>algorithms”. </a:t>
            </a:r>
            <a:r>
              <a:rPr lang="en-US" dirty="0"/>
              <a:t>In Evolutionary Computation, 2009. CEC’09. </a:t>
            </a:r>
            <a:r>
              <a:rPr lang="en-US" i="1" dirty="0"/>
              <a:t>IEEE Congress</a:t>
            </a:r>
            <a:r>
              <a:rPr lang="en-US" dirty="0"/>
              <a:t>, pages 399–406. IEEE, 2009. </a:t>
            </a:r>
            <a:endParaRPr lang="en-US" dirty="0" smtClean="0"/>
          </a:p>
          <a:p>
            <a:r>
              <a:rPr lang="en-US" dirty="0" smtClean="0"/>
              <a:t>[7] N. </a:t>
            </a:r>
            <a:r>
              <a:rPr lang="en-US" dirty="0"/>
              <a:t>Hansen. </a:t>
            </a:r>
            <a:r>
              <a:rPr lang="en-US" dirty="0" smtClean="0"/>
              <a:t>“The CMA evolution </a:t>
            </a:r>
            <a:r>
              <a:rPr lang="en-US" dirty="0"/>
              <a:t>strategy: a comparing </a:t>
            </a:r>
            <a:r>
              <a:rPr lang="en-US" dirty="0" smtClean="0"/>
              <a:t>review”. </a:t>
            </a:r>
            <a:r>
              <a:rPr lang="en-US" dirty="0"/>
              <a:t>In </a:t>
            </a:r>
            <a:r>
              <a:rPr lang="en-US" i="1" dirty="0"/>
              <a:t>Towards a new evolutionary computation</a:t>
            </a:r>
            <a:r>
              <a:rPr lang="en-US" dirty="0"/>
              <a:t>, pages 75–102. Springer, 2006.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3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Sumário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Introdução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Escolhidos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Otimização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Análises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Resultados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Conclusões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rabalhos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uturos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Terminologia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(AE)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baseado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conceitos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evolução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(AG)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cuja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estrutura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parte de um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qual</a:t>
            </a:r>
            <a:r>
              <a:rPr lang="en-US" sz="20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carrega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 (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contém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necessários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suficientes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resolver um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endParaRPr lang="en-US" sz="2000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conjunto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9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(AE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Encontrar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enquanto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interage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Base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tentativa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-e-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erro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[1]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Mesmos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princípios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natural: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/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Recombinação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Seleção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/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Sobrevivência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parâmetros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interesse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retornados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pelo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após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ciclo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iterações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AE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Evolutivo</a:t>
            </a:r>
            <a:r>
              <a:rPr lang="en-US" dirty="0" smtClean="0"/>
              <a:t> (AE) - Framework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95" y="2550697"/>
            <a:ext cx="8298117" cy="376064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622774" cy="706964"/>
          </a:xfrm>
        </p:spPr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/>
              <a:t> </a:t>
            </a:r>
            <a:r>
              <a:rPr lang="en-US" dirty="0" err="1" smtClean="0"/>
              <a:t>Evolutivo</a:t>
            </a:r>
            <a:r>
              <a:rPr lang="en-US" dirty="0" smtClean="0"/>
              <a:t> (AE)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55796"/>
          </a:xfrm>
        </p:spPr>
        <p:txBody>
          <a:bodyPr/>
          <a:lstStyle/>
          <a:p>
            <a:r>
              <a:rPr lang="en-US" dirty="0" err="1" smtClean="0"/>
              <a:t>Implementação</a:t>
            </a:r>
            <a:r>
              <a:rPr lang="en-US" dirty="0" smtClean="0"/>
              <a:t> </a:t>
            </a:r>
            <a:r>
              <a:rPr lang="en-US" dirty="0" err="1" smtClean="0"/>
              <a:t>baseada</a:t>
            </a:r>
            <a:r>
              <a:rPr lang="en-US" dirty="0" smtClean="0"/>
              <a:t> no framework </a:t>
            </a:r>
            <a:r>
              <a:rPr lang="en-US" b="1" baseline="30000" dirty="0" smtClean="0">
                <a:solidFill>
                  <a:srgbClr val="0432FF"/>
                </a:solidFill>
              </a:rPr>
              <a:t>[2]</a:t>
            </a:r>
          </a:p>
          <a:p>
            <a:r>
              <a:rPr lang="en-US" dirty="0" err="1" smtClean="0"/>
              <a:t>Desenvolver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ações</a:t>
            </a:r>
            <a:r>
              <a:rPr lang="en-US" dirty="0" smtClean="0"/>
              <a:t> de </a:t>
            </a:r>
            <a:r>
              <a:rPr lang="en-US" dirty="0" err="1" smtClean="0"/>
              <a:t>variação</a:t>
            </a:r>
            <a:r>
              <a:rPr lang="en-US" dirty="0" smtClean="0"/>
              <a:t>/</a:t>
            </a:r>
            <a:r>
              <a:rPr lang="en-US" dirty="0" err="1" smtClean="0"/>
              <a:t>seleção</a:t>
            </a:r>
            <a:r>
              <a:rPr lang="en-US" dirty="0" smtClean="0"/>
              <a:t> 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população</a:t>
            </a:r>
            <a:endParaRPr lang="en-US" dirty="0" smtClean="0"/>
          </a:p>
          <a:p>
            <a:r>
              <a:rPr lang="en-US" dirty="0" err="1" smtClean="0"/>
              <a:t>Esqueleto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receptivo</a:t>
            </a:r>
            <a:r>
              <a:rPr lang="en-US" dirty="0" smtClean="0"/>
              <a:t> a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endParaRPr lang="en-US" dirty="0" smtClean="0"/>
          </a:p>
          <a:p>
            <a:pPr lvl="1"/>
            <a:r>
              <a:rPr lang="en-US" dirty="0" err="1" smtClean="0"/>
              <a:t>Mínimo</a:t>
            </a:r>
            <a:r>
              <a:rPr lang="en-US" dirty="0" smtClean="0"/>
              <a:t> / </a:t>
            </a:r>
            <a:r>
              <a:rPr lang="en-US" dirty="0" err="1" smtClean="0"/>
              <a:t>Máximo</a:t>
            </a:r>
            <a:endParaRPr lang="en-US" dirty="0" smtClean="0"/>
          </a:p>
          <a:p>
            <a:pPr lvl="1"/>
            <a:r>
              <a:rPr lang="en-US" dirty="0" err="1" smtClean="0"/>
              <a:t>Complexidade</a:t>
            </a:r>
            <a:r>
              <a:rPr lang="en-US" dirty="0" smtClean="0"/>
              <a:t> da </a:t>
            </a:r>
            <a:r>
              <a:rPr lang="en-US" dirty="0" err="1" smtClean="0"/>
              <a:t>população</a:t>
            </a:r>
            <a:endParaRPr lang="en-US" dirty="0" smtClean="0"/>
          </a:p>
          <a:p>
            <a:r>
              <a:rPr lang="en-US" b="1" dirty="0" err="1" smtClean="0"/>
              <a:t>Mutação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Valor </a:t>
            </a:r>
            <a:r>
              <a:rPr lang="en-US" dirty="0" err="1" smtClean="0">
                <a:sym typeface="Wingdings"/>
              </a:rPr>
              <a:t>aleatório</a:t>
            </a:r>
            <a:endParaRPr lang="en-US" dirty="0" smtClean="0">
              <a:sym typeface="Wingdings"/>
            </a:endParaRPr>
          </a:p>
          <a:p>
            <a:r>
              <a:rPr lang="en-US" b="1" dirty="0" err="1" smtClean="0">
                <a:sym typeface="Wingdings"/>
              </a:rPr>
              <a:t>Recombinação</a:t>
            </a:r>
            <a:r>
              <a:rPr lang="en-US" dirty="0" smtClean="0">
                <a:sym typeface="Wingdings"/>
              </a:rPr>
              <a:t>  </a:t>
            </a:r>
            <a:r>
              <a:rPr lang="en-US" dirty="0" err="1" smtClean="0">
                <a:sym typeface="Wingdings"/>
              </a:rPr>
              <a:t>Troca</a:t>
            </a:r>
            <a:r>
              <a:rPr lang="en-US" dirty="0" smtClean="0">
                <a:sym typeface="Wingdings"/>
              </a:rPr>
              <a:t> de </a:t>
            </a:r>
            <a:r>
              <a:rPr lang="en-US" dirty="0" err="1" smtClean="0">
                <a:sym typeface="Wingdings"/>
              </a:rPr>
              <a:t>valores</a:t>
            </a:r>
            <a:r>
              <a:rPr lang="en-US" dirty="0" smtClean="0">
                <a:sym typeface="Wingdings"/>
              </a:rPr>
              <a:t> entre </a:t>
            </a:r>
            <a:r>
              <a:rPr lang="en-US" dirty="0" err="1" smtClean="0">
                <a:sym typeface="Wingdings"/>
              </a:rPr>
              <a:t>os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pais</a:t>
            </a:r>
            <a:endParaRPr lang="en-US" dirty="0" smtClean="0">
              <a:sym typeface="Wingdings"/>
            </a:endParaRPr>
          </a:p>
          <a:p>
            <a:r>
              <a:rPr lang="en-US" b="1" dirty="0" err="1" smtClean="0">
                <a:sym typeface="Wingdings"/>
              </a:rPr>
              <a:t>Seleção</a:t>
            </a:r>
            <a:r>
              <a:rPr lang="en-US" dirty="0" smtClean="0">
                <a:sym typeface="Wingdings"/>
              </a:rPr>
              <a:t>  </a:t>
            </a:r>
            <a:r>
              <a:rPr lang="en-US" dirty="0" err="1" smtClean="0">
                <a:sym typeface="Wingdings"/>
              </a:rPr>
              <a:t>Os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melhores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indivíduos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são</a:t>
            </a:r>
            <a:r>
              <a:rPr lang="en-US" dirty="0" smtClean="0">
                <a:sym typeface="Wingdings"/>
              </a:rPr>
              <a:t> </a:t>
            </a:r>
          </a:p>
          <a:p>
            <a:r>
              <a:rPr lang="en-US" b="1" dirty="0" err="1" smtClean="0">
                <a:sym typeface="Wingdings"/>
              </a:rPr>
              <a:t>Sobrevivência</a:t>
            </a:r>
            <a:r>
              <a:rPr lang="en-US" dirty="0" smtClean="0">
                <a:sym typeface="Wingdings"/>
              </a:rPr>
              <a:t>  </a:t>
            </a:r>
            <a:r>
              <a:rPr lang="en-US" dirty="0" err="1" smtClean="0">
                <a:sym typeface="Wingdings"/>
              </a:rPr>
              <a:t>Rejeição</a:t>
            </a:r>
            <a:r>
              <a:rPr lang="en-US" dirty="0" smtClean="0">
                <a:sym typeface="Wingdings"/>
              </a:rPr>
              <a:t> de </a:t>
            </a:r>
            <a:r>
              <a:rPr lang="en-US" dirty="0" err="1">
                <a:sym typeface="Wingdings"/>
              </a:rPr>
              <a:t>espécimes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de </a:t>
            </a:r>
            <a:r>
              <a:rPr lang="en-US" dirty="0" err="1" smtClean="0">
                <a:sym typeface="Wingdings"/>
              </a:rPr>
              <a:t>menor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qualidade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Problemas</a:t>
            </a:r>
            <a:r>
              <a:rPr lang="en-US" dirty="0" smtClean="0"/>
              <a:t> - </a:t>
            </a:r>
            <a:r>
              <a:rPr lang="en-US" dirty="0" err="1" smtClean="0"/>
              <a:t>Escolha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464278" cy="3416300"/>
          </a:xfrm>
        </p:spPr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testarem</a:t>
            </a:r>
            <a:r>
              <a:rPr lang="en-US" dirty="0" smtClean="0"/>
              <a:t> o </a:t>
            </a:r>
            <a:r>
              <a:rPr lang="en-US" dirty="0" err="1" smtClean="0"/>
              <a:t>funcionamento</a:t>
            </a:r>
            <a:r>
              <a:rPr lang="en-US" dirty="0" smtClean="0"/>
              <a:t> do AE,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simples o </a:t>
            </a:r>
            <a:r>
              <a:rPr lang="en-US" dirty="0" err="1" smtClean="0"/>
              <a:t>suficiente</a:t>
            </a:r>
            <a:r>
              <a:rPr lang="en-US" dirty="0" smtClean="0"/>
              <a:t> para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testados</a:t>
            </a:r>
            <a:r>
              <a:rPr lang="en-US" dirty="0" smtClean="0"/>
              <a:t> com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existentes</a:t>
            </a:r>
            <a:r>
              <a:rPr lang="en-US" dirty="0" smtClean="0"/>
              <a:t> (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clássicos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Escolha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:</a:t>
            </a:r>
          </a:p>
          <a:p>
            <a:pPr lvl="1"/>
            <a:r>
              <a:rPr lang="en-US" b="1" dirty="0" err="1" smtClean="0"/>
              <a:t>Problema</a:t>
            </a:r>
            <a:r>
              <a:rPr lang="en-US" b="1" dirty="0" smtClean="0"/>
              <a:t> </a:t>
            </a:r>
            <a:r>
              <a:rPr lang="en-US" b="1" dirty="0" err="1" smtClean="0"/>
              <a:t>OneMax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vetor</a:t>
            </a:r>
            <a:r>
              <a:rPr lang="en-US" dirty="0" smtClean="0"/>
              <a:t> de 100 bits </a:t>
            </a:r>
            <a:r>
              <a:rPr lang="en-US" dirty="0" err="1" smtClean="0"/>
              <a:t>começa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0,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mudar</a:t>
            </a:r>
            <a:r>
              <a:rPr lang="en-US" dirty="0" smtClean="0"/>
              <a:t> para 1); </a:t>
            </a:r>
            <a:r>
              <a:rPr lang="en-US" b="1" baseline="30000" dirty="0" smtClean="0">
                <a:solidFill>
                  <a:srgbClr val="0432FF"/>
                </a:solidFill>
              </a:rPr>
              <a:t>[3]</a:t>
            </a:r>
          </a:p>
          <a:p>
            <a:pPr lvl="1"/>
            <a:r>
              <a:rPr lang="en-US" b="1" dirty="0" err="1" smtClean="0"/>
              <a:t>Problema</a:t>
            </a:r>
            <a:r>
              <a:rPr lang="en-US" b="1" dirty="0" smtClean="0"/>
              <a:t> das 8 </a:t>
            </a:r>
            <a:r>
              <a:rPr lang="en-US" b="1" dirty="0" err="1" smtClean="0"/>
              <a:t>Rainhas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se </a:t>
            </a:r>
            <a:r>
              <a:rPr lang="en-US" dirty="0" err="1" smtClean="0"/>
              <a:t>atacar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tabuleiro</a:t>
            </a:r>
            <a:r>
              <a:rPr lang="en-US" dirty="0" smtClean="0"/>
              <a:t> de </a:t>
            </a:r>
            <a:r>
              <a:rPr lang="en-US" dirty="0" err="1" smtClean="0"/>
              <a:t>xadrez</a:t>
            </a:r>
            <a:r>
              <a:rPr lang="en-US" dirty="0" smtClean="0"/>
              <a:t> 8x8). </a:t>
            </a:r>
            <a:r>
              <a:rPr lang="en-US" b="1" baseline="30000" dirty="0" smtClean="0">
                <a:solidFill>
                  <a:srgbClr val="0432FF"/>
                </a:solidFill>
              </a:rPr>
              <a:t>[4]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3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Função</a:t>
            </a:r>
            <a:r>
              <a:rPr lang="en-US" dirty="0" smtClean="0"/>
              <a:t> de fitness </a:t>
            </a:r>
            <a:r>
              <a:rPr lang="en-US" b="1" baseline="30000" dirty="0" smtClean="0">
                <a:solidFill>
                  <a:srgbClr val="00B0F0"/>
                </a:solidFill>
              </a:rPr>
              <a:t>[1,2]</a:t>
            </a:r>
            <a:endParaRPr lang="en-US" b="1" baseline="30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000982" cy="3416300"/>
          </a:xfrm>
        </p:spPr>
        <p:txBody>
          <a:bodyPr/>
          <a:lstStyle/>
          <a:p>
            <a:r>
              <a:rPr lang="en-US" dirty="0" err="1" smtClean="0"/>
              <a:t>Qualifica</a:t>
            </a:r>
            <a:r>
              <a:rPr lang="en-US" dirty="0" smtClean="0"/>
              <a:t> a </a:t>
            </a:r>
            <a:r>
              <a:rPr lang="en-US" dirty="0" err="1" smtClean="0"/>
              <a:t>solução</a:t>
            </a:r>
            <a:r>
              <a:rPr lang="en-US" dirty="0" smtClean="0"/>
              <a:t> dada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determinada</a:t>
            </a:r>
            <a:r>
              <a:rPr lang="en-US" dirty="0" smtClean="0"/>
              <a:t> </a:t>
            </a:r>
            <a:r>
              <a:rPr lang="en-US" dirty="0" err="1" smtClean="0"/>
              <a:t>geração</a:t>
            </a:r>
            <a:endParaRPr lang="en-US" dirty="0" smtClean="0"/>
          </a:p>
          <a:p>
            <a:r>
              <a:rPr lang="en-US" dirty="0" err="1" smtClean="0"/>
              <a:t>Escala</a:t>
            </a:r>
            <a:r>
              <a:rPr lang="en-US" dirty="0" smtClean="0"/>
              <a:t> </a:t>
            </a:r>
            <a:r>
              <a:rPr lang="en-US" dirty="0" err="1" smtClean="0"/>
              <a:t>numérica</a:t>
            </a:r>
            <a:endParaRPr lang="en-US" dirty="0" smtClean="0"/>
          </a:p>
          <a:p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retornar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se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chegar</a:t>
            </a:r>
            <a:r>
              <a:rPr lang="en-US" dirty="0" smtClean="0"/>
              <a:t> 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solução</a:t>
            </a:r>
            <a:endParaRPr lang="en-US" dirty="0" smtClean="0"/>
          </a:p>
          <a:p>
            <a:r>
              <a:rPr lang="en-US" b="1" dirty="0" err="1" smtClean="0"/>
              <a:t>OneMax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quantos</a:t>
            </a:r>
            <a:r>
              <a:rPr lang="en-US" dirty="0" smtClean="0"/>
              <a:t> bits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setados</a:t>
            </a:r>
            <a:r>
              <a:rPr lang="en-US" dirty="0" smtClean="0"/>
              <a:t> com valor 1; </a:t>
            </a:r>
            <a:r>
              <a:rPr lang="en-US" dirty="0" err="1" smtClean="0"/>
              <a:t>busca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endParaRPr lang="en-US" dirty="0" smtClean="0"/>
          </a:p>
          <a:p>
            <a:r>
              <a:rPr lang="en-US" b="1" dirty="0" smtClean="0"/>
              <a:t>8 </a:t>
            </a:r>
            <a:r>
              <a:rPr lang="en-US" b="1" dirty="0" err="1" smtClean="0"/>
              <a:t>rainhas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quantas</a:t>
            </a:r>
            <a:r>
              <a:rPr lang="en-US" dirty="0" smtClean="0"/>
              <a:t> </a:t>
            </a:r>
            <a:r>
              <a:rPr lang="en-US" dirty="0" err="1" smtClean="0"/>
              <a:t>rainhas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se </a:t>
            </a:r>
            <a:r>
              <a:rPr lang="en-US" dirty="0" err="1" smtClean="0"/>
              <a:t>atacar</a:t>
            </a:r>
            <a:r>
              <a:rPr lang="en-US" dirty="0" smtClean="0"/>
              <a:t> no </a:t>
            </a:r>
            <a:r>
              <a:rPr lang="en-US" dirty="0" err="1" smtClean="0"/>
              <a:t>tabuleiro</a:t>
            </a:r>
            <a:r>
              <a:rPr lang="en-US" dirty="0" smtClean="0"/>
              <a:t>; </a:t>
            </a:r>
            <a:r>
              <a:rPr lang="en-US" dirty="0" err="1" smtClean="0"/>
              <a:t>busca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menor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7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Evolução</a:t>
            </a:r>
            <a:r>
              <a:rPr lang="en-US" dirty="0" smtClean="0"/>
              <a:t> - </a:t>
            </a:r>
            <a:r>
              <a:rPr lang="en-US" dirty="0" err="1" smtClean="0"/>
              <a:t>Parâmetros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expressividades</a:t>
            </a:r>
            <a:r>
              <a:rPr lang="en-US" dirty="0" smtClean="0"/>
              <a:t> das </a:t>
            </a:r>
            <a:r>
              <a:rPr lang="en-US" dirty="0" err="1" smtClean="0"/>
              <a:t>ações</a:t>
            </a:r>
            <a:r>
              <a:rPr lang="en-US" dirty="0" smtClean="0"/>
              <a:t> de </a:t>
            </a:r>
            <a:r>
              <a:rPr lang="en-US" dirty="0" err="1" smtClean="0"/>
              <a:t>variação</a:t>
            </a:r>
            <a:r>
              <a:rPr lang="en-US" dirty="0" smtClean="0"/>
              <a:t> / </a:t>
            </a:r>
            <a:r>
              <a:rPr lang="en-US" dirty="0" err="1" smtClean="0"/>
              <a:t>seleção</a:t>
            </a:r>
            <a:r>
              <a:rPr lang="en-US" dirty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descritas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parâmetros</a:t>
            </a:r>
            <a:r>
              <a:rPr lang="en-US" dirty="0" smtClean="0"/>
              <a:t> </a:t>
            </a:r>
            <a:r>
              <a:rPr lang="en-US" dirty="0" err="1" smtClean="0"/>
              <a:t>setados</a:t>
            </a:r>
            <a:r>
              <a:rPr lang="en-US" dirty="0" smtClean="0"/>
              <a:t> </a:t>
            </a:r>
            <a:r>
              <a:rPr lang="en-US" dirty="0" err="1" smtClean="0"/>
              <a:t>inicialmente</a:t>
            </a:r>
            <a:r>
              <a:rPr lang="en-US" dirty="0" smtClean="0"/>
              <a:t> no AE </a:t>
            </a:r>
            <a:r>
              <a:rPr lang="en-US" dirty="0" err="1" smtClean="0"/>
              <a:t>numa</a:t>
            </a:r>
            <a:r>
              <a:rPr lang="en-US" dirty="0" smtClean="0"/>
              <a:t> </a:t>
            </a:r>
            <a:r>
              <a:rPr lang="en-US" dirty="0" err="1" smtClean="0"/>
              <a:t>escala</a:t>
            </a:r>
            <a:r>
              <a:rPr lang="en-US" dirty="0" smtClean="0"/>
              <a:t> de 100%</a:t>
            </a:r>
          </a:p>
          <a:p>
            <a:r>
              <a:rPr lang="en-US" dirty="0" err="1" smtClean="0"/>
              <a:t>Normalmente</a:t>
            </a:r>
            <a:r>
              <a:rPr lang="en-US" dirty="0" smtClean="0"/>
              <a:t> expressos </a:t>
            </a:r>
            <a:r>
              <a:rPr lang="en-US" dirty="0" err="1" smtClean="0"/>
              <a:t>por</a:t>
            </a:r>
            <a:r>
              <a:rPr lang="en-US" dirty="0" smtClean="0"/>
              <a:t> um </a:t>
            </a:r>
            <a:r>
              <a:rPr lang="en-US" dirty="0" err="1" smtClean="0"/>
              <a:t>vetor</a:t>
            </a:r>
            <a:endParaRPr lang="en-US" dirty="0" smtClean="0"/>
          </a:p>
          <a:p>
            <a:r>
              <a:rPr lang="en-US" dirty="0" err="1" smtClean="0"/>
              <a:t>Ajustar</a:t>
            </a:r>
            <a:r>
              <a:rPr lang="en-US" dirty="0" smtClean="0"/>
              <a:t> </a:t>
            </a:r>
            <a:r>
              <a:rPr lang="en-US" dirty="0" err="1" smtClean="0"/>
              <a:t>tais</a:t>
            </a:r>
            <a:r>
              <a:rPr lang="en-US" dirty="0" smtClean="0"/>
              <a:t> </a:t>
            </a:r>
            <a:r>
              <a:rPr lang="en-US" dirty="0" err="1" smtClean="0"/>
              <a:t>parâmetros</a:t>
            </a:r>
            <a:r>
              <a:rPr lang="en-US" dirty="0" smtClean="0"/>
              <a:t> </a:t>
            </a:r>
            <a:r>
              <a:rPr lang="en-US" dirty="0" err="1" smtClean="0"/>
              <a:t>determina</a:t>
            </a:r>
            <a:r>
              <a:rPr lang="en-US" dirty="0" smtClean="0"/>
              <a:t> a </a:t>
            </a:r>
            <a:r>
              <a:rPr lang="en-US" dirty="0" err="1" smtClean="0"/>
              <a:t>qualidade</a:t>
            </a:r>
            <a:r>
              <a:rPr lang="en-US" dirty="0" smtClean="0"/>
              <a:t> das </a:t>
            </a:r>
            <a:r>
              <a:rPr lang="en-US" dirty="0" err="1" smtClean="0"/>
              <a:t>soluções</a:t>
            </a:r>
            <a:r>
              <a:rPr lang="en-US" dirty="0" smtClean="0"/>
              <a:t> e a </a:t>
            </a:r>
            <a:r>
              <a:rPr lang="en-US" dirty="0" err="1" smtClean="0"/>
              <a:t>velocidade</a:t>
            </a:r>
            <a:r>
              <a:rPr lang="en-US" dirty="0" smtClean="0"/>
              <a:t> de </a:t>
            </a:r>
            <a:r>
              <a:rPr lang="en-US" dirty="0" err="1" smtClean="0"/>
              <a:t>convergência</a:t>
            </a:r>
            <a:r>
              <a:rPr lang="en-US" dirty="0" smtClean="0"/>
              <a:t> </a:t>
            </a:r>
            <a:r>
              <a:rPr lang="en-US" b="1" baseline="30000" dirty="0" smtClean="0">
                <a:solidFill>
                  <a:srgbClr val="0432FF"/>
                </a:solidFill>
              </a:rPr>
              <a:t>[5]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8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660</TotalTime>
  <Words>975</Words>
  <Application>Microsoft Macintosh PowerPoint</Application>
  <PresentationFormat>Widescreen</PresentationFormat>
  <Paragraphs>117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Century Gothic</vt:lpstr>
      <vt:lpstr>Helvetica</vt:lpstr>
      <vt:lpstr>Helvetica Neue</vt:lpstr>
      <vt:lpstr>Wingdings</vt:lpstr>
      <vt:lpstr>Wingdings 3</vt:lpstr>
      <vt:lpstr>Arial</vt:lpstr>
      <vt:lpstr>Ion Boardroom</vt:lpstr>
      <vt:lpstr>Resolução otimizada de problemas com uso de algoritmos evolutivos</vt:lpstr>
      <vt:lpstr>Sumário</vt:lpstr>
      <vt:lpstr>Terminologia</vt:lpstr>
      <vt:lpstr>Algoritmo Evolutivo (AE)</vt:lpstr>
      <vt:lpstr>Algoritmo Evolutivo (AE) - Framework</vt:lpstr>
      <vt:lpstr>Algoritmo Evolutivo (AE)</vt:lpstr>
      <vt:lpstr>Problemas - Escolha</vt:lpstr>
      <vt:lpstr>Função de fitness [1,2]</vt:lpstr>
      <vt:lpstr>Evolução - Parâmetros</vt:lpstr>
      <vt:lpstr>Evolução - Algoritmos de tuning</vt:lpstr>
      <vt:lpstr>Evolução - Algoritmo CMA-ES [7]</vt:lpstr>
      <vt:lpstr>Evolução - Algoritmo CMA-ES</vt:lpstr>
      <vt:lpstr>Função Utilidade [1,2,6]</vt:lpstr>
      <vt:lpstr>Objetivos do TG</vt:lpstr>
      <vt:lpstr>Desenvolvimento previsto</vt:lpstr>
      <vt:lpstr>Referências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Resolução otimizada de problemas com uso de algoritmos evolutivos</dc:title>
  <dc:creator>Dos Santos Sousa, Cassio</dc:creator>
  <cp:lastModifiedBy>Dos Santos Sousa, Cassio</cp:lastModifiedBy>
  <cp:revision>199</cp:revision>
  <dcterms:created xsi:type="dcterms:W3CDTF">2016-06-15T11:12:43Z</dcterms:created>
  <dcterms:modified xsi:type="dcterms:W3CDTF">2016-11-17T04:51:45Z</dcterms:modified>
</cp:coreProperties>
</file>