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198" r:id="rId1"/>
  </p:sldMasterIdLst>
  <p:notesMasterIdLst>
    <p:notesMasterId r:id="rId26"/>
  </p:notesMasterIdLst>
  <p:sldIdLst>
    <p:sldId id="256" r:id="rId2"/>
    <p:sldId id="270" r:id="rId3"/>
    <p:sldId id="273" r:id="rId4"/>
    <p:sldId id="290" r:id="rId5"/>
    <p:sldId id="257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7" r:id="rId21"/>
    <p:sldId id="291" r:id="rId22"/>
    <p:sldId id="269" r:id="rId23"/>
    <p:sldId id="271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D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9EC1-9FF2-0E46-B2FE-07EA8F5F1A10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E3497-A358-B14F-AE0E-969A2D296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3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2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4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5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2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6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9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7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69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23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16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8E3497-A358-B14F-AE0E-969A2D29661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95531F0-7D46-4A43-A343-9A720F56E8FD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AD97-0A67-2C45-AE8B-2B8591FF5D6C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5003-0778-EA40-B828-7E4D015DFBA4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18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3BDB-1B20-3745-A530-985E7F3920B3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22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703E-90FD-714F-8944-51221692724F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4EA7-B7D0-0C4C-8B74-A050CE5BEBB2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B68CD-C4A5-F640-9F17-C5F496A2B526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AF7C-9055-CD49-B5B9-F120B1AB3571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4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2515-A517-D44B-940E-E41C792E779D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7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EB36-C475-9A44-8608-8FEE2B7F390D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67D1-E654-6B47-8BA0-7E05F767CDFF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2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7673-BF0E-DF43-BEED-BFB014A1AC71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3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F619-EEB5-254E-A8B0-229A8B9C6CED}" type="datetime1">
              <a:rPr lang="en-US" smtClean="0"/>
              <a:t>11/18/16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0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079F-C31D-3444-8B7D-A62FFEBC2304}" type="datetime1">
              <a:rPr lang="en-US" smtClean="0"/>
              <a:t>11/18/16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F8D0-02FB-E043-9D13-CB6CF6E94FBA}" type="datetime1">
              <a:rPr lang="en-US" smtClean="0"/>
              <a:t>11/18/16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9DC5-D280-3D49-8C84-E04B42D002DA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B358-6744-4D44-A371-FA16E6DCD0C3}" type="datetime1">
              <a:rPr lang="en-US" smtClean="0"/>
              <a:t>11/18/16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7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A984BF0-9811-DC42-BCB0-A38ECDAD6224}" type="datetime1">
              <a:rPr lang="en-US" smtClean="0"/>
              <a:t>11/18/16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5774153-6BEA-8641-B7A1-86CE42693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5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  <p:sldLayoutId id="2147484211" r:id="rId13"/>
    <p:sldLayoutId id="2147484212" r:id="rId14"/>
    <p:sldLayoutId id="2147484213" r:id="rId15"/>
    <p:sldLayoutId id="2147484214" r:id="rId16"/>
    <p:sldLayoutId id="214748421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bitko.com/tutorials/genetic-algorithms/recommendations.php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D9A00"/>
                </a:solidFill>
              </a:rPr>
              <a:t>Resolução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otimizada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problemas</a:t>
            </a:r>
            <a:r>
              <a:rPr lang="en-US" b="1" dirty="0" smtClean="0">
                <a:solidFill>
                  <a:srgbClr val="FD9A00"/>
                </a:solidFill>
              </a:rPr>
              <a:t> com </a:t>
            </a:r>
            <a:r>
              <a:rPr lang="en-US" b="1" dirty="0" err="1" smtClean="0">
                <a:solidFill>
                  <a:srgbClr val="FD9A00"/>
                </a:solidFill>
              </a:rPr>
              <a:t>uso</a:t>
            </a:r>
            <a:r>
              <a:rPr lang="en-US" b="1" dirty="0" smtClean="0">
                <a:solidFill>
                  <a:srgbClr val="FD9A00"/>
                </a:solidFill>
              </a:rPr>
              <a:t> de </a:t>
            </a:r>
            <a:r>
              <a:rPr lang="en-US" b="1" dirty="0" err="1" smtClean="0">
                <a:solidFill>
                  <a:srgbClr val="FD9A00"/>
                </a:solidFill>
              </a:rPr>
              <a:t>algoritmos</a:t>
            </a:r>
            <a:r>
              <a:rPr lang="en-US" b="1" dirty="0" smtClean="0">
                <a:solidFill>
                  <a:srgbClr val="FD9A00"/>
                </a:solidFill>
              </a:rPr>
              <a:t> </a:t>
            </a:r>
            <a:r>
              <a:rPr lang="en-US" b="1" dirty="0" err="1" smtClean="0">
                <a:solidFill>
                  <a:srgbClr val="FD9A00"/>
                </a:solidFill>
              </a:rPr>
              <a:t>evolutivos</a:t>
            </a:r>
            <a:endParaRPr lang="en-US" b="1" dirty="0">
              <a:solidFill>
                <a:srgbClr val="FD9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Cássio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dos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santos</a:t>
            </a:r>
            <a:r>
              <a:rPr lang="en-US" b="1" dirty="0" smtClean="0">
                <a:latin typeface="+mj-lt"/>
                <a:ea typeface="Helvetica Neue" charset="0"/>
                <a:cs typeface="Helvetica Neue" charset="0"/>
              </a:rPr>
              <a:t> </a:t>
            </a:r>
            <a:r>
              <a:rPr lang="en-US" b="1" dirty="0" err="1" smtClean="0">
                <a:latin typeface="+mj-lt"/>
                <a:ea typeface="Helvetica Neue" charset="0"/>
                <a:cs typeface="Helvetica Neue" charset="0"/>
              </a:rPr>
              <a:t>sousa</a:t>
            </a:r>
            <a:endParaRPr lang="en-US" b="1" dirty="0">
              <a:latin typeface="+mj-lt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Mutação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aleatoriamente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(com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1) </a:t>
            </a:r>
            <a:r>
              <a:rPr lang="mr-IN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equivalente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cara-ou-coroa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b="1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(k)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k-1)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no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[0, 1))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real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levado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independente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adequada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0.001 a 0.5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endParaRPr lang="en-US" b="1" baseline="30000" dirty="0" smtClean="0">
              <a:solidFill>
                <a:srgbClr val="0432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têm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(re)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aparece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primeiro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próxima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Tamanho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i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(100 bits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ficar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1)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[6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variáveis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aproximar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1.0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(Dado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descobrir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caminho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rápido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passa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retorna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vez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percorrer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OneMax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BooleanGene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Simples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ótima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Fácil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implementar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100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RealGenes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0.0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difícil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convergir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Real (a chance de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atingir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1.0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avaliar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de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687572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Grafo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conexo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precisa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Completude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calculadas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[8]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for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encontrado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atalho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entre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B,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será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utilizado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possui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N-2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intervalos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diferentes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final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(“A”)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total,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removida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sugerir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trajeto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fitness: soma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distâncias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Caixeiro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Viajante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sz="2800" b="1" dirty="0" err="1" smtClean="0">
                <a:latin typeface="Helvetica" charset="0"/>
                <a:ea typeface="Helvetica" charset="0"/>
                <a:cs typeface="Helvetica" charset="0"/>
              </a:rPr>
              <a:t>Exemplo</a:t>
            </a:r>
            <a:r>
              <a:rPr lang="en-US" sz="2800" b="1" dirty="0" smtClean="0"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Lista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[A, B, C, D, E, 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Integer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k): [5, 4, 3, 2]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IntegerGene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(5)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inteiro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0 a 4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[3, 0, 1, 0]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índice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sempre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começa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zero)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Visita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3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E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E, F]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[B, C, D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D,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1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D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, D,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[C, F]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Gene 0 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Escolhe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do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grupo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[C,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F]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Sobra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cidade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F,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visitada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último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genes [3, 0, 1, 0]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traduzidos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 A  E  B  D  C  F  A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podem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livremente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crossover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separadamente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framework de um AE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espaço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série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[9]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(s)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imunes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manutenção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da(s)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ainda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elitismo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todas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simulações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tradicional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estáticos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interessante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parâmetros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pudessem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Possível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Adaptativo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(AGA)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AGA: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módulo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extra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adicionado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um AG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modifica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longo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gerações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Fator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decisivo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trabalho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alguns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[11,12]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mas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chegando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implementação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 (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Considerações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[10]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AGA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já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costuma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há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Ideia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acaba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Alta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muito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seus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dispersando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equilibrar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crossover,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igualando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fitness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considerado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fitness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comparação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média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desvio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crescer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Caso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contrário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diminui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 [0.001, 0.5]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[13]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;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inicial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m0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controlado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forma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semelhante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89" y="4678934"/>
            <a:ext cx="1449842" cy="92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Sumário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Terminologia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Objetivo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</a:t>
            </a: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Escolhidos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Análises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Conclusões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rabalhos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uturos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Otimiza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AGA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19</a:t>
            </a:fld>
            <a:endParaRPr lang="en-US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43" y="2603500"/>
            <a:ext cx="7375827" cy="3416300"/>
          </a:xfrm>
        </p:spPr>
      </p:pic>
    </p:spTree>
    <p:extLst>
      <p:ext uri="{BB962C8B-B14F-4D97-AF65-F5344CB8AC3E}">
        <p14:creationId xmlns:p14="http://schemas.microsoft.com/office/powerpoint/2010/main" val="6084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An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álises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Resultados</a:t>
            </a:r>
            <a:endParaRPr lang="en-US" sz="28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41264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</a:t>
            </a:r>
            <a:r>
              <a:rPr lang="en-US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exto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aqui</a:t>
            </a:r>
            <a:endParaRPr lang="en-US" i="1" baseline="-25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4102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J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Smith.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Evolutionary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Computing”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olume 53.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Springer-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Verlag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[2] A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E.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Eiben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Smit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“Parameter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tuning for configuring and analyzing evolutionary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Swarm and Evolutionary Computation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1(1):19–31, 2011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[4]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Obitko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"Introduction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genetic algorithms -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XIII. Recommendations". </a:t>
            </a:r>
            <a:r>
              <a:rPr lang="en-US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http://www.obitko.com/tutorials/genetic-algorithms/recommendations.php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  <a:hlinkClick r:id="rId2"/>
              </a:rPr>
              <a:t>/</a:t>
            </a:r>
            <a:r>
              <a:rPr lang="en-US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Online;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acessado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17 de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novembro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2016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].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[5]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DeJong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analysis of the behavior of a class of genetic adaptive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systems”.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Ph.D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Thesis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University of Michigan, 1975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[6]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Giguere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D. E. Goldberg. “Population sizing for optimum sampling with genetic algorithms: A case study of the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onemax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problem”.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Genetic Programming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98:496–503, 1998. 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[7]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D. L. Applegate, R. E. Bixby, V.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Chvatal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W. J. Cook.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"The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Traveling Salesman Problem: a computational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study".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Princeton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University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2011.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[8]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T.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Cormen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C. E.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Leiserson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R. L.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Rivest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et al.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Section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24.3: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Dijkstra’s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Press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and McGraw-Hill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[9]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M. Mitchell.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introduction to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MIT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Press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1998.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[10]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Srinivas and L.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Patnaik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probabilities of crossover and mutation in genetic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algorithms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IEEE Transactions on Systems, Man, and Cybernetics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24(4):656–667, 1994. 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3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Referências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35785" cy="34163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[11]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Jakobovic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́ and M.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Golub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“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enetic Algorithm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CIT. Journal of computing and information technology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7(3):229–235, 1999. 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[12]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L. Wang and T. Shen.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Improved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adaptive genetic algorithm and its application to image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segmentation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 Multispectral Image Processing and Pattern Recognition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pages 115–120. International Society for Optics and Photonics, 2001. 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[13]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K. Matthias, T.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Severin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and H. </a:t>
            </a:r>
            <a:r>
              <a:rPr lang="en-US" dirty="0" err="1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Salzwedel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Variable 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mutation rate at genetic algorithms: introduction of chromosome fitness in connection with multi-chromosome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representation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 </a:t>
            </a:r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International Journal of Computer Applications</a:t>
            </a:r>
            <a:r>
              <a:rPr lang="en-US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72(17), 2013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.</a:t>
            </a: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1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Terminologia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(AE)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baseado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conceitos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(AG)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cuja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estrutura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o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 de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a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qual</a:t>
            </a:r>
            <a:r>
              <a:rPr lang="en-US" sz="2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carrega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 (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necessários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suficientes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resolver um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conjunto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população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após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ciclo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iterações</a:t>
            </a:r>
            <a:r>
              <a:rPr lang="en-US" sz="2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um AE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Objetivo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505964"/>
            <a:ext cx="9899904" cy="4065524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Utilizar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AE para resolver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modo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otimizado</a:t>
            </a:r>
            <a:endParaRPr lang="en-US" sz="20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Boas 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</a:t>
            </a:r>
            <a:r>
              <a:rPr lang="en-US" sz="20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ções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antes de performance</a:t>
            </a:r>
            <a:endParaRPr lang="en-US" sz="2000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(AE)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94836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“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chutar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”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tentativa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-e-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erro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[1]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Mesmos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princípios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natural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evolução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):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endParaRPr lang="en-US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lvl="1"/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endParaRPr lang="en-US" b="1" dirty="0"/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operações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garantem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soluções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exploradas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ou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formam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Adaptação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  <a:sym typeface="Wingdings"/>
              </a:rPr>
              <a:t>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função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fitness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1,2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escala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num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érica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própria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Evolutivo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(Framework)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[2</a:t>
            </a:r>
            <a:r>
              <a:rPr lang="en-US" b="1" baseline="30000" dirty="0" smtClean="0">
                <a:solidFill>
                  <a:srgbClr val="00B0F0"/>
                </a:solidFill>
                <a:latin typeface="Helvetica" charset="0"/>
                <a:ea typeface="Helvetica" charset="0"/>
                <a:cs typeface="Helvetica" charset="0"/>
              </a:rPr>
              <a:t>]</a:t>
            </a:r>
            <a:endParaRPr lang="en-US" b="1" baseline="30000" dirty="0">
              <a:solidFill>
                <a:srgbClr val="00B0F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5</a:t>
            </a:fld>
            <a:endParaRPr lang="en-US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4" y="2634121"/>
            <a:ext cx="8634256" cy="3912983"/>
          </a:xfrm>
        </p:spPr>
      </p:pic>
    </p:spTree>
    <p:extLst>
      <p:ext uri="{BB962C8B-B14F-4D97-AF65-F5344CB8AC3E}">
        <p14:creationId xmlns:p14="http://schemas.microsoft.com/office/powerpoint/2010/main" val="4995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Algoritmo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(AG)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760724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Menor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parte: gene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contém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um valor/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problema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organizar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estarão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dispostos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endParaRPr lang="en-US" dirty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pareados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Recombinação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genes 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Mutação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expressividade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dos genes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muda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uma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para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seguinte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Sobrevivência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apenas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dentre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sobrevivem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Seleção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/ Crossover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647158" cy="34163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geração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é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ordenada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pelos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melhores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indivíduos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(de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acordo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com o fitness)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cruzados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filhos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Probabilidade</a:t>
            </a:r>
            <a:r>
              <a:rPr lang="en-US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de crossover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Material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genético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trocado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via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crossover de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i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Valor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padronizado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0.9;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Faixa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comum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: </a:t>
            </a:r>
            <a:r>
              <a:rPr lang="en-US" i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0.6 a 0.95 </a:t>
            </a:r>
            <a:r>
              <a:rPr lang="en-US" b="1" baseline="30000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[3,4,5]</a:t>
            </a:r>
            <a:r>
              <a:rPr lang="en-US" baseline="30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r>
              <a:rPr lang="en-US" i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i="1" baseline="-250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deve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alto para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aumentar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variação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e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trazer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novas</a:t>
            </a:r>
            <a:r>
              <a:rPr lang="en-US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respostas</a:t>
            </a:r>
            <a:endParaRPr lang="en-US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AG </a:t>
            </a:r>
            <a:r>
              <a:rPr lang="mr-IN" b="1" dirty="0" smtClean="0"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Crossover de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dois</a:t>
            </a:r>
            <a:r>
              <a:rPr lang="en-US" b="1" dirty="0" smtClean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b="1" dirty="0" err="1" smtClean="0">
                <a:latin typeface="Helvetica" charset="0"/>
                <a:ea typeface="Helvetica" charset="0"/>
                <a:cs typeface="Helvetica" charset="0"/>
              </a:rPr>
              <a:t>pontos</a:t>
            </a:r>
            <a:endParaRPr lang="en-US" b="1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00" y="3012792"/>
            <a:ext cx="9645650" cy="259771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74153-6BEA-8641-B7A1-86CE42693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2199</TotalTime>
  <Words>1821</Words>
  <Application>Microsoft Macintosh PowerPoint</Application>
  <PresentationFormat>Widescreen</PresentationFormat>
  <Paragraphs>185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Century Gothic</vt:lpstr>
      <vt:lpstr>Helvetica</vt:lpstr>
      <vt:lpstr>Helvetica Neue</vt:lpstr>
      <vt:lpstr>Wingdings</vt:lpstr>
      <vt:lpstr>Wingdings 3</vt:lpstr>
      <vt:lpstr>Arial</vt:lpstr>
      <vt:lpstr>Ion Boardroom</vt:lpstr>
      <vt:lpstr>Resolução otimizada de problemas com uso de algoritmos evolutivos</vt:lpstr>
      <vt:lpstr>Sumário</vt:lpstr>
      <vt:lpstr>Terminologia</vt:lpstr>
      <vt:lpstr>Objetivo</vt:lpstr>
      <vt:lpstr>Algoritmo Evolutivo (AE)</vt:lpstr>
      <vt:lpstr>Algoritmo Evolutivo (Framework)[2]</vt:lpstr>
      <vt:lpstr>Algoritmo Genético (AG)</vt:lpstr>
      <vt:lpstr>AG – Seleção / Crossover</vt:lpstr>
      <vt:lpstr>AG – Crossover de dois pontos</vt:lpstr>
      <vt:lpstr>AG – Mutação</vt:lpstr>
      <vt:lpstr>AG – Sobrevivência</vt:lpstr>
      <vt:lpstr>Problemas escolhidos</vt:lpstr>
      <vt:lpstr>Problemas – OneMax</vt:lpstr>
      <vt:lpstr>Problemas – Caixeiro Viajante</vt:lpstr>
      <vt:lpstr>Problemas – Caixeiro Viajante (Exemplo)</vt:lpstr>
      <vt:lpstr>Otimizações</vt:lpstr>
      <vt:lpstr>Otimizações – Elitismo [9] </vt:lpstr>
      <vt:lpstr>Otimizações – AGA [10] </vt:lpstr>
      <vt:lpstr>Otimizações – AGA (Considerações) [10] </vt:lpstr>
      <vt:lpstr>Otimizações – AGA</vt:lpstr>
      <vt:lpstr>Análises e Resultados</vt:lpstr>
      <vt:lpstr>Referências</vt:lpstr>
      <vt:lpstr>Referências</vt:lpstr>
      <vt:lpstr>Referências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Resolução otimizada de problemas com uso de algoritmos evolutivos</dc:title>
  <dc:creator>Dos Santos Sousa, Cassio</dc:creator>
  <cp:lastModifiedBy>Dos Santos Sousa, Cassio</cp:lastModifiedBy>
  <cp:revision>254</cp:revision>
  <dcterms:created xsi:type="dcterms:W3CDTF">2016-06-15T11:12:43Z</dcterms:created>
  <dcterms:modified xsi:type="dcterms:W3CDTF">2016-11-18T07:43:59Z</dcterms:modified>
</cp:coreProperties>
</file>