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22"/>
  </p:notesMasterIdLst>
  <p:sldIdLst>
    <p:sldId id="256" r:id="rId2"/>
    <p:sldId id="270" r:id="rId3"/>
    <p:sldId id="273" r:id="rId4"/>
    <p:sldId id="257" r:id="rId5"/>
    <p:sldId id="274" r:id="rId6"/>
    <p:sldId id="275" r:id="rId7"/>
    <p:sldId id="276" r:id="rId8"/>
    <p:sldId id="27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59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1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upload.wikimedia.org/wikipedia/commons/d/d8/Concept_of_directional_optimization_in_CMA-ES_algorithm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- </a:t>
            </a:r>
            <a:r>
              <a:rPr lang="en-US" dirty="0" err="1" smtClean="0"/>
              <a:t>Escolha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64278" cy="3416300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testarem</a:t>
            </a:r>
            <a:r>
              <a:rPr lang="en-US" dirty="0" smtClean="0"/>
              <a:t> o </a:t>
            </a:r>
            <a:r>
              <a:rPr lang="en-US" dirty="0" err="1" smtClean="0"/>
              <a:t>funcionamento</a:t>
            </a:r>
            <a:r>
              <a:rPr lang="en-US" dirty="0" smtClean="0"/>
              <a:t> do AE,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simples o </a:t>
            </a:r>
            <a:r>
              <a:rPr lang="en-US" dirty="0" err="1" smtClean="0"/>
              <a:t>suficiente</a:t>
            </a:r>
            <a:r>
              <a:rPr lang="en-US" dirty="0" smtClean="0"/>
              <a:t> para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r>
              <a:rPr lang="en-US" dirty="0" smtClean="0"/>
              <a:t> com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(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clássicos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Problema</a:t>
            </a:r>
            <a:r>
              <a:rPr lang="en-US" b="1" dirty="0" smtClean="0"/>
              <a:t> </a:t>
            </a:r>
            <a:r>
              <a:rPr lang="en-US" b="1" dirty="0" err="1" smtClean="0"/>
              <a:t>OneMax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vetor</a:t>
            </a:r>
            <a:r>
              <a:rPr lang="en-US" dirty="0" smtClean="0"/>
              <a:t> de 100 bits </a:t>
            </a:r>
            <a:r>
              <a:rPr lang="en-US" dirty="0" err="1" smtClean="0"/>
              <a:t>começa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para 1); </a:t>
            </a:r>
            <a:r>
              <a:rPr lang="en-US" b="1" baseline="30000" dirty="0" smtClean="0">
                <a:solidFill>
                  <a:srgbClr val="0432FF"/>
                </a:solidFill>
              </a:rPr>
              <a:t>[3]</a:t>
            </a:r>
          </a:p>
          <a:p>
            <a:pPr lvl="1"/>
            <a:r>
              <a:rPr lang="en-US" b="1" dirty="0" err="1" smtClean="0"/>
              <a:t>Problema</a:t>
            </a:r>
            <a:r>
              <a:rPr lang="en-US" b="1" dirty="0" smtClean="0"/>
              <a:t> das 8 </a:t>
            </a:r>
            <a:r>
              <a:rPr lang="en-US" b="1" dirty="0" err="1" smtClean="0"/>
              <a:t>Rainhas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atacar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tabuleiro</a:t>
            </a:r>
            <a:r>
              <a:rPr lang="en-US" dirty="0" smtClean="0"/>
              <a:t> de </a:t>
            </a:r>
            <a:r>
              <a:rPr lang="en-US" dirty="0" err="1" smtClean="0"/>
              <a:t>xadrez</a:t>
            </a:r>
            <a:r>
              <a:rPr lang="en-US" dirty="0" smtClean="0"/>
              <a:t> 8x8). </a:t>
            </a:r>
            <a:r>
              <a:rPr lang="en-US" b="1" baseline="30000" dirty="0" smtClean="0">
                <a:solidFill>
                  <a:srgbClr val="0432FF"/>
                </a:solidFill>
              </a:rPr>
              <a:t>[4]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de fitness </a:t>
            </a:r>
            <a:r>
              <a:rPr lang="en-US" b="1" baseline="30000" dirty="0" smtClean="0">
                <a:solidFill>
                  <a:srgbClr val="00B0F0"/>
                </a:solidFill>
              </a:rPr>
              <a:t>[1,2]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00982" cy="3416300"/>
          </a:xfrm>
        </p:spPr>
        <p:txBody>
          <a:bodyPr/>
          <a:lstStyle/>
          <a:p>
            <a:r>
              <a:rPr lang="en-US" dirty="0" err="1" smtClean="0"/>
              <a:t>Qualifica</a:t>
            </a:r>
            <a:r>
              <a:rPr lang="en-US" dirty="0" smtClean="0"/>
              <a:t> a </a:t>
            </a:r>
            <a:r>
              <a:rPr lang="en-US" dirty="0" err="1" smtClean="0"/>
              <a:t>solução</a:t>
            </a:r>
            <a:r>
              <a:rPr lang="en-US" dirty="0" smtClean="0"/>
              <a:t> dada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endParaRPr lang="en-US" dirty="0" smtClean="0"/>
          </a:p>
          <a:p>
            <a:r>
              <a:rPr lang="en-US" dirty="0" err="1" smtClean="0"/>
              <a:t>Escala</a:t>
            </a:r>
            <a:r>
              <a:rPr lang="en-US" dirty="0" smtClean="0"/>
              <a:t> </a:t>
            </a:r>
            <a:r>
              <a:rPr lang="en-US" dirty="0" err="1" smtClean="0"/>
              <a:t>numérica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se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endParaRPr lang="en-US" dirty="0" smtClean="0"/>
          </a:p>
          <a:p>
            <a:r>
              <a:rPr lang="en-US" b="1" dirty="0" err="1" smtClean="0"/>
              <a:t>OneMax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quantos</a:t>
            </a:r>
            <a:r>
              <a:rPr lang="en-US" dirty="0" smtClean="0"/>
              <a:t> bits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com valor 1;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endParaRPr lang="en-US" dirty="0" smtClean="0"/>
          </a:p>
          <a:p>
            <a:r>
              <a:rPr lang="en-US" b="1" dirty="0" smtClean="0"/>
              <a:t>8 </a:t>
            </a:r>
            <a:r>
              <a:rPr lang="en-US" b="1" dirty="0" err="1" smtClean="0"/>
              <a:t>rainhas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quantas</a:t>
            </a:r>
            <a:r>
              <a:rPr lang="en-US" dirty="0" smtClean="0"/>
              <a:t> </a:t>
            </a:r>
            <a:r>
              <a:rPr lang="en-US" dirty="0" err="1" smtClean="0"/>
              <a:t>rainhas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atacar</a:t>
            </a:r>
            <a:r>
              <a:rPr lang="en-US" dirty="0" smtClean="0"/>
              <a:t> no </a:t>
            </a:r>
            <a:r>
              <a:rPr lang="en-US" dirty="0" err="1" smtClean="0"/>
              <a:t>tabuleiro</a:t>
            </a:r>
            <a:r>
              <a:rPr lang="en-US" dirty="0" smtClean="0"/>
              <a:t>;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Parâmetros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expressividades</a:t>
            </a:r>
            <a:r>
              <a:rPr lang="en-US" dirty="0" smtClean="0"/>
              <a:t> das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/ </a:t>
            </a:r>
            <a:r>
              <a:rPr lang="en-US" dirty="0" err="1" smtClean="0"/>
              <a:t>seleção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no AE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escala</a:t>
            </a:r>
            <a:r>
              <a:rPr lang="en-US" dirty="0" smtClean="0"/>
              <a:t> de 100%</a:t>
            </a:r>
          </a:p>
          <a:p>
            <a:r>
              <a:rPr lang="en-US" dirty="0" err="1" smtClean="0"/>
              <a:t>Normalmente</a:t>
            </a:r>
            <a:r>
              <a:rPr lang="en-US" dirty="0" smtClean="0"/>
              <a:t> expressos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endParaRPr lang="en-US" dirty="0" smtClean="0"/>
          </a:p>
          <a:p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das </a:t>
            </a:r>
            <a:r>
              <a:rPr lang="en-US" dirty="0" err="1" smtClean="0"/>
              <a:t>soluções</a:t>
            </a:r>
            <a:r>
              <a:rPr lang="en-US" dirty="0" smtClean="0"/>
              <a:t> e a </a:t>
            </a:r>
            <a:r>
              <a:rPr lang="en-US" dirty="0" err="1" smtClean="0"/>
              <a:t>velocidade</a:t>
            </a:r>
            <a:r>
              <a:rPr lang="en-US" dirty="0" smtClean="0"/>
              <a:t> de </a:t>
            </a:r>
            <a:r>
              <a:rPr lang="en-US" dirty="0" err="1" smtClean="0"/>
              <a:t>convergência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Algoritmos</a:t>
            </a:r>
            <a:r>
              <a:rPr lang="en-US" dirty="0" smtClean="0"/>
              <a:t> 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Chutar</a:t>
            </a:r>
            <a:r>
              <a:rPr lang="en-US" dirty="0" smtClean="0"/>
              <a:t>”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se </a:t>
            </a:r>
            <a:r>
              <a:rPr lang="en-US" dirty="0" err="1" smtClean="0"/>
              <a:t>mostrou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ajustá</a:t>
            </a:r>
            <a:r>
              <a:rPr lang="en-US" dirty="0" smtClean="0"/>
              <a:t>-los </a:t>
            </a:r>
            <a:r>
              <a:rPr lang="en-US" dirty="0" err="1" smtClean="0"/>
              <a:t>por</a:t>
            </a:r>
            <a:r>
              <a:rPr lang="en-US" dirty="0" smtClean="0"/>
              <a:t> outros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[6]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eficiência</a:t>
            </a:r>
            <a:r>
              <a:rPr lang="en-US" dirty="0" smtClean="0"/>
              <a:t>: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ajuste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tuning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vista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r>
              <a:rPr lang="en-US" dirty="0" smtClean="0"/>
              <a:t> do AE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do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 a </a:t>
            </a:r>
            <a:r>
              <a:rPr lang="en-US" dirty="0" err="1" smtClean="0"/>
              <a:t>literatura</a:t>
            </a:r>
            <a:endParaRPr lang="en-US" dirty="0" smtClean="0"/>
          </a:p>
          <a:p>
            <a:r>
              <a:rPr lang="en-US" dirty="0" smtClean="0"/>
              <a:t>CMA-ES: Covariance Matrix Adaptation Evolution Strategy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</a:t>
            </a:r>
            <a:r>
              <a:rPr lang="en-US" dirty="0" smtClean="0"/>
              <a:t> CMA-ES </a:t>
            </a:r>
            <a:r>
              <a:rPr lang="en-US" b="1" baseline="30000" dirty="0" smtClean="0">
                <a:solidFill>
                  <a:srgbClr val="00B0F0"/>
                </a:solidFill>
              </a:rPr>
              <a:t>[7]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0592"/>
            <a:ext cx="10329910" cy="3986784"/>
          </a:xfrm>
        </p:spPr>
        <p:txBody>
          <a:bodyPr>
            <a:normAutofit/>
          </a:bodyPr>
          <a:lstStyle/>
          <a:p>
            <a:r>
              <a:rPr lang="en-US" dirty="0" err="1" smtClean="0"/>
              <a:t>Atua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populações</a:t>
            </a:r>
            <a:r>
              <a:rPr lang="en-US" dirty="0" smtClean="0"/>
              <a:t> para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ótimos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(default)</a:t>
            </a:r>
          </a:p>
          <a:p>
            <a:r>
              <a:rPr lang="en-US" dirty="0" err="1" smtClean="0"/>
              <a:t>Execução</a:t>
            </a:r>
            <a:r>
              <a:rPr lang="en-US" dirty="0" smtClean="0"/>
              <a:t> (loop):</a:t>
            </a:r>
          </a:p>
          <a:p>
            <a:pPr lvl="1"/>
            <a:r>
              <a:rPr lang="en-US" dirty="0" err="1" smtClean="0"/>
              <a:t>Aplica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do AE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das </a:t>
            </a:r>
            <a:r>
              <a:rPr lang="en-US" dirty="0" err="1" smtClean="0"/>
              <a:t>populações</a:t>
            </a:r>
            <a:endParaRPr lang="en-US" dirty="0" smtClean="0"/>
          </a:p>
          <a:p>
            <a:pPr lvl="1"/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estatísticos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 da nova </a:t>
            </a:r>
            <a:r>
              <a:rPr lang="en-US" dirty="0" err="1" smtClean="0"/>
              <a:t>amostra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anterior (</a:t>
            </a:r>
            <a:r>
              <a:rPr lang="en-US" dirty="0" err="1" smtClean="0"/>
              <a:t>usa</a:t>
            </a:r>
            <a:r>
              <a:rPr lang="en-US" dirty="0" smtClean="0"/>
              <a:t>-se fitness)</a:t>
            </a:r>
          </a:p>
          <a:p>
            <a:pPr lvl="1"/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endParaRPr lang="en-US" dirty="0"/>
          </a:p>
          <a:p>
            <a:r>
              <a:rPr lang="en-US" dirty="0" smtClean="0"/>
              <a:t>As entradas do CMA-ES </a:t>
            </a:r>
            <a:r>
              <a:rPr lang="en-US" dirty="0" err="1" smtClean="0"/>
              <a:t>são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 smtClean="0"/>
              <a:t> do AE + fitness: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populações</a:t>
            </a:r>
            <a:r>
              <a:rPr lang="en-US" dirty="0" smtClean="0"/>
              <a:t> </a:t>
            </a:r>
            <a:r>
              <a:rPr lang="en-US" dirty="0" err="1" smtClean="0"/>
              <a:t>iniciais</a:t>
            </a:r>
            <a:r>
              <a:rPr lang="en-US" dirty="0" smtClean="0"/>
              <a:t> (ideal entre 3 e 100)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tolerância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(para </a:t>
            </a:r>
            <a:r>
              <a:rPr lang="en-US" dirty="0" err="1" smtClean="0"/>
              <a:t>critério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</a:t>
            </a:r>
            <a:r>
              <a:rPr lang="en-US" dirty="0" smtClean="0"/>
              <a:t> CMA-ES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4" y="2310891"/>
            <a:ext cx="5812807" cy="3850985"/>
          </a:xfrm>
        </p:spPr>
      </p:pic>
      <p:sp>
        <p:nvSpPr>
          <p:cNvPr id="5" name="Rectangle 4"/>
          <p:cNvSpPr/>
          <p:nvPr/>
        </p:nvSpPr>
        <p:spPr>
          <a:xfrm>
            <a:off x="1578871" y="6161876"/>
            <a:ext cx="919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https://upload.wikimedia.org/wikipedia/commons/d/d8/Concept_of_directional_optimization_in_CMA-ES_algorithm.png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0B0F0"/>
                </a:solidFill>
              </a:rPr>
              <a:t>[1,2,6]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416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de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das </a:t>
            </a:r>
            <a:r>
              <a:rPr lang="en-US" dirty="0" err="1" smtClean="0"/>
              <a:t>gerações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do AE</a:t>
            </a:r>
          </a:p>
          <a:p>
            <a:r>
              <a:rPr lang="en-US" dirty="0" err="1" smtClean="0"/>
              <a:t>Pedem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execuções</a:t>
            </a:r>
            <a:r>
              <a:rPr lang="en-US" dirty="0" smtClean="0"/>
              <a:t> do AE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(</a:t>
            </a:r>
            <a:r>
              <a:rPr lang="en-US" dirty="0" err="1" smtClean="0"/>
              <a:t>máximo</a:t>
            </a:r>
            <a:r>
              <a:rPr lang="en-US" dirty="0" smtClean="0"/>
              <a:t> de </a:t>
            </a:r>
            <a:r>
              <a:rPr lang="en-US" dirty="0" err="1" smtClean="0"/>
              <a:t>gerações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estatísticas</a:t>
            </a:r>
            <a:r>
              <a:rPr lang="en-US" dirty="0" smtClean="0"/>
              <a:t> – </a:t>
            </a:r>
            <a:r>
              <a:rPr lang="en-US" dirty="0" err="1" smtClean="0"/>
              <a:t>natureza</a:t>
            </a:r>
            <a:r>
              <a:rPr lang="en-US" dirty="0" smtClean="0"/>
              <a:t> de </a:t>
            </a:r>
            <a:r>
              <a:rPr lang="en-US" dirty="0" err="1" smtClean="0"/>
              <a:t>tentativa</a:t>
            </a:r>
            <a:r>
              <a:rPr lang="en-US" dirty="0" smtClean="0"/>
              <a:t>-e-</a:t>
            </a:r>
            <a:r>
              <a:rPr lang="en-US" dirty="0" err="1" smtClean="0"/>
              <a:t>erro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: </a:t>
            </a:r>
            <a:r>
              <a:rPr lang="en-US" b="1" baseline="30000" dirty="0" smtClean="0">
                <a:solidFill>
                  <a:srgbClr val="0432FF"/>
                </a:solidFill>
              </a:rPr>
              <a:t>[2]</a:t>
            </a:r>
          </a:p>
          <a:p>
            <a:pPr lvl="1"/>
            <a:r>
              <a:rPr lang="en-US" dirty="0" smtClean="0"/>
              <a:t>Mean Best Fitness (MBF)</a:t>
            </a:r>
          </a:p>
          <a:p>
            <a:pPr lvl="1"/>
            <a:r>
              <a:rPr lang="en-US" dirty="0" smtClean="0"/>
              <a:t>AES (Average number of Evaluations to Solution)</a:t>
            </a:r>
          </a:p>
          <a:p>
            <a:pPr lvl="1"/>
            <a:r>
              <a:rPr lang="en-US" dirty="0" smtClean="0"/>
              <a:t>SR (Success Rate)</a:t>
            </a:r>
          </a:p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 (</a:t>
            </a:r>
            <a:r>
              <a:rPr lang="en-US" dirty="0" err="1" smtClean="0"/>
              <a:t>mediana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fitness,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</a:t>
            </a:r>
          </a:p>
          <a:p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/>
              <a:t> </a:t>
            </a:r>
            <a:r>
              <a:rPr lang="en-US" dirty="0" err="1" smtClean="0"/>
              <a:t>compatíveis</a:t>
            </a:r>
            <a:r>
              <a:rPr lang="en-US" dirty="0" smtClean="0"/>
              <a:t> com </a:t>
            </a:r>
            <a:r>
              <a:rPr lang="en-US" dirty="0" err="1" smtClean="0"/>
              <a:t>este</a:t>
            </a:r>
            <a:r>
              <a:rPr lang="en-US" dirty="0" smtClean="0"/>
              <a:t> AE</a:t>
            </a:r>
          </a:p>
          <a:p>
            <a:r>
              <a:rPr lang="en-US" dirty="0" err="1" smtClean="0"/>
              <a:t>Otimizar</a:t>
            </a:r>
            <a:r>
              <a:rPr lang="en-US" dirty="0" smtClean="0"/>
              <a:t> o AE</a:t>
            </a:r>
          </a:p>
          <a:p>
            <a:r>
              <a:rPr lang="en-US" dirty="0" err="1" smtClean="0"/>
              <a:t>Analisar</a:t>
            </a:r>
            <a:r>
              <a:rPr lang="en-US" dirty="0" smtClean="0"/>
              <a:t> as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obtidas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AE 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do AE e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e </a:t>
            </a:r>
            <a:r>
              <a:rPr lang="en-US" dirty="0" err="1" smtClean="0"/>
              <a:t>seleção</a:t>
            </a:r>
            <a:endParaRPr lang="en-US" dirty="0"/>
          </a:p>
          <a:p>
            <a:r>
              <a:rPr lang="en-US" dirty="0" err="1" smtClean="0"/>
              <a:t>Implementação</a:t>
            </a:r>
            <a:r>
              <a:rPr lang="en-US" dirty="0" smtClean="0"/>
              <a:t> dos </a:t>
            </a:r>
            <a:r>
              <a:rPr lang="en-US" dirty="0" err="1" smtClean="0"/>
              <a:t>problemas</a:t>
            </a:r>
            <a:r>
              <a:rPr lang="en-US" dirty="0" smtClean="0"/>
              <a:t> e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fitness</a:t>
            </a:r>
          </a:p>
          <a:p>
            <a:r>
              <a:rPr lang="en-US" dirty="0" err="1" smtClean="0"/>
              <a:t>Implementação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CMA-ES para tuning do AE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err="1" smtClean="0"/>
              <a:t>Definição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 do AE </a:t>
            </a:r>
            <a:r>
              <a:rPr lang="en-US" dirty="0" err="1" smtClean="0"/>
              <a:t>pós</a:t>
            </a:r>
            <a:r>
              <a:rPr lang="en-US" dirty="0" smtClean="0"/>
              <a:t>-tuning e </a:t>
            </a:r>
            <a:r>
              <a:rPr lang="en-US" dirty="0" err="1" smtClean="0"/>
              <a:t>análise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02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[1] </a:t>
            </a:r>
            <a:r>
              <a:rPr lang="en-US" dirty="0"/>
              <a:t>A. E. </a:t>
            </a:r>
            <a:r>
              <a:rPr lang="en-US" dirty="0" err="1" smtClean="0"/>
              <a:t>Eiben</a:t>
            </a:r>
            <a:r>
              <a:rPr lang="en-US" dirty="0" smtClean="0"/>
              <a:t>, J</a:t>
            </a:r>
            <a:r>
              <a:rPr lang="en-US" dirty="0"/>
              <a:t>. E. Smith. </a:t>
            </a:r>
            <a:r>
              <a:rPr lang="en-US" dirty="0" smtClean="0"/>
              <a:t>“</a:t>
            </a:r>
            <a:r>
              <a:rPr lang="en-US" i="1" dirty="0" smtClean="0"/>
              <a:t>Introduction </a:t>
            </a:r>
            <a:r>
              <a:rPr lang="en-US" i="1" dirty="0"/>
              <a:t>To Evolutionary </a:t>
            </a:r>
            <a:r>
              <a:rPr lang="en-US" i="1" dirty="0" smtClean="0"/>
              <a:t>Computing”</a:t>
            </a:r>
            <a:r>
              <a:rPr lang="en-US" dirty="0" smtClean="0"/>
              <a:t>. </a:t>
            </a:r>
            <a:r>
              <a:rPr lang="en-US" dirty="0"/>
              <a:t>V</a:t>
            </a:r>
            <a:r>
              <a:rPr lang="en-US" dirty="0" smtClean="0"/>
              <a:t>olume 53. </a:t>
            </a:r>
            <a:r>
              <a:rPr lang="en-US" dirty="0"/>
              <a:t>Springer-</a:t>
            </a:r>
            <a:r>
              <a:rPr lang="en-US" dirty="0" err="1"/>
              <a:t>Verlag</a:t>
            </a:r>
            <a:r>
              <a:rPr lang="en-US" dirty="0"/>
              <a:t>, 2003. </a:t>
            </a:r>
            <a:endParaRPr lang="en-US" dirty="0" smtClean="0"/>
          </a:p>
          <a:p>
            <a:r>
              <a:rPr lang="en-US" dirty="0" smtClean="0"/>
              <a:t>[2] A</a:t>
            </a:r>
            <a:r>
              <a:rPr lang="en-US" dirty="0"/>
              <a:t>. E. </a:t>
            </a:r>
            <a:r>
              <a:rPr lang="en-US" dirty="0" err="1" smtClean="0"/>
              <a:t>Eiben</a:t>
            </a:r>
            <a:r>
              <a:rPr lang="en-US" dirty="0" smtClean="0"/>
              <a:t>, S</a:t>
            </a:r>
            <a:r>
              <a:rPr lang="en-US" dirty="0"/>
              <a:t>. K. </a:t>
            </a:r>
            <a:r>
              <a:rPr lang="en-US" dirty="0" err="1"/>
              <a:t>Smit</a:t>
            </a:r>
            <a:r>
              <a:rPr lang="en-US" dirty="0"/>
              <a:t>. </a:t>
            </a:r>
            <a:r>
              <a:rPr lang="en-US" dirty="0" smtClean="0"/>
              <a:t>“Parameter </a:t>
            </a:r>
            <a:r>
              <a:rPr lang="en-US" dirty="0"/>
              <a:t>tuning for configuring and analyzing evolutionary </a:t>
            </a:r>
            <a:r>
              <a:rPr lang="en-US" dirty="0" smtClean="0"/>
              <a:t>algorithms”. </a:t>
            </a:r>
            <a:r>
              <a:rPr lang="en-US" i="1" dirty="0"/>
              <a:t>Swarm and Evolutionary Computation</a:t>
            </a:r>
            <a:r>
              <a:rPr lang="en-US" dirty="0"/>
              <a:t>, 1(1):19–31, 2011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</a:t>
            </a:r>
            <a:r>
              <a:rPr lang="en-US" dirty="0"/>
              <a:t>P. </a:t>
            </a:r>
            <a:r>
              <a:rPr lang="en-US" dirty="0" err="1"/>
              <a:t>Giguere</a:t>
            </a:r>
            <a:r>
              <a:rPr lang="en-US" dirty="0"/>
              <a:t> and D. E. Goldberg. </a:t>
            </a:r>
            <a:r>
              <a:rPr lang="en-US" dirty="0" smtClean="0"/>
              <a:t>“Population </a:t>
            </a:r>
            <a:r>
              <a:rPr lang="en-US" dirty="0"/>
              <a:t>sizing for optimum sampling with genetic algorithms: A case study of the </a:t>
            </a:r>
            <a:r>
              <a:rPr lang="en-US" dirty="0" err="1"/>
              <a:t>onemax</a:t>
            </a:r>
            <a:r>
              <a:rPr lang="en-US" dirty="0"/>
              <a:t> </a:t>
            </a:r>
            <a:r>
              <a:rPr lang="en-US" dirty="0" smtClean="0"/>
              <a:t>problem”. </a:t>
            </a:r>
            <a:r>
              <a:rPr lang="en-US" i="1" dirty="0"/>
              <a:t>Genetic Programming</a:t>
            </a:r>
            <a:r>
              <a:rPr lang="en-US" dirty="0"/>
              <a:t>, 98:496–503, 1998. </a:t>
            </a:r>
            <a:endParaRPr lang="en-US" dirty="0" smtClean="0"/>
          </a:p>
          <a:p>
            <a:r>
              <a:rPr lang="en-US" dirty="0" smtClean="0"/>
              <a:t>[4] P. J. </a:t>
            </a:r>
            <a:r>
              <a:rPr lang="en-US" dirty="0"/>
              <a:t>Campbell. </a:t>
            </a:r>
            <a:r>
              <a:rPr lang="en-US" dirty="0" smtClean="0"/>
              <a:t>"Gauss </a:t>
            </a:r>
            <a:r>
              <a:rPr lang="en-US" dirty="0"/>
              <a:t>and the eight queens problem: a study in miniature of the propagation of historical </a:t>
            </a:r>
            <a:r>
              <a:rPr lang="en-US" dirty="0" smtClean="0"/>
              <a:t>error". </a:t>
            </a:r>
            <a:r>
              <a:rPr lang="en-US" i="1" dirty="0" err="1"/>
              <a:t>Historia</a:t>
            </a:r>
            <a:r>
              <a:rPr lang="en-US" i="1" dirty="0"/>
              <a:t> </a:t>
            </a:r>
            <a:r>
              <a:rPr lang="en-US" i="1" dirty="0" err="1"/>
              <a:t>mathematica</a:t>
            </a:r>
            <a:r>
              <a:rPr lang="en-US" dirty="0"/>
              <a:t>, 4(4):397–404, 1977. </a:t>
            </a:r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/>
              <a:t>A. E. </a:t>
            </a:r>
            <a:r>
              <a:rPr lang="en-US" dirty="0" err="1"/>
              <a:t>Eiben</a:t>
            </a:r>
            <a:r>
              <a:rPr lang="en-US" dirty="0"/>
              <a:t>, R. </a:t>
            </a:r>
            <a:r>
              <a:rPr lang="en-US" dirty="0" err="1"/>
              <a:t>Hinterding</a:t>
            </a:r>
            <a:r>
              <a:rPr lang="en-US" dirty="0"/>
              <a:t>, </a:t>
            </a:r>
            <a:r>
              <a:rPr lang="en-US" dirty="0" smtClean="0"/>
              <a:t>Z</a:t>
            </a:r>
            <a:r>
              <a:rPr lang="en-US" dirty="0"/>
              <a:t>. </a:t>
            </a:r>
            <a:r>
              <a:rPr lang="en-US" dirty="0" err="1"/>
              <a:t>Michalewicz</a:t>
            </a:r>
            <a:r>
              <a:rPr lang="en-US" dirty="0"/>
              <a:t>. </a:t>
            </a:r>
            <a:r>
              <a:rPr lang="en-US" dirty="0" smtClean="0"/>
              <a:t>“Parameter </a:t>
            </a:r>
            <a:r>
              <a:rPr lang="en-US" dirty="0"/>
              <a:t>control in evolutionary </a:t>
            </a:r>
            <a:r>
              <a:rPr lang="en-US" dirty="0" smtClean="0"/>
              <a:t>algorithms”. </a:t>
            </a:r>
            <a:r>
              <a:rPr lang="en-US" dirty="0"/>
              <a:t>Evolutionary Computation, </a:t>
            </a:r>
            <a:r>
              <a:rPr lang="en-US" i="1" dirty="0"/>
              <a:t>IEEE Transactions</a:t>
            </a:r>
            <a:r>
              <a:rPr lang="en-US" dirty="0"/>
              <a:t>, 3(2):124–141, 1999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[6] </a:t>
            </a:r>
            <a:r>
              <a:rPr lang="en-US" dirty="0"/>
              <a:t>K. S. </a:t>
            </a:r>
            <a:r>
              <a:rPr lang="en-US" dirty="0" err="1" smtClean="0"/>
              <a:t>Smit</a:t>
            </a:r>
            <a:r>
              <a:rPr lang="en-US" dirty="0" smtClean="0"/>
              <a:t>, A</a:t>
            </a:r>
            <a:r>
              <a:rPr lang="en-US" dirty="0"/>
              <a:t>. E. </a:t>
            </a:r>
            <a:r>
              <a:rPr lang="en-US" dirty="0" err="1"/>
              <a:t>Eiben</a:t>
            </a:r>
            <a:r>
              <a:rPr lang="en-US" dirty="0"/>
              <a:t>. </a:t>
            </a:r>
            <a:r>
              <a:rPr lang="en-US" dirty="0" smtClean="0"/>
              <a:t>“Comparing </a:t>
            </a:r>
            <a:r>
              <a:rPr lang="en-US" dirty="0"/>
              <a:t>parameter tuning methods for evolutionary </a:t>
            </a:r>
            <a:r>
              <a:rPr lang="en-US" dirty="0" smtClean="0"/>
              <a:t>algorithms”. </a:t>
            </a:r>
            <a:r>
              <a:rPr lang="en-US" dirty="0"/>
              <a:t>In Evolutionary Computation, 2009. CEC’09. </a:t>
            </a:r>
            <a:r>
              <a:rPr lang="en-US" i="1" dirty="0"/>
              <a:t>IEEE Congress</a:t>
            </a:r>
            <a:r>
              <a:rPr lang="en-US" dirty="0"/>
              <a:t>, pages 399–406. IEEE, 2009. </a:t>
            </a:r>
            <a:endParaRPr lang="en-US" dirty="0" smtClean="0"/>
          </a:p>
          <a:p>
            <a:r>
              <a:rPr lang="en-US" dirty="0" smtClean="0"/>
              <a:t>[7] N. </a:t>
            </a:r>
            <a:r>
              <a:rPr lang="en-US" dirty="0"/>
              <a:t>Hansen. </a:t>
            </a:r>
            <a:r>
              <a:rPr lang="en-US" dirty="0" smtClean="0"/>
              <a:t>“The CMA evolution </a:t>
            </a:r>
            <a:r>
              <a:rPr lang="en-US" dirty="0"/>
              <a:t>strategy: a comparing </a:t>
            </a:r>
            <a:r>
              <a:rPr lang="en-US" dirty="0" smtClean="0"/>
              <a:t>review”. </a:t>
            </a:r>
            <a:r>
              <a:rPr lang="en-US" dirty="0"/>
              <a:t>In </a:t>
            </a:r>
            <a:r>
              <a:rPr lang="en-US" i="1" dirty="0"/>
              <a:t>Towards a new evolutionary computation</a:t>
            </a:r>
            <a:r>
              <a:rPr lang="en-US" dirty="0"/>
              <a:t>, pages 75–102. Springer, 2006.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Framework</a:t>
            </a:r>
            <a:r>
              <a:rPr lang="en-US" sz="3200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sz="1100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622774" cy="706964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5796"/>
          </a:xfrm>
        </p:spPr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no framework </a:t>
            </a:r>
            <a:r>
              <a:rPr lang="en-US" b="1" baseline="30000" dirty="0" smtClean="0">
                <a:solidFill>
                  <a:srgbClr val="0432FF"/>
                </a:solidFill>
              </a:rPr>
              <a:t>[2]</a:t>
            </a:r>
          </a:p>
          <a:p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/</a:t>
            </a:r>
            <a:r>
              <a:rPr lang="en-US" dirty="0" err="1" smtClean="0"/>
              <a:t>seleção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população</a:t>
            </a:r>
            <a:endParaRPr lang="en-US" dirty="0" smtClean="0"/>
          </a:p>
          <a:p>
            <a:r>
              <a:rPr lang="en-US" dirty="0" err="1" smtClean="0"/>
              <a:t>Esqueleto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receptivo</a:t>
            </a:r>
            <a:r>
              <a:rPr lang="en-US" dirty="0" smtClean="0"/>
              <a:t> 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 smtClean="0"/>
          </a:p>
          <a:p>
            <a:pPr lvl="1"/>
            <a:r>
              <a:rPr lang="en-US" dirty="0" err="1" smtClean="0"/>
              <a:t>Mínimo</a:t>
            </a:r>
            <a:r>
              <a:rPr lang="en-US" dirty="0" smtClean="0"/>
              <a:t> / </a:t>
            </a:r>
            <a:r>
              <a:rPr lang="en-US" dirty="0" err="1" smtClean="0"/>
              <a:t>Máximo</a:t>
            </a:r>
            <a:endParaRPr lang="en-US" dirty="0" smtClean="0"/>
          </a:p>
          <a:p>
            <a:pPr lvl="1"/>
            <a:r>
              <a:rPr lang="en-US" dirty="0" err="1" smtClean="0"/>
              <a:t>Complexidade</a:t>
            </a:r>
            <a:r>
              <a:rPr lang="en-US" dirty="0" smtClean="0"/>
              <a:t> da </a:t>
            </a:r>
            <a:r>
              <a:rPr lang="en-US" dirty="0" err="1" smtClean="0"/>
              <a:t>população</a:t>
            </a:r>
            <a:endParaRPr lang="en-US" dirty="0" smtClean="0"/>
          </a:p>
          <a:p>
            <a:r>
              <a:rPr lang="en-US" b="1" dirty="0" err="1" smtClean="0"/>
              <a:t>Mutação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Valor </a:t>
            </a:r>
            <a:r>
              <a:rPr lang="en-US" dirty="0" err="1" smtClean="0">
                <a:sym typeface="Wingdings"/>
              </a:rPr>
              <a:t>aleatório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Recombinação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Troca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 smtClean="0">
                <a:sym typeface="Wingdings"/>
              </a:rPr>
              <a:t>valores</a:t>
            </a:r>
            <a:r>
              <a:rPr lang="en-US" dirty="0" smtClean="0">
                <a:sym typeface="Wingdings"/>
              </a:rPr>
              <a:t> entre </a:t>
            </a:r>
            <a:r>
              <a:rPr lang="en-US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pais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Seleção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melhores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indivíduos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são</a:t>
            </a:r>
            <a:r>
              <a:rPr lang="en-US" dirty="0" smtClean="0">
                <a:sym typeface="Wingdings"/>
              </a:rPr>
              <a:t> </a:t>
            </a:r>
          </a:p>
          <a:p>
            <a:r>
              <a:rPr lang="en-US" b="1" dirty="0" err="1" smtClean="0">
                <a:sym typeface="Wingdings"/>
              </a:rPr>
              <a:t>Sobrevivência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Rejeição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>
                <a:sym typeface="Wingdings"/>
              </a:rPr>
              <a:t>espécimes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de </a:t>
            </a:r>
            <a:r>
              <a:rPr lang="en-US" dirty="0" err="1" smtClean="0">
                <a:sym typeface="Wingdings"/>
              </a:rPr>
              <a:t>menor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qualidade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1760</TotalTime>
  <Words>1145</Words>
  <Application>Microsoft Macintosh PowerPoint</Application>
  <PresentationFormat>Widescreen</PresentationFormat>
  <Paragraphs>141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Algoritmo Evolutivo (AE)</vt:lpstr>
      <vt:lpstr>Algoritmo Evolutivo (AE) – Framework[2]</vt:lpstr>
      <vt:lpstr>Algoritmo Genético (AG)</vt:lpstr>
      <vt:lpstr>AG – Seleção / Crossover</vt:lpstr>
      <vt:lpstr>AG – Crossover de dois pontos</vt:lpstr>
      <vt:lpstr>Algoritmo Evolutivo (AE)</vt:lpstr>
      <vt:lpstr>Problemas - Escolha</vt:lpstr>
      <vt:lpstr>Função de fitness [1,2]</vt:lpstr>
      <vt:lpstr>Evolução - Parâmetros</vt:lpstr>
      <vt:lpstr>Evolução - Algoritmos de tuning</vt:lpstr>
      <vt:lpstr>Evolução - Algoritmo CMA-ES [7]</vt:lpstr>
      <vt:lpstr>Evolução - Algoritmo CMA-ES</vt:lpstr>
      <vt:lpstr>Função Utilidade [1,2,6]</vt:lpstr>
      <vt:lpstr>Objetivos do TG</vt:lpstr>
      <vt:lpstr>Desenvolvimento previsto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216</cp:revision>
  <dcterms:created xsi:type="dcterms:W3CDTF">2016-06-15T11:12:43Z</dcterms:created>
  <dcterms:modified xsi:type="dcterms:W3CDTF">2016-11-17T23:11:24Z</dcterms:modified>
</cp:coreProperties>
</file>