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comments/comment1.xml" ContentType="application/vnd.openxmlformats-officedocument.presentationml.comments+xml"/>
  <Override PartName="/ppt/comments/comment2.xml" ContentType="application/vnd.openxmlformats-officedocument.presentationml.comments+xml"/>
  <Override PartName="/ppt/presentation.xml" ContentType="application/vnd.openxmlformats-officedocument.presentationml.presentation.main+xml"/>
  <Override PartName="/ppt/presProps.xml" ContentType="application/vnd.openxmlformats-officedocument.presentationml.presProps+xml"/>
  <Override PartName="/ppt/commentAuthors.xml" ContentType="application/vnd.openxmlformats-officedocument.presentationml.comme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id="0" initials="" name="Victoria Beleuta" lastIdx="2"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9"/><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6.xml" Type="http://schemas.openxmlformats.org/officeDocument/2006/relationships/slide" Id="rId12"/><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0.xml" Type="http://schemas.openxmlformats.org/officeDocument/2006/relationships/slide" Id="rId26"/><Relationship Target="slides/slide19.xml" Type="http://schemas.openxmlformats.org/officeDocument/2006/relationships/slide" Id="rId25"/><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3.xml" Type="http://schemas.openxmlformats.org/officeDocument/2006/relationships/theme" Id="rId1"/><Relationship Target="slides/slide16.xml" Type="http://schemas.openxmlformats.org/officeDocument/2006/relationships/slide" Id="rId22"/><Relationship Target="commentAuthors.xml" Type="http://schemas.openxmlformats.org/officeDocument/2006/relationships/commentAuthors"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1.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2" authorId="0">
    <p:pos y="0" x="6000"/>
    <p:text>not sure if we want the actual algorithm or not; u can remove it if u want or show it to help shortly explain the algorithm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idx="1" authorId="0">
    <p:pos y="0" x="6000"/>
    <p:text>or you can use here a pseudocode, smth like:
br = getMinBitrate(v,c)
P = computePaths(source, destination)
for each p in P
	S = getFreeSlots(p)
	for each s in S
		if (slot_available)
			assign(reqTransfer)
		else
			for each t in AdjacentT
				m = max_freeSlices(t)
				if (slot_available)
					doRescheduling(t)</p:text>
  </p:cm>
</p:cmLst>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 name="Shape 32"/>
        <p:cNvGrpSpPr/>
        <p:nvPr/>
      </p:nvGrpSpPr>
      <p:grpSpPr>
        <a:xfrm>
          <a:off y="0" x="0"/>
          <a:ext cy="0" cx="0"/>
          <a:chOff y="0" x="0"/>
          <a:chExt cy="0" cx="0"/>
        </a:xfrm>
      </p:grpSpPr>
      <p:sp>
        <p:nvSpPr>
          <p:cNvPr id="33" name="Shape 3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4" name="Shape 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0" name="Shape 2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8" name="Shape 2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0" name="Shape 260"/>
        <p:cNvGrpSpPr/>
        <p:nvPr/>
      </p:nvGrpSpPr>
      <p:grpSpPr>
        <a:xfrm>
          <a:off y="0" x="0"/>
          <a:ext cy="0" cx="0"/>
          <a:chOff y="0" x="0"/>
          <a:chExt cy="0" cx="0"/>
        </a:xfrm>
      </p:grpSpPr>
      <p:sp>
        <p:nvSpPr>
          <p:cNvPr id="261" name="Shape 2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2" name="Shape 2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7" name="Shape 267"/>
        <p:cNvGrpSpPr/>
        <p:nvPr/>
      </p:nvGrpSpPr>
      <p:grpSpPr>
        <a:xfrm>
          <a:off y="0" x="0"/>
          <a:ext cy="0" cx="0"/>
          <a:chOff y="0" x="0"/>
          <a:chExt cy="0" cx="0"/>
        </a:xfrm>
      </p:grpSpPr>
      <p:sp>
        <p:nvSpPr>
          <p:cNvPr id="268" name="Shape 2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9" name="Shape 2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6" name="Shape 2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 name="Shape 39"/>
        <p:cNvGrpSpPr/>
        <p:nvPr/>
      </p:nvGrpSpPr>
      <p:grpSpPr>
        <a:xfrm>
          <a:off y="0" x="0"/>
          <a:ext cy="0" cx="0"/>
          <a:chOff y="0" x="0"/>
          <a:chExt cy="0" cx="0"/>
        </a:xfrm>
      </p:grpSpPr>
      <p:sp>
        <p:nvSpPr>
          <p:cNvPr id="40" name="Shape 4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1" name="Shape 4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Constraints: data ammount and time completion of every transference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1" name="Shape 281"/>
        <p:cNvGrpSpPr/>
        <p:nvPr/>
      </p:nvGrpSpPr>
      <p:grpSpPr>
        <a:xfrm>
          <a:off y="0" x="0"/>
          <a:ext cy="0" cx="0"/>
          <a:chOff y="0" x="0"/>
          <a:chExt cy="0" cx="0"/>
        </a:xfrm>
      </p:grpSpPr>
      <p:sp>
        <p:nvSpPr>
          <p:cNvPr id="282" name="Shape 28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3" name="Shape 2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6" name="Shape 286"/>
        <p:cNvGrpSpPr/>
        <p:nvPr/>
      </p:nvGrpSpPr>
      <p:grpSpPr>
        <a:xfrm>
          <a:off y="0" x="0"/>
          <a:ext cy="0" cx="0"/>
          <a:chOff y="0" x="0"/>
          <a:chExt cy="0" cx="0"/>
        </a:xfrm>
      </p:grpSpPr>
      <p:sp>
        <p:nvSpPr>
          <p:cNvPr id="287" name="Shape 2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8" name="Shape 2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 name="Shape 47"/>
        <p:cNvGrpSpPr/>
        <p:nvPr/>
      </p:nvGrpSpPr>
      <p:grpSpPr>
        <a:xfrm>
          <a:off y="0" x="0"/>
          <a:ext cy="0" cx="0"/>
          <a:chOff y="0" x="0"/>
          <a:chExt cy="0" cx="0"/>
        </a:xfrm>
      </p:grpSpPr>
      <p:sp>
        <p:nvSpPr>
          <p:cNvPr id="48" name="Shape 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9" name="Shape 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sz="1800" lang="en">
                <a:solidFill>
                  <a:schemeClr val="dk1"/>
                </a:solidFill>
              </a:rPr>
              <a:t>In view of the example, it is obvious that spectral resources need to be scheduled so as to be allocated to some transfer in the future. It is clear now that elastic operations include increasing and decreasing connections’ bitrates.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9" name="Shape 69"/>
        <p:cNvGrpSpPr/>
        <p:nvPr/>
      </p:nvGrpSpPr>
      <p:grpSpPr>
        <a:xfrm>
          <a:off y="0" x="0"/>
          <a:ext cy="0" cx="0"/>
          <a:chOff y="0" x="0"/>
          <a:chExt cy="0" cx="0"/>
        </a:xfrm>
      </p:grpSpPr>
      <p:sp>
        <p:nvSpPr>
          <p:cNvPr id="70" name="Shape 7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1" name="Shape 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6" name="Shape 8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y="0" x="0"/>
          <a:ext cy="0" cx="0"/>
          <a:chOff y="0" x="0"/>
          <a:chExt cy="0" cx="0"/>
        </a:xfrm>
      </p:grpSpPr>
      <p:sp>
        <p:nvSpPr>
          <p:cNvPr id="13" name="Shape 13"/>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y="0" x="0"/>
          <a:ext cy="0" cx="0"/>
          <a:chOff y="0" x="0"/>
          <a:chExt cy="0" cx="0"/>
        </a:xfrm>
      </p:grpSpPr>
      <p:sp>
        <p:nvSpPr>
          <p:cNvPr id="17" name="Shape 17"/>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y="0" x="0"/>
          <a:ext cy="0" cx="0"/>
          <a:chOff y="0" x="0"/>
          <a:chExt cy="0" cx="0"/>
        </a:xfrm>
      </p:grpSpPr>
      <p:sp>
        <p:nvSpPr>
          <p:cNvPr id="22" name="Shape 22"/>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y="0" x="0"/>
          <a:ext cy="0" cx="0"/>
          <a:chOff y="0" x="0"/>
          <a:chExt cy="0" cx="0"/>
        </a:xfrm>
      </p:grpSpPr>
      <p:sp>
        <p:nvSpPr>
          <p:cNvPr id="25" name="Shape 25"/>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
        <p:nvSpPr>
          <p:cNvPr id="26" name="Shape 26"/>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y="0" x="0"/>
          <a:ext cy="0" cx="0"/>
          <a:chOff y="0" x="0"/>
          <a:chExt cy="0" cx="0"/>
        </a:xfrm>
      </p:grpSpPr>
      <p:sp>
        <p:nvSpPr>
          <p:cNvPr id="28" name="Shape 28"/>
          <p:cNvSpPr txBox="1"/>
          <p:nvPr>
            <p:ph idx="12" type="sldNum"/>
          </p:nvPr>
        </p:nvSpPr>
        <p:spPr>
          <a:xfrm>
            <a:off y="4749850" x="8556791"/>
            <a:ext cy="393524" cx="548699"/>
          </a:xfrm>
          <a:prstGeom prst="rect">
            <a:avLst/>
          </a:prstGeom>
        </p:spPr>
        <p:txBody>
          <a:bodyPr bIns="91425" rIns="91425" lIns="91425" tIns="91425" anchor="ctr" anchorCtr="0">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y="4749850" x="8556791"/>
            <a:ext cy="393524" cx="548699"/>
          </a:xfrm>
          <a:prstGeom prst="rect">
            <a:avLst/>
          </a:prstGeom>
          <a:noFill/>
          <a:ln>
            <a:noFill/>
          </a:ln>
        </p:spPr>
        <p:txBody>
          <a:bodyPr bIns="91425" rIns="91425" lIns="91425" tIns="91425" anchor="ctr" anchorCtr="0">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comments/comment1.xml" Type="http://schemas.openxmlformats.org/officeDocument/2006/relationships/comments"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comments/comment2.xml" Type="http://schemas.openxmlformats.org/officeDocument/2006/relationships/comments"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4"/><Relationship Target="../media/image07.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media/image05.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4"/><Relationship Target="../media/image02.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y="0" x="0"/>
          <a:ext cy="0" cx="0"/>
          <a:chOff y="0" x="0"/>
          <a:chExt cy="0" cx="0"/>
        </a:xfrm>
      </p:grpSpPr>
      <p:sp>
        <p:nvSpPr>
          <p:cNvPr id="30" name="Shape 30"/>
          <p:cNvSpPr txBox="1"/>
          <p:nvPr>
            <p:ph type="ctrTitle"/>
          </p:nvPr>
        </p:nvSpPr>
        <p:spPr>
          <a:xfrm>
            <a:off y="1583342" x="685800"/>
            <a:ext cy="1159856" cx="7772400"/>
          </a:xfrm>
          <a:prstGeom prst="rect">
            <a:avLst/>
          </a:prstGeom>
        </p:spPr>
        <p:txBody>
          <a:bodyPr bIns="91425" rIns="91425" lIns="91425" tIns="91425" anchor="b" anchorCtr="0">
            <a:noAutofit/>
          </a:bodyPr>
          <a:lstStyle/>
          <a:p>
            <a:pPr>
              <a:spcBef>
                <a:spcPts val="0"/>
              </a:spcBef>
              <a:buNone/>
            </a:pPr>
            <a:r>
              <a:rPr lang="en"/>
              <a:t>Managing Transfer-Based Datacenter Connections</a:t>
            </a:r>
          </a:p>
        </p:txBody>
      </p:sp>
      <p:sp>
        <p:nvSpPr>
          <p:cNvPr id="31" name="Shape 31"/>
          <p:cNvSpPr txBox="1"/>
          <p:nvPr>
            <p:ph idx="1" type="subTitle"/>
          </p:nvPr>
        </p:nvSpPr>
        <p:spPr>
          <a:xfrm>
            <a:off y="2840048" x="685800"/>
            <a:ext cy="1159799" cx="7772400"/>
          </a:xfrm>
          <a:prstGeom prst="rect">
            <a:avLst/>
          </a:prstGeom>
        </p:spPr>
        <p:txBody>
          <a:bodyPr bIns="91425" rIns="91425" lIns="91425" tIns="91425" anchor="t" anchorCtr="0">
            <a:noAutofit/>
          </a:bodyPr>
          <a:lstStyle/>
          <a:p>
            <a:pPr rtl="0" lvl="0">
              <a:spcBef>
                <a:spcPts val="0"/>
              </a:spcBef>
              <a:buClr>
                <a:schemeClr val="dk1"/>
              </a:buClr>
              <a:buSzPct val="36666"/>
              <a:buFont typeface="Arial"/>
              <a:buNone/>
            </a:pPr>
            <a:r>
              <a:rPr lang="en"/>
              <a:t>Daniel Naro - Victoria Beleuta - María Gabriela Valdés</a:t>
            </a:r>
          </a:p>
          <a:p>
            <a:pPr rtl="0" lvl="0">
              <a:spcBef>
                <a:spcPts val="0"/>
              </a:spcBef>
              <a:buClr>
                <a:schemeClr val="dk1"/>
              </a:buClr>
              <a:buSzPct val="36666"/>
              <a:buFont typeface="Arial"/>
              <a:buNone/>
            </a:pPr>
            <a:r>
              <a:rPr lang="en"/>
              <a:t>				</a:t>
            </a:r>
          </a:p>
          <a:p>
            <a:pPr rtl="0" lvl="0">
              <a:spcBef>
                <a:spcPts val="0"/>
              </a:spcBef>
              <a:buClr>
                <a:schemeClr val="dk1"/>
              </a:buClr>
              <a:buSzPct val="36666"/>
              <a:buFont typeface="Arial"/>
              <a:buNone/>
            </a:pPr>
            <a:r>
              <a:rPr lang="en"/>
              <a:t>			</a:t>
            </a:r>
          </a:p>
          <a:p>
            <a:pPr rtl="0" lvl="0">
              <a:spcBef>
                <a:spcPts val="0"/>
              </a:spcBef>
              <a:buClr>
                <a:schemeClr val="dk1"/>
              </a:buClr>
              <a:buSzPct val="36666"/>
              <a:buFont typeface="Arial"/>
              <a:buNone/>
            </a:pPr>
            <a:r>
              <a:rPr lang="en"/>
              <a:t>		</a:t>
            </a:r>
          </a:p>
          <a:p>
            <a:pPr>
              <a:spcBef>
                <a:spcPts val="0"/>
              </a:spcBef>
              <a:buNone/>
            </a:pPr>
            <a:r>
              <a:rPr lang="en"/>
              <a:t>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Greedy Algorithm</a:t>
            </a:r>
          </a:p>
        </p:txBody>
      </p:sp>
      <p:sp>
        <p:nvSpPr>
          <p:cNvPr id="96" name="Shape 96"/>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indent="-381000" marL="457200">
              <a:spcBef>
                <a:spcPts val="0"/>
              </a:spcBef>
              <a:buClr>
                <a:schemeClr val="dk1"/>
              </a:buClr>
              <a:buSzPct val="100000"/>
              <a:buFont typeface="Arial"/>
              <a:buChar char="●"/>
            </a:pPr>
            <a:r>
              <a:rPr sz="2400" lang="en"/>
              <a:t>get minimum admissible bitrate for requested transference;</a:t>
            </a:r>
          </a:p>
          <a:p>
            <a:pPr algn="just" rtl="0" lvl="0" indent="-381000" marL="457200">
              <a:spcBef>
                <a:spcPts val="0"/>
              </a:spcBef>
              <a:buClr>
                <a:schemeClr val="dk1"/>
              </a:buClr>
              <a:buSzPct val="100000"/>
              <a:buFont typeface="Arial"/>
              <a:buChar char="●"/>
            </a:pPr>
            <a:r>
              <a:rPr sz="2400" lang="en"/>
              <a:t>get shortest-path for route required;</a:t>
            </a:r>
          </a:p>
          <a:p>
            <a:pPr algn="just" rtl="0" lvl="0" indent="-381000" marL="457200">
              <a:spcBef>
                <a:spcPts val="0"/>
              </a:spcBef>
              <a:buClr>
                <a:schemeClr val="dk1"/>
              </a:buClr>
              <a:buSzPct val="100000"/>
              <a:buFont typeface="Arial"/>
              <a:buChar char="●"/>
            </a:pPr>
            <a:r>
              <a:rPr sz="2400" lang="en"/>
              <a:t>in case a feasible solution is found, the slot with maximum width is assigned to the required transfer;</a:t>
            </a:r>
          </a:p>
          <a:p>
            <a:pPr algn="just" rtl="0" lvl="0" indent="-381000" marL="457200">
              <a:spcBef>
                <a:spcPts val="0"/>
              </a:spcBef>
              <a:buClr>
                <a:schemeClr val="dk1"/>
              </a:buClr>
              <a:buSzPct val="100000"/>
              <a:buFont typeface="Arial"/>
              <a:buChar char="●"/>
            </a:pPr>
            <a:r>
              <a:rPr sz="2400" lang="en"/>
              <a:t>otherwise, adjacent transfers are asked to free necessary slots;</a:t>
            </a:r>
          </a:p>
          <a:p>
            <a:pPr rtl="0">
              <a:spcBef>
                <a:spcPts val="0"/>
              </a:spcBef>
              <a:buNone/>
            </a:pPr>
            <a:r>
              <a:t/>
            </a:r>
            <a:endParaRPr sz="2400"/>
          </a:p>
          <a:p>
            <a:pPr lvl="0">
              <a:spcBef>
                <a:spcPts val="0"/>
              </a:spcBef>
              <a:buNone/>
            </a:pPr>
            <a:r>
              <a:rPr sz="2400" lang="en"/>
              <a:t>				</a:t>
            </a:r>
          </a:p>
        </p:txBody>
      </p:sp>
      <p:sp>
        <p:nvSpPr>
          <p:cNvPr id="97" name="Shape 97"/>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GRASP Algorithm</a:t>
            </a:r>
          </a:p>
        </p:txBody>
      </p:sp>
      <p:sp>
        <p:nvSpPr>
          <p:cNvPr id="103" name="Shape 10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sz="2400" lang="en"/>
              <a:t>C = path(source, destination);</a:t>
            </a:r>
          </a:p>
          <a:p>
            <a:pPr rtl="0" lvl="0">
              <a:spcBef>
                <a:spcPts val="0"/>
              </a:spcBef>
              <a:buNone/>
            </a:pPr>
            <a:r>
              <a:rPr sz="2400" lang="en"/>
              <a:t>q</a:t>
            </a:r>
            <a:r>
              <a:rPr sz="1400" lang="en"/>
              <a:t>c </a:t>
            </a:r>
            <a:r>
              <a:rPr sz="2400" lang="en"/>
              <a:t>= sizeof(path);</a:t>
            </a:r>
          </a:p>
          <a:p>
            <a:pPr rtl="0" lvl="0">
              <a:spcBef>
                <a:spcPts val="0"/>
              </a:spcBef>
              <a:buNone/>
            </a:pPr>
            <a:r>
              <a:rPr sz="2400" lang="en"/>
              <a:t>α = 0.3;</a:t>
            </a:r>
          </a:p>
          <a:p>
            <a:pPr rtl="0" lvl="0">
              <a:spcBef>
                <a:spcPts val="0"/>
              </a:spcBef>
              <a:buClr>
                <a:schemeClr val="dk1"/>
              </a:buClr>
              <a:buSzPct val="45833"/>
              <a:buFont typeface="Arial"/>
              <a:buNone/>
            </a:pPr>
            <a:r>
              <a:rPr sz="2400" lang="en"/>
              <a:t>RCL = q</a:t>
            </a:r>
            <a:r>
              <a:rPr sz="1400" lang="en"/>
              <a:t>min</a:t>
            </a:r>
            <a:r>
              <a:rPr sz="2400" lang="en"/>
              <a:t> + α (q</a:t>
            </a:r>
            <a:r>
              <a:rPr sz="1400" lang="en"/>
              <a:t>max</a:t>
            </a:r>
            <a:r>
              <a:rPr sz="2400" lang="en"/>
              <a:t> - q</a:t>
            </a:r>
            <a:r>
              <a:rPr sz="1400" lang="en"/>
              <a:t>min</a:t>
            </a:r>
            <a:r>
              <a:rPr sz="2400" lang="en"/>
              <a:t>);</a:t>
            </a:r>
          </a:p>
          <a:p>
            <a:pPr rtl="0" lvl="0">
              <a:spcBef>
                <a:spcPts val="0"/>
              </a:spcBef>
              <a:buClr>
                <a:schemeClr val="dk1"/>
              </a:buClr>
              <a:buSzPct val="45833"/>
              <a:buFont typeface="Arial"/>
              <a:buNone/>
            </a:pPr>
            <a:r>
              <a:rPr sz="2400" lang="en"/>
              <a:t>				</a:t>
            </a:r>
          </a:p>
          <a:p>
            <a:pPr rtl="0" lvl="0">
              <a:spcBef>
                <a:spcPts val="0"/>
              </a:spcBef>
              <a:buClr>
                <a:schemeClr val="dk1"/>
              </a:buClr>
              <a:buSzPct val="45833"/>
              <a:buFont typeface="Arial"/>
              <a:buNone/>
            </a:pPr>
            <a:r>
              <a:rPr sz="2400" lang="en"/>
              <a:t>			</a:t>
            </a:r>
          </a:p>
          <a:p>
            <a:pPr rtl="0" lvl="0">
              <a:spcBef>
                <a:spcPts val="0"/>
              </a:spcBef>
              <a:buClr>
                <a:schemeClr val="dk1"/>
              </a:buClr>
              <a:buSzPct val="45833"/>
              <a:buFont typeface="Arial"/>
              <a:buNone/>
            </a:pPr>
            <a:r>
              <a:rPr sz="2400" lang="en"/>
              <a:t>		</a:t>
            </a:r>
          </a:p>
          <a:p>
            <a:pPr rtl="0" lvl="0">
              <a:spcBef>
                <a:spcPts val="0"/>
              </a:spcBef>
              <a:buNone/>
            </a:pPr>
            <a:r>
              <a:rPr sz="2400" lang="en"/>
              <a:t>  </a:t>
            </a:r>
          </a:p>
        </p:txBody>
      </p:sp>
      <p:sp>
        <p:nvSpPr>
          <p:cNvPr id="104" name="Shape 104"/>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Main Algorithm Structure</a:t>
            </a:r>
          </a:p>
        </p:txBody>
      </p:sp>
      <p:sp>
        <p:nvSpPr>
          <p:cNvPr id="110" name="Shape 110"/>
          <p:cNvSpPr txBox="1"/>
          <p:nvPr>
            <p:ph idx="1" type="body"/>
          </p:nvPr>
        </p:nvSpPr>
        <p:spPr>
          <a:xfrm>
            <a:off y="1276350" x="457200"/>
            <a:ext cy="783000" cx="8229600"/>
          </a:xfrm>
          <a:prstGeom prst="rect">
            <a:avLst/>
          </a:prstGeom>
        </p:spPr>
        <p:txBody>
          <a:bodyPr bIns="91425" rIns="91425" lIns="91425" tIns="91425" anchor="t" anchorCtr="0">
            <a:noAutofit/>
          </a:bodyPr>
          <a:lstStyle/>
          <a:p>
            <a:pPr rtl="0" lvl="0">
              <a:spcBef>
                <a:spcPts val="0"/>
              </a:spcBef>
              <a:buNone/>
            </a:pPr>
            <a:r>
              <a:rPr lang="en"/>
              <a:t>Trivial Case:</a:t>
            </a:r>
          </a:p>
        </p:txBody>
      </p:sp>
      <p:sp>
        <p:nvSpPr>
          <p:cNvPr id="111" name="Shape 111"/>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12/</a:t>
            </a:r>
          </a:p>
        </p:txBody>
      </p:sp>
      <p:sp>
        <p:nvSpPr>
          <p:cNvPr id="112" name="Shape 112"/>
          <p:cNvSpPr/>
          <p:nvPr/>
        </p:nvSpPr>
        <p:spPr>
          <a:xfrm>
            <a:off y="3035250" x="25847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13" name="Shape 113"/>
          <p:cNvSpPr/>
          <p:nvPr/>
        </p:nvSpPr>
        <p:spPr>
          <a:xfrm>
            <a:off y="3035250" x="30419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14" name="Shape 114"/>
          <p:cNvSpPr/>
          <p:nvPr/>
        </p:nvSpPr>
        <p:spPr>
          <a:xfrm>
            <a:off y="3035250" x="34991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15" name="Shape 115"/>
          <p:cNvSpPr/>
          <p:nvPr/>
        </p:nvSpPr>
        <p:spPr>
          <a:xfrm>
            <a:off y="3035250" x="44135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16" name="Shape 116"/>
          <p:cNvSpPr/>
          <p:nvPr/>
        </p:nvSpPr>
        <p:spPr>
          <a:xfrm>
            <a:off y="3035250" x="39563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17" name="Shape 117"/>
          <p:cNvSpPr/>
          <p:nvPr/>
        </p:nvSpPr>
        <p:spPr>
          <a:xfrm>
            <a:off y="3035250" x="53279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18" name="Shape 118"/>
          <p:cNvSpPr/>
          <p:nvPr/>
        </p:nvSpPr>
        <p:spPr>
          <a:xfrm>
            <a:off y="3035250" x="48707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19" name="Shape 119"/>
          <p:cNvSpPr/>
          <p:nvPr/>
        </p:nvSpPr>
        <p:spPr>
          <a:xfrm>
            <a:off y="3035250" x="57851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0" name="Shape 120"/>
          <p:cNvSpPr/>
          <p:nvPr/>
        </p:nvSpPr>
        <p:spPr>
          <a:xfrm>
            <a:off y="2409450" x="25847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1" name="Shape 121"/>
          <p:cNvSpPr/>
          <p:nvPr/>
        </p:nvSpPr>
        <p:spPr>
          <a:xfrm>
            <a:off y="2409450" x="30419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2" name="Shape 122"/>
          <p:cNvSpPr/>
          <p:nvPr/>
        </p:nvSpPr>
        <p:spPr>
          <a:xfrm>
            <a:off y="2409450" x="34991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3" name="Shape 123"/>
          <p:cNvSpPr/>
          <p:nvPr/>
        </p:nvSpPr>
        <p:spPr>
          <a:xfrm>
            <a:off y="2409450" x="44135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4" name="Shape 124"/>
          <p:cNvSpPr/>
          <p:nvPr/>
        </p:nvSpPr>
        <p:spPr>
          <a:xfrm>
            <a:off y="2409450" x="39563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5" name="Shape 125"/>
          <p:cNvSpPr/>
          <p:nvPr/>
        </p:nvSpPr>
        <p:spPr>
          <a:xfrm>
            <a:off y="2409450" x="53279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26" name="Shape 126"/>
          <p:cNvSpPr/>
          <p:nvPr/>
        </p:nvSpPr>
        <p:spPr>
          <a:xfrm>
            <a:off y="2409450" x="48707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27" name="Shape 127"/>
          <p:cNvSpPr/>
          <p:nvPr/>
        </p:nvSpPr>
        <p:spPr>
          <a:xfrm>
            <a:off y="2409450" x="57851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Main Algorithm Structure</a:t>
            </a:r>
          </a:p>
        </p:txBody>
      </p:sp>
      <p:sp>
        <p:nvSpPr>
          <p:cNvPr id="133" name="Shape 133"/>
          <p:cNvSpPr txBox="1"/>
          <p:nvPr>
            <p:ph idx="1" type="body"/>
          </p:nvPr>
        </p:nvSpPr>
        <p:spPr>
          <a:xfrm>
            <a:off y="1276350" x="457200"/>
            <a:ext cy="783000" cx="8229600"/>
          </a:xfrm>
          <a:prstGeom prst="rect">
            <a:avLst/>
          </a:prstGeom>
        </p:spPr>
        <p:txBody>
          <a:bodyPr bIns="91425" rIns="91425" lIns="91425" tIns="91425" anchor="t" anchorCtr="0">
            <a:noAutofit/>
          </a:bodyPr>
          <a:lstStyle/>
          <a:p>
            <a:pPr rtl="0" lvl="0">
              <a:spcBef>
                <a:spcPts val="0"/>
              </a:spcBef>
              <a:buNone/>
            </a:pPr>
            <a:r>
              <a:rPr lang="en"/>
              <a:t>Half Hard Case:</a:t>
            </a:r>
          </a:p>
        </p:txBody>
      </p:sp>
      <p:sp>
        <p:nvSpPr>
          <p:cNvPr id="134" name="Shape 134"/>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13/</a:t>
            </a:r>
          </a:p>
        </p:txBody>
      </p:sp>
      <p:sp>
        <p:nvSpPr>
          <p:cNvPr id="135" name="Shape 135"/>
          <p:cNvSpPr/>
          <p:nvPr/>
        </p:nvSpPr>
        <p:spPr>
          <a:xfrm>
            <a:off y="2654250" x="25847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36" name="Shape 136"/>
          <p:cNvSpPr/>
          <p:nvPr/>
        </p:nvSpPr>
        <p:spPr>
          <a:xfrm>
            <a:off y="2654250" x="30419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37" name="Shape 137"/>
          <p:cNvSpPr/>
          <p:nvPr/>
        </p:nvSpPr>
        <p:spPr>
          <a:xfrm>
            <a:off y="2654250" x="34991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38" name="Shape 138"/>
          <p:cNvSpPr/>
          <p:nvPr/>
        </p:nvSpPr>
        <p:spPr>
          <a:xfrm>
            <a:off y="2654250" x="44135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39" name="Shape 139"/>
          <p:cNvSpPr/>
          <p:nvPr/>
        </p:nvSpPr>
        <p:spPr>
          <a:xfrm>
            <a:off y="2654250" x="39563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0" name="Shape 140"/>
          <p:cNvSpPr/>
          <p:nvPr/>
        </p:nvSpPr>
        <p:spPr>
          <a:xfrm>
            <a:off y="2654250" x="53279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1" name="Shape 141"/>
          <p:cNvSpPr/>
          <p:nvPr/>
        </p:nvSpPr>
        <p:spPr>
          <a:xfrm>
            <a:off y="2654250" x="48707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42" name="Shape 142"/>
          <p:cNvSpPr/>
          <p:nvPr/>
        </p:nvSpPr>
        <p:spPr>
          <a:xfrm>
            <a:off y="2654250" x="57851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3" name="Shape 143"/>
          <p:cNvSpPr/>
          <p:nvPr/>
        </p:nvSpPr>
        <p:spPr>
          <a:xfrm>
            <a:off y="2028450" x="25847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4" name="Shape 144"/>
          <p:cNvSpPr/>
          <p:nvPr/>
        </p:nvSpPr>
        <p:spPr>
          <a:xfrm>
            <a:off y="2028450" x="30419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5" name="Shape 145"/>
          <p:cNvSpPr/>
          <p:nvPr/>
        </p:nvSpPr>
        <p:spPr>
          <a:xfrm>
            <a:off y="2028450" x="34991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6" name="Shape 146"/>
          <p:cNvSpPr/>
          <p:nvPr/>
        </p:nvSpPr>
        <p:spPr>
          <a:xfrm>
            <a:off y="2028450" x="44135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7" name="Shape 147"/>
          <p:cNvSpPr/>
          <p:nvPr/>
        </p:nvSpPr>
        <p:spPr>
          <a:xfrm>
            <a:off y="2028450" x="39563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8" name="Shape 148"/>
          <p:cNvSpPr/>
          <p:nvPr/>
        </p:nvSpPr>
        <p:spPr>
          <a:xfrm>
            <a:off y="2028450" x="53279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49" name="Shape 149"/>
          <p:cNvSpPr/>
          <p:nvPr/>
        </p:nvSpPr>
        <p:spPr>
          <a:xfrm>
            <a:off y="2028450" x="48707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50" name="Shape 150"/>
          <p:cNvSpPr/>
          <p:nvPr/>
        </p:nvSpPr>
        <p:spPr>
          <a:xfrm>
            <a:off y="2028450" x="57851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51" name="Shape 151"/>
          <p:cNvSpPr/>
          <p:nvPr/>
        </p:nvSpPr>
        <p:spPr>
          <a:xfrm>
            <a:off y="4347875" x="25847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52" name="Shape 152"/>
          <p:cNvSpPr/>
          <p:nvPr/>
        </p:nvSpPr>
        <p:spPr>
          <a:xfrm>
            <a:off y="4347875" x="30419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53" name="Shape 153"/>
          <p:cNvSpPr/>
          <p:nvPr/>
        </p:nvSpPr>
        <p:spPr>
          <a:xfrm>
            <a:off y="4347875" x="34991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54" name="Shape 154"/>
          <p:cNvSpPr/>
          <p:nvPr/>
        </p:nvSpPr>
        <p:spPr>
          <a:xfrm>
            <a:off y="4347875" x="44135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55" name="Shape 155"/>
          <p:cNvSpPr/>
          <p:nvPr/>
        </p:nvSpPr>
        <p:spPr>
          <a:xfrm>
            <a:off y="4347875" x="39563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56" name="Shape 156"/>
          <p:cNvSpPr/>
          <p:nvPr/>
        </p:nvSpPr>
        <p:spPr>
          <a:xfrm>
            <a:off y="4347875" x="53279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57" name="Shape 157"/>
          <p:cNvSpPr/>
          <p:nvPr/>
        </p:nvSpPr>
        <p:spPr>
          <a:xfrm>
            <a:off y="4347875" x="48707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58" name="Shape 158"/>
          <p:cNvSpPr/>
          <p:nvPr/>
        </p:nvSpPr>
        <p:spPr>
          <a:xfrm>
            <a:off y="4347875" x="57851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59" name="Shape 159"/>
          <p:cNvSpPr/>
          <p:nvPr/>
        </p:nvSpPr>
        <p:spPr>
          <a:xfrm>
            <a:off y="3722075" x="25847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0" name="Shape 160"/>
          <p:cNvSpPr/>
          <p:nvPr/>
        </p:nvSpPr>
        <p:spPr>
          <a:xfrm>
            <a:off y="3722075" x="30419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1" name="Shape 161"/>
          <p:cNvSpPr/>
          <p:nvPr/>
        </p:nvSpPr>
        <p:spPr>
          <a:xfrm>
            <a:off y="3722075" x="34991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2" name="Shape 162"/>
          <p:cNvSpPr/>
          <p:nvPr/>
        </p:nvSpPr>
        <p:spPr>
          <a:xfrm>
            <a:off y="3722075" x="44135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3" name="Shape 163"/>
          <p:cNvSpPr/>
          <p:nvPr/>
        </p:nvSpPr>
        <p:spPr>
          <a:xfrm>
            <a:off y="3722075" x="39563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4" name="Shape 164"/>
          <p:cNvSpPr/>
          <p:nvPr/>
        </p:nvSpPr>
        <p:spPr>
          <a:xfrm>
            <a:off y="3722075" x="53279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65" name="Shape 165"/>
          <p:cNvSpPr/>
          <p:nvPr/>
        </p:nvSpPr>
        <p:spPr>
          <a:xfrm>
            <a:off y="3722075" x="48707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66" name="Shape 166"/>
          <p:cNvSpPr/>
          <p:nvPr/>
        </p:nvSpPr>
        <p:spPr>
          <a:xfrm>
            <a:off y="3722075" x="57851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cxnSp>
        <p:nvCxnSpPr>
          <p:cNvPr id="167" name="Shape 167"/>
          <p:cNvCxnSpPr/>
          <p:nvPr/>
        </p:nvCxnSpPr>
        <p:spPr>
          <a:xfrm>
            <a:off y="3369275" x="4451100"/>
            <a:ext cy="0" cx="593399"/>
          </a:xfrm>
          <a:prstGeom prst="straightConnector1">
            <a:avLst/>
          </a:prstGeom>
          <a:noFill/>
          <a:ln w="19050" cap="flat">
            <a:solidFill>
              <a:schemeClr val="dk2"/>
            </a:solidFill>
            <a:prstDash val="solid"/>
            <a:round/>
            <a:headEnd w="lg" len="lg" type="none"/>
            <a:tailEnd w="lg" len="lg" type="triangle"/>
          </a:ln>
        </p:spPr>
      </p:cxnSp>
      <p:cxnSp>
        <p:nvCxnSpPr>
          <p:cNvPr id="168" name="Shape 168"/>
          <p:cNvCxnSpPr/>
          <p:nvPr/>
        </p:nvCxnSpPr>
        <p:spPr>
          <a:xfrm flipH="1">
            <a:off y="3402250" x="3313599"/>
            <a:ext cy="10200" cx="599700"/>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Main Algorithm Structure</a:t>
            </a:r>
          </a:p>
        </p:txBody>
      </p:sp>
      <p:sp>
        <p:nvSpPr>
          <p:cNvPr id="174" name="Shape 174"/>
          <p:cNvSpPr txBox="1"/>
          <p:nvPr>
            <p:ph idx="1" type="body"/>
          </p:nvPr>
        </p:nvSpPr>
        <p:spPr>
          <a:xfrm>
            <a:off y="1276350" x="457200"/>
            <a:ext cy="783000" cx="8229600"/>
          </a:xfrm>
          <a:prstGeom prst="rect">
            <a:avLst/>
          </a:prstGeom>
        </p:spPr>
        <p:txBody>
          <a:bodyPr bIns="91425" rIns="91425" lIns="91425" tIns="91425" anchor="t" anchorCtr="0">
            <a:noAutofit/>
          </a:bodyPr>
          <a:lstStyle/>
          <a:p>
            <a:pPr rtl="0" lvl="0">
              <a:spcBef>
                <a:spcPts val="0"/>
              </a:spcBef>
              <a:buNone/>
            </a:pPr>
            <a:r>
              <a:rPr lang="en"/>
              <a:t>Hard Case:</a:t>
            </a:r>
          </a:p>
        </p:txBody>
      </p:sp>
      <p:sp>
        <p:nvSpPr>
          <p:cNvPr id="175" name="Shape 175"/>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14/</a:t>
            </a:r>
          </a:p>
        </p:txBody>
      </p:sp>
      <p:sp>
        <p:nvSpPr>
          <p:cNvPr id="176" name="Shape 176"/>
          <p:cNvSpPr/>
          <p:nvPr/>
        </p:nvSpPr>
        <p:spPr>
          <a:xfrm>
            <a:off y="2654250" x="25847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77" name="Shape 177"/>
          <p:cNvSpPr/>
          <p:nvPr/>
        </p:nvSpPr>
        <p:spPr>
          <a:xfrm>
            <a:off y="2654250" x="30419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78" name="Shape 178"/>
          <p:cNvSpPr/>
          <p:nvPr/>
        </p:nvSpPr>
        <p:spPr>
          <a:xfrm>
            <a:off y="2654250" x="34991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79" name="Shape 179"/>
          <p:cNvSpPr/>
          <p:nvPr/>
        </p:nvSpPr>
        <p:spPr>
          <a:xfrm>
            <a:off y="2654250" x="44135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0" name="Shape 180"/>
          <p:cNvSpPr/>
          <p:nvPr/>
        </p:nvSpPr>
        <p:spPr>
          <a:xfrm>
            <a:off y="2654250" x="39563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1" name="Shape 181"/>
          <p:cNvSpPr/>
          <p:nvPr/>
        </p:nvSpPr>
        <p:spPr>
          <a:xfrm>
            <a:off y="2654250" x="53279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2" name="Shape 182"/>
          <p:cNvSpPr/>
          <p:nvPr/>
        </p:nvSpPr>
        <p:spPr>
          <a:xfrm>
            <a:off y="2654250" x="48707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83" name="Shape 183"/>
          <p:cNvSpPr/>
          <p:nvPr/>
        </p:nvSpPr>
        <p:spPr>
          <a:xfrm>
            <a:off y="2654250" x="57851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4" name="Shape 184"/>
          <p:cNvSpPr/>
          <p:nvPr/>
        </p:nvSpPr>
        <p:spPr>
          <a:xfrm>
            <a:off y="2028450" x="25847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5" name="Shape 185"/>
          <p:cNvSpPr/>
          <p:nvPr/>
        </p:nvSpPr>
        <p:spPr>
          <a:xfrm>
            <a:off y="2028450" x="30419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6" name="Shape 186"/>
          <p:cNvSpPr/>
          <p:nvPr/>
        </p:nvSpPr>
        <p:spPr>
          <a:xfrm>
            <a:off y="2028450" x="34991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7" name="Shape 187"/>
          <p:cNvSpPr/>
          <p:nvPr/>
        </p:nvSpPr>
        <p:spPr>
          <a:xfrm>
            <a:off y="2028450" x="44135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8" name="Shape 188"/>
          <p:cNvSpPr/>
          <p:nvPr/>
        </p:nvSpPr>
        <p:spPr>
          <a:xfrm>
            <a:off y="2028450" x="39563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89" name="Shape 189"/>
          <p:cNvSpPr/>
          <p:nvPr/>
        </p:nvSpPr>
        <p:spPr>
          <a:xfrm>
            <a:off y="2028450" x="53279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0" name="Shape 190"/>
          <p:cNvSpPr/>
          <p:nvPr/>
        </p:nvSpPr>
        <p:spPr>
          <a:xfrm>
            <a:off y="2028450" x="48707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91" name="Shape 191"/>
          <p:cNvSpPr/>
          <p:nvPr/>
        </p:nvSpPr>
        <p:spPr>
          <a:xfrm>
            <a:off y="2028450" x="57851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2" name="Shape 192"/>
          <p:cNvSpPr/>
          <p:nvPr/>
        </p:nvSpPr>
        <p:spPr>
          <a:xfrm>
            <a:off y="4271675" x="25847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93" name="Shape 193"/>
          <p:cNvSpPr/>
          <p:nvPr/>
        </p:nvSpPr>
        <p:spPr>
          <a:xfrm>
            <a:off y="4271675" x="3041900"/>
            <a:ext cy="428100" cx="449400"/>
          </a:xfrm>
          <a:prstGeom prst="rect">
            <a:avLst/>
          </a:prstGeom>
          <a:solidFill>
            <a:srgbClr val="FF00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94" name="Shape 194"/>
          <p:cNvSpPr/>
          <p:nvPr/>
        </p:nvSpPr>
        <p:spPr>
          <a:xfrm>
            <a:off y="4271675" x="34991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95" name="Shape 195"/>
          <p:cNvSpPr/>
          <p:nvPr/>
        </p:nvSpPr>
        <p:spPr>
          <a:xfrm>
            <a:off y="4271675" x="44135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6" name="Shape 196"/>
          <p:cNvSpPr/>
          <p:nvPr/>
        </p:nvSpPr>
        <p:spPr>
          <a:xfrm>
            <a:off y="4271675" x="39563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7" name="Shape 197"/>
          <p:cNvSpPr/>
          <p:nvPr/>
        </p:nvSpPr>
        <p:spPr>
          <a:xfrm>
            <a:off y="4271675" x="53279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198" name="Shape 198"/>
          <p:cNvSpPr/>
          <p:nvPr/>
        </p:nvSpPr>
        <p:spPr>
          <a:xfrm>
            <a:off y="4271675" x="48707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199" name="Shape 199"/>
          <p:cNvSpPr/>
          <p:nvPr/>
        </p:nvSpPr>
        <p:spPr>
          <a:xfrm>
            <a:off y="4271675" x="5785100"/>
            <a:ext cy="428100" cx="449400"/>
          </a:xfrm>
          <a:prstGeom prst="rect">
            <a:avLst/>
          </a:prstGeom>
          <a:solidFill>
            <a:srgbClr val="00FF00"/>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0" name="Shape 200"/>
          <p:cNvSpPr/>
          <p:nvPr/>
        </p:nvSpPr>
        <p:spPr>
          <a:xfrm>
            <a:off y="3645875" x="25847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1" name="Shape 201"/>
          <p:cNvSpPr/>
          <p:nvPr/>
        </p:nvSpPr>
        <p:spPr>
          <a:xfrm>
            <a:off y="3645875" x="30419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2" name="Shape 202"/>
          <p:cNvSpPr/>
          <p:nvPr/>
        </p:nvSpPr>
        <p:spPr>
          <a:xfrm>
            <a:off y="3645875" x="34991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3" name="Shape 203"/>
          <p:cNvSpPr/>
          <p:nvPr/>
        </p:nvSpPr>
        <p:spPr>
          <a:xfrm>
            <a:off y="3645875" x="44135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4" name="Shape 204"/>
          <p:cNvSpPr/>
          <p:nvPr/>
        </p:nvSpPr>
        <p:spPr>
          <a:xfrm>
            <a:off y="3645875" x="3956300"/>
            <a:ext cy="428100" cx="449400"/>
          </a:xfrm>
          <a:prstGeom prst="rect">
            <a:avLst/>
          </a:prstGeom>
          <a:solidFill>
            <a:srgbClr val="00FFFF"/>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5" name="Shape 205"/>
          <p:cNvSpPr/>
          <p:nvPr/>
        </p:nvSpPr>
        <p:spPr>
          <a:xfrm>
            <a:off y="3645875" x="53279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sp>
        <p:nvSpPr>
          <p:cNvPr id="206" name="Shape 206"/>
          <p:cNvSpPr/>
          <p:nvPr/>
        </p:nvSpPr>
        <p:spPr>
          <a:xfrm>
            <a:off y="3645875" x="48707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rtl="0" lvl="0">
              <a:spcBef>
                <a:spcPts val="0"/>
              </a:spcBef>
              <a:buNone/>
            </a:pPr>
            <a:r>
              <a:t/>
            </a:r>
            <a:endParaRPr/>
          </a:p>
        </p:txBody>
      </p:sp>
      <p:sp>
        <p:nvSpPr>
          <p:cNvPr id="207" name="Shape 207"/>
          <p:cNvSpPr/>
          <p:nvPr/>
        </p:nvSpPr>
        <p:spPr>
          <a:xfrm>
            <a:off y="3645875" x="5785100"/>
            <a:ext cy="428100" cx="449400"/>
          </a:xfrm>
          <a:prstGeom prst="rect">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a:pPr>
              <a:spcBef>
                <a:spcPts val="0"/>
              </a:spcBef>
              <a:buNone/>
            </a:pPr>
            <a:r>
              <a:t/>
            </a:r>
            <a:endParaRPr/>
          </a:p>
        </p:txBody>
      </p:sp>
      <p:cxnSp>
        <p:nvCxnSpPr>
          <p:cNvPr id="208" name="Shape 208"/>
          <p:cNvCxnSpPr/>
          <p:nvPr/>
        </p:nvCxnSpPr>
        <p:spPr>
          <a:xfrm>
            <a:off y="3369275" x="4451100"/>
            <a:ext cy="0" cx="593399"/>
          </a:xfrm>
          <a:prstGeom prst="straightConnector1">
            <a:avLst/>
          </a:prstGeom>
          <a:noFill/>
          <a:ln w="19050" cap="flat">
            <a:solidFill>
              <a:schemeClr val="dk2"/>
            </a:solidFill>
            <a:prstDash val="solid"/>
            <a:round/>
            <a:headEnd w="lg" len="lg" type="none"/>
            <a:tailEnd w="lg" len="lg" type="triangle"/>
          </a:ln>
        </p:spPr>
      </p:cxnSp>
      <p:cxnSp>
        <p:nvCxnSpPr>
          <p:cNvPr id="209" name="Shape 209"/>
          <p:cNvCxnSpPr/>
          <p:nvPr/>
        </p:nvCxnSpPr>
        <p:spPr>
          <a:xfrm rot="10800000">
            <a:off y="3379550" x="3857700"/>
            <a:ext cy="0" cx="593399"/>
          </a:xfrm>
          <a:prstGeom prst="straightConnector1">
            <a:avLst/>
          </a:prstGeom>
          <a:noFill/>
          <a:ln w="19050" cap="flat">
            <a:solidFill>
              <a:schemeClr val="dk2"/>
            </a:solidFill>
            <a:prstDash val="solid"/>
            <a:round/>
            <a:headEnd w="lg" len="lg" type="none"/>
            <a:tailEnd w="lg" len="lg" type="triangle"/>
          </a:ln>
        </p:spPr>
      </p:cxn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Example 1</a:t>
            </a:r>
          </a:p>
        </p:txBody>
      </p:sp>
      <p:sp>
        <p:nvSpPr>
          <p:cNvPr id="215" name="Shape 215"/>
          <p:cNvSpPr txBox="1"/>
          <p:nvPr>
            <p:ph idx="1" type="body"/>
          </p:nvPr>
        </p:nvSpPr>
        <p:spPr>
          <a:xfrm>
            <a:off y="971550" x="457200"/>
            <a:ext cy="767400" cx="8229600"/>
          </a:xfrm>
          <a:prstGeom prst="rect">
            <a:avLst/>
          </a:prstGeom>
        </p:spPr>
        <p:txBody>
          <a:bodyPr bIns="91425" rIns="91425" lIns="91425" tIns="91425" anchor="t" anchorCtr="0">
            <a:noAutofit/>
          </a:bodyPr>
          <a:lstStyle/>
          <a:p>
            <a:pPr rtl="0" lvl="0">
              <a:spcBef>
                <a:spcPts val="0"/>
              </a:spcBef>
              <a:buNone/>
            </a:pPr>
            <a:r>
              <a:rPr lang="en">
                <a:solidFill>
                  <a:srgbClr val="000000"/>
                </a:solidFill>
              </a:rPr>
              <a:t>inputTestHardAndTrivial</a:t>
            </a:r>
          </a:p>
        </p:txBody>
      </p:sp>
      <p:sp>
        <p:nvSpPr>
          <p:cNvPr id="216" name="Shape 216"/>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15/</a:t>
            </a:r>
          </a:p>
        </p:txBody>
      </p:sp>
      <p:grpSp>
        <p:nvGrpSpPr>
          <p:cNvPr id="217" name="Shape 217"/>
          <p:cNvGrpSpPr/>
          <p:nvPr/>
        </p:nvGrpSpPr>
        <p:grpSpPr>
          <a:xfrm>
            <a:off y="1851102" x="2043127"/>
            <a:ext cy="1296925" cx="6661625"/>
            <a:chOff y="2155902" x="1281127"/>
            <a:chExt cy="1296925" cx="6661625"/>
          </a:xfrm>
        </p:grpSpPr>
        <p:pic>
          <p:nvPicPr>
            <p:cNvPr id="218" name="Shape 218"/>
            <p:cNvPicPr preferRelativeResize="0"/>
            <p:nvPr/>
          </p:nvPicPr>
          <p:blipFill>
            <a:blip r:embed="rId3">
              <a:alphaModFix/>
            </a:blip>
            <a:stretch>
              <a:fillRect/>
            </a:stretch>
          </p:blipFill>
          <p:spPr>
            <a:xfrm>
              <a:off y="2411777" x="1357327"/>
              <a:ext cy="1041049" cx="6585425"/>
            </a:xfrm>
            <a:prstGeom prst="rect">
              <a:avLst/>
            </a:prstGeom>
            <a:noFill/>
            <a:ln>
              <a:noFill/>
            </a:ln>
          </p:spPr>
        </p:pic>
        <p:cxnSp>
          <p:nvCxnSpPr>
            <p:cNvPr id="219" name="Shape 219"/>
            <p:cNvCxnSpPr/>
            <p:nvPr/>
          </p:nvCxnSpPr>
          <p:spPr>
            <a:xfrm rot="10800000" flipH="1">
              <a:off y="2384502" x="1357327"/>
              <a:ext cy="471599" cx="1617299"/>
            </a:xfrm>
            <a:prstGeom prst="straightConnector1">
              <a:avLst/>
            </a:prstGeom>
            <a:noFill/>
            <a:ln w="19050" cap="flat">
              <a:solidFill>
                <a:srgbClr val="FF0000"/>
              </a:solidFill>
              <a:prstDash val="solid"/>
              <a:round/>
              <a:headEnd w="lg" len="lg" type="none"/>
              <a:tailEnd w="lg" len="lg" type="none"/>
            </a:ln>
          </p:spPr>
        </p:cxnSp>
        <p:cxnSp>
          <p:nvCxnSpPr>
            <p:cNvPr id="220" name="Shape 220"/>
            <p:cNvCxnSpPr/>
            <p:nvPr/>
          </p:nvCxnSpPr>
          <p:spPr>
            <a:xfrm rot="10800000" flipH="1">
              <a:off y="2155902" x="1281127"/>
              <a:ext cy="471599" cx="1617299"/>
            </a:xfrm>
            <a:prstGeom prst="straightConnector1">
              <a:avLst/>
            </a:prstGeom>
            <a:noFill/>
            <a:ln w="19050" cap="flat">
              <a:solidFill>
                <a:srgbClr val="00FF00"/>
              </a:solidFill>
              <a:prstDash val="solid"/>
              <a:round/>
              <a:headEnd w="lg" len="lg" type="none"/>
              <a:tailEnd w="lg" len="lg" type="none"/>
            </a:ln>
          </p:spPr>
        </p:cxnSp>
        <p:cxnSp>
          <p:nvCxnSpPr>
            <p:cNvPr id="221" name="Shape 221"/>
            <p:cNvCxnSpPr/>
            <p:nvPr/>
          </p:nvCxnSpPr>
          <p:spPr>
            <a:xfrm rot="10800000" flipH="1">
              <a:off y="2352224" x="3253425"/>
              <a:ext cy="15600" cx="2834999"/>
            </a:xfrm>
            <a:prstGeom prst="straightConnector1">
              <a:avLst/>
            </a:prstGeom>
            <a:noFill/>
            <a:ln w="19050" cap="flat">
              <a:solidFill>
                <a:srgbClr val="FF9900"/>
              </a:solidFill>
              <a:prstDash val="solid"/>
              <a:round/>
              <a:headEnd w="lg" len="lg" type="none"/>
              <a:tailEnd w="lg" len="lg" type="none"/>
            </a:ln>
          </p:spPr>
        </p:cxnSp>
        <p:cxnSp>
          <p:nvCxnSpPr>
            <p:cNvPr id="222" name="Shape 222"/>
            <p:cNvCxnSpPr/>
            <p:nvPr/>
          </p:nvCxnSpPr>
          <p:spPr>
            <a:xfrm rot="10800000" flipH="1">
              <a:off y="2169024" x="3268900"/>
              <a:ext cy="30900" cx="1440900"/>
            </a:xfrm>
            <a:prstGeom prst="straightConnector1">
              <a:avLst/>
            </a:prstGeom>
            <a:noFill/>
            <a:ln w="19050" cap="flat">
              <a:solidFill>
                <a:srgbClr val="FFFF00"/>
              </a:solidFill>
              <a:prstDash val="solid"/>
              <a:round/>
              <a:headEnd w="lg" len="lg" type="none"/>
              <a:tailEnd w="lg" len="lg" type="none"/>
            </a:ln>
          </p:spPr>
        </p:cxnSp>
        <p:cxnSp>
          <p:nvCxnSpPr>
            <p:cNvPr id="223" name="Shape 223"/>
            <p:cNvCxnSpPr/>
            <p:nvPr/>
          </p:nvCxnSpPr>
          <p:spPr>
            <a:xfrm>
              <a:off y="2168950" x="4756200"/>
              <a:ext cy="0" cx="1378800"/>
            </a:xfrm>
            <a:prstGeom prst="straightConnector1">
              <a:avLst/>
            </a:prstGeom>
            <a:noFill/>
            <a:ln w="19050" cap="flat">
              <a:solidFill>
                <a:srgbClr val="9900FF"/>
              </a:solidFill>
              <a:prstDash val="solid"/>
              <a:round/>
              <a:headEnd w="lg" len="lg" type="none"/>
              <a:tailEnd w="lg" len="lg" type="none"/>
            </a:ln>
          </p:spPr>
        </p:cxnSp>
        <p:cxnSp>
          <p:nvCxnSpPr>
            <p:cNvPr id="224" name="Shape 224"/>
            <p:cNvCxnSpPr/>
            <p:nvPr/>
          </p:nvCxnSpPr>
          <p:spPr>
            <a:xfrm>
              <a:off y="2370350" x="6398400"/>
              <a:ext cy="371699" cx="1022399"/>
            </a:xfrm>
            <a:prstGeom prst="straightConnector1">
              <a:avLst/>
            </a:prstGeom>
            <a:noFill/>
            <a:ln w="19050" cap="flat">
              <a:solidFill>
                <a:srgbClr val="6AA84F"/>
              </a:solidFill>
              <a:prstDash val="solid"/>
              <a:round/>
              <a:headEnd w="lg" len="lg" type="none"/>
              <a:tailEnd w="lg" len="lg" type="none"/>
            </a:ln>
          </p:spPr>
        </p:cxnSp>
      </p:grpSp>
      <p:sp>
        <p:nvSpPr>
          <p:cNvPr id="225" name="Shape 225"/>
          <p:cNvSpPr txBox="1"/>
          <p:nvPr>
            <p:ph idx="2" type="body"/>
          </p:nvPr>
        </p:nvSpPr>
        <p:spPr>
          <a:xfrm>
            <a:off y="2316875" x="230440"/>
            <a:ext cy="767400" cx="1850700"/>
          </a:xfrm>
          <a:prstGeom prst="rect">
            <a:avLst/>
          </a:prstGeom>
        </p:spPr>
        <p:txBody>
          <a:bodyPr bIns="91425" rIns="91425" lIns="91425" tIns="91425" anchor="t" anchorCtr="0">
            <a:noAutofit/>
          </a:bodyPr>
          <a:lstStyle/>
          <a:p>
            <a:pPr rtl="0" lvl="0">
              <a:spcBef>
                <a:spcPts val="0"/>
              </a:spcBef>
              <a:buNone/>
            </a:pPr>
            <a:r>
              <a:rPr lang="en">
                <a:solidFill>
                  <a:srgbClr val="000000"/>
                </a:solidFill>
              </a:rPr>
              <a:t>RT: a - e</a:t>
            </a:r>
          </a:p>
        </p:txBody>
      </p:sp>
      <p:pic>
        <p:nvPicPr>
          <p:cNvPr id="226" name="Shape 226"/>
          <p:cNvPicPr preferRelativeResize="0"/>
          <p:nvPr/>
        </p:nvPicPr>
        <p:blipFill>
          <a:blip r:embed="rId4">
            <a:alphaModFix/>
          </a:blip>
          <a:stretch>
            <a:fillRect/>
          </a:stretch>
        </p:blipFill>
        <p:spPr>
          <a:xfrm>
            <a:off y="3491775" x="2213882"/>
            <a:ext cy="1045499" cx="4922562"/>
          </a:xfrm>
          <a:prstGeom prst="rect">
            <a:avLst/>
          </a:prstGeom>
          <a:noFill/>
          <a:ln>
            <a:noFill/>
          </a:ln>
        </p:spPr>
      </p:pic>
      <p:sp>
        <p:nvSpPr>
          <p:cNvPr id="227" name="Shape 227"/>
          <p:cNvSpPr txBox="1"/>
          <p:nvPr/>
        </p:nvSpPr>
        <p:spPr>
          <a:xfrm>
            <a:off y="4645175" x="1014450"/>
            <a:ext cy="329400" cx="6549599"/>
          </a:xfrm>
          <a:prstGeom prst="rect">
            <a:avLst/>
          </a:prstGeom>
          <a:noFill/>
          <a:ln>
            <a:noFill/>
          </a:ln>
        </p:spPr>
        <p:txBody>
          <a:bodyPr bIns="91425" rIns="91425" lIns="91425" tIns="91425" anchor="t" anchorCtr="0">
            <a:noAutofit/>
          </a:bodyPr>
          <a:lstStyle/>
          <a:p>
            <a:pPr>
              <a:spcBef>
                <a:spcPts val="0"/>
              </a:spcBef>
              <a:buNone/>
            </a:pPr>
            <a:r>
              <a:rPr lang="en"/>
              <a:t>NOTE: All CPLEX time correspond to “CPLEX MIP Optimization” in the Profiler</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Example 2</a:t>
            </a:r>
          </a:p>
        </p:txBody>
      </p:sp>
      <p:sp>
        <p:nvSpPr>
          <p:cNvPr id="233" name="Shape 233"/>
          <p:cNvSpPr txBox="1"/>
          <p:nvPr>
            <p:ph idx="1" type="body"/>
          </p:nvPr>
        </p:nvSpPr>
        <p:spPr>
          <a:xfrm>
            <a:off y="971550" x="457200"/>
            <a:ext cy="767400" cx="8229600"/>
          </a:xfrm>
          <a:prstGeom prst="rect">
            <a:avLst/>
          </a:prstGeom>
        </p:spPr>
        <p:txBody>
          <a:bodyPr bIns="91425" rIns="91425" lIns="91425" tIns="91425" anchor="t" anchorCtr="0">
            <a:noAutofit/>
          </a:bodyPr>
          <a:lstStyle/>
          <a:p>
            <a:pPr rtl="0" lvl="0">
              <a:spcBef>
                <a:spcPts val="0"/>
              </a:spcBef>
              <a:buNone/>
            </a:pPr>
            <a:r>
              <a:rPr lang="en">
                <a:solidFill>
                  <a:srgbClr val="000000"/>
                </a:solidFill>
              </a:rPr>
              <a:t>inputSeeDifferencesGreedyCplex</a:t>
            </a:r>
          </a:p>
        </p:txBody>
      </p:sp>
      <p:sp>
        <p:nvSpPr>
          <p:cNvPr id="234" name="Shape 234"/>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16/</a:t>
            </a:r>
          </a:p>
        </p:txBody>
      </p:sp>
      <p:pic>
        <p:nvPicPr>
          <p:cNvPr id="235" name="Shape 235"/>
          <p:cNvPicPr preferRelativeResize="0"/>
          <p:nvPr/>
        </p:nvPicPr>
        <p:blipFill>
          <a:blip r:embed="rId3">
            <a:alphaModFix/>
          </a:blip>
          <a:stretch>
            <a:fillRect/>
          </a:stretch>
        </p:blipFill>
        <p:spPr>
          <a:xfrm>
            <a:off y="1924275" x="2558462"/>
            <a:ext cy="1247775" cx="5362575"/>
          </a:xfrm>
          <a:prstGeom prst="rect">
            <a:avLst/>
          </a:prstGeom>
          <a:noFill/>
          <a:ln>
            <a:noFill/>
          </a:ln>
        </p:spPr>
      </p:pic>
      <p:sp>
        <p:nvSpPr>
          <p:cNvPr id="236" name="Shape 236"/>
          <p:cNvSpPr txBox="1"/>
          <p:nvPr>
            <p:ph idx="2" type="body"/>
          </p:nvPr>
        </p:nvSpPr>
        <p:spPr>
          <a:xfrm>
            <a:off y="2316875" x="230440"/>
            <a:ext cy="767400" cx="1850700"/>
          </a:xfrm>
          <a:prstGeom prst="rect">
            <a:avLst/>
          </a:prstGeom>
        </p:spPr>
        <p:txBody>
          <a:bodyPr bIns="91425" rIns="91425" lIns="91425" tIns="91425" anchor="t" anchorCtr="0">
            <a:noAutofit/>
          </a:bodyPr>
          <a:lstStyle/>
          <a:p>
            <a:pPr rtl="0" lvl="0">
              <a:spcBef>
                <a:spcPts val="0"/>
              </a:spcBef>
              <a:buNone/>
            </a:pPr>
            <a:r>
              <a:rPr lang="en">
                <a:solidFill>
                  <a:srgbClr val="000000"/>
                </a:solidFill>
              </a:rPr>
              <a:t>RT: a - e</a:t>
            </a:r>
          </a:p>
        </p:txBody>
      </p:sp>
      <p:cxnSp>
        <p:nvCxnSpPr>
          <p:cNvPr id="237" name="Shape 237"/>
          <p:cNvCxnSpPr>
            <a:stCxn id="235" idx="1"/>
            <a:endCxn id="235" idx="0"/>
          </p:cNvCxnSpPr>
          <p:nvPr/>
        </p:nvCxnSpPr>
        <p:spPr>
          <a:xfrm rot="10800000" flipH="1">
            <a:off y="1924162" x="2558462"/>
            <a:ext cy="624000" cx="2681400"/>
          </a:xfrm>
          <a:prstGeom prst="curvedConnector4">
            <a:avLst>
              <a:gd fmla="val 6273" name="adj1"/>
              <a:gd fmla="val 95531" name="adj2"/>
            </a:avLst>
          </a:prstGeom>
          <a:noFill/>
          <a:ln w="19050" cap="flat">
            <a:solidFill>
              <a:srgbClr val="FF0000"/>
            </a:solidFill>
            <a:prstDash val="solid"/>
            <a:round/>
            <a:headEnd w="lg" len="lg" type="none"/>
            <a:tailEnd w="lg" len="lg" type="none"/>
          </a:ln>
        </p:spPr>
      </p:cxnSp>
      <p:cxnSp>
        <p:nvCxnSpPr>
          <p:cNvPr id="238" name="Shape 238"/>
          <p:cNvCxnSpPr/>
          <p:nvPr/>
        </p:nvCxnSpPr>
        <p:spPr>
          <a:xfrm rot="10800000" flipH="1">
            <a:off y="2536074" x="5561750"/>
            <a:ext cy="587400" cx="1877699"/>
          </a:xfrm>
          <a:prstGeom prst="straightConnector1">
            <a:avLst/>
          </a:prstGeom>
          <a:noFill/>
          <a:ln w="19050" cap="flat">
            <a:solidFill>
              <a:schemeClr val="accent6"/>
            </a:solidFill>
            <a:prstDash val="solid"/>
            <a:round/>
            <a:headEnd w="lg" len="lg" type="none"/>
            <a:tailEnd w="lg" len="lg" type="none"/>
          </a:ln>
        </p:spPr>
      </p:cxnSp>
      <p:cxnSp>
        <p:nvCxnSpPr>
          <p:cNvPr id="239" name="Shape 239"/>
          <p:cNvCxnSpPr/>
          <p:nvPr/>
        </p:nvCxnSpPr>
        <p:spPr>
          <a:xfrm>
            <a:off y="2063025" x="4121000"/>
            <a:ext cy="46499" cx="1115400"/>
          </a:xfrm>
          <a:prstGeom prst="straightConnector1">
            <a:avLst/>
          </a:prstGeom>
          <a:noFill/>
          <a:ln w="19050" cap="flat">
            <a:solidFill>
              <a:srgbClr val="FFFF00"/>
            </a:solidFill>
            <a:prstDash val="solid"/>
            <a:round/>
            <a:headEnd w="lg" len="lg" type="none"/>
            <a:tailEnd w="lg" len="lg" type="none"/>
          </a:ln>
        </p:spPr>
      </p:cxnSp>
      <p:cxnSp>
        <p:nvCxnSpPr>
          <p:cNvPr id="240" name="Shape 240"/>
          <p:cNvCxnSpPr/>
          <p:nvPr/>
        </p:nvCxnSpPr>
        <p:spPr>
          <a:xfrm>
            <a:off y="2850625" x="3160475"/>
            <a:ext cy="356399" cx="1766099"/>
          </a:xfrm>
          <a:prstGeom prst="straightConnector1">
            <a:avLst/>
          </a:prstGeom>
          <a:noFill/>
          <a:ln w="19050" cap="flat">
            <a:solidFill>
              <a:srgbClr val="0000FF"/>
            </a:solidFill>
            <a:prstDash val="solid"/>
            <a:round/>
            <a:headEnd w="lg" len="lg" type="none"/>
            <a:tailEnd w="lg" len="lg" type="none"/>
          </a:ln>
        </p:spPr>
      </p:cxnSp>
      <p:cxnSp>
        <p:nvCxnSpPr>
          <p:cNvPr id="241" name="Shape 241"/>
          <p:cNvCxnSpPr/>
          <p:nvPr/>
        </p:nvCxnSpPr>
        <p:spPr>
          <a:xfrm>
            <a:off y="3003025" x="3084275"/>
            <a:ext cy="356399" cx="1766099"/>
          </a:xfrm>
          <a:prstGeom prst="straightConnector1">
            <a:avLst/>
          </a:prstGeom>
          <a:noFill/>
          <a:ln w="19050" cap="flat">
            <a:solidFill>
              <a:srgbClr val="9900FF"/>
            </a:solidFill>
            <a:prstDash val="solid"/>
            <a:round/>
            <a:headEnd w="lg" len="lg" type="none"/>
            <a:tailEnd w="lg" len="lg" type="none"/>
          </a:ln>
        </p:spPr>
      </p:cxnSp>
      <p:cxnSp>
        <p:nvCxnSpPr>
          <p:cNvPr id="242" name="Shape 242"/>
          <p:cNvCxnSpPr/>
          <p:nvPr/>
        </p:nvCxnSpPr>
        <p:spPr>
          <a:xfrm>
            <a:off y="1874600" x="6475850"/>
            <a:ext cy="0" cx="1115400"/>
          </a:xfrm>
          <a:prstGeom prst="straightConnector1">
            <a:avLst/>
          </a:prstGeom>
          <a:noFill/>
          <a:ln w="19050" cap="flat">
            <a:solidFill>
              <a:srgbClr val="134F5C"/>
            </a:solidFill>
            <a:prstDash val="solid"/>
            <a:round/>
            <a:headEnd w="lg" len="lg" type="none"/>
            <a:tailEnd w="lg" len="lg" type="none"/>
          </a:ln>
        </p:spPr>
      </p:cxnSp>
      <p:cxnSp>
        <p:nvCxnSpPr>
          <p:cNvPr id="243" name="Shape 243"/>
          <p:cNvCxnSpPr/>
          <p:nvPr/>
        </p:nvCxnSpPr>
        <p:spPr>
          <a:xfrm>
            <a:off y="1722200" x="6475850"/>
            <a:ext cy="0" cx="1115400"/>
          </a:xfrm>
          <a:prstGeom prst="straightConnector1">
            <a:avLst/>
          </a:prstGeom>
          <a:noFill/>
          <a:ln w="19050" cap="flat">
            <a:solidFill>
              <a:srgbClr val="00FFFF"/>
            </a:solidFill>
            <a:prstDash val="solid"/>
            <a:round/>
            <a:headEnd w="lg" len="lg" type="none"/>
            <a:tailEnd w="lg" len="lg" type="none"/>
          </a:ln>
        </p:spPr>
      </p:cxnSp>
      <p:cxnSp>
        <p:nvCxnSpPr>
          <p:cNvPr id="244" name="Shape 244"/>
          <p:cNvCxnSpPr/>
          <p:nvPr/>
        </p:nvCxnSpPr>
        <p:spPr>
          <a:xfrm rot="10800000" flipH="1">
            <a:off y="2688474" x="5637950"/>
            <a:ext cy="587400" cx="1877699"/>
          </a:xfrm>
          <a:prstGeom prst="straightConnector1">
            <a:avLst/>
          </a:prstGeom>
          <a:noFill/>
          <a:ln w="19050" cap="flat">
            <a:solidFill>
              <a:srgbClr val="741B47"/>
            </a:solidFill>
            <a:prstDash val="solid"/>
            <a:round/>
            <a:headEnd w="lg" len="lg" type="none"/>
            <a:tailEnd w="lg" len="lg" type="none"/>
          </a:ln>
        </p:spPr>
      </p:cxnSp>
      <p:pic>
        <p:nvPicPr>
          <p:cNvPr id="245" name="Shape 245"/>
          <p:cNvPicPr preferRelativeResize="0"/>
          <p:nvPr/>
        </p:nvPicPr>
        <p:blipFill>
          <a:blip r:embed="rId4">
            <a:alphaModFix/>
          </a:blip>
          <a:stretch>
            <a:fillRect/>
          </a:stretch>
        </p:blipFill>
        <p:spPr>
          <a:xfrm>
            <a:off y="3738075" x="2843150"/>
            <a:ext cy="965450" cx="4661744"/>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sp>
        <p:nvSpPr>
          <p:cNvPr id="250" name="Shape 25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Example 3</a:t>
            </a:r>
          </a:p>
        </p:txBody>
      </p:sp>
      <p:sp>
        <p:nvSpPr>
          <p:cNvPr id="251" name="Shape 251"/>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17/</a:t>
            </a:r>
          </a:p>
        </p:txBody>
      </p:sp>
      <p:sp>
        <p:nvSpPr>
          <p:cNvPr id="252" name="Shape 252"/>
          <p:cNvSpPr txBox="1"/>
          <p:nvPr>
            <p:ph idx="1" type="body"/>
          </p:nvPr>
        </p:nvSpPr>
        <p:spPr>
          <a:xfrm>
            <a:off y="2316875" x="230440"/>
            <a:ext cy="767400" cx="1850700"/>
          </a:xfrm>
          <a:prstGeom prst="rect">
            <a:avLst/>
          </a:prstGeom>
        </p:spPr>
        <p:txBody>
          <a:bodyPr bIns="91425" rIns="91425" lIns="91425" tIns="91425" anchor="t" anchorCtr="0">
            <a:noAutofit/>
          </a:bodyPr>
          <a:lstStyle/>
          <a:p>
            <a:pPr rtl="0" lvl="0">
              <a:spcBef>
                <a:spcPts val="0"/>
              </a:spcBef>
              <a:buNone/>
            </a:pPr>
            <a:r>
              <a:rPr lang="en">
                <a:solidFill>
                  <a:srgbClr val="000000"/>
                </a:solidFill>
              </a:rPr>
              <a:t>RT: a - e</a:t>
            </a:r>
          </a:p>
        </p:txBody>
      </p:sp>
      <p:sp>
        <p:nvSpPr>
          <p:cNvPr id="253" name="Shape 253"/>
          <p:cNvSpPr txBox="1"/>
          <p:nvPr>
            <p:ph idx="2" type="body"/>
          </p:nvPr>
        </p:nvSpPr>
        <p:spPr>
          <a:xfrm>
            <a:off y="1047750" x="457200"/>
            <a:ext cy="767400" cx="8229600"/>
          </a:xfrm>
          <a:prstGeom prst="rect">
            <a:avLst/>
          </a:prstGeom>
        </p:spPr>
        <p:txBody>
          <a:bodyPr bIns="91425" rIns="91425" lIns="91425" tIns="91425" anchor="t" anchorCtr="0">
            <a:noAutofit/>
          </a:bodyPr>
          <a:lstStyle/>
          <a:p>
            <a:pPr rtl="0" lvl="0">
              <a:spcBef>
                <a:spcPts val="0"/>
              </a:spcBef>
              <a:buNone/>
            </a:pPr>
            <a:r>
              <a:rPr lang="en">
                <a:solidFill>
                  <a:srgbClr val="000000"/>
                </a:solidFill>
              </a:rPr>
              <a:t>inputTestHalfHard</a:t>
            </a:r>
          </a:p>
        </p:txBody>
      </p:sp>
      <p:pic>
        <p:nvPicPr>
          <p:cNvPr id="254" name="Shape 254"/>
          <p:cNvPicPr preferRelativeResize="0"/>
          <p:nvPr/>
        </p:nvPicPr>
        <p:blipFill>
          <a:blip r:embed="rId3">
            <a:alphaModFix/>
          </a:blip>
          <a:stretch>
            <a:fillRect/>
          </a:stretch>
        </p:blipFill>
        <p:spPr>
          <a:xfrm>
            <a:off y="3580000" x="2451000"/>
            <a:ext cy="978100" cx="4591624"/>
          </a:xfrm>
          <a:prstGeom prst="rect">
            <a:avLst/>
          </a:prstGeom>
          <a:noFill/>
          <a:ln>
            <a:noFill/>
          </a:ln>
        </p:spPr>
      </p:pic>
      <p:pic>
        <p:nvPicPr>
          <p:cNvPr id="255" name="Shape 255"/>
          <p:cNvPicPr preferRelativeResize="0"/>
          <p:nvPr/>
        </p:nvPicPr>
        <p:blipFill>
          <a:blip r:embed="rId4">
            <a:alphaModFix/>
          </a:blip>
          <a:stretch>
            <a:fillRect/>
          </a:stretch>
        </p:blipFill>
        <p:spPr>
          <a:xfrm>
            <a:off y="2237754" x="3033729"/>
            <a:ext cy="767399" cx="4201189"/>
          </a:xfrm>
          <a:prstGeom prst="rect">
            <a:avLst/>
          </a:prstGeom>
          <a:noFill/>
          <a:ln>
            <a:noFill/>
          </a:ln>
        </p:spPr>
      </p:pic>
      <p:cxnSp>
        <p:nvCxnSpPr>
          <p:cNvPr id="256" name="Shape 256"/>
          <p:cNvCxnSpPr/>
          <p:nvPr/>
        </p:nvCxnSpPr>
        <p:spPr>
          <a:xfrm>
            <a:off y="2212900" x="3423825"/>
            <a:ext cy="24899" cx="1710600"/>
          </a:xfrm>
          <a:prstGeom prst="straightConnector1">
            <a:avLst/>
          </a:prstGeom>
          <a:noFill/>
          <a:ln w="19050" cap="flat">
            <a:solidFill>
              <a:srgbClr val="FF0000"/>
            </a:solidFill>
            <a:prstDash val="solid"/>
            <a:round/>
            <a:headEnd w="lg" len="lg" type="none"/>
            <a:tailEnd w="lg" len="lg" type="none"/>
          </a:ln>
        </p:spPr>
      </p:cxnSp>
      <p:cxnSp>
        <p:nvCxnSpPr>
          <p:cNvPr id="257" name="Shape 257"/>
          <p:cNvCxnSpPr/>
          <p:nvPr/>
        </p:nvCxnSpPr>
        <p:spPr>
          <a:xfrm>
            <a:off y="2060500" x="3423825"/>
            <a:ext cy="24899" cx="1710600"/>
          </a:xfrm>
          <a:prstGeom prst="straightConnector1">
            <a:avLst/>
          </a:prstGeom>
          <a:noFill/>
          <a:ln w="19050" cap="flat">
            <a:solidFill>
              <a:srgbClr val="FFFF00"/>
            </a:solidFill>
            <a:prstDash val="solid"/>
            <a:round/>
            <a:headEnd w="lg" len="lg" type="none"/>
            <a:tailEnd w="lg" len="lg" type="none"/>
          </a:ln>
        </p:spPr>
      </p:cxnSp>
      <p:cxnSp>
        <p:nvCxnSpPr>
          <p:cNvPr id="258" name="Shape 258"/>
          <p:cNvCxnSpPr/>
          <p:nvPr/>
        </p:nvCxnSpPr>
        <p:spPr>
          <a:xfrm>
            <a:off y="2212900" x="5252625"/>
            <a:ext cy="24899" cx="1710600"/>
          </a:xfrm>
          <a:prstGeom prst="straightConnector1">
            <a:avLst/>
          </a:prstGeom>
          <a:noFill/>
          <a:ln w="19050" cap="flat">
            <a:solidFill>
              <a:srgbClr val="00FFFF"/>
            </a:solidFill>
            <a:prstDash val="solid"/>
            <a:round/>
            <a:headEnd w="lg" len="lg" type="none"/>
            <a:tailEnd w="lg" len="lg" type="none"/>
          </a:ln>
        </p:spPr>
      </p:cxnSp>
      <p:cxnSp>
        <p:nvCxnSpPr>
          <p:cNvPr id="259" name="Shape 259"/>
          <p:cNvCxnSpPr/>
          <p:nvPr/>
        </p:nvCxnSpPr>
        <p:spPr>
          <a:xfrm>
            <a:off y="2060500" x="5252625"/>
            <a:ext cy="24899" cx="1710600"/>
          </a:xfrm>
          <a:prstGeom prst="straightConnector1">
            <a:avLst/>
          </a:prstGeom>
          <a:noFill/>
          <a:ln w="19050" cap="flat">
            <a:solidFill>
              <a:srgbClr val="9900FF"/>
            </a:solidFill>
            <a:prstDash val="solid"/>
            <a:round/>
            <a:headEnd w="lg" len="lg" type="none"/>
            <a:tailEnd w="lg" len="lg" type="non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y="0" x="0"/>
          <a:ext cy="0" cx="0"/>
          <a:chOff y="0" x="0"/>
          <a:chExt cy="0" cx="0"/>
        </a:xfrm>
      </p:grpSpPr>
      <p:sp>
        <p:nvSpPr>
          <p:cNvPr id="264" name="Shape 26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Example multiple hard paths</a:t>
            </a:r>
          </a:p>
        </p:txBody>
      </p:sp>
      <p:pic>
        <p:nvPicPr>
          <p:cNvPr id="265" name="Shape 265"/>
          <p:cNvPicPr preferRelativeResize="0"/>
          <p:nvPr/>
        </p:nvPicPr>
        <p:blipFill>
          <a:blip r:embed="rId3">
            <a:alphaModFix/>
          </a:blip>
          <a:stretch>
            <a:fillRect/>
          </a:stretch>
        </p:blipFill>
        <p:spPr>
          <a:xfrm>
            <a:off y="1326250" x="1550312"/>
            <a:ext cy="3238500" cx="5762625"/>
          </a:xfrm>
          <a:prstGeom prst="rect">
            <a:avLst/>
          </a:prstGeom>
          <a:noFill/>
          <a:ln>
            <a:noFill/>
          </a:ln>
        </p:spPr>
      </p:pic>
      <p:sp>
        <p:nvSpPr>
          <p:cNvPr id="266" name="Shape 266"/>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y="0" x="0"/>
          <a:ext cy="0" cx="0"/>
          <a:chOff y="0" x="0"/>
          <a:chExt cy="0" cx="0"/>
        </a:xfrm>
      </p:grpSpPr>
      <p:sp>
        <p:nvSpPr>
          <p:cNvPr id="271" name="Shape 2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Local search</a:t>
            </a:r>
          </a:p>
        </p:txBody>
      </p:sp>
      <p:sp>
        <p:nvSpPr>
          <p:cNvPr id="272" name="Shape 272"/>
          <p:cNvSpPr txBox="1"/>
          <p:nvPr>
            <p:ph idx="1" type="body"/>
          </p:nvPr>
        </p:nvSpPr>
        <p:spPr>
          <a:xfrm>
            <a:off y="1200150" x="457200"/>
            <a:ext cy="3725699" cx="8229600"/>
          </a:xfrm>
          <a:prstGeom prst="rect">
            <a:avLst/>
          </a:prstGeom>
        </p:spPr>
        <p:txBody>
          <a:bodyPr bIns="91425" rIns="91425" lIns="91425" tIns="91425" anchor="t" anchorCtr="0">
            <a:noAutofit/>
          </a:bodyPr>
          <a:lstStyle/>
          <a:p>
            <a:pPr algn="just" rtl="0" lvl="0" indent="-419100" marL="457200">
              <a:spcBef>
                <a:spcPts val="0"/>
              </a:spcBef>
              <a:buClr>
                <a:schemeClr val="dk1"/>
              </a:buClr>
              <a:buSzPct val="100000"/>
              <a:buFont typeface="Arial"/>
              <a:buChar char="●"/>
            </a:pPr>
            <a:r>
              <a:rPr lang="en"/>
              <a:t>Input: all the free slices obtained after reschedules</a:t>
            </a:r>
          </a:p>
          <a:p>
            <a:pPr algn="just" rtl="0" lvl="0" indent="-419100" marL="457200">
              <a:spcBef>
                <a:spcPts val="0"/>
              </a:spcBef>
              <a:buClr>
                <a:schemeClr val="dk1"/>
              </a:buClr>
              <a:buSzPct val="100000"/>
              <a:buFont typeface="Arial"/>
              <a:buChar char="●"/>
            </a:pPr>
            <a:r>
              <a:rPr lang="en"/>
              <a:t>We iterate over them and check if there is a subset big enough</a:t>
            </a:r>
          </a:p>
          <a:p>
            <a:pPr algn="just" lvl="0" indent="-419100" marL="457200">
              <a:spcBef>
                <a:spcPts val="0"/>
              </a:spcBef>
              <a:buClr>
                <a:schemeClr val="dk1"/>
              </a:buClr>
              <a:buSzPct val="100000"/>
              <a:buFont typeface="Arial"/>
              <a:buChar char="●"/>
            </a:pPr>
            <a:r>
              <a:rPr lang="en"/>
              <a:t>Can we undo reschedules with the space we do not use?</a:t>
            </a:r>
          </a:p>
        </p:txBody>
      </p:sp>
      <p:sp>
        <p:nvSpPr>
          <p:cNvPr id="273" name="Shape 273"/>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y="0" x="0"/>
          <a:ext cy="0" cx="0"/>
          <a:chOff y="0" x="0"/>
          <a:chExt cy="0" cx="0"/>
        </a:xfrm>
      </p:grpSpPr>
      <p:sp>
        <p:nvSpPr>
          <p:cNvPr id="36" name="Shape 3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Problem Statement</a:t>
            </a:r>
          </a:p>
        </p:txBody>
      </p:sp>
      <p:sp>
        <p:nvSpPr>
          <p:cNvPr id="37" name="Shape 37"/>
          <p:cNvSpPr txBox="1"/>
          <p:nvPr>
            <p:ph idx="1" type="body"/>
          </p:nvPr>
        </p:nvSpPr>
        <p:spPr>
          <a:xfrm>
            <a:off y="1063375" x="457200"/>
            <a:ext cy="3725699" cx="8229600"/>
          </a:xfrm>
          <a:prstGeom prst="rect">
            <a:avLst/>
          </a:prstGeom>
        </p:spPr>
        <p:txBody>
          <a:bodyPr bIns="91425" rIns="91425" lIns="91425" tIns="91425" anchor="t" anchorCtr="0">
            <a:noAutofit/>
          </a:bodyPr>
          <a:lstStyle/>
          <a:p>
            <a:pPr algn="just" rtl="0" lvl="0" indent="0" marL="0">
              <a:lnSpc>
                <a:spcPct val="115000"/>
              </a:lnSpc>
              <a:spcBef>
                <a:spcPts val="0"/>
              </a:spcBef>
              <a:buNone/>
            </a:pPr>
            <a:r>
              <a:rPr sz="1800" lang="en">
                <a:solidFill>
                  <a:srgbClr val="000000"/>
                </a:solidFill>
              </a:rPr>
              <a:t>Decide whether a transfer-mode request is accepted or not, the controller solves the routing and scheduled spectrum allocation (RSSA) problem. </a:t>
            </a:r>
          </a:p>
          <a:p>
            <a:pPr algn="just" rtl="0" lvl="0" indent="0" marL="0">
              <a:lnSpc>
                <a:spcPct val="115000"/>
              </a:lnSpc>
              <a:spcBef>
                <a:spcPts val="0"/>
              </a:spcBef>
              <a:buNone/>
            </a:pPr>
            <a:r>
              <a:t/>
            </a:r>
            <a:endParaRPr sz="1800">
              <a:solidFill>
                <a:srgbClr val="000000"/>
              </a:solidFill>
            </a:endParaRPr>
          </a:p>
          <a:p>
            <a:pPr algn="just" rtl="0" lvl="0" indent="0" marL="0">
              <a:lnSpc>
                <a:spcPct val="115000"/>
              </a:lnSpc>
              <a:spcBef>
                <a:spcPts val="0"/>
              </a:spcBef>
              <a:buNone/>
            </a:pPr>
            <a:r>
              <a:rPr sz="1800" lang="en">
                <a:solidFill>
                  <a:srgbClr val="000000"/>
                </a:solidFill>
              </a:rPr>
              <a:t>The RSSA problem decides the elastic operations to be done so as to make enough room for the incoming request, and still respect the constraints.</a:t>
            </a:r>
          </a:p>
        </p:txBody>
      </p:sp>
      <p:sp>
        <p:nvSpPr>
          <p:cNvPr id="38" name="Shape 38"/>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y="0" x="0"/>
          <a:ext cy="0" cx="0"/>
          <a:chOff y="0" x="0"/>
          <a:chExt cy="0" cx="0"/>
        </a:xfrm>
      </p:grpSpPr>
      <p:sp>
        <p:nvSpPr>
          <p:cNvPr id="278" name="Shape 27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Heuristic Versus ILP Model</a:t>
            </a:r>
          </a:p>
        </p:txBody>
      </p:sp>
      <p:sp>
        <p:nvSpPr>
          <p:cNvPr id="279" name="Shape 279"/>
          <p:cNvSpPr txBox="1"/>
          <p:nvPr>
            <p:ph idx="1" type="body"/>
          </p:nvPr>
        </p:nvSpPr>
        <p:spPr>
          <a:xfrm>
            <a:off y="1063375" x="457200"/>
            <a:ext cy="3862500" cx="8229600"/>
          </a:xfrm>
          <a:prstGeom prst="rect">
            <a:avLst/>
          </a:prstGeom>
        </p:spPr>
        <p:txBody>
          <a:bodyPr bIns="91425" rIns="91425" lIns="91425" tIns="91425" anchor="t" anchorCtr="0">
            <a:noAutofit/>
          </a:bodyPr>
          <a:lstStyle/>
          <a:p>
            <a:pPr algn="just" rtl="0" lvl="0" indent="-400050" marL="457200">
              <a:spcBef>
                <a:spcPts val="0"/>
              </a:spcBef>
              <a:buClr>
                <a:schemeClr val="dk1"/>
              </a:buClr>
              <a:buSzPct val="100000"/>
              <a:buFont typeface="Arial"/>
              <a:buChar char="●"/>
            </a:pPr>
            <a:r>
              <a:rPr sz="2700" lang="en"/>
              <a:t>Greedy approach is the fastest and with the local search approximate quite well the optimum.</a:t>
            </a:r>
          </a:p>
          <a:p>
            <a:pPr algn="just" rtl="0" lvl="0" indent="-400050" marL="457200">
              <a:spcBef>
                <a:spcPts val="0"/>
              </a:spcBef>
              <a:buClr>
                <a:schemeClr val="dk1"/>
              </a:buClr>
              <a:buSzPct val="100000"/>
              <a:buFont typeface="Arial"/>
              <a:buChar char="●"/>
            </a:pPr>
            <a:r>
              <a:rPr sz="2700" lang="en"/>
              <a:t>GRASP can find better solutions, but takes longer</a:t>
            </a:r>
          </a:p>
          <a:p>
            <a:pPr algn="just" rtl="0" lvl="0" indent="-400050" marL="457200">
              <a:spcBef>
                <a:spcPts val="0"/>
              </a:spcBef>
              <a:buClr>
                <a:schemeClr val="dk1"/>
              </a:buClr>
              <a:buSzPct val="100000"/>
              <a:buFont typeface="Arial"/>
              <a:buChar char="●"/>
            </a:pPr>
            <a:r>
              <a:rPr sz="2700" lang="en"/>
              <a:t>ILP always find the best solution and is the slowest if we include every step of the execution</a:t>
            </a:r>
          </a:p>
          <a:p>
            <a:pPr rtl="0" lvl="0">
              <a:spcBef>
                <a:spcPts val="0"/>
              </a:spcBef>
              <a:buNone/>
            </a:pPr>
            <a:r>
              <a:t/>
            </a:r>
            <a:endParaRPr/>
          </a:p>
        </p:txBody>
      </p:sp>
      <p:sp>
        <p:nvSpPr>
          <p:cNvPr id="280" name="Shape 280"/>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12/</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y="0" x="0"/>
          <a:ext cy="0" cx="0"/>
          <a:chOff y="0" x="0"/>
          <a:chExt cy="0" cx="0"/>
        </a:xfrm>
      </p:grpSpPr>
      <p:sp>
        <p:nvSpPr>
          <p:cNvPr id="285" name="Shape 285"/>
          <p:cNvSpPr txBox="1"/>
          <p:nvPr>
            <p:ph type="title"/>
          </p:nvPr>
        </p:nvSpPr>
        <p:spPr>
          <a:xfrm>
            <a:off y="2143053" x="457200"/>
            <a:ext cy="857400" cx="8229600"/>
          </a:xfrm>
          <a:prstGeom prst="rect">
            <a:avLst/>
          </a:prstGeom>
        </p:spPr>
        <p:txBody>
          <a:bodyPr bIns="91425" rIns="91425" lIns="91425" tIns="91425" anchor="b" anchorCtr="0">
            <a:noAutofit/>
          </a:bodyPr>
          <a:lstStyle/>
          <a:p>
            <a:pPr algn="ctr">
              <a:spcBef>
                <a:spcPts val="0"/>
              </a:spcBef>
              <a:buNone/>
            </a:pPr>
            <a:r>
              <a:rPr sz="6000" lang="en"/>
              <a:t>Thank you!</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y="0" x="0"/>
          <a:ext cy="0" cx="0"/>
          <a:chOff y="0" x="0"/>
          <a:chExt cy="0" cx="0"/>
        </a:xfrm>
      </p:grpSpPr>
      <p:sp>
        <p:nvSpPr>
          <p:cNvPr id="43" name="Shape 43"/>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Scenarios</a:t>
            </a:r>
          </a:p>
        </p:txBody>
      </p:sp>
      <p:sp>
        <p:nvSpPr>
          <p:cNvPr id="44" name="Shape 44"/>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3/</a:t>
            </a:r>
          </a:p>
        </p:txBody>
      </p:sp>
      <p:pic>
        <p:nvPicPr>
          <p:cNvPr id="45" name="Shape 45"/>
          <p:cNvPicPr preferRelativeResize="0"/>
          <p:nvPr/>
        </p:nvPicPr>
        <p:blipFill>
          <a:blip r:embed="rId3">
            <a:alphaModFix/>
          </a:blip>
          <a:stretch>
            <a:fillRect/>
          </a:stretch>
        </p:blipFill>
        <p:spPr>
          <a:xfrm>
            <a:off y="1376350" x="357025"/>
            <a:ext cy="2857500" cx="5143500"/>
          </a:xfrm>
          <a:prstGeom prst="rect">
            <a:avLst/>
          </a:prstGeom>
          <a:noFill/>
          <a:ln>
            <a:noFill/>
          </a:ln>
        </p:spPr>
      </p:pic>
      <p:sp>
        <p:nvSpPr>
          <p:cNvPr id="46" name="Shape 46"/>
          <p:cNvSpPr txBox="1"/>
          <p:nvPr/>
        </p:nvSpPr>
        <p:spPr>
          <a:xfrm>
            <a:off y="1267487" x="5729125"/>
            <a:ext cy="2931300" cx="3089699"/>
          </a:xfrm>
          <a:prstGeom prst="rect">
            <a:avLst/>
          </a:prstGeom>
          <a:noFill/>
          <a:ln>
            <a:noFill/>
          </a:ln>
        </p:spPr>
        <p:txBody>
          <a:bodyPr bIns="91425" rIns="91425" lIns="91425" tIns="91425" anchor="t" anchorCtr="0">
            <a:noAutofit/>
          </a:bodyPr>
          <a:lstStyle/>
          <a:p>
            <a:pPr>
              <a:spcBef>
                <a:spcPts val="0"/>
              </a:spcBef>
              <a:buNone/>
            </a:pPr>
            <a:r>
              <a:rPr sz="1800" lang="en">
                <a:solidFill>
                  <a:schemeClr val="dk1"/>
                </a:solidFill>
              </a:rPr>
              <a:t>Fig. 2(a) can be squeezed, thus increasing its scheduled completion time tr1, but without violating the committed completion time, cr1. Released resources can be used to set up an optical connection to support the requested transfer r2.</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y="0" x="0"/>
          <a:ext cy="0" cx="0"/>
          <a:chOff y="0" x="0"/>
          <a:chExt cy="0" cx="0"/>
        </a:xfrm>
      </p:grpSpPr>
      <p:sp>
        <p:nvSpPr>
          <p:cNvPr id="51" name="Shape 5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Scenarios</a:t>
            </a:r>
          </a:p>
        </p:txBody>
      </p:sp>
      <p:sp>
        <p:nvSpPr>
          <p:cNvPr id="52" name="Shape 52"/>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4/</a:t>
            </a:r>
          </a:p>
        </p:txBody>
      </p:sp>
      <p:pic>
        <p:nvPicPr>
          <p:cNvPr id="53" name="Shape 53"/>
          <p:cNvPicPr preferRelativeResize="0"/>
          <p:nvPr/>
        </p:nvPicPr>
        <p:blipFill>
          <a:blip r:embed="rId3">
            <a:alphaModFix/>
          </a:blip>
          <a:stretch>
            <a:fillRect/>
          </a:stretch>
        </p:blipFill>
        <p:spPr>
          <a:xfrm>
            <a:off y="1376350" x="357025"/>
            <a:ext cy="2857500" cx="5143500"/>
          </a:xfrm>
          <a:prstGeom prst="rect">
            <a:avLst/>
          </a:prstGeom>
          <a:noFill/>
          <a:ln>
            <a:noFill/>
          </a:ln>
        </p:spPr>
      </p:pic>
      <p:sp>
        <p:nvSpPr>
          <p:cNvPr id="54" name="Shape 54"/>
          <p:cNvSpPr txBox="1"/>
          <p:nvPr/>
        </p:nvSpPr>
        <p:spPr>
          <a:xfrm>
            <a:off y="1724696" x="5729125"/>
            <a:ext cy="2188800" cx="3089699"/>
          </a:xfrm>
          <a:prstGeom prst="rect">
            <a:avLst/>
          </a:prstGeom>
          <a:noFill/>
          <a:ln>
            <a:noFill/>
          </a:ln>
        </p:spPr>
        <p:txBody>
          <a:bodyPr bIns="91425" rIns="91425" lIns="91425" tIns="91425" anchor="t" anchorCtr="0">
            <a:noAutofit/>
          </a:bodyPr>
          <a:lstStyle/>
          <a:p>
            <a:pPr rtl="0" lvl="0">
              <a:spcBef>
                <a:spcPts val="0"/>
              </a:spcBef>
              <a:buNone/>
            </a:pPr>
            <a:r>
              <a:rPr sz="1800" lang="en">
                <a:solidFill>
                  <a:schemeClr val="dk1"/>
                </a:solidFill>
              </a:rPr>
              <a:t>Fig. 2(b), where to ensure the committed completion time for transfer r1, some resources need to be returned to that transfer as soon as transfer r2 is completed.</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Implementations:</a:t>
            </a:r>
          </a:p>
        </p:txBody>
      </p:sp>
      <p:sp>
        <p:nvSpPr>
          <p:cNvPr id="60" name="Shape 60"/>
          <p:cNvSpPr txBox="1"/>
          <p:nvPr>
            <p:ph idx="1" type="body"/>
          </p:nvPr>
        </p:nvSpPr>
        <p:spPr>
          <a:xfrm>
            <a:off y="1063375"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ILP</a:t>
            </a:r>
          </a:p>
          <a:p>
            <a:pPr rtl="0" lvl="0" indent="-342900" marL="457200">
              <a:spcBef>
                <a:spcPts val="0"/>
              </a:spcBef>
              <a:buClr>
                <a:schemeClr val="dk1"/>
              </a:buClr>
              <a:buSzPct val="100000"/>
              <a:buFont typeface="Arial"/>
              <a:buChar char="●"/>
            </a:pPr>
            <a:r>
              <a:rPr sz="1800" lang="en"/>
              <a:t>Greedy Algorithm + Local Search</a:t>
            </a:r>
          </a:p>
          <a:p>
            <a:pPr rtl="0" lvl="0" indent="-342900" marL="457200">
              <a:spcBef>
                <a:spcPts val="0"/>
              </a:spcBef>
              <a:buClr>
                <a:schemeClr val="dk1"/>
              </a:buClr>
              <a:buSzPct val="100000"/>
              <a:buFont typeface="Arial"/>
              <a:buChar char="●"/>
            </a:pPr>
            <a:r>
              <a:rPr sz="1800" lang="en"/>
              <a:t>GRASP + Local Search</a:t>
            </a:r>
          </a:p>
        </p:txBody>
      </p:sp>
      <p:sp>
        <p:nvSpPr>
          <p:cNvPr id="61" name="Shape 61"/>
          <p:cNvSpPr txBox="1"/>
          <p:nvPr/>
        </p:nvSpPr>
        <p:spPr>
          <a:xfrm>
            <a:off y="4707700" x="8298475"/>
            <a:ext cy="428100" cx="832199"/>
          </a:xfrm>
          <a:prstGeom prst="rect">
            <a:avLst/>
          </a:prstGeom>
          <a:noFill/>
          <a:ln>
            <a:noFill/>
          </a:ln>
        </p:spPr>
        <p:txBody>
          <a:bodyPr bIns="91425" rIns="91425" lIns="91425" tIns="91425" anchor="t" anchorCtr="0">
            <a:noAutofit/>
          </a:bodyPr>
          <a:lstStyle/>
          <a:p>
            <a:pPr>
              <a:spcBef>
                <a:spcPts val="0"/>
              </a:spcBef>
              <a:buNone/>
            </a:pPr>
            <a:r>
              <a:rPr lang="en"/>
              <a:t>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ILP Problem Statement</a:t>
            </a:r>
          </a:p>
        </p:txBody>
      </p:sp>
      <p:sp>
        <p:nvSpPr>
          <p:cNvPr id="67" name="Shape 67"/>
          <p:cNvSpPr txBox="1"/>
          <p:nvPr>
            <p:ph idx="1" type="body"/>
          </p:nvPr>
        </p:nvSpPr>
        <p:spPr>
          <a:xfrm>
            <a:off y="1063375" x="457200"/>
            <a:ext cy="3725699" cx="8229600"/>
          </a:xfrm>
          <a:prstGeom prst="rect">
            <a:avLst/>
          </a:prstGeom>
        </p:spPr>
        <p:txBody>
          <a:bodyPr bIns="91425" rIns="91425" lIns="91425" tIns="91425" anchor="t" anchorCtr="0">
            <a:noAutofit/>
          </a:bodyPr>
          <a:lstStyle/>
          <a:p>
            <a:pPr rtl="0" lvl="0">
              <a:spcBef>
                <a:spcPts val="0"/>
              </a:spcBef>
              <a:buNone/>
            </a:pPr>
            <a:r>
              <a:rPr sz="1800" lang="en"/>
              <a:t>Given:</a:t>
            </a:r>
          </a:p>
          <a:p>
            <a:pPr rtl="0" lvl="0">
              <a:spcBef>
                <a:spcPts val="0"/>
              </a:spcBef>
              <a:buClr>
                <a:schemeClr val="dk1"/>
              </a:buClr>
              <a:buSzPct val="61111"/>
              <a:buFont typeface="Arial"/>
              <a:buNone/>
            </a:pPr>
            <a:r>
              <a:rPr sz="1800" lang="en"/>
              <a:t>						</a:t>
            </a:r>
          </a:p>
          <a:p>
            <a:pPr rtl="0" lvl="0" indent="-342900" marL="457200">
              <a:spcBef>
                <a:spcPts val="0"/>
              </a:spcBef>
              <a:buClr>
                <a:schemeClr val="dk1"/>
              </a:buClr>
              <a:buSzPct val="100000"/>
              <a:buFont typeface="Arial"/>
              <a:buChar char="●"/>
            </a:pPr>
            <a:r>
              <a:rPr sz="1800" lang="en"/>
              <a:t>network topology G(L,E); </a:t>
            </a:r>
          </a:p>
          <a:p>
            <a:pPr rtl="0" lvl="0" indent="-342900" marL="457200">
              <a:spcBef>
                <a:spcPts val="0"/>
              </a:spcBef>
              <a:buClr>
                <a:schemeClr val="dk1"/>
              </a:buClr>
              <a:buSzPct val="100000"/>
              <a:buFont typeface="Arial"/>
              <a:buChar char="●"/>
            </a:pPr>
            <a:r>
              <a:rPr sz="1800" lang="en"/>
              <a:t>datacenters D⊆L;			</a:t>
            </a:r>
          </a:p>
          <a:p>
            <a:pPr rtl="0" lvl="0" indent="-342900" marL="457200">
              <a:spcBef>
                <a:spcPts val="0"/>
              </a:spcBef>
              <a:buClr>
                <a:schemeClr val="dk1"/>
              </a:buClr>
              <a:buSzPct val="100000"/>
              <a:buFont typeface="Arial"/>
              <a:buChar char="●"/>
            </a:pPr>
            <a:r>
              <a:rPr sz="1800" lang="en"/>
              <a:t>a set S of available spectrum slices for each link;</a:t>
            </a:r>
          </a:p>
          <a:p>
            <a:pPr rtl="0" lvl="0" indent="-342900" marL="457200">
              <a:spcBef>
                <a:spcPts val="0"/>
              </a:spcBef>
              <a:buClr>
                <a:schemeClr val="dk1"/>
              </a:buClr>
              <a:buSzPct val="100000"/>
              <a:buFont typeface="Arial"/>
              <a:buChar char="●"/>
            </a:pPr>
            <a:r>
              <a:rPr sz="1800" lang="en"/>
              <a:t>capacity and number of flows in each location;</a:t>
            </a:r>
          </a:p>
          <a:p>
            <a:pPr rtl="0" lvl="0" indent="-342900" marL="457200">
              <a:spcBef>
                <a:spcPts val="0"/>
              </a:spcBef>
              <a:buClr>
                <a:schemeClr val="dk1"/>
              </a:buClr>
              <a:buSzPct val="100000"/>
              <a:buFont typeface="Arial"/>
              <a:buChar char="●"/>
            </a:pPr>
            <a:r>
              <a:rPr sz="1800" lang="en"/>
              <a:t>a set R of current transferences in progress;</a:t>
            </a:r>
          </a:p>
          <a:p>
            <a:pPr rtl="0" lvl="0" indent="-342900" marL="457200">
              <a:spcBef>
                <a:spcPts val="0"/>
              </a:spcBef>
              <a:buClr>
                <a:schemeClr val="dk1"/>
              </a:buClr>
              <a:buSzPct val="100000"/>
              <a:buFont typeface="Arial"/>
              <a:buChar char="●"/>
            </a:pPr>
            <a:r>
              <a:rPr sz="1800" lang="en"/>
              <a:t>for  r ∈ R, the tuple (o</a:t>
            </a:r>
            <a:r>
              <a:rPr sz="1200" lang="en"/>
              <a:t>r</a:t>
            </a:r>
            <a:r>
              <a:rPr sz="1800" lang="en"/>
              <a:t>; d</a:t>
            </a:r>
            <a:r>
              <a:rPr sz="1200" lang="en"/>
              <a:t>r</a:t>
            </a:r>
            <a:r>
              <a:rPr sz="1800" lang="en"/>
              <a:t>; v</a:t>
            </a:r>
            <a:r>
              <a:rPr sz="1200" lang="en"/>
              <a:t>r</a:t>
            </a:r>
            <a:r>
              <a:rPr sz="1800" lang="en"/>
              <a:t>; c</a:t>
            </a:r>
            <a:r>
              <a:rPr sz="1200" lang="en"/>
              <a:t>r</a:t>
            </a:r>
            <a:r>
              <a:rPr sz="1800" lang="en"/>
              <a:t>; r</a:t>
            </a:r>
            <a:r>
              <a:rPr sz="1200" lang="en"/>
              <a:t>r</a:t>
            </a:r>
            <a:r>
              <a:rPr sz="1800" lang="en"/>
              <a:t>; s</a:t>
            </a:r>
            <a:r>
              <a:rPr sz="1200" lang="en"/>
              <a:t>0r</a:t>
            </a:r>
            <a:r>
              <a:rPr sz="1800" lang="en"/>
              <a:t>; s</a:t>
            </a:r>
            <a:r>
              <a:rPr sz="1200" lang="en"/>
              <a:t>1r</a:t>
            </a:r>
            <a:r>
              <a:rPr sz="1800" lang="en"/>
              <a:t>; t</a:t>
            </a:r>
            <a:r>
              <a:rPr sz="1200" lang="en"/>
              <a:t>1r</a:t>
            </a:r>
            <a:r>
              <a:rPr sz="1800" lang="en"/>
              <a:t>; t</a:t>
            </a:r>
            <a:r>
              <a:rPr sz="1200" lang="en"/>
              <a:t>r</a:t>
            </a:r>
            <a:r>
              <a:rPr sz="1800" lang="en"/>
              <a:t>);</a:t>
            </a:r>
          </a:p>
          <a:p>
            <a:pPr rtl="0" lvl="0" indent="-342900" marL="457200">
              <a:spcBef>
                <a:spcPts val="0"/>
              </a:spcBef>
              <a:buClr>
                <a:schemeClr val="dk1"/>
              </a:buClr>
              <a:buSzPct val="100000"/>
              <a:buFont typeface="Arial"/>
              <a:buChar char="●"/>
            </a:pPr>
            <a:r>
              <a:rPr sz="1800" lang="en"/>
              <a:t>the new transfer-mode request with (o</a:t>
            </a:r>
            <a:r>
              <a:rPr sz="1200" lang="en"/>
              <a:t>r</a:t>
            </a:r>
            <a:r>
              <a:rPr sz="1800" lang="en"/>
              <a:t> ; d</a:t>
            </a:r>
            <a:r>
              <a:rPr sz="1200" lang="en"/>
              <a:t>r</a:t>
            </a:r>
            <a:r>
              <a:rPr sz="1800" lang="en"/>
              <a:t> ; v</a:t>
            </a:r>
            <a:r>
              <a:rPr sz="1200" lang="en"/>
              <a:t>r</a:t>
            </a:r>
            <a:r>
              <a:rPr sz="1800" lang="en"/>
              <a:t> ; c</a:t>
            </a:r>
            <a:r>
              <a:rPr sz="1200" lang="en"/>
              <a:t>r</a:t>
            </a:r>
            <a:r>
              <a:rPr sz="1800" lang="en"/>
              <a:t>) and t</a:t>
            </a:r>
            <a:r>
              <a:rPr sz="1200" lang="en"/>
              <a:t>0</a:t>
            </a:r>
            <a:r>
              <a:rPr sz="1800" lang="en"/>
              <a:t> denoting the current time;</a:t>
            </a:r>
          </a:p>
          <a:p>
            <a:pPr rtl="0" lvl="0">
              <a:spcBef>
                <a:spcPts val="0"/>
              </a:spcBef>
              <a:buClr>
                <a:schemeClr val="dk1"/>
              </a:buClr>
              <a:buSzPct val="61111"/>
              <a:buFont typeface="Arial"/>
              <a:buNone/>
            </a:pPr>
            <a:r>
              <a:rPr sz="1800" lang="en"/>
              <a:t>					</a:t>
            </a:r>
          </a:p>
          <a:p>
            <a:pPr rtl="0" lvl="0">
              <a:spcBef>
                <a:spcPts val="0"/>
              </a:spcBef>
              <a:buClr>
                <a:schemeClr val="dk1"/>
              </a:buClr>
              <a:buSzPct val="61111"/>
              <a:buFont typeface="Arial"/>
              <a:buNone/>
            </a:pPr>
            <a:r>
              <a:rPr sz="1800" lang="en"/>
              <a:t>				</a:t>
            </a:r>
          </a:p>
          <a:p>
            <a:pPr rtl="0" lvl="0">
              <a:spcBef>
                <a:spcPts val="0"/>
              </a:spcBef>
              <a:buClr>
                <a:schemeClr val="dk1"/>
              </a:buClr>
              <a:buSzPct val="100000"/>
              <a:buFont typeface="Arial"/>
              <a:buNone/>
            </a:pPr>
            <a:r>
              <a:rPr sz="1100" lang="en"/>
              <a:t>			</a:t>
            </a:r>
          </a:p>
          <a:p>
            <a:pPr rtl="0" lvl="0">
              <a:spcBef>
                <a:spcPts val="0"/>
              </a:spcBef>
              <a:buClr>
                <a:schemeClr val="dk1"/>
              </a:buClr>
              <a:buSzPct val="100000"/>
              <a:buFont typeface="Arial"/>
              <a:buNone/>
            </a:pPr>
            <a:r>
              <a:rPr sz="1100" lang="en"/>
              <a:t>		</a:t>
            </a:r>
          </a:p>
          <a:p>
            <a:pPr rtl="0" lvl="0">
              <a:spcBef>
                <a:spcPts val="0"/>
              </a:spcBef>
              <a:buNone/>
            </a:pPr>
            <a:r>
              <a:t/>
            </a:r>
            <a:endParaRPr/>
          </a:p>
        </p:txBody>
      </p:sp>
      <p:sp>
        <p:nvSpPr>
          <p:cNvPr id="68" name="Shape 68"/>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y="0" x="0"/>
          <a:ext cy="0" cx="0"/>
          <a:chOff y="0" x="0"/>
          <a:chExt cy="0" cx="0"/>
        </a:xfrm>
      </p:grpSpPr>
      <p:sp>
        <p:nvSpPr>
          <p:cNvPr id="73" name="Shape 7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ILP Model</a:t>
            </a:r>
          </a:p>
        </p:txBody>
      </p:sp>
      <p:sp>
        <p:nvSpPr>
          <p:cNvPr id="74" name="Shape 74"/>
          <p:cNvSpPr txBox="1"/>
          <p:nvPr>
            <p:ph idx="1" type="body"/>
          </p:nvPr>
        </p:nvSpPr>
        <p:spPr>
          <a:xfrm>
            <a:off y="1063375" x="457200"/>
            <a:ext cy="3725699" cx="8229600"/>
          </a:xfrm>
          <a:prstGeom prst="rect">
            <a:avLst/>
          </a:prstGeom>
        </p:spPr>
        <p:txBody>
          <a:bodyPr bIns="91425" rIns="91425" lIns="91425" tIns="91425" anchor="t" anchorCtr="0">
            <a:noAutofit/>
          </a:bodyPr>
          <a:lstStyle/>
          <a:p>
            <a:pPr rtl="0" lvl="0">
              <a:spcBef>
                <a:spcPts val="0"/>
              </a:spcBef>
              <a:buNone/>
            </a:pPr>
            <a:r>
              <a:rPr sz="1800" lang="en"/>
              <a:t>Precomputation: sets of feasible rectangles for each ongoing transference;</a:t>
            </a:r>
          </a:p>
          <a:p>
            <a:pPr rtl="0" lvl="0" indent="-342900" marL="457200">
              <a:spcBef>
                <a:spcPts val="0"/>
              </a:spcBef>
              <a:buClr>
                <a:schemeClr val="dk1"/>
              </a:buClr>
              <a:buSzPct val="100000"/>
              <a:buFont typeface="Arial"/>
              <a:buChar char="●"/>
            </a:pPr>
            <a:r>
              <a:rPr sz="1800" lang="en"/>
              <a:t>set A0 contains rectangles specifying allocation w</a:t>
            </a:r>
            <a:r>
              <a:rPr sz="1200" lang="en"/>
              <a:t>0r</a:t>
            </a:r>
            <a:r>
              <a:rPr sz="1800" lang="en"/>
              <a:t> from time t</a:t>
            </a:r>
            <a:r>
              <a:rPr sz="1200" lang="en"/>
              <a:t>0</a:t>
            </a:r>
            <a:r>
              <a:rPr sz="1800" lang="en"/>
              <a:t> to t</a:t>
            </a:r>
            <a:r>
              <a:rPr sz="1200" lang="en"/>
              <a:t>1r</a:t>
            </a:r>
            <a:r>
              <a:rPr sz="1800" lang="en"/>
              <a:t>;</a:t>
            </a:r>
          </a:p>
          <a:p>
            <a:pPr rtl="0" lvl="0" indent="-342900" marL="457200">
              <a:spcBef>
                <a:spcPts val="0"/>
              </a:spcBef>
              <a:buClr>
                <a:schemeClr val="dk1"/>
              </a:buClr>
              <a:buSzPct val="100000"/>
              <a:buFont typeface="Arial"/>
              <a:buChar char="●"/>
            </a:pPr>
            <a:r>
              <a:rPr sz="1800" lang="en"/>
              <a:t>set A1 specify scheduled allocation w</a:t>
            </a:r>
            <a:r>
              <a:rPr sz="1200" lang="en"/>
              <a:t>1r</a:t>
            </a:r>
            <a:r>
              <a:rPr sz="1800" lang="en"/>
              <a:t> from t</a:t>
            </a:r>
            <a:r>
              <a:rPr sz="1200" lang="en"/>
              <a:t>1r</a:t>
            </a:r>
            <a:r>
              <a:rPr sz="1800" lang="en"/>
              <a:t> to t</a:t>
            </a:r>
            <a:r>
              <a:rPr sz="1200" lang="en"/>
              <a:t>r</a:t>
            </a:r>
            <a:r>
              <a:rPr sz="1800" lang="en"/>
              <a:t>;</a:t>
            </a:r>
          </a:p>
          <a:p>
            <a:pPr rtl="0" lvl="0" indent="-342900" marL="457200">
              <a:spcBef>
                <a:spcPts val="0"/>
              </a:spcBef>
              <a:buClr>
                <a:schemeClr val="dk1"/>
              </a:buClr>
              <a:buSzPct val="100000"/>
              <a:buFont typeface="Arial"/>
              <a:buChar char="●"/>
            </a:pPr>
            <a:r>
              <a:rPr sz="1800" lang="en"/>
              <a:t>matrix β</a:t>
            </a:r>
            <a:r>
              <a:rPr sz="1200" lang="en"/>
              <a:t>01</a:t>
            </a:r>
            <a:r>
              <a:rPr sz="1800" lang="en"/>
              <a:t> indicates whether rectangle pair a</a:t>
            </a:r>
            <a:r>
              <a:rPr sz="1200" lang="en"/>
              <a:t>0</a:t>
            </a:r>
            <a:r>
              <a:rPr sz="1800" lang="en"/>
              <a:t> ∈ A0 and a</a:t>
            </a:r>
            <a:r>
              <a:rPr sz="1200" lang="en"/>
              <a:t>1</a:t>
            </a:r>
            <a:r>
              <a:rPr sz="1800" lang="en"/>
              <a:t> ∈ A1 is a feasible scheduling;</a:t>
            </a:r>
            <a:r>
              <a:rPr sz="1100" lang="en"/>
              <a:t>			</a:t>
            </a:r>
          </a:p>
          <a:p>
            <a:pPr rtl="0" lvl="0">
              <a:spcBef>
                <a:spcPts val="0"/>
              </a:spcBef>
              <a:buClr>
                <a:schemeClr val="dk1"/>
              </a:buClr>
              <a:buSzPct val="100000"/>
              <a:buFont typeface="Arial"/>
              <a:buNone/>
            </a:pPr>
            <a:r>
              <a:rPr sz="1100" lang="en"/>
              <a:t>		</a:t>
            </a:r>
          </a:p>
          <a:p>
            <a:pPr>
              <a:spcBef>
                <a:spcPts val="0"/>
              </a:spcBef>
              <a:buNone/>
            </a:pPr>
            <a:r>
              <a:t/>
            </a:r>
            <a:endParaRPr sz="1800"/>
          </a:p>
        </p:txBody>
      </p:sp>
      <p:sp>
        <p:nvSpPr>
          <p:cNvPr id="75" name="Shape 75"/>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9/</a:t>
            </a:r>
          </a:p>
        </p:txBody>
      </p:sp>
      <p:pic>
        <p:nvPicPr>
          <p:cNvPr id="76" name="Shape 76"/>
          <p:cNvPicPr preferRelativeResize="0"/>
          <p:nvPr/>
        </p:nvPicPr>
        <p:blipFill>
          <a:blip r:embed="rId3">
            <a:alphaModFix/>
          </a:blip>
          <a:stretch>
            <a:fillRect/>
          </a:stretch>
        </p:blipFill>
        <p:spPr>
          <a:xfrm>
            <a:off y="3099175" x="1079300"/>
            <a:ext cy="1903075" cx="6985400"/>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Problem Statement</a:t>
            </a:r>
          </a:p>
        </p:txBody>
      </p:sp>
      <p:sp>
        <p:nvSpPr>
          <p:cNvPr id="82" name="Shape 8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Clr>
                <a:schemeClr val="dk1"/>
              </a:buClr>
              <a:buSzPct val="61111"/>
              <a:buFont typeface="Arial"/>
              <a:buNone/>
            </a:pPr>
            <a:r>
              <a:rPr sz="1800" lang="en"/>
              <a:t>Output:</a:t>
            </a:r>
          </a:p>
          <a:p>
            <a:pPr rtl="0" lvl="0">
              <a:spcBef>
                <a:spcPts val="0"/>
              </a:spcBef>
              <a:buClr>
                <a:schemeClr val="dk1"/>
              </a:buClr>
              <a:buSzPct val="61111"/>
              <a:buFont typeface="Arial"/>
              <a:buNone/>
            </a:pPr>
            <a:r>
              <a:rPr sz="1800" lang="en"/>
              <a:t>						</a:t>
            </a:r>
          </a:p>
          <a:p>
            <a:pPr rtl="0" lvl="0" indent="-342900" marL="457200">
              <a:spcBef>
                <a:spcPts val="0"/>
              </a:spcBef>
              <a:buClr>
                <a:schemeClr val="dk1"/>
              </a:buClr>
              <a:buSzPct val="100000"/>
              <a:buFont typeface="Arial"/>
              <a:buChar char="●"/>
            </a:pPr>
            <a:r>
              <a:rPr sz="1800" lang="en"/>
              <a:t>the route (r</a:t>
            </a:r>
            <a:r>
              <a:rPr sz="1200" lang="en"/>
              <a:t>r</a:t>
            </a:r>
            <a:r>
              <a:rPr sz="1800" lang="en"/>
              <a:t>);</a:t>
            </a:r>
          </a:p>
          <a:p>
            <a:pPr rtl="0" lvl="0" indent="-342900" marL="457200">
              <a:spcBef>
                <a:spcPts val="0"/>
              </a:spcBef>
              <a:buClr>
                <a:schemeClr val="dk1"/>
              </a:buClr>
              <a:buSzPct val="100000"/>
              <a:buFont typeface="Arial"/>
              <a:buChar char="●"/>
            </a:pPr>
            <a:r>
              <a:rPr sz="1800" lang="en"/>
              <a:t>the slot allocation (s</a:t>
            </a:r>
            <a:r>
              <a:rPr sz="1200" lang="en"/>
              <a:t>0r</a:t>
            </a:r>
            <a:r>
              <a:rPr sz="1800" lang="en"/>
              <a:t>); </a:t>
            </a:r>
          </a:p>
          <a:p>
            <a:pPr rtl="0" lvl="0" indent="-342900" marL="457200">
              <a:spcBef>
                <a:spcPts val="0"/>
              </a:spcBef>
              <a:buClr>
                <a:schemeClr val="dk1"/>
              </a:buClr>
              <a:buSzPct val="100000"/>
              <a:buFont typeface="Arial"/>
              <a:buChar char="●"/>
            </a:pPr>
            <a:r>
              <a:rPr sz="1800" lang="en"/>
              <a:t>the scheduled completion time (t</a:t>
            </a:r>
            <a:r>
              <a:rPr sz="1200" lang="en"/>
              <a:t>r</a:t>
            </a:r>
            <a:r>
              <a:rPr sz="1800" lang="en"/>
              <a:t>) for the new transference request;</a:t>
            </a:r>
          </a:p>
          <a:p>
            <a:pPr rtl="0" lvl="0" indent="-342900" marL="457200">
              <a:spcBef>
                <a:spcPts val="0"/>
              </a:spcBef>
              <a:buClr>
                <a:schemeClr val="dk1"/>
              </a:buClr>
              <a:buSzPct val="100000"/>
              <a:buFont typeface="Arial"/>
              <a:buChar char="●"/>
            </a:pPr>
            <a:r>
              <a:rPr sz="1800" lang="en"/>
              <a:t>the bitrate of the connection b(s</a:t>
            </a:r>
            <a:r>
              <a:rPr sz="1200" lang="en"/>
              <a:t>0r</a:t>
            </a:r>
            <a:r>
              <a:rPr sz="1800" lang="en"/>
              <a:t>; l(r</a:t>
            </a:r>
            <a:r>
              <a:rPr sz="1200" lang="en"/>
              <a:t>r</a:t>
            </a:r>
            <a:r>
              <a:rPr sz="1800" lang="en"/>
              <a:t>));</a:t>
            </a:r>
          </a:p>
          <a:p>
            <a:pPr rtl="0" lvl="0" indent="-342900" marL="457200">
              <a:spcBef>
                <a:spcPts val="0"/>
              </a:spcBef>
              <a:buClr>
                <a:schemeClr val="dk1"/>
              </a:buClr>
              <a:buSzPct val="100000"/>
              <a:buFont typeface="Arial"/>
              <a:buChar char="●"/>
            </a:pPr>
            <a:r>
              <a:rPr sz="1800" lang="en"/>
              <a:t>the new spectrum allocation (w</a:t>
            </a:r>
            <a:r>
              <a:rPr sz="1200" lang="en"/>
              <a:t>0r</a:t>
            </a:r>
            <a:r>
              <a:rPr sz="1800" lang="en"/>
              <a:t>); </a:t>
            </a:r>
          </a:p>
          <a:p>
            <a:pPr rtl="0" lvl="0" indent="-342900" marL="457200">
              <a:spcBef>
                <a:spcPts val="0"/>
              </a:spcBef>
              <a:buClr>
                <a:schemeClr val="dk1"/>
              </a:buClr>
              <a:buSzPct val="100000"/>
              <a:buFont typeface="Arial"/>
              <a:buChar char="●"/>
            </a:pPr>
            <a:r>
              <a:rPr sz="1800" lang="en"/>
              <a:t>scheduled reallocation (w</a:t>
            </a:r>
            <a:r>
              <a:rPr sz="1200" lang="en"/>
              <a:t>1r</a:t>
            </a:r>
            <a:r>
              <a:rPr sz="1800" lang="en"/>
              <a:t>;t</a:t>
            </a:r>
            <a:r>
              <a:rPr sz="1200" lang="en"/>
              <a:t>1r</a:t>
            </a:r>
            <a:r>
              <a:rPr sz="1800" lang="en"/>
              <a:t>); </a:t>
            </a:r>
          </a:p>
          <a:p>
            <a:pPr rtl="0" lvl="0" indent="-342900" marL="457200">
              <a:spcBef>
                <a:spcPts val="0"/>
              </a:spcBef>
              <a:buClr>
                <a:schemeClr val="dk1"/>
              </a:buClr>
              <a:buSzPct val="100000"/>
              <a:buFont typeface="Arial"/>
              <a:buChar char="●"/>
            </a:pPr>
            <a:r>
              <a:rPr sz="1800" lang="en"/>
              <a:t>completion time (t</a:t>
            </a:r>
            <a:r>
              <a:rPr sz="1200" lang="en"/>
              <a:t>r</a:t>
            </a:r>
            <a:r>
              <a:rPr sz="1800" lang="en"/>
              <a:t>);</a:t>
            </a:r>
          </a:p>
          <a:p>
            <a:pPr rtl="0" lvl="0">
              <a:spcBef>
                <a:spcPts val="0"/>
              </a:spcBef>
              <a:buClr>
                <a:schemeClr val="dk1"/>
              </a:buClr>
              <a:buSzPct val="61111"/>
              <a:buFont typeface="Arial"/>
              <a:buNone/>
            </a:pPr>
            <a:r>
              <a:rPr sz="1800" lang="en"/>
              <a:t>					</a:t>
            </a:r>
          </a:p>
          <a:p>
            <a:pPr rtl="0" lvl="0">
              <a:spcBef>
                <a:spcPts val="0"/>
              </a:spcBef>
              <a:buClr>
                <a:schemeClr val="dk1"/>
              </a:buClr>
              <a:buSzPct val="61111"/>
              <a:buFont typeface="Arial"/>
              <a:buNone/>
            </a:pPr>
            <a:r>
              <a:rPr sz="1800" lang="en"/>
              <a:t>				</a:t>
            </a:r>
          </a:p>
          <a:p>
            <a:pPr rtl="0" lvl="0">
              <a:spcBef>
                <a:spcPts val="0"/>
              </a:spcBef>
              <a:buClr>
                <a:schemeClr val="dk1"/>
              </a:buClr>
              <a:buSzPct val="100000"/>
              <a:buFont typeface="Arial"/>
              <a:buNone/>
            </a:pPr>
            <a:r>
              <a:rPr sz="1100" lang="en"/>
              <a:t>			</a:t>
            </a:r>
          </a:p>
          <a:p>
            <a:pPr rtl="0" lvl="0">
              <a:spcBef>
                <a:spcPts val="0"/>
              </a:spcBef>
              <a:buClr>
                <a:schemeClr val="dk1"/>
              </a:buClr>
              <a:buSzPct val="100000"/>
              <a:buFont typeface="Arial"/>
              <a:buNone/>
            </a:pPr>
            <a:r>
              <a:rPr sz="1100" lang="en"/>
              <a:t>		</a:t>
            </a:r>
          </a:p>
          <a:p>
            <a:pPr rtl="0" lvl="0">
              <a:spcBef>
                <a:spcPts val="0"/>
              </a:spcBef>
              <a:buNone/>
            </a:pPr>
            <a:r>
              <a:t/>
            </a:r>
            <a:endParaRPr/>
          </a:p>
        </p:txBody>
      </p:sp>
      <p:sp>
        <p:nvSpPr>
          <p:cNvPr id="83" name="Shape 83"/>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7/</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Problem Statement</a:t>
            </a:r>
          </a:p>
        </p:txBody>
      </p:sp>
      <p:sp>
        <p:nvSpPr>
          <p:cNvPr id="89" name="Shape 8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lang="en"/>
              <a:t>Objective: </a:t>
            </a:r>
          </a:p>
          <a:p>
            <a:pPr rtl="0" lvl="0">
              <a:spcBef>
                <a:spcPts val="0"/>
              </a:spcBef>
              <a:buNone/>
            </a:pPr>
            <a:r>
              <a:t/>
            </a:r>
            <a:endParaRPr/>
          </a:p>
          <a:p>
            <a:pPr rtl="0" lvl="0">
              <a:spcBef>
                <a:spcPts val="0"/>
              </a:spcBef>
              <a:buNone/>
            </a:pPr>
            <a:r>
              <a:rPr lang="en"/>
              <a:t>minimize the number of connections to be rescheduled to make room for the incoming request. </a:t>
            </a:r>
          </a:p>
          <a:p>
            <a:pPr rtl="0" lvl="0">
              <a:spcBef>
                <a:spcPts val="0"/>
              </a:spcBef>
              <a:buNone/>
            </a:pPr>
            <a:r>
              <a:rPr sz="1800" lang="en"/>
              <a:t>					</a:t>
            </a:r>
          </a:p>
          <a:p>
            <a:pPr rtl="0" lvl="0">
              <a:spcBef>
                <a:spcPts val="0"/>
              </a:spcBef>
              <a:buNone/>
            </a:pPr>
            <a:r>
              <a:rPr sz="1100" lang="en"/>
              <a:t>				</a:t>
            </a:r>
          </a:p>
          <a:p>
            <a:pPr rtl="0" lvl="0">
              <a:spcBef>
                <a:spcPts val="0"/>
              </a:spcBef>
              <a:buNone/>
            </a:pPr>
            <a:r>
              <a:rPr sz="1100" lang="en"/>
              <a:t>			</a:t>
            </a:r>
          </a:p>
          <a:p>
            <a:pPr rtl="0" lvl="0">
              <a:spcBef>
                <a:spcPts val="0"/>
              </a:spcBef>
              <a:buNone/>
            </a:pPr>
            <a:r>
              <a:rPr sz="1100" lang="en"/>
              <a:t>		</a:t>
            </a:r>
          </a:p>
          <a:p>
            <a:pPr rtl="0" lvl="0">
              <a:spcBef>
                <a:spcPts val="0"/>
              </a:spcBef>
              <a:buNone/>
            </a:pPr>
            <a:r>
              <a:rPr sz="1100" lang="en"/>
              <a:t>			</a:t>
            </a:r>
          </a:p>
          <a:p>
            <a:pPr rtl="0" lvl="0">
              <a:spcBef>
                <a:spcPts val="0"/>
              </a:spcBef>
              <a:buNone/>
            </a:pPr>
            <a:r>
              <a:rPr sz="1100" lang="en"/>
              <a:t>		</a:t>
            </a:r>
          </a:p>
          <a:p>
            <a:pPr rtl="0" lvl="0">
              <a:spcBef>
                <a:spcPts val="0"/>
              </a:spcBef>
              <a:buNone/>
            </a:pPr>
            <a:r>
              <a:t/>
            </a:r>
            <a:endParaRPr/>
          </a:p>
        </p:txBody>
      </p:sp>
      <p:sp>
        <p:nvSpPr>
          <p:cNvPr id="90" name="Shape 90"/>
          <p:cNvSpPr txBox="1"/>
          <p:nvPr/>
        </p:nvSpPr>
        <p:spPr>
          <a:xfrm>
            <a:off y="4707700" x="8298475"/>
            <a:ext cy="428100" cx="832199"/>
          </a:xfrm>
          <a:prstGeom prst="rect">
            <a:avLst/>
          </a:prstGeom>
          <a:noFill/>
          <a:ln>
            <a:noFill/>
          </a:ln>
        </p:spPr>
        <p:txBody>
          <a:bodyPr bIns="91425" rIns="91425" lIns="91425" tIns="91425" anchor="t" anchorCtr="0">
            <a:noAutofit/>
          </a:bodyPr>
          <a:lstStyle/>
          <a:p>
            <a:pPr rtl="0" lvl="0">
              <a:spcBef>
                <a:spcPts val="0"/>
              </a:spcBef>
              <a:buNone/>
            </a:pPr>
            <a:r>
              <a:rPr lang="en"/>
              <a:t>8/</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