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2" r:id="rId1"/>
  </p:sldMasterIdLst>
  <p:notesMasterIdLst>
    <p:notesMasterId r:id="rId38"/>
  </p:notesMasterIdLst>
  <p:sldIdLst>
    <p:sldId id="256" r:id="rId2"/>
    <p:sldId id="257" r:id="rId3"/>
    <p:sldId id="258" r:id="rId4"/>
    <p:sldId id="281" r:id="rId5"/>
    <p:sldId id="259" r:id="rId6"/>
    <p:sldId id="282" r:id="rId7"/>
    <p:sldId id="283" r:id="rId8"/>
    <p:sldId id="280" r:id="rId9"/>
    <p:sldId id="260" r:id="rId10"/>
    <p:sldId id="261" r:id="rId11"/>
    <p:sldId id="262" r:id="rId12"/>
    <p:sldId id="284" r:id="rId13"/>
    <p:sldId id="279" r:id="rId14"/>
    <p:sldId id="263" r:id="rId15"/>
    <p:sldId id="264" r:id="rId16"/>
    <p:sldId id="285" r:id="rId17"/>
    <p:sldId id="265" r:id="rId18"/>
    <p:sldId id="266" r:id="rId19"/>
    <p:sldId id="270" r:id="rId20"/>
    <p:sldId id="274" r:id="rId21"/>
    <p:sldId id="287" r:id="rId22"/>
    <p:sldId id="268" r:id="rId23"/>
    <p:sldId id="272" r:id="rId24"/>
    <p:sldId id="276" r:id="rId25"/>
    <p:sldId id="288" r:id="rId26"/>
    <p:sldId id="267" r:id="rId27"/>
    <p:sldId id="271" r:id="rId28"/>
    <p:sldId id="275" r:id="rId29"/>
    <p:sldId id="289" r:id="rId30"/>
    <p:sldId id="269" r:id="rId31"/>
    <p:sldId id="273" r:id="rId32"/>
    <p:sldId id="277" r:id="rId33"/>
    <p:sldId id="290" r:id="rId34"/>
    <p:sldId id="286" r:id="rId35"/>
    <p:sldId id="278"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96"/>
    <p:restoredTop sz="85510"/>
  </p:normalViewPr>
  <p:slideViewPr>
    <p:cSldViewPr snapToGrid="0" snapToObjects="1">
      <p:cViewPr varScale="1">
        <p:scale>
          <a:sx n="96" d="100"/>
          <a:sy n="96" d="100"/>
        </p:scale>
        <p:origin x="176" y="912"/>
      </p:cViewPr>
      <p:guideLst/>
    </p:cSldViewPr>
  </p:slideViewPr>
  <p:notesTextViewPr>
    <p:cViewPr>
      <p:scale>
        <a:sx n="1" d="1"/>
        <a:sy n="1" d="1"/>
      </p:scale>
      <p:origin x="0" y="0"/>
    </p:cViewPr>
  </p:notesTextViewPr>
  <p:notesViewPr>
    <p:cSldViewPr snapToGrid="0" snapToObjects="1">
      <p:cViewPr varScale="1">
        <p:scale>
          <a:sx n="116" d="100"/>
          <a:sy n="116" d="100"/>
        </p:scale>
        <p:origin x="87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D050E-FEEC-294F-B810-797BA100F16B}" type="datetimeFigureOut">
              <a:rPr lang="en-US" smtClean="0"/>
              <a:t>4/23/18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80BF1-BDEB-714A-B70D-2CDAC5150F11}" type="slidenum">
              <a:rPr lang="en-US" smtClean="0"/>
              <a:t>‹#›</a:t>
            </a:fld>
            <a:endParaRPr lang="en-US"/>
          </a:p>
        </p:txBody>
      </p:sp>
    </p:spTree>
    <p:extLst>
      <p:ext uri="{BB962C8B-B14F-4D97-AF65-F5344CB8AC3E}">
        <p14:creationId xmlns:p14="http://schemas.microsoft.com/office/powerpoint/2010/main" val="1528698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1</a:t>
            </a:fld>
            <a:endParaRPr lang="en-US"/>
          </a:p>
        </p:txBody>
      </p:sp>
    </p:spTree>
    <p:extLst>
      <p:ext uri="{BB962C8B-B14F-4D97-AF65-F5344CB8AC3E}">
        <p14:creationId xmlns:p14="http://schemas.microsoft.com/office/powerpoint/2010/main" val="116337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10</a:t>
            </a:fld>
            <a:endParaRPr lang="en-US"/>
          </a:p>
        </p:txBody>
      </p:sp>
    </p:spTree>
    <p:extLst>
      <p:ext uri="{BB962C8B-B14F-4D97-AF65-F5344CB8AC3E}">
        <p14:creationId xmlns:p14="http://schemas.microsoft.com/office/powerpoint/2010/main" val="344239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LGM’s used in previous research cannot be used to investigate autoregressive relationships or time-specific relationships. Autoregressive latent trajectory models allow for the examination of both state-like and trait-like components simultaneously. This means that a bivariate autoregressive latent trajectory model can be used to examine relations between both components of each variable. Further, the ALT model can include cross-lagged components to allow examination of the dynamic interplay of social relationship and cognitive factors. This is an important advantage as it is unclear what the temporal relationship is between social relationship factors and cognitive performance. </a:t>
            </a:r>
          </a:p>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11</a:t>
            </a:fld>
            <a:endParaRPr lang="en-US"/>
          </a:p>
        </p:txBody>
      </p:sp>
    </p:spTree>
    <p:extLst>
      <p:ext uri="{BB962C8B-B14F-4D97-AF65-F5344CB8AC3E}">
        <p14:creationId xmlns:p14="http://schemas.microsoft.com/office/powerpoint/2010/main" val="1083476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Based on </a:t>
            </a:r>
            <a:r>
              <a:rPr lang="en-US" sz="1200" kern="1200" dirty="0" err="1">
                <a:solidFill>
                  <a:schemeClr val="tx1"/>
                </a:solidFill>
                <a:effectLst/>
                <a:latin typeface="+mn-lt"/>
                <a:ea typeface="+mn-ea"/>
                <a:cs typeface="+mn-cs"/>
              </a:rPr>
              <a:t>Bollen</a:t>
            </a:r>
            <a:r>
              <a:rPr lang="en-US" sz="1200" kern="1200" dirty="0">
                <a:solidFill>
                  <a:schemeClr val="tx1"/>
                </a:solidFill>
                <a:effectLst/>
                <a:latin typeface="+mn-lt"/>
                <a:ea typeface="+mn-ea"/>
                <a:cs typeface="+mn-cs"/>
              </a:rPr>
              <a:t> and Curran’s (2004, 2006) recommendations models were estimated in a progressive series of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autoregressive model, ii) latent growth model, iii) the full ALT model, iv) a latent growth model nested within the ALT model, v) the ALT model without a slope, vi) the ALT model with the slope variance constrained to 0, and vii) the ALT model with autoregressive parameters constrained to equality over time. For ALT models, the first measurement point for all processes was included in the model as predetermined.</a:t>
            </a:r>
            <a:r>
              <a:rPr lang="en-CA" dirty="0">
                <a:effectLst/>
              </a:rPr>
              <a:t> </a:t>
            </a:r>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12</a:t>
            </a:fld>
            <a:endParaRPr lang="en-US"/>
          </a:p>
        </p:txBody>
      </p:sp>
    </p:spTree>
    <p:extLst>
      <p:ext uri="{BB962C8B-B14F-4D97-AF65-F5344CB8AC3E}">
        <p14:creationId xmlns:p14="http://schemas.microsoft.com/office/powerpoint/2010/main" val="2365807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Social Network: In univariate models the full ALT was a significantly better fit. Social network size significantly declined over time with significant variance. Autoregressive parameters were also significant. </a:t>
            </a:r>
          </a:p>
          <a:p>
            <a:endParaRPr lang="en-US" dirty="0"/>
          </a:p>
          <a:p>
            <a:r>
              <a:rPr lang="en-US" dirty="0"/>
              <a:t>Social Support: In the univariate models autoregressive parameters were constrained. The ALT model was supported. Social support did not show a mean trend over time but the variance was significant. Previous social support significantly predicted later social support over and above the trajectory of social support.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Social contact increased over time, the variance in slope was not significant.</a:t>
            </a:r>
          </a:p>
          <a:p>
            <a:endParaRPr lang="en-US" dirty="0"/>
          </a:p>
          <a:p>
            <a:r>
              <a:rPr lang="en-US" dirty="0"/>
              <a:t>Loneliness: In the univariate models the ALT with only level of slope estimated was supported by model fit indices. Previous loneliness significantly predicted later loneliness. </a:t>
            </a:r>
          </a:p>
        </p:txBody>
      </p:sp>
      <p:sp>
        <p:nvSpPr>
          <p:cNvPr id="4" name="Slide Number Placeholder 3"/>
          <p:cNvSpPr>
            <a:spLocks noGrp="1"/>
          </p:cNvSpPr>
          <p:nvPr>
            <p:ph type="sldNum" sz="quarter" idx="10"/>
          </p:nvPr>
        </p:nvSpPr>
        <p:spPr/>
        <p:txBody>
          <a:bodyPr/>
          <a:lstStyle/>
          <a:p>
            <a:fld id="{FF980BF1-BDEB-714A-B70D-2CDAC5150F11}" type="slidenum">
              <a:rPr lang="en-US" smtClean="0"/>
              <a:t>14</a:t>
            </a:fld>
            <a:endParaRPr lang="en-US"/>
          </a:p>
        </p:txBody>
      </p:sp>
    </p:spTree>
    <p:extLst>
      <p:ext uri="{BB962C8B-B14F-4D97-AF65-F5344CB8AC3E}">
        <p14:creationId xmlns:p14="http://schemas.microsoft.com/office/powerpoint/2010/main" val="3494552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Women and those with more years of education had significantly higher initial immediate word recall scores and significantly higher immediate word recall scores overall, across all occasions. Those who were older and had more health conditions had lower initial immediate word recall scores and lower immediate word recall scores overall, across all occasions.</a:t>
            </a:r>
            <a:r>
              <a:rPr lang="en-CA" dirty="0">
                <a:effectLst/>
              </a:rPr>
              <a:t> </a:t>
            </a:r>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15</a:t>
            </a:fld>
            <a:endParaRPr lang="en-US"/>
          </a:p>
        </p:txBody>
      </p:sp>
    </p:spTree>
    <p:extLst>
      <p:ext uri="{BB962C8B-B14F-4D97-AF65-F5344CB8AC3E}">
        <p14:creationId xmlns:p14="http://schemas.microsoft.com/office/powerpoint/2010/main" val="4178434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Immediate word recall performance is predictive of social network size two years later at time 4 and 5. </a:t>
            </a:r>
          </a:p>
          <a:p>
            <a:r>
              <a:rPr lang="en-US" dirty="0"/>
              <a:t>Social network predicted immediate word recall performance two years later at time 1 and time 4 and time 5. </a:t>
            </a:r>
          </a:p>
          <a:p>
            <a:r>
              <a:rPr lang="en-US" dirty="0"/>
              <a:t>There was no relationship between intercept terms. </a:t>
            </a:r>
          </a:p>
          <a:p>
            <a:r>
              <a:rPr lang="en-US" dirty="0"/>
              <a:t>Intercept of social network did not predict change in immediate word recall over time. </a:t>
            </a:r>
          </a:p>
          <a:p>
            <a:r>
              <a:rPr lang="en-US" dirty="0"/>
              <a:t>There was no relationship between immediate word recall level and rate of decline either although those with higher initial immediate word recall performance had lower rates of decline over time. </a:t>
            </a:r>
          </a:p>
        </p:txBody>
      </p:sp>
      <p:sp>
        <p:nvSpPr>
          <p:cNvPr id="4" name="Slide Number Placeholder 3"/>
          <p:cNvSpPr>
            <a:spLocks noGrp="1"/>
          </p:cNvSpPr>
          <p:nvPr>
            <p:ph type="sldNum" sz="quarter" idx="10"/>
          </p:nvPr>
        </p:nvSpPr>
        <p:spPr/>
        <p:txBody>
          <a:bodyPr/>
          <a:lstStyle/>
          <a:p>
            <a:fld id="{FF980BF1-BDEB-714A-B70D-2CDAC5150F11}" type="slidenum">
              <a:rPr lang="en-US" smtClean="0"/>
              <a:t>18</a:t>
            </a:fld>
            <a:endParaRPr lang="en-US"/>
          </a:p>
        </p:txBody>
      </p:sp>
    </p:spTree>
    <p:extLst>
      <p:ext uri="{BB962C8B-B14F-4D97-AF65-F5344CB8AC3E}">
        <p14:creationId xmlns:p14="http://schemas.microsoft.com/office/powerpoint/2010/main" val="203109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Intercepts not related. The intercept of social network did not predict the slope of immediate word recall. </a:t>
            </a:r>
          </a:p>
          <a:p>
            <a:r>
              <a:rPr lang="en-US" dirty="0"/>
              <a:t>Social network predicted delayed word recall performance at time 5 only. </a:t>
            </a:r>
          </a:p>
          <a:p>
            <a:r>
              <a:rPr lang="en-US" dirty="0"/>
              <a:t>Delayed word recall predicted social network at time 1, time 4, and time 5. </a:t>
            </a:r>
          </a:p>
          <a:p>
            <a:endParaRPr lang="en-US" dirty="0"/>
          </a:p>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19</a:t>
            </a:fld>
            <a:endParaRPr lang="en-US"/>
          </a:p>
        </p:txBody>
      </p:sp>
    </p:spTree>
    <p:extLst>
      <p:ext uri="{BB962C8B-B14F-4D97-AF65-F5344CB8AC3E}">
        <p14:creationId xmlns:p14="http://schemas.microsoft.com/office/powerpoint/2010/main" val="3598591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Intercept terms not related. First occasion not related. Social network intercept and first occasion did not predict social network slope.</a:t>
            </a:r>
          </a:p>
          <a:p>
            <a:r>
              <a:rPr lang="en-US" dirty="0"/>
              <a:t>Social network significantly predicted mental status two years later at all except the first occasion. </a:t>
            </a:r>
          </a:p>
          <a:p>
            <a:r>
              <a:rPr lang="en-US" dirty="0"/>
              <a:t>Mental Status predicted social network for the all occasions. </a:t>
            </a:r>
          </a:p>
          <a:p>
            <a:endParaRPr lang="en-US" dirty="0"/>
          </a:p>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20</a:t>
            </a:fld>
            <a:endParaRPr lang="en-US"/>
          </a:p>
        </p:txBody>
      </p:sp>
    </p:spTree>
    <p:extLst>
      <p:ext uri="{BB962C8B-B14F-4D97-AF65-F5344CB8AC3E}">
        <p14:creationId xmlns:p14="http://schemas.microsoft.com/office/powerpoint/2010/main" val="3985041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21</a:t>
            </a:fld>
            <a:endParaRPr lang="en-US"/>
          </a:p>
        </p:txBody>
      </p:sp>
    </p:spTree>
    <p:extLst>
      <p:ext uri="{BB962C8B-B14F-4D97-AF65-F5344CB8AC3E}">
        <p14:creationId xmlns:p14="http://schemas.microsoft.com/office/powerpoint/2010/main" val="3420094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There was a significant relationship between immediate word recall performance intercept and social contact intercept. The first occasions of these were also related. Intercept of social contact did not predict slope of immediate word recall. </a:t>
            </a:r>
          </a:p>
          <a:p>
            <a:endParaRPr lang="en-US" dirty="0"/>
          </a:p>
          <a:p>
            <a:r>
              <a:rPr lang="en-US" dirty="0"/>
              <a:t>Social contact did not predict immediate word recall performance two years later at any occasion. </a:t>
            </a:r>
          </a:p>
          <a:p>
            <a:r>
              <a:rPr lang="en-US" dirty="0"/>
              <a:t>Beginning at the third wave immediate word recall did predict social contact two years later. </a:t>
            </a:r>
          </a:p>
        </p:txBody>
      </p:sp>
      <p:sp>
        <p:nvSpPr>
          <p:cNvPr id="4" name="Slide Number Placeholder 3"/>
          <p:cNvSpPr>
            <a:spLocks noGrp="1"/>
          </p:cNvSpPr>
          <p:nvPr>
            <p:ph type="sldNum" sz="quarter" idx="10"/>
          </p:nvPr>
        </p:nvSpPr>
        <p:spPr/>
        <p:txBody>
          <a:bodyPr/>
          <a:lstStyle/>
          <a:p>
            <a:fld id="{FF980BF1-BDEB-714A-B70D-2CDAC5150F11}" type="slidenum">
              <a:rPr lang="en-US" smtClean="0"/>
              <a:t>22</a:t>
            </a:fld>
            <a:endParaRPr lang="en-US"/>
          </a:p>
        </p:txBody>
      </p:sp>
    </p:spTree>
    <p:extLst>
      <p:ext uri="{BB962C8B-B14F-4D97-AF65-F5344CB8AC3E}">
        <p14:creationId xmlns:p14="http://schemas.microsoft.com/office/powerpoint/2010/main" val="453837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980BF1-BDEB-714A-B70D-2CDAC5150F11}" type="slidenum">
              <a:rPr lang="en-US" smtClean="0"/>
              <a:t>2</a:t>
            </a:fld>
            <a:endParaRPr lang="en-US"/>
          </a:p>
        </p:txBody>
      </p:sp>
    </p:spTree>
    <p:extLst>
      <p:ext uri="{BB962C8B-B14F-4D97-AF65-F5344CB8AC3E}">
        <p14:creationId xmlns:p14="http://schemas.microsoft.com/office/powerpoint/2010/main" val="4029880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intercepts of social contact and delayed word recall were positively related. </a:t>
            </a:r>
          </a:p>
          <a:p>
            <a:r>
              <a:rPr lang="en-US" dirty="0"/>
              <a:t>The first occasions of measurement were not. </a:t>
            </a:r>
          </a:p>
          <a:p>
            <a:r>
              <a:rPr lang="en-US" dirty="0"/>
              <a:t>The intercept of social contact did not predict the slope of delayed word recall. </a:t>
            </a:r>
          </a:p>
          <a:p>
            <a:r>
              <a:rPr lang="en-US" dirty="0"/>
              <a:t>Social contact did not predict delayed word recall performance two years later at any occasion. </a:t>
            </a:r>
          </a:p>
          <a:p>
            <a:r>
              <a:rPr lang="en-US" dirty="0"/>
              <a:t>Delayed word recall performance did significantly predict social contact two years later at time 3, time 4, and time 5. </a:t>
            </a:r>
          </a:p>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23</a:t>
            </a:fld>
            <a:endParaRPr lang="en-US"/>
          </a:p>
        </p:txBody>
      </p:sp>
    </p:spTree>
    <p:extLst>
      <p:ext uri="{BB962C8B-B14F-4D97-AF65-F5344CB8AC3E}">
        <p14:creationId xmlns:p14="http://schemas.microsoft.com/office/powerpoint/2010/main" val="2213474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 significant relations between intercepts or first occasion. Social contact intercept does not predict change in mental status. </a:t>
            </a:r>
          </a:p>
          <a:p>
            <a:r>
              <a:rPr lang="en-US" dirty="0"/>
              <a:t>Social contact predicted mental status at time 2 and time 3. </a:t>
            </a:r>
          </a:p>
          <a:p>
            <a:r>
              <a:rPr lang="en-US" dirty="0"/>
              <a:t>Mental status predicted social contact at all occasions. </a:t>
            </a:r>
          </a:p>
        </p:txBody>
      </p:sp>
      <p:sp>
        <p:nvSpPr>
          <p:cNvPr id="4" name="Slide Number Placeholder 3"/>
          <p:cNvSpPr>
            <a:spLocks noGrp="1"/>
          </p:cNvSpPr>
          <p:nvPr>
            <p:ph type="sldNum" sz="quarter" idx="10"/>
          </p:nvPr>
        </p:nvSpPr>
        <p:spPr/>
        <p:txBody>
          <a:bodyPr/>
          <a:lstStyle/>
          <a:p>
            <a:fld id="{FF980BF1-BDEB-714A-B70D-2CDAC5150F11}" type="slidenum">
              <a:rPr lang="en-US" smtClean="0"/>
              <a:t>24</a:t>
            </a:fld>
            <a:endParaRPr lang="en-US"/>
          </a:p>
        </p:txBody>
      </p:sp>
    </p:spTree>
    <p:extLst>
      <p:ext uri="{BB962C8B-B14F-4D97-AF65-F5344CB8AC3E}">
        <p14:creationId xmlns:p14="http://schemas.microsoft.com/office/powerpoint/2010/main" val="968013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Intercepts not related. First measurement not related. Social support intercept not related to immediate word recall slope. </a:t>
            </a:r>
          </a:p>
          <a:p>
            <a:r>
              <a:rPr lang="en-US" dirty="0"/>
              <a:t>No cross-lagged relationship significant. </a:t>
            </a:r>
          </a:p>
        </p:txBody>
      </p:sp>
      <p:sp>
        <p:nvSpPr>
          <p:cNvPr id="4" name="Slide Number Placeholder 3"/>
          <p:cNvSpPr>
            <a:spLocks noGrp="1"/>
          </p:cNvSpPr>
          <p:nvPr>
            <p:ph type="sldNum" sz="quarter" idx="10"/>
          </p:nvPr>
        </p:nvSpPr>
        <p:spPr/>
        <p:txBody>
          <a:bodyPr/>
          <a:lstStyle/>
          <a:p>
            <a:fld id="{FF980BF1-BDEB-714A-B70D-2CDAC5150F11}" type="slidenum">
              <a:rPr lang="en-US" smtClean="0"/>
              <a:t>26</a:t>
            </a:fld>
            <a:endParaRPr lang="en-US"/>
          </a:p>
        </p:txBody>
      </p:sp>
    </p:spTree>
    <p:extLst>
      <p:ext uri="{BB962C8B-B14F-4D97-AF65-F5344CB8AC3E}">
        <p14:creationId xmlns:p14="http://schemas.microsoft.com/office/powerpoint/2010/main" val="3893698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 relationship between intercepts. No relationship between first occasion of measurement. </a:t>
            </a:r>
          </a:p>
          <a:p>
            <a:r>
              <a:rPr lang="en-US" dirty="0"/>
              <a:t>Intercept of social support did not predict delayed word recall slope. </a:t>
            </a:r>
          </a:p>
          <a:p>
            <a:r>
              <a:rPr lang="en-US" dirty="0"/>
              <a:t>Only social support at time significantly predicted delayed word recall performance two years later. </a:t>
            </a:r>
          </a:p>
          <a:p>
            <a:r>
              <a:rPr lang="en-US" dirty="0"/>
              <a:t>Delayed word recall performance did not predict social support two years later at any occasion. </a:t>
            </a:r>
          </a:p>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27</a:t>
            </a:fld>
            <a:endParaRPr lang="en-US"/>
          </a:p>
        </p:txBody>
      </p:sp>
    </p:spTree>
    <p:extLst>
      <p:ext uri="{BB962C8B-B14F-4D97-AF65-F5344CB8AC3E}">
        <p14:creationId xmlns:p14="http://schemas.microsoft.com/office/powerpoint/2010/main" val="630996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 significant correlations between intercept terms or first occasion measurement. </a:t>
            </a:r>
          </a:p>
          <a:p>
            <a:r>
              <a:rPr lang="en-US" dirty="0"/>
              <a:t>Social support did not predict change in mental status. </a:t>
            </a:r>
          </a:p>
          <a:p>
            <a:r>
              <a:rPr lang="en-US" dirty="0"/>
              <a:t>Only social support at time two positively predicted mental status.</a:t>
            </a:r>
          </a:p>
          <a:p>
            <a:r>
              <a:rPr lang="en-US" dirty="0"/>
              <a:t>Mental status did not predict social support at any occasion. </a:t>
            </a:r>
          </a:p>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28</a:t>
            </a:fld>
            <a:endParaRPr lang="en-US"/>
          </a:p>
        </p:txBody>
      </p:sp>
    </p:spTree>
    <p:extLst>
      <p:ext uri="{BB962C8B-B14F-4D97-AF65-F5344CB8AC3E}">
        <p14:creationId xmlns:p14="http://schemas.microsoft.com/office/powerpoint/2010/main" val="3587867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 correlation between intercept factors or first measurement occasions. Loneliness did not predict trajectory of immediate word recall. </a:t>
            </a:r>
          </a:p>
          <a:p>
            <a:r>
              <a:rPr lang="en-US" dirty="0"/>
              <a:t>Loneliness significantly predicted mental status from time 3 onwards. </a:t>
            </a:r>
          </a:p>
          <a:p>
            <a:r>
              <a:rPr lang="en-US" dirty="0"/>
              <a:t>Immediate word recall significantly predicted loneliness at every occasion. </a:t>
            </a:r>
          </a:p>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30</a:t>
            </a:fld>
            <a:endParaRPr lang="en-US"/>
          </a:p>
        </p:txBody>
      </p:sp>
    </p:spTree>
    <p:extLst>
      <p:ext uri="{BB962C8B-B14F-4D97-AF65-F5344CB8AC3E}">
        <p14:creationId xmlns:p14="http://schemas.microsoft.com/office/powerpoint/2010/main" val="755548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 significant relation between intercepts or first occasion of measurement. </a:t>
            </a:r>
          </a:p>
          <a:p>
            <a:r>
              <a:rPr lang="en-US" dirty="0"/>
              <a:t>Intercept of loneliness was not related to change in delayed word recall over time. </a:t>
            </a:r>
          </a:p>
          <a:p>
            <a:r>
              <a:rPr lang="en-US" dirty="0"/>
              <a:t>Loneliness at time 1 and loneliness at time 3 predicted delayed word recall performance two years later. </a:t>
            </a:r>
          </a:p>
          <a:p>
            <a:r>
              <a:rPr lang="en-US" dirty="0"/>
              <a:t>Delayed word recall performance predicted </a:t>
            </a:r>
            <a:r>
              <a:rPr lang="en-US" dirty="0" err="1"/>
              <a:t>lonliness</a:t>
            </a:r>
            <a:r>
              <a:rPr lang="en-US" dirty="0"/>
              <a:t> at time 1 and time 2. </a:t>
            </a:r>
          </a:p>
        </p:txBody>
      </p:sp>
      <p:sp>
        <p:nvSpPr>
          <p:cNvPr id="4" name="Slide Number Placeholder 3"/>
          <p:cNvSpPr>
            <a:spLocks noGrp="1"/>
          </p:cNvSpPr>
          <p:nvPr>
            <p:ph type="sldNum" sz="quarter" idx="10"/>
          </p:nvPr>
        </p:nvSpPr>
        <p:spPr/>
        <p:txBody>
          <a:bodyPr/>
          <a:lstStyle/>
          <a:p>
            <a:fld id="{FF980BF1-BDEB-714A-B70D-2CDAC5150F11}" type="slidenum">
              <a:rPr lang="en-US" smtClean="0"/>
              <a:t>31</a:t>
            </a:fld>
            <a:endParaRPr lang="en-US"/>
          </a:p>
        </p:txBody>
      </p:sp>
    </p:spTree>
    <p:extLst>
      <p:ext uri="{BB962C8B-B14F-4D97-AF65-F5344CB8AC3E}">
        <p14:creationId xmlns:p14="http://schemas.microsoft.com/office/powerpoint/2010/main" val="4014291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Intercepts and first measurement occasions not related </a:t>
            </a:r>
          </a:p>
          <a:p>
            <a:r>
              <a:rPr lang="en-US" dirty="0"/>
              <a:t>Loneliness did not predict change in mental status. </a:t>
            </a:r>
          </a:p>
          <a:p>
            <a:r>
              <a:rPr lang="en-US" dirty="0"/>
              <a:t>Loneliness at time 3 significantly predicted mental status at time 4. </a:t>
            </a:r>
          </a:p>
          <a:p>
            <a:r>
              <a:rPr lang="en-US" dirty="0"/>
              <a:t>Mental status predicted loneliness at all occasions. </a:t>
            </a:r>
          </a:p>
        </p:txBody>
      </p:sp>
      <p:sp>
        <p:nvSpPr>
          <p:cNvPr id="4" name="Slide Number Placeholder 3"/>
          <p:cNvSpPr>
            <a:spLocks noGrp="1"/>
          </p:cNvSpPr>
          <p:nvPr>
            <p:ph type="sldNum" sz="quarter" idx="10"/>
          </p:nvPr>
        </p:nvSpPr>
        <p:spPr/>
        <p:txBody>
          <a:bodyPr/>
          <a:lstStyle/>
          <a:p>
            <a:fld id="{FF980BF1-BDEB-714A-B70D-2CDAC5150F11}" type="slidenum">
              <a:rPr lang="en-US" smtClean="0"/>
              <a:t>32</a:t>
            </a:fld>
            <a:endParaRPr lang="en-US"/>
          </a:p>
        </p:txBody>
      </p:sp>
    </p:spTree>
    <p:extLst>
      <p:ext uri="{BB962C8B-B14F-4D97-AF65-F5344CB8AC3E}">
        <p14:creationId xmlns:p14="http://schemas.microsoft.com/office/powerpoint/2010/main" val="4013854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34</a:t>
            </a:fld>
            <a:endParaRPr lang="en-US"/>
          </a:p>
        </p:txBody>
      </p:sp>
    </p:spTree>
    <p:extLst>
      <p:ext uri="{BB962C8B-B14F-4D97-AF65-F5344CB8AC3E}">
        <p14:creationId xmlns:p14="http://schemas.microsoft.com/office/powerpoint/2010/main" val="296853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3</a:t>
            </a:fld>
            <a:endParaRPr lang="en-US"/>
          </a:p>
        </p:txBody>
      </p:sp>
    </p:spTree>
    <p:extLst>
      <p:ext uri="{BB962C8B-B14F-4D97-AF65-F5344CB8AC3E}">
        <p14:creationId xmlns:p14="http://schemas.microsoft.com/office/powerpoint/2010/main" val="2881738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kern="1200" dirty="0">
                <a:solidFill>
                  <a:schemeClr val="tx1"/>
                </a:solidFill>
                <a:effectLst/>
                <a:latin typeface="+mn-lt"/>
                <a:ea typeface="+mn-ea"/>
                <a:cs typeface="+mn-cs"/>
              </a:rPr>
              <a:t>Social relationships are complex and involve many facets that can be measured in different ways. It is not clear if different aspects of social relations are differentially related to different cognitive functions. A broad distinction is made between functional and structural aspects of social relationships that are commonly investigated. Functional aspects of social relationships include elements such as the provision of social support, while structural aspects include social network size and frequency of contact with others (Holt-</a:t>
            </a:r>
            <a:r>
              <a:rPr lang="en-CA" sz="1400" kern="1200" dirty="0" err="1">
                <a:solidFill>
                  <a:schemeClr val="tx1"/>
                </a:solidFill>
                <a:effectLst/>
                <a:latin typeface="+mn-lt"/>
                <a:ea typeface="+mn-ea"/>
                <a:cs typeface="+mn-cs"/>
              </a:rPr>
              <a:t>Lunstad</a:t>
            </a:r>
            <a:r>
              <a:rPr lang="en-CA" sz="1400" kern="1200" dirty="0">
                <a:solidFill>
                  <a:schemeClr val="tx1"/>
                </a:solidFill>
                <a:effectLst/>
                <a:latin typeface="+mn-lt"/>
                <a:ea typeface="+mn-ea"/>
                <a:cs typeface="+mn-cs"/>
              </a:rPr>
              <a:t> et al., 2010).</a:t>
            </a:r>
          </a:p>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4</a:t>
            </a:fld>
            <a:endParaRPr lang="en-US"/>
          </a:p>
        </p:txBody>
      </p:sp>
    </p:spTree>
    <p:extLst>
      <p:ext uri="{BB962C8B-B14F-4D97-AF65-F5344CB8AC3E}">
        <p14:creationId xmlns:p14="http://schemas.microsoft.com/office/powerpoint/2010/main" val="324430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Social isolation in older adulthood is an increasingly prominent issue in light of evidence that many older adults are socially isolated which has implications for quality of life and wellbeing (2014, Report on the Social Isolation of Seniors, Chen &amp; Freely, 2014).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Thus, there is some evidence for associations between a variety of social relationship factors and cognitive change in aging but there is no clear pattern indicating which social relationship factors are related to what aspects of cognitive functioning in older adulthood highlighting the need for further search. Identifying individual social relationship factors related to cognitive change in aging is important for several reasons, first, they have different implications for possible interventions. If objective/structural social relationship factors are important for cognitive function then intervening at this level, by providing opportunities for social contact and increased social network size may reduce the severity of cognitive decline. However, interventions that target feelings of not being supported by ones’ social network members, or feelings of loneliness may not be resolved by increasing social contact opportunities and these individuals may benefit from a more comprehensive intervention. Second, this distinction is important because the mechanistic pathways through which structural/objective social relationship measures and functional/subjective social relationship measures are related to cognitive function may differ.</a:t>
            </a:r>
            <a:r>
              <a:rPr lang="en-CA" dirty="0">
                <a:effectLst/>
              </a:rPr>
              <a:t> </a:t>
            </a:r>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5</a:t>
            </a:fld>
            <a:endParaRPr lang="en-US"/>
          </a:p>
        </p:txBody>
      </p:sp>
    </p:spTree>
    <p:extLst>
      <p:ext uri="{BB962C8B-B14F-4D97-AF65-F5344CB8AC3E}">
        <p14:creationId xmlns:p14="http://schemas.microsoft.com/office/powerpoint/2010/main" val="236227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From a clinical perspective we might conceptualize the time specific fluctuations as more performance based factors. A trajectory over time might represent a neurodegenerative process.</a:t>
            </a:r>
          </a:p>
        </p:txBody>
      </p:sp>
      <p:sp>
        <p:nvSpPr>
          <p:cNvPr id="4" name="Slide Number Placeholder 3"/>
          <p:cNvSpPr>
            <a:spLocks noGrp="1"/>
          </p:cNvSpPr>
          <p:nvPr>
            <p:ph type="sldNum" sz="quarter" idx="10"/>
          </p:nvPr>
        </p:nvSpPr>
        <p:spPr/>
        <p:txBody>
          <a:bodyPr/>
          <a:lstStyle/>
          <a:p>
            <a:fld id="{FF980BF1-BDEB-714A-B70D-2CDAC5150F11}" type="slidenum">
              <a:rPr lang="en-US" smtClean="0"/>
              <a:t>6</a:t>
            </a:fld>
            <a:endParaRPr lang="en-US"/>
          </a:p>
        </p:txBody>
      </p:sp>
    </p:spTree>
    <p:extLst>
      <p:ext uri="{BB962C8B-B14F-4D97-AF65-F5344CB8AC3E}">
        <p14:creationId xmlns:p14="http://schemas.microsoft.com/office/powerpoint/2010/main" val="165878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Social relationships may be broken down the same way but the interpretation might be different. For example, the overall level may represent a trait level of sociability. The sudden time-specific dip may be due to a change in circumstance such as moving to a new location (and always measurement error). There may or may not be a trajectory over-time. If there is it is unclear what this might represent. </a:t>
            </a:r>
          </a:p>
          <a:p>
            <a:endParaRPr lang="en-US" dirty="0"/>
          </a:p>
          <a:p>
            <a:r>
              <a:rPr lang="en-US" sz="1200" kern="1200" dirty="0">
                <a:solidFill>
                  <a:schemeClr val="tx1"/>
                </a:solidFill>
                <a:effectLst/>
                <a:latin typeface="+mn-lt"/>
                <a:ea typeface="+mn-ea"/>
                <a:cs typeface="+mn-cs"/>
              </a:rPr>
              <a:t>Further, many studies do not examine change in both social and cognitive measures and instead use baseline measures of social factors to predict trajectories of cognitive function. When a single measurement of is taken at a particular occasion both the relatively stable individual trait (e.g., general sociability, tendency to feel loneliness), and fluctuating components that may be more related to factors unique to that particular occasion are included in each person’s score. This is true for each of social relationship factors discussed as well cognitive functioning. Distinguishing between these components is important as it is possible, and perhaps likely, that one has a relationship to cognitive performance while the other does not (Hoffman &amp; </a:t>
            </a:r>
            <a:r>
              <a:rPr lang="en-US" sz="1200" kern="1200" dirty="0" err="1">
                <a:solidFill>
                  <a:schemeClr val="tx1"/>
                </a:solidFill>
                <a:effectLst/>
                <a:latin typeface="+mn-lt"/>
                <a:ea typeface="+mn-ea"/>
                <a:cs typeface="+mn-cs"/>
              </a:rPr>
              <a:t>Stawski</a:t>
            </a:r>
            <a:r>
              <a:rPr lang="en-US" sz="1200" kern="1200" dirty="0">
                <a:solidFill>
                  <a:schemeClr val="tx1"/>
                </a:solidFill>
                <a:effectLst/>
                <a:latin typeface="+mn-lt"/>
                <a:ea typeface="+mn-ea"/>
                <a:cs typeface="+mn-cs"/>
              </a:rPr>
              <a:t>, 2009). Further, relations between fluctuating “state-like” components have different implications from relations between relatively stable “trait-like” components. Stable “trait-like” or “level” components of social network, social contact, perceived social support, and loneliness likely reflect a myriad of factors including personality and socioeconomic status that may themselves be related to cognitive performance and risk of cognitive decline. Within the social realm it is likely a combination of an individual’s general sociability, their present circumstance (e.g., access to social contacts, marital status, etc.) are components of any single assessment. Thus, predicting later cognitive changes from a single data point at baseline means it is difficult to disentangle in what way the social relationship factor is related to cognitive function many years later.</a:t>
            </a:r>
            <a:r>
              <a:rPr lang="en-CA" dirty="0">
                <a:effectLst/>
              </a:rPr>
              <a:t> </a:t>
            </a:r>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7</a:t>
            </a:fld>
            <a:endParaRPr lang="en-US"/>
          </a:p>
        </p:txBody>
      </p:sp>
    </p:spTree>
    <p:extLst>
      <p:ext uri="{BB962C8B-B14F-4D97-AF65-F5344CB8AC3E}">
        <p14:creationId xmlns:p14="http://schemas.microsoft.com/office/powerpoint/2010/main" val="890211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8</a:t>
            </a:fld>
            <a:endParaRPr lang="en-US"/>
          </a:p>
        </p:txBody>
      </p:sp>
    </p:spTree>
    <p:extLst>
      <p:ext uri="{BB962C8B-B14F-4D97-AF65-F5344CB8AC3E}">
        <p14:creationId xmlns:p14="http://schemas.microsoft.com/office/powerpoint/2010/main" val="2570215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Participants were drawn from the 2004, 2006, 2008, 2010, 2012, and 2014 waves of the Health and Retirement Study (HRS). The HRS is a nationally representative longitudinal panel study of individuals over the age of 50 and their spouses of any age in the United States of America. Specifically, the RAND HRS data files (RAND Center for the Study of Aging, 2008) were used as many variables have been pre-cleaned and the files are more user-friendly. The HRS is supported by the National Institute on Aging (NIA U01AG009740) and the Social Security Administration. In 2004, the HRS piloted a self-completed psychosocial questionnaire administered to a random sample of respondents (n=3,262). Beginning in 2006, the HRS began enhanced face-to-face interviews on a rotating basis of 50% of the core panel. The respondent psychosocial questionnaire was left with participants to complete and return by mail at the end of this interview, every 2 years, resulting in longitudinal data for the same participants every 4 years. In the present analysis, participants were excluded if they were younger than 65 at their first wave included assessment wave, if they did not have at least one wave of response data for all cognitive and social variables of interest, and if they reported ever having received a diagnosis of “memory-related disease”, Alzheimer’s disease, or dementia.</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F980BF1-BDEB-714A-B70D-2CDAC5150F11}" type="slidenum">
              <a:rPr lang="en-US" smtClean="0"/>
              <a:t>9</a:t>
            </a:fld>
            <a:endParaRPr lang="en-US"/>
          </a:p>
        </p:txBody>
      </p:sp>
    </p:spTree>
    <p:extLst>
      <p:ext uri="{BB962C8B-B14F-4D97-AF65-F5344CB8AC3E}">
        <p14:creationId xmlns:p14="http://schemas.microsoft.com/office/powerpoint/2010/main" val="244446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16B608-3DA2-0744-93BC-695A3049C101}"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A73C-D474-3E40-9663-41664B4640AF}" type="slidenum">
              <a:rPr lang="en-US" smtClean="0"/>
              <a:t>‹#›</a:t>
            </a:fld>
            <a:endParaRPr lang="en-US"/>
          </a:p>
        </p:txBody>
      </p:sp>
    </p:spTree>
    <p:extLst>
      <p:ext uri="{BB962C8B-B14F-4D97-AF65-F5344CB8AC3E}">
        <p14:creationId xmlns:p14="http://schemas.microsoft.com/office/powerpoint/2010/main" val="201092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16B608-3DA2-0744-93BC-695A3049C101}"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A73C-D474-3E40-9663-41664B4640AF}" type="slidenum">
              <a:rPr lang="en-US" smtClean="0"/>
              <a:t>‹#›</a:t>
            </a:fld>
            <a:endParaRPr lang="en-US"/>
          </a:p>
        </p:txBody>
      </p:sp>
    </p:spTree>
    <p:extLst>
      <p:ext uri="{BB962C8B-B14F-4D97-AF65-F5344CB8AC3E}">
        <p14:creationId xmlns:p14="http://schemas.microsoft.com/office/powerpoint/2010/main" val="69950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16B608-3DA2-0744-93BC-695A3049C101}"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A73C-D474-3E40-9663-41664B4640AF}" type="slidenum">
              <a:rPr lang="en-US" smtClean="0"/>
              <a:t>‹#›</a:t>
            </a:fld>
            <a:endParaRPr lang="en-US"/>
          </a:p>
        </p:txBody>
      </p:sp>
    </p:spTree>
    <p:extLst>
      <p:ext uri="{BB962C8B-B14F-4D97-AF65-F5344CB8AC3E}">
        <p14:creationId xmlns:p14="http://schemas.microsoft.com/office/powerpoint/2010/main" val="235937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16B608-3DA2-0744-93BC-695A3049C101}"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A73C-D474-3E40-9663-41664B4640AF}" type="slidenum">
              <a:rPr lang="en-US" smtClean="0"/>
              <a:t>‹#›</a:t>
            </a:fld>
            <a:endParaRPr lang="en-US"/>
          </a:p>
        </p:txBody>
      </p:sp>
    </p:spTree>
    <p:extLst>
      <p:ext uri="{BB962C8B-B14F-4D97-AF65-F5344CB8AC3E}">
        <p14:creationId xmlns:p14="http://schemas.microsoft.com/office/powerpoint/2010/main" val="346839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16B608-3DA2-0744-93BC-695A3049C101}"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2A73C-D474-3E40-9663-41664B4640AF}" type="slidenum">
              <a:rPr lang="en-US" smtClean="0"/>
              <a:t>‹#›</a:t>
            </a:fld>
            <a:endParaRPr lang="en-US"/>
          </a:p>
        </p:txBody>
      </p:sp>
    </p:spTree>
    <p:extLst>
      <p:ext uri="{BB962C8B-B14F-4D97-AF65-F5344CB8AC3E}">
        <p14:creationId xmlns:p14="http://schemas.microsoft.com/office/powerpoint/2010/main" val="128386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16B608-3DA2-0744-93BC-695A3049C101}"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A73C-D474-3E40-9663-41664B4640AF}" type="slidenum">
              <a:rPr lang="en-US" smtClean="0"/>
              <a:t>‹#›</a:t>
            </a:fld>
            <a:endParaRPr lang="en-US"/>
          </a:p>
        </p:txBody>
      </p:sp>
    </p:spTree>
    <p:extLst>
      <p:ext uri="{BB962C8B-B14F-4D97-AF65-F5344CB8AC3E}">
        <p14:creationId xmlns:p14="http://schemas.microsoft.com/office/powerpoint/2010/main" val="124467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6B608-3DA2-0744-93BC-695A3049C101}" type="datetimeFigureOut">
              <a:rPr lang="en-US" smtClean="0"/>
              <a:t>4/23/18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2A73C-D474-3E40-9663-41664B4640AF}" type="slidenum">
              <a:rPr lang="en-US" smtClean="0"/>
              <a:t>‹#›</a:t>
            </a:fld>
            <a:endParaRPr lang="en-US"/>
          </a:p>
        </p:txBody>
      </p:sp>
    </p:spTree>
    <p:extLst>
      <p:ext uri="{BB962C8B-B14F-4D97-AF65-F5344CB8AC3E}">
        <p14:creationId xmlns:p14="http://schemas.microsoft.com/office/powerpoint/2010/main" val="95667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16B608-3DA2-0744-93BC-695A3049C101}" type="datetimeFigureOut">
              <a:rPr lang="en-US" smtClean="0"/>
              <a:t>4/23/18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2A73C-D474-3E40-9663-41664B4640AF}" type="slidenum">
              <a:rPr lang="en-US" smtClean="0"/>
              <a:t>‹#›</a:t>
            </a:fld>
            <a:endParaRPr lang="en-US"/>
          </a:p>
        </p:txBody>
      </p:sp>
    </p:spTree>
    <p:extLst>
      <p:ext uri="{BB962C8B-B14F-4D97-AF65-F5344CB8AC3E}">
        <p14:creationId xmlns:p14="http://schemas.microsoft.com/office/powerpoint/2010/main" val="348906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6B608-3DA2-0744-93BC-695A3049C101}" type="datetimeFigureOut">
              <a:rPr lang="en-US" smtClean="0"/>
              <a:t>4/23/18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2A73C-D474-3E40-9663-41664B4640AF}" type="slidenum">
              <a:rPr lang="en-US" smtClean="0"/>
              <a:t>‹#›</a:t>
            </a:fld>
            <a:endParaRPr lang="en-US"/>
          </a:p>
        </p:txBody>
      </p:sp>
    </p:spTree>
    <p:extLst>
      <p:ext uri="{BB962C8B-B14F-4D97-AF65-F5344CB8AC3E}">
        <p14:creationId xmlns:p14="http://schemas.microsoft.com/office/powerpoint/2010/main" val="301703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16B608-3DA2-0744-93BC-695A3049C101}"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A73C-D474-3E40-9663-41664B4640AF}" type="slidenum">
              <a:rPr lang="en-US" smtClean="0"/>
              <a:t>‹#›</a:t>
            </a:fld>
            <a:endParaRPr lang="en-US"/>
          </a:p>
        </p:txBody>
      </p:sp>
    </p:spTree>
    <p:extLst>
      <p:ext uri="{BB962C8B-B14F-4D97-AF65-F5344CB8AC3E}">
        <p14:creationId xmlns:p14="http://schemas.microsoft.com/office/powerpoint/2010/main" val="206877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16B608-3DA2-0744-93BC-695A3049C101}"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2A73C-D474-3E40-9663-41664B4640AF}" type="slidenum">
              <a:rPr lang="en-US" smtClean="0"/>
              <a:t>‹#›</a:t>
            </a:fld>
            <a:endParaRPr lang="en-US"/>
          </a:p>
        </p:txBody>
      </p:sp>
    </p:spTree>
    <p:extLst>
      <p:ext uri="{BB962C8B-B14F-4D97-AF65-F5344CB8AC3E}">
        <p14:creationId xmlns:p14="http://schemas.microsoft.com/office/powerpoint/2010/main" val="214294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6B608-3DA2-0744-93BC-695A3049C101}" type="datetimeFigureOut">
              <a:rPr lang="en-US" smtClean="0"/>
              <a:t>4/23/18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2A73C-D474-3E40-9663-41664B4640AF}" type="slidenum">
              <a:rPr lang="en-US" smtClean="0"/>
              <a:t>‹#›</a:t>
            </a:fld>
            <a:endParaRPr lang="en-US"/>
          </a:p>
        </p:txBody>
      </p:sp>
    </p:spTree>
    <p:extLst>
      <p:ext uri="{BB962C8B-B14F-4D97-AF65-F5344CB8AC3E}">
        <p14:creationId xmlns:p14="http://schemas.microsoft.com/office/powerpoint/2010/main" val="1232967501"/>
      </p:ext>
    </p:extLst>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3709-AF0D-7847-BB20-21A4C9976DA2}"/>
              </a:ext>
            </a:extLst>
          </p:cNvPr>
          <p:cNvSpPr>
            <a:spLocks noGrp="1"/>
          </p:cNvSpPr>
          <p:nvPr>
            <p:ph type="ctrTitle"/>
          </p:nvPr>
        </p:nvSpPr>
        <p:spPr>
          <a:xfrm>
            <a:off x="1143000" y="1699022"/>
            <a:ext cx="6858000" cy="2130028"/>
          </a:xfrm>
        </p:spPr>
        <p:txBody>
          <a:bodyPr>
            <a:normAutofit fontScale="90000"/>
          </a:bodyPr>
          <a:lstStyle/>
          <a:p>
            <a:r>
              <a:rPr lang="en-CA" sz="4350" b="1" dirty="0"/>
              <a:t>Structural and Functional Aspects of Social Relationships and Cognition in Aging</a:t>
            </a:r>
            <a:endParaRPr lang="en-US" sz="4350" dirty="0"/>
          </a:p>
        </p:txBody>
      </p:sp>
      <p:sp>
        <p:nvSpPr>
          <p:cNvPr id="3" name="Subtitle 2">
            <a:extLst>
              <a:ext uri="{FF2B5EF4-FFF2-40B4-BE49-F238E27FC236}">
                <a16:creationId xmlns:a16="http://schemas.microsoft.com/office/drawing/2014/main" id="{8B893480-9DA5-AE48-8968-624A69179CBA}"/>
              </a:ext>
            </a:extLst>
          </p:cNvPr>
          <p:cNvSpPr>
            <a:spLocks noGrp="1"/>
          </p:cNvSpPr>
          <p:nvPr>
            <p:ph type="subTitle" idx="1"/>
          </p:nvPr>
        </p:nvSpPr>
        <p:spPr>
          <a:xfrm>
            <a:off x="1143000" y="4049577"/>
            <a:ext cx="6858000" cy="1200614"/>
          </a:xfrm>
        </p:spPr>
        <p:txBody>
          <a:bodyPr>
            <a:normAutofit fontScale="62500" lnSpcReduction="20000"/>
          </a:bodyPr>
          <a:lstStyle/>
          <a:p>
            <a:endParaRPr lang="en-US" dirty="0">
              <a:solidFill>
                <a:schemeClr val="accent1"/>
              </a:solidFill>
            </a:endParaRPr>
          </a:p>
          <a:p>
            <a:r>
              <a:rPr lang="en-US" dirty="0">
                <a:solidFill>
                  <a:schemeClr val="accent4">
                    <a:lumMod val="20000"/>
                    <a:lumOff val="80000"/>
                  </a:schemeClr>
                </a:solidFill>
              </a:rPr>
              <a:t>Cassandra Brown, M.Sc.</a:t>
            </a:r>
          </a:p>
          <a:p>
            <a:r>
              <a:rPr lang="en-US" dirty="0">
                <a:solidFill>
                  <a:schemeClr val="accent4">
                    <a:lumMod val="20000"/>
                    <a:lumOff val="80000"/>
                  </a:schemeClr>
                </a:solidFill>
              </a:rPr>
              <a:t>Psychology Resident, Calgary Clinical Psychology Residency</a:t>
            </a:r>
          </a:p>
          <a:p>
            <a:r>
              <a:rPr lang="en-US" dirty="0">
                <a:solidFill>
                  <a:schemeClr val="accent4">
                    <a:lumMod val="20000"/>
                    <a:lumOff val="80000"/>
                  </a:schemeClr>
                </a:solidFill>
              </a:rPr>
              <a:t>PhD Student, University of Victoria</a:t>
            </a:r>
          </a:p>
        </p:txBody>
      </p:sp>
      <p:pic>
        <p:nvPicPr>
          <p:cNvPr id="4" name="Picture 3">
            <a:extLst>
              <a:ext uri="{FF2B5EF4-FFF2-40B4-BE49-F238E27FC236}">
                <a16:creationId xmlns:a16="http://schemas.microsoft.com/office/drawing/2014/main" id="{C9FF9D91-38DF-CB46-AB41-73239B10B47F}"/>
              </a:ext>
            </a:extLst>
          </p:cNvPr>
          <p:cNvPicPr>
            <a:picLocks noChangeAspect="1"/>
          </p:cNvPicPr>
          <p:nvPr/>
        </p:nvPicPr>
        <p:blipFill>
          <a:blip r:embed="rId3"/>
          <a:stretch>
            <a:fillRect/>
          </a:stretch>
        </p:blipFill>
        <p:spPr>
          <a:xfrm>
            <a:off x="318114" y="231673"/>
            <a:ext cx="1231900" cy="1104900"/>
          </a:xfrm>
          <a:prstGeom prst="rect">
            <a:avLst/>
          </a:prstGeom>
        </p:spPr>
      </p:pic>
    </p:spTree>
    <p:extLst>
      <p:ext uri="{BB962C8B-B14F-4D97-AF65-F5344CB8AC3E}">
        <p14:creationId xmlns:p14="http://schemas.microsoft.com/office/powerpoint/2010/main" val="3352854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A2C5-276F-7F4B-AE17-89BE93D916B8}"/>
              </a:ext>
            </a:extLst>
          </p:cNvPr>
          <p:cNvSpPr>
            <a:spLocks noGrp="1"/>
          </p:cNvSpPr>
          <p:nvPr>
            <p:ph type="title"/>
          </p:nvPr>
        </p:nvSpPr>
        <p:spPr/>
        <p:txBody>
          <a:bodyPr/>
          <a:lstStyle/>
          <a:p>
            <a:pPr algn="ctr"/>
            <a:r>
              <a:rPr lang="en-US" dirty="0"/>
              <a:t>Measures</a:t>
            </a:r>
          </a:p>
        </p:txBody>
      </p:sp>
      <p:sp>
        <p:nvSpPr>
          <p:cNvPr id="3" name="Content Placeholder 2">
            <a:extLst>
              <a:ext uri="{FF2B5EF4-FFF2-40B4-BE49-F238E27FC236}">
                <a16:creationId xmlns:a16="http://schemas.microsoft.com/office/drawing/2014/main" id="{EE1D3CAC-64B1-5A49-91AD-5A4F58BA8D64}"/>
              </a:ext>
            </a:extLst>
          </p:cNvPr>
          <p:cNvSpPr>
            <a:spLocks noGrp="1"/>
          </p:cNvSpPr>
          <p:nvPr>
            <p:ph idx="1"/>
          </p:nvPr>
        </p:nvSpPr>
        <p:spPr/>
        <p:txBody>
          <a:bodyPr>
            <a:normAutofit/>
          </a:bodyPr>
          <a:lstStyle/>
          <a:p>
            <a:r>
              <a:rPr lang="en-US" dirty="0"/>
              <a:t>Cognitive:</a:t>
            </a:r>
          </a:p>
          <a:p>
            <a:pPr lvl="1"/>
            <a:r>
              <a:rPr lang="en-US" dirty="0"/>
              <a:t>Immediate Word Recall</a:t>
            </a:r>
          </a:p>
          <a:p>
            <a:pPr lvl="1"/>
            <a:r>
              <a:rPr lang="en-US" dirty="0"/>
              <a:t>Delayed Word Recall</a:t>
            </a:r>
          </a:p>
          <a:p>
            <a:pPr lvl="1"/>
            <a:r>
              <a:rPr lang="en-US" dirty="0"/>
              <a:t>Mental Status</a:t>
            </a:r>
          </a:p>
          <a:p>
            <a:endParaRPr lang="en-US" dirty="0"/>
          </a:p>
          <a:p>
            <a:r>
              <a:rPr lang="en-US" dirty="0"/>
              <a:t>Social:</a:t>
            </a:r>
          </a:p>
          <a:p>
            <a:pPr lvl="1"/>
            <a:r>
              <a:rPr lang="en-US" dirty="0"/>
              <a:t>Social network</a:t>
            </a:r>
          </a:p>
          <a:p>
            <a:pPr lvl="1"/>
            <a:r>
              <a:rPr lang="en-US" dirty="0"/>
              <a:t>Social support</a:t>
            </a:r>
          </a:p>
          <a:p>
            <a:pPr lvl="1"/>
            <a:r>
              <a:rPr lang="en-US" dirty="0"/>
              <a:t>Social contact</a:t>
            </a:r>
          </a:p>
          <a:p>
            <a:pPr lvl="1"/>
            <a:r>
              <a:rPr lang="en-US" dirty="0"/>
              <a:t>Loneliness </a:t>
            </a:r>
          </a:p>
        </p:txBody>
      </p:sp>
    </p:spTree>
    <p:extLst>
      <p:ext uri="{BB962C8B-B14F-4D97-AF65-F5344CB8AC3E}">
        <p14:creationId xmlns:p14="http://schemas.microsoft.com/office/powerpoint/2010/main" val="216300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0DDD-1EA3-554D-8F9D-40EE733E9240}"/>
              </a:ext>
            </a:extLst>
          </p:cNvPr>
          <p:cNvSpPr>
            <a:spLocks noGrp="1"/>
          </p:cNvSpPr>
          <p:nvPr>
            <p:ph type="title"/>
          </p:nvPr>
        </p:nvSpPr>
        <p:spPr/>
        <p:txBody>
          <a:bodyPr/>
          <a:lstStyle/>
          <a:p>
            <a:pPr algn="ctr"/>
            <a:r>
              <a:rPr lang="en-US" dirty="0"/>
              <a:t>Analytical Strategy  </a:t>
            </a:r>
          </a:p>
        </p:txBody>
      </p:sp>
      <p:sp>
        <p:nvSpPr>
          <p:cNvPr id="3" name="Content Placeholder 2">
            <a:extLst>
              <a:ext uri="{FF2B5EF4-FFF2-40B4-BE49-F238E27FC236}">
                <a16:creationId xmlns:a16="http://schemas.microsoft.com/office/drawing/2014/main" id="{55E1CB0F-AEE9-6442-ADC0-5F6D6CE2E3F9}"/>
              </a:ext>
            </a:extLst>
          </p:cNvPr>
          <p:cNvSpPr>
            <a:spLocks noGrp="1"/>
          </p:cNvSpPr>
          <p:nvPr>
            <p:ph idx="1"/>
          </p:nvPr>
        </p:nvSpPr>
        <p:spPr/>
        <p:txBody>
          <a:bodyPr/>
          <a:lstStyle/>
          <a:p>
            <a:r>
              <a:rPr lang="en-US" dirty="0"/>
              <a:t>Autoregressive latent trajectory models:</a:t>
            </a:r>
          </a:p>
          <a:p>
            <a:pPr lvl="1"/>
            <a:r>
              <a:rPr lang="en-US" dirty="0"/>
              <a:t>Allow for examination of ”state-like” and “trait-like” components simultaneously. </a:t>
            </a:r>
          </a:p>
          <a:p>
            <a:pPr lvl="1"/>
            <a:endParaRPr lang="en-US" dirty="0"/>
          </a:p>
          <a:p>
            <a:pPr lvl="1"/>
            <a:r>
              <a:rPr lang="en-US" dirty="0"/>
              <a:t>Allows for the investigation of cross-lagged relationships which is important in clarifying the temporal relationships between social relationship factors and cognitive performance.</a:t>
            </a:r>
          </a:p>
          <a:p>
            <a:pPr lvl="1"/>
            <a:endParaRPr lang="en-US" dirty="0"/>
          </a:p>
          <a:p>
            <a:pPr lvl="1"/>
            <a:endParaRPr lang="en-US" dirty="0"/>
          </a:p>
        </p:txBody>
      </p:sp>
    </p:spTree>
    <p:extLst>
      <p:ext uri="{BB962C8B-B14F-4D97-AF65-F5344CB8AC3E}">
        <p14:creationId xmlns:p14="http://schemas.microsoft.com/office/powerpoint/2010/main" val="31815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5D9F-F80E-5F4E-9586-D0082615662C}"/>
              </a:ext>
            </a:extLst>
          </p:cNvPr>
          <p:cNvSpPr>
            <a:spLocks noGrp="1"/>
          </p:cNvSpPr>
          <p:nvPr>
            <p:ph type="title"/>
          </p:nvPr>
        </p:nvSpPr>
        <p:spPr/>
        <p:txBody>
          <a:bodyPr/>
          <a:lstStyle/>
          <a:p>
            <a:pPr algn="ctr"/>
            <a:r>
              <a:rPr lang="en-US" dirty="0"/>
              <a:t>Model Building Approach</a:t>
            </a:r>
          </a:p>
        </p:txBody>
      </p:sp>
      <p:sp>
        <p:nvSpPr>
          <p:cNvPr id="3" name="Content Placeholder 2">
            <a:extLst>
              <a:ext uri="{FF2B5EF4-FFF2-40B4-BE49-F238E27FC236}">
                <a16:creationId xmlns:a16="http://schemas.microsoft.com/office/drawing/2014/main" id="{B4A52609-AEBA-3144-B198-3739DD293D19}"/>
              </a:ext>
            </a:extLst>
          </p:cNvPr>
          <p:cNvSpPr>
            <a:spLocks noGrp="1"/>
          </p:cNvSpPr>
          <p:nvPr>
            <p:ph idx="1"/>
          </p:nvPr>
        </p:nvSpPr>
        <p:spPr/>
        <p:txBody>
          <a:bodyPr>
            <a:normAutofit fontScale="92500" lnSpcReduction="20000"/>
          </a:bodyPr>
          <a:lstStyle/>
          <a:p>
            <a:pPr marL="385763" indent="-385763">
              <a:buAutoNum type="arabicPeriod"/>
            </a:pPr>
            <a:r>
              <a:rPr lang="en-US" dirty="0"/>
              <a:t>Each social variable and cognitive variable pair were examined in separate ALT models, for a total of 12 final models. </a:t>
            </a:r>
          </a:p>
          <a:p>
            <a:pPr marL="385763" indent="-385763">
              <a:buAutoNum type="arabicPeriod"/>
            </a:pPr>
            <a:r>
              <a:rPr lang="en-US" dirty="0"/>
              <a:t>Within each pair a progressive series of models was estimated comparing model fit to ensure increasing complexity is justified. </a:t>
            </a:r>
          </a:p>
          <a:p>
            <a:pPr marL="728663" lvl="1" indent="-385763">
              <a:buAutoNum type="arabicPeriod"/>
            </a:pPr>
            <a:r>
              <a:rPr lang="en-US" dirty="0"/>
              <a:t>Autoregressive model</a:t>
            </a:r>
          </a:p>
          <a:p>
            <a:pPr marL="728663" lvl="1" indent="-385763">
              <a:buAutoNum type="arabicPeriod"/>
            </a:pPr>
            <a:r>
              <a:rPr lang="en-US" dirty="0"/>
              <a:t>Latent growth model</a:t>
            </a:r>
          </a:p>
          <a:p>
            <a:pPr marL="728663" lvl="1" indent="-385763">
              <a:buAutoNum type="arabicPeriod"/>
            </a:pPr>
            <a:r>
              <a:rPr lang="en-US" dirty="0"/>
              <a:t>Full ALT model</a:t>
            </a:r>
          </a:p>
          <a:p>
            <a:pPr marL="728663" lvl="1" indent="-385763">
              <a:buAutoNum type="arabicPeriod"/>
            </a:pPr>
            <a:r>
              <a:rPr lang="en-US" dirty="0"/>
              <a:t>Latent growth model nested within the ALT model</a:t>
            </a:r>
          </a:p>
          <a:p>
            <a:pPr marL="728663" lvl="1" indent="-385763">
              <a:buAutoNum type="arabicPeriod"/>
            </a:pPr>
            <a:r>
              <a:rPr lang="en-US" dirty="0"/>
              <a:t>ALT model with the slope (trajectory) term estimated</a:t>
            </a:r>
          </a:p>
          <a:p>
            <a:pPr marL="728663" lvl="1" indent="-385763">
              <a:buAutoNum type="arabicPeriod"/>
            </a:pPr>
            <a:r>
              <a:rPr lang="en-US" dirty="0"/>
              <a:t>ALT model with slope variance constrained to zero</a:t>
            </a:r>
          </a:p>
          <a:p>
            <a:pPr marL="728663" lvl="1" indent="-385763">
              <a:buAutoNum type="arabicPeriod"/>
            </a:pPr>
            <a:r>
              <a:rPr lang="en-US" dirty="0"/>
              <a:t>ALT model with autoregressive parameters constrained to equality over time.  </a:t>
            </a:r>
          </a:p>
        </p:txBody>
      </p:sp>
    </p:spTree>
    <p:extLst>
      <p:ext uri="{BB962C8B-B14F-4D97-AF65-F5344CB8AC3E}">
        <p14:creationId xmlns:p14="http://schemas.microsoft.com/office/powerpoint/2010/main" val="4008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B1AA-B1F2-544D-A527-50893D07B40C}"/>
              </a:ext>
            </a:extLst>
          </p:cNvPr>
          <p:cNvSpPr>
            <a:spLocks noGrp="1"/>
          </p:cNvSpPr>
          <p:nvPr>
            <p:ph type="title"/>
          </p:nvPr>
        </p:nvSpPr>
        <p:spPr/>
        <p:txBody>
          <a:bodyPr/>
          <a:lstStyle/>
          <a:p>
            <a:pPr algn="ctr"/>
            <a:r>
              <a:rPr lang="en-US" dirty="0"/>
              <a:t>Descriptive Statistics</a:t>
            </a:r>
          </a:p>
        </p:txBody>
      </p:sp>
      <p:graphicFrame>
        <p:nvGraphicFramePr>
          <p:cNvPr id="4" name="Table 3">
            <a:extLst>
              <a:ext uri="{FF2B5EF4-FFF2-40B4-BE49-F238E27FC236}">
                <a16:creationId xmlns:a16="http://schemas.microsoft.com/office/drawing/2014/main" id="{ADC0C5BF-2E1E-B048-BAB2-10D14480FA8A}"/>
              </a:ext>
            </a:extLst>
          </p:cNvPr>
          <p:cNvGraphicFramePr>
            <a:graphicFrameLocks noGrp="1"/>
          </p:cNvGraphicFramePr>
          <p:nvPr>
            <p:extLst>
              <p:ext uri="{D42A27DB-BD31-4B8C-83A1-F6EECF244321}">
                <p14:modId xmlns:p14="http://schemas.microsoft.com/office/powerpoint/2010/main" val="2124974382"/>
              </p:ext>
            </p:extLst>
          </p:nvPr>
        </p:nvGraphicFramePr>
        <p:xfrm>
          <a:off x="299116" y="2054943"/>
          <a:ext cx="8545768" cy="3802057"/>
        </p:xfrm>
        <a:graphic>
          <a:graphicData uri="http://schemas.openxmlformats.org/drawingml/2006/table">
            <a:tbl>
              <a:tblPr firstRow="1" firstCol="1" lastRow="1" lastCol="1">
                <a:tableStyleId>{2D5ABB26-0587-4C30-8999-92F81FD0307C}</a:tableStyleId>
              </a:tblPr>
              <a:tblGrid>
                <a:gridCol w="1220824">
                  <a:extLst>
                    <a:ext uri="{9D8B030D-6E8A-4147-A177-3AD203B41FA5}">
                      <a16:colId xmlns:a16="http://schemas.microsoft.com/office/drawing/2014/main" val="3059013087"/>
                    </a:ext>
                  </a:extLst>
                </a:gridCol>
                <a:gridCol w="1220824">
                  <a:extLst>
                    <a:ext uri="{9D8B030D-6E8A-4147-A177-3AD203B41FA5}">
                      <a16:colId xmlns:a16="http://schemas.microsoft.com/office/drawing/2014/main" val="1571430639"/>
                    </a:ext>
                  </a:extLst>
                </a:gridCol>
                <a:gridCol w="1220824">
                  <a:extLst>
                    <a:ext uri="{9D8B030D-6E8A-4147-A177-3AD203B41FA5}">
                      <a16:colId xmlns:a16="http://schemas.microsoft.com/office/drawing/2014/main" val="4267803883"/>
                    </a:ext>
                  </a:extLst>
                </a:gridCol>
                <a:gridCol w="1220824">
                  <a:extLst>
                    <a:ext uri="{9D8B030D-6E8A-4147-A177-3AD203B41FA5}">
                      <a16:colId xmlns:a16="http://schemas.microsoft.com/office/drawing/2014/main" val="3570689844"/>
                    </a:ext>
                  </a:extLst>
                </a:gridCol>
                <a:gridCol w="1220824">
                  <a:extLst>
                    <a:ext uri="{9D8B030D-6E8A-4147-A177-3AD203B41FA5}">
                      <a16:colId xmlns:a16="http://schemas.microsoft.com/office/drawing/2014/main" val="1374586436"/>
                    </a:ext>
                  </a:extLst>
                </a:gridCol>
                <a:gridCol w="1220824">
                  <a:extLst>
                    <a:ext uri="{9D8B030D-6E8A-4147-A177-3AD203B41FA5}">
                      <a16:colId xmlns:a16="http://schemas.microsoft.com/office/drawing/2014/main" val="167761336"/>
                    </a:ext>
                  </a:extLst>
                </a:gridCol>
                <a:gridCol w="1220824">
                  <a:extLst>
                    <a:ext uri="{9D8B030D-6E8A-4147-A177-3AD203B41FA5}">
                      <a16:colId xmlns:a16="http://schemas.microsoft.com/office/drawing/2014/main" val="166812455"/>
                    </a:ext>
                  </a:extLst>
                </a:gridCol>
              </a:tblGrid>
              <a:tr h="222200">
                <a:tc>
                  <a:txBody>
                    <a:bodyPr/>
                    <a:lstStyle/>
                    <a:p>
                      <a:pPr>
                        <a:lnSpc>
                          <a:spcPct val="150000"/>
                        </a:lnSpc>
                        <a:spcBef>
                          <a:spcPts val="900"/>
                        </a:spcBef>
                        <a:spcAft>
                          <a:spcPts val="1200"/>
                        </a:spcAft>
                      </a:pPr>
                      <a:r>
                        <a:rPr lang="en-US" sz="1200">
                          <a:effectLst/>
                        </a:rPr>
                        <a:t> </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nchor="b"/>
                </a:tc>
                <a:tc>
                  <a:txBody>
                    <a:bodyPr/>
                    <a:lstStyle/>
                    <a:p>
                      <a:pPr algn="l">
                        <a:spcBef>
                          <a:spcPts val="180"/>
                        </a:spcBef>
                        <a:spcAft>
                          <a:spcPts val="180"/>
                        </a:spcAft>
                      </a:pPr>
                      <a:r>
                        <a:rPr lang="en-US" sz="1200" dirty="0">
                          <a:effectLst/>
                        </a:rPr>
                        <a:t>Year 2004</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nchor="b"/>
                </a:tc>
                <a:tc>
                  <a:txBody>
                    <a:bodyPr/>
                    <a:lstStyle/>
                    <a:p>
                      <a:pPr algn="l">
                        <a:spcBef>
                          <a:spcPts val="180"/>
                        </a:spcBef>
                        <a:spcAft>
                          <a:spcPts val="180"/>
                        </a:spcAft>
                      </a:pPr>
                      <a:r>
                        <a:rPr lang="en-US" sz="1200" dirty="0">
                          <a:effectLst/>
                        </a:rPr>
                        <a:t>Year 2006</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nchor="b"/>
                </a:tc>
                <a:tc>
                  <a:txBody>
                    <a:bodyPr/>
                    <a:lstStyle/>
                    <a:p>
                      <a:pPr algn="l">
                        <a:spcBef>
                          <a:spcPts val="180"/>
                        </a:spcBef>
                        <a:spcAft>
                          <a:spcPts val="180"/>
                        </a:spcAft>
                      </a:pPr>
                      <a:r>
                        <a:rPr lang="en-US" sz="1200" dirty="0">
                          <a:effectLst/>
                        </a:rPr>
                        <a:t>Year 2008</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nchor="b"/>
                </a:tc>
                <a:tc>
                  <a:txBody>
                    <a:bodyPr/>
                    <a:lstStyle/>
                    <a:p>
                      <a:pPr algn="l">
                        <a:spcBef>
                          <a:spcPts val="180"/>
                        </a:spcBef>
                        <a:spcAft>
                          <a:spcPts val="180"/>
                        </a:spcAft>
                      </a:pPr>
                      <a:r>
                        <a:rPr lang="en-US" sz="1200" dirty="0">
                          <a:effectLst/>
                        </a:rPr>
                        <a:t>Year 2010</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nchor="b"/>
                </a:tc>
                <a:tc>
                  <a:txBody>
                    <a:bodyPr/>
                    <a:lstStyle/>
                    <a:p>
                      <a:pPr algn="l">
                        <a:spcBef>
                          <a:spcPts val="180"/>
                        </a:spcBef>
                        <a:spcAft>
                          <a:spcPts val="180"/>
                        </a:spcAft>
                      </a:pPr>
                      <a:r>
                        <a:rPr lang="en-US" sz="1200" dirty="0">
                          <a:effectLst/>
                        </a:rPr>
                        <a:t>Year 2012</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nchor="b"/>
                </a:tc>
                <a:tc>
                  <a:txBody>
                    <a:bodyPr/>
                    <a:lstStyle/>
                    <a:p>
                      <a:pPr algn="l">
                        <a:spcBef>
                          <a:spcPts val="180"/>
                        </a:spcBef>
                        <a:spcAft>
                          <a:spcPts val="180"/>
                        </a:spcAft>
                      </a:pPr>
                      <a:r>
                        <a:rPr lang="en-US" sz="1200" dirty="0">
                          <a:effectLst/>
                        </a:rPr>
                        <a:t>Year 2014</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nchor="b"/>
                </a:tc>
                <a:extLst>
                  <a:ext uri="{0D108BD9-81ED-4DB2-BD59-A6C34878D82A}">
                    <a16:rowId xmlns:a16="http://schemas.microsoft.com/office/drawing/2014/main" val="757032785"/>
                  </a:ext>
                </a:extLst>
              </a:tr>
              <a:tr h="223385">
                <a:tc>
                  <a:txBody>
                    <a:bodyPr/>
                    <a:lstStyle/>
                    <a:p>
                      <a:pPr>
                        <a:lnSpc>
                          <a:spcPct val="150000"/>
                        </a:lnSpc>
                        <a:spcBef>
                          <a:spcPts val="900"/>
                        </a:spcBef>
                        <a:spcAft>
                          <a:spcPts val="1200"/>
                        </a:spcAft>
                      </a:pPr>
                      <a:r>
                        <a:rPr lang="en-US" sz="1200">
                          <a:effectLst/>
                        </a:rPr>
                        <a:t> </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lgn="l">
                        <a:spcBef>
                          <a:spcPts val="180"/>
                        </a:spcBef>
                        <a:spcAft>
                          <a:spcPts val="180"/>
                        </a:spcAft>
                      </a:pPr>
                      <a:r>
                        <a:rPr lang="en-US" sz="1200" dirty="0">
                          <a:effectLst/>
                        </a:rPr>
                        <a:t>n = 5531 </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lgn="l">
                        <a:spcBef>
                          <a:spcPts val="180"/>
                        </a:spcBef>
                        <a:spcAft>
                          <a:spcPts val="180"/>
                        </a:spcAft>
                      </a:pPr>
                      <a:r>
                        <a:rPr lang="en-US" sz="1200" dirty="0">
                          <a:effectLst/>
                        </a:rPr>
                        <a:t>n = 5720</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180"/>
                        </a:spcBef>
                        <a:spcAft>
                          <a:spcPts val="180"/>
                        </a:spcAft>
                        <a:buClrTx/>
                        <a:buSzTx/>
                        <a:buFontTx/>
                        <a:buNone/>
                        <a:tabLst/>
                        <a:defRPr/>
                      </a:pPr>
                      <a:r>
                        <a:rPr lang="en-US" sz="1200">
                          <a:effectLst/>
                        </a:rPr>
                        <a:t>n = 5810</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lgn="l">
                        <a:spcBef>
                          <a:spcPts val="180"/>
                        </a:spcBef>
                        <a:spcAft>
                          <a:spcPts val="180"/>
                        </a:spcAft>
                      </a:pPr>
                      <a:r>
                        <a:rPr lang="en-US" sz="1200" dirty="0">
                          <a:effectLst/>
                        </a:rPr>
                        <a:t>n = 5698 </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180"/>
                        </a:spcBef>
                        <a:spcAft>
                          <a:spcPts val="180"/>
                        </a:spcAft>
                        <a:buClrTx/>
                        <a:buSzTx/>
                        <a:buFontTx/>
                        <a:buNone/>
                        <a:tabLst/>
                        <a:defRPr/>
                      </a:pPr>
                      <a:r>
                        <a:rPr lang="en-US" sz="1200" dirty="0">
                          <a:effectLst/>
                        </a:rPr>
                        <a:t>n = 5165</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lgn="l">
                        <a:spcBef>
                          <a:spcPts val="180"/>
                        </a:spcBef>
                        <a:spcAft>
                          <a:spcPts val="180"/>
                        </a:spcAft>
                      </a:pPr>
                      <a:r>
                        <a:rPr lang="en-US" sz="1200" dirty="0">
                          <a:effectLst/>
                        </a:rPr>
                        <a:t>n = 4454 </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5138609"/>
                  </a:ext>
                </a:extLst>
              </a:tr>
              <a:tr h="385094">
                <a:tc>
                  <a:txBody>
                    <a:bodyPr/>
                    <a:lstStyle/>
                    <a:p>
                      <a:pPr>
                        <a:lnSpc>
                          <a:spcPct val="150000"/>
                        </a:lnSpc>
                        <a:spcBef>
                          <a:spcPts val="900"/>
                        </a:spcBef>
                        <a:spcAft>
                          <a:spcPts val="1200"/>
                        </a:spcAft>
                      </a:pPr>
                      <a:r>
                        <a:rPr lang="en-US" sz="1200">
                          <a:effectLst/>
                        </a:rPr>
                        <a:t> </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180"/>
                        </a:spcBef>
                        <a:spcAft>
                          <a:spcPts val="180"/>
                        </a:spcAft>
                        <a:buClrTx/>
                        <a:buSzTx/>
                        <a:buFontTx/>
                        <a:buNone/>
                        <a:tabLst/>
                        <a:defRPr/>
                      </a:pPr>
                      <a:r>
                        <a:rPr lang="en-US" sz="1200" dirty="0">
                          <a:effectLst/>
                        </a:rPr>
                        <a:t>M (SD)</a:t>
                      </a:r>
                      <a:endParaRPr lang="en-CA" sz="1200" dirty="0">
                        <a:effectLst/>
                        <a:latin typeface="Times" pitchFamily="2" charset="0"/>
                        <a:ea typeface="Cambria" panose="02040503050406030204" pitchFamily="18" charset="0"/>
                        <a:cs typeface="Times New Roman" panose="02020603050405020304" pitchFamily="18" charset="0"/>
                      </a:endParaRPr>
                    </a:p>
                    <a:p>
                      <a:pPr algn="l">
                        <a:spcBef>
                          <a:spcPts val="180"/>
                        </a:spcBef>
                        <a:spcAft>
                          <a:spcPts val="180"/>
                        </a:spcAft>
                      </a:pP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180"/>
                        </a:spcBef>
                        <a:spcAft>
                          <a:spcPts val="180"/>
                        </a:spcAft>
                        <a:buClrTx/>
                        <a:buSzTx/>
                        <a:buFontTx/>
                        <a:buNone/>
                        <a:tabLst/>
                        <a:defRPr/>
                      </a:pPr>
                      <a:r>
                        <a:rPr lang="en-US" sz="1200" dirty="0">
                          <a:effectLst/>
                        </a:rPr>
                        <a:t>M (SD)</a:t>
                      </a:r>
                      <a:endParaRPr lang="en-CA" sz="1200" dirty="0">
                        <a:effectLst/>
                        <a:latin typeface="Times" pitchFamily="2" charset="0"/>
                        <a:ea typeface="Cambria" panose="02040503050406030204" pitchFamily="18" charset="0"/>
                        <a:cs typeface="Times New Roman" panose="02020603050405020304" pitchFamily="18" charset="0"/>
                      </a:endParaRPr>
                    </a:p>
                    <a:p>
                      <a:pPr algn="l">
                        <a:spcBef>
                          <a:spcPts val="180"/>
                        </a:spcBef>
                        <a:spcAft>
                          <a:spcPts val="180"/>
                        </a:spcAft>
                      </a:pPr>
                      <a:r>
                        <a:rPr lang="en-US" sz="1200" dirty="0">
                          <a:effectLst/>
                        </a:rPr>
                        <a:t> </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180"/>
                        </a:spcBef>
                        <a:spcAft>
                          <a:spcPts val="180"/>
                        </a:spcAft>
                        <a:buClrTx/>
                        <a:buSzTx/>
                        <a:buFontTx/>
                        <a:buNone/>
                        <a:tabLst/>
                        <a:defRPr/>
                      </a:pPr>
                      <a:r>
                        <a:rPr lang="en-US" sz="1200" dirty="0">
                          <a:effectLst/>
                        </a:rPr>
                        <a:t>M (SD)</a:t>
                      </a:r>
                      <a:endParaRPr lang="en-CA" sz="1200" dirty="0">
                        <a:effectLst/>
                        <a:latin typeface="Times" pitchFamily="2" charset="0"/>
                        <a:ea typeface="Cambria" panose="02040503050406030204" pitchFamily="18" charset="0"/>
                        <a:cs typeface="Times New Roman" panose="02020603050405020304" pitchFamily="18" charset="0"/>
                      </a:endParaRPr>
                    </a:p>
                    <a:p>
                      <a:pPr algn="l">
                        <a:spcBef>
                          <a:spcPts val="180"/>
                        </a:spcBef>
                        <a:spcAft>
                          <a:spcPts val="180"/>
                        </a:spcAft>
                      </a:pP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180"/>
                        </a:spcBef>
                        <a:spcAft>
                          <a:spcPts val="180"/>
                        </a:spcAft>
                        <a:buClrTx/>
                        <a:buSzTx/>
                        <a:buFontTx/>
                        <a:buNone/>
                        <a:tabLst/>
                        <a:defRPr/>
                      </a:pPr>
                      <a:r>
                        <a:rPr lang="en-US" sz="1200" dirty="0">
                          <a:effectLst/>
                        </a:rPr>
                        <a:t>M (SD)</a:t>
                      </a:r>
                      <a:endParaRPr lang="en-CA" sz="1200" dirty="0">
                        <a:effectLst/>
                        <a:latin typeface="Times" pitchFamily="2" charset="0"/>
                        <a:ea typeface="Cambria" panose="02040503050406030204" pitchFamily="18" charset="0"/>
                        <a:cs typeface="Times New Roman" panose="02020603050405020304" pitchFamily="18" charset="0"/>
                      </a:endParaRPr>
                    </a:p>
                    <a:p>
                      <a:pPr algn="l">
                        <a:spcBef>
                          <a:spcPts val="180"/>
                        </a:spcBef>
                        <a:spcAft>
                          <a:spcPts val="180"/>
                        </a:spcAft>
                      </a:pP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180"/>
                        </a:spcBef>
                        <a:spcAft>
                          <a:spcPts val="180"/>
                        </a:spcAft>
                        <a:buClrTx/>
                        <a:buSzTx/>
                        <a:buFontTx/>
                        <a:buNone/>
                        <a:tabLst/>
                        <a:defRPr/>
                      </a:pPr>
                      <a:r>
                        <a:rPr lang="en-US" sz="1200" dirty="0">
                          <a:effectLst/>
                        </a:rPr>
                        <a:t>M (SD)</a:t>
                      </a:r>
                      <a:endParaRPr lang="en-CA" sz="1200" dirty="0">
                        <a:effectLst/>
                        <a:latin typeface="Times" pitchFamily="2" charset="0"/>
                        <a:ea typeface="Cambria" panose="02040503050406030204" pitchFamily="18" charset="0"/>
                        <a:cs typeface="Times New Roman" panose="02020603050405020304" pitchFamily="18" charset="0"/>
                      </a:endParaRPr>
                    </a:p>
                    <a:p>
                      <a:pPr algn="l">
                        <a:spcBef>
                          <a:spcPts val="180"/>
                        </a:spcBef>
                        <a:spcAft>
                          <a:spcPts val="180"/>
                        </a:spcAft>
                      </a:pP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180"/>
                        </a:spcBef>
                        <a:spcAft>
                          <a:spcPts val="180"/>
                        </a:spcAft>
                        <a:buClrTx/>
                        <a:buSzTx/>
                        <a:buFontTx/>
                        <a:buNone/>
                        <a:tabLst/>
                        <a:defRPr/>
                      </a:pPr>
                      <a:r>
                        <a:rPr lang="en-US" sz="1200" dirty="0">
                          <a:effectLst/>
                        </a:rPr>
                        <a:t>M (SD)</a:t>
                      </a:r>
                      <a:endParaRPr lang="en-CA" sz="1200" dirty="0">
                        <a:effectLst/>
                        <a:latin typeface="Times" pitchFamily="2" charset="0"/>
                        <a:ea typeface="Cambria" panose="02040503050406030204" pitchFamily="18" charset="0"/>
                        <a:cs typeface="Times New Roman" panose="02020603050405020304" pitchFamily="18" charset="0"/>
                      </a:endParaRPr>
                    </a:p>
                    <a:p>
                      <a:pPr algn="l">
                        <a:spcBef>
                          <a:spcPts val="180"/>
                        </a:spcBef>
                        <a:spcAft>
                          <a:spcPts val="180"/>
                        </a:spcAft>
                      </a:pP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18536198"/>
                  </a:ext>
                </a:extLst>
              </a:tr>
              <a:tr h="162462">
                <a:tc>
                  <a:txBody>
                    <a:bodyPr/>
                    <a:lstStyle/>
                    <a:p>
                      <a:pPr>
                        <a:spcBef>
                          <a:spcPts val="180"/>
                        </a:spcBef>
                        <a:spcAft>
                          <a:spcPts val="180"/>
                        </a:spcAft>
                      </a:pPr>
                      <a:r>
                        <a:rPr lang="en-US" sz="1200">
                          <a:effectLst/>
                        </a:rPr>
                        <a:t>Women (%)</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59.68</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51.21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50</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50</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50</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50</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809290468"/>
                  </a:ext>
                </a:extLst>
              </a:tr>
              <a:tr h="162462">
                <a:tc>
                  <a:txBody>
                    <a:bodyPr/>
                    <a:lstStyle/>
                    <a:p>
                      <a:pPr>
                        <a:spcBef>
                          <a:spcPts val="180"/>
                        </a:spcBef>
                        <a:spcAft>
                          <a:spcPts val="180"/>
                        </a:spcAft>
                      </a:pPr>
                      <a:r>
                        <a:rPr lang="en-US" sz="1200">
                          <a:effectLst/>
                        </a:rPr>
                        <a:t>Age</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72.13 (5.82)</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74.07 (5.83)</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76.01 (5.85)</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78.31 (5.77)</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79.62 (5.47)</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81.15 (5.26)</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580291451"/>
                  </a:ext>
                </a:extLst>
              </a:tr>
              <a:tr h="162462">
                <a:tc>
                  <a:txBody>
                    <a:bodyPr/>
                    <a:lstStyle/>
                    <a:p>
                      <a:pPr>
                        <a:spcBef>
                          <a:spcPts val="180"/>
                        </a:spcBef>
                        <a:spcAft>
                          <a:spcPts val="180"/>
                        </a:spcAft>
                      </a:pPr>
                      <a:r>
                        <a:rPr lang="en-US" sz="1200">
                          <a:effectLst/>
                        </a:rPr>
                        <a:t>Yrs Education</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12.38 (3.1)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12.38 (3.1)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12.38 (3.1)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12.38 (3.1)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12.38 (3.1)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12.38 (3.1)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73104155"/>
                  </a:ext>
                </a:extLst>
              </a:tr>
              <a:tr h="162462">
                <a:tc>
                  <a:txBody>
                    <a:bodyPr/>
                    <a:lstStyle/>
                    <a:p>
                      <a:pPr>
                        <a:spcBef>
                          <a:spcPts val="180"/>
                        </a:spcBef>
                        <a:spcAft>
                          <a:spcPts val="180"/>
                        </a:spcAft>
                      </a:pPr>
                      <a:r>
                        <a:rPr lang="en-US" sz="1200">
                          <a:effectLst/>
                        </a:rPr>
                        <a:t>Health Conditions</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1.96 (1.19)</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2.13 (1.22)</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2.28 (1.23)</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2.47 (1.25)</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2.53 (1.26)</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2.58 (1.26)</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480434112"/>
                  </a:ext>
                </a:extLst>
              </a:tr>
              <a:tr h="162462">
                <a:tc>
                  <a:txBody>
                    <a:bodyPr/>
                    <a:lstStyle/>
                    <a:p>
                      <a:pPr>
                        <a:spcBef>
                          <a:spcPts val="180"/>
                        </a:spcBef>
                        <a:spcAft>
                          <a:spcPts val="180"/>
                        </a:spcAft>
                      </a:pPr>
                      <a:r>
                        <a:rPr lang="en-US" sz="1200" dirty="0">
                          <a:effectLst/>
                        </a:rPr>
                        <a:t>Mental Status</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8.53 (0.79)</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8.51 (0.81)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8.44 (0.88)</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8.07 (1.1)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8.09 (1.16)</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dirty="0">
                          <a:effectLst/>
                        </a:rPr>
                        <a:t>7.97 (1.32)</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085815929"/>
                  </a:ext>
                </a:extLst>
              </a:tr>
              <a:tr h="324923">
                <a:tc>
                  <a:txBody>
                    <a:bodyPr/>
                    <a:lstStyle/>
                    <a:p>
                      <a:pPr marL="0" algn="l" defTabSz="914400" rtl="0" eaLnBrk="1" latinLnBrk="0" hangingPunct="1">
                        <a:spcBef>
                          <a:spcPts val="180"/>
                        </a:spcBef>
                        <a:spcAft>
                          <a:spcPts val="180"/>
                        </a:spcAft>
                      </a:pPr>
                      <a:r>
                        <a:rPr lang="en-US" sz="1200" kern="1200" dirty="0">
                          <a:solidFill>
                            <a:schemeClr val="tx1"/>
                          </a:solidFill>
                          <a:effectLst/>
                          <a:latin typeface="+mn-lt"/>
                          <a:ea typeface="+mn-ea"/>
                          <a:cs typeface="+mn-cs"/>
                        </a:rPr>
                        <a:t>Word Recall Immediate</a:t>
                      </a:r>
                      <a:endParaRPr lang="en-CA" sz="1200" kern="1200" dirty="0">
                        <a:solidFill>
                          <a:schemeClr val="tx1"/>
                        </a:solidFill>
                        <a:effectLst/>
                        <a:latin typeface="+mn-lt"/>
                        <a:ea typeface="+mn-ea"/>
                        <a:cs typeface="+mn-cs"/>
                      </a:endParaRPr>
                    </a:p>
                  </a:txBody>
                  <a:tcPr marL="51435" marR="51435" marT="0" marB="0"/>
                </a:tc>
                <a:tc>
                  <a:txBody>
                    <a:bodyPr/>
                    <a:lstStyle/>
                    <a:p>
                      <a:pPr marL="0" algn="l" defTabSz="914400" rtl="0" eaLnBrk="1" latinLnBrk="0" hangingPunct="1">
                        <a:spcBef>
                          <a:spcPts val="180"/>
                        </a:spcBef>
                        <a:spcAft>
                          <a:spcPts val="180"/>
                        </a:spcAft>
                      </a:pPr>
                      <a:r>
                        <a:rPr lang="en-US" sz="1200" kern="1200">
                          <a:solidFill>
                            <a:schemeClr val="tx1"/>
                          </a:solidFill>
                          <a:effectLst/>
                          <a:latin typeface="+mn-lt"/>
                          <a:ea typeface="+mn-ea"/>
                          <a:cs typeface="+mn-cs"/>
                        </a:rPr>
                        <a:t>5.45 (1.5)</a:t>
                      </a:r>
                      <a:endParaRPr lang="en-CA" sz="1200" kern="1200">
                        <a:solidFill>
                          <a:schemeClr val="tx1"/>
                        </a:solidFill>
                        <a:effectLst/>
                        <a:latin typeface="+mn-lt"/>
                        <a:ea typeface="+mn-ea"/>
                        <a:cs typeface="+mn-cs"/>
                      </a:endParaRPr>
                    </a:p>
                  </a:txBody>
                  <a:tcPr marL="51435" marR="51435" marT="0" marB="0"/>
                </a:tc>
                <a:tc>
                  <a:txBody>
                    <a:bodyPr/>
                    <a:lstStyle/>
                    <a:p>
                      <a:pPr marL="0" algn="l" defTabSz="914400" rtl="0" eaLnBrk="1" latinLnBrk="0" hangingPunct="1">
                        <a:spcBef>
                          <a:spcPts val="180"/>
                        </a:spcBef>
                        <a:spcAft>
                          <a:spcPts val="180"/>
                        </a:spcAft>
                      </a:pPr>
                      <a:r>
                        <a:rPr lang="en-US" sz="1200" kern="1200" dirty="0">
                          <a:solidFill>
                            <a:schemeClr val="tx1"/>
                          </a:solidFill>
                          <a:effectLst/>
                          <a:latin typeface="+mn-lt"/>
                          <a:ea typeface="+mn-ea"/>
                          <a:cs typeface="+mn-cs"/>
                        </a:rPr>
                        <a:t>5.31 (1.53)</a:t>
                      </a:r>
                      <a:endParaRPr lang="en-CA" sz="1200" kern="1200" dirty="0">
                        <a:solidFill>
                          <a:schemeClr val="tx1"/>
                        </a:solidFill>
                        <a:effectLst/>
                        <a:latin typeface="+mn-lt"/>
                        <a:ea typeface="+mn-ea"/>
                        <a:cs typeface="+mn-cs"/>
                      </a:endParaRPr>
                    </a:p>
                  </a:txBody>
                  <a:tcPr marL="51435" marR="51435" marT="0" marB="0"/>
                </a:tc>
                <a:tc>
                  <a:txBody>
                    <a:bodyPr/>
                    <a:lstStyle/>
                    <a:p>
                      <a:pPr marL="0" algn="l" defTabSz="914400" rtl="0" eaLnBrk="1" latinLnBrk="0" hangingPunct="1">
                        <a:spcBef>
                          <a:spcPts val="180"/>
                        </a:spcBef>
                        <a:spcAft>
                          <a:spcPts val="180"/>
                        </a:spcAft>
                      </a:pPr>
                      <a:r>
                        <a:rPr lang="en-US" sz="1200" kern="1200" dirty="0">
                          <a:solidFill>
                            <a:schemeClr val="tx1"/>
                          </a:solidFill>
                          <a:effectLst/>
                          <a:latin typeface="+mn-lt"/>
                          <a:ea typeface="+mn-ea"/>
                          <a:cs typeface="+mn-cs"/>
                        </a:rPr>
                        <a:t>5.18 (1.54)</a:t>
                      </a:r>
                      <a:endParaRPr lang="en-CA" sz="1200" kern="1200" dirty="0">
                        <a:solidFill>
                          <a:schemeClr val="tx1"/>
                        </a:solidFill>
                        <a:effectLst/>
                        <a:latin typeface="+mn-lt"/>
                        <a:ea typeface="+mn-ea"/>
                        <a:cs typeface="+mn-cs"/>
                      </a:endParaRPr>
                    </a:p>
                  </a:txBody>
                  <a:tcPr marL="51435" marR="51435" marT="0" marB="0"/>
                </a:tc>
                <a:tc>
                  <a:txBody>
                    <a:bodyPr/>
                    <a:lstStyle/>
                    <a:p>
                      <a:pPr marL="0" algn="l" defTabSz="914400" rtl="0" eaLnBrk="1" latinLnBrk="0" hangingPunct="1">
                        <a:spcBef>
                          <a:spcPts val="180"/>
                        </a:spcBef>
                        <a:spcAft>
                          <a:spcPts val="180"/>
                        </a:spcAft>
                      </a:pPr>
                      <a:r>
                        <a:rPr lang="en-US" sz="1200" kern="1200">
                          <a:solidFill>
                            <a:schemeClr val="tx1"/>
                          </a:solidFill>
                          <a:effectLst/>
                          <a:latin typeface="+mn-lt"/>
                          <a:ea typeface="+mn-ea"/>
                          <a:cs typeface="+mn-cs"/>
                        </a:rPr>
                        <a:t>4.86 (1.64)</a:t>
                      </a:r>
                      <a:endParaRPr lang="en-CA" sz="1200" kern="1200">
                        <a:solidFill>
                          <a:schemeClr val="tx1"/>
                        </a:solidFill>
                        <a:effectLst/>
                        <a:latin typeface="+mn-lt"/>
                        <a:ea typeface="+mn-ea"/>
                        <a:cs typeface="+mn-cs"/>
                      </a:endParaRPr>
                    </a:p>
                  </a:txBody>
                  <a:tcPr marL="51435" marR="51435" marT="0" marB="0"/>
                </a:tc>
                <a:tc>
                  <a:txBody>
                    <a:bodyPr/>
                    <a:lstStyle/>
                    <a:p>
                      <a:pPr marL="0" algn="l" defTabSz="914400" rtl="0" eaLnBrk="1" latinLnBrk="0" hangingPunct="1">
                        <a:spcBef>
                          <a:spcPts val="180"/>
                        </a:spcBef>
                        <a:spcAft>
                          <a:spcPts val="180"/>
                        </a:spcAft>
                      </a:pPr>
                      <a:r>
                        <a:rPr lang="en-US" sz="1200" kern="1200" dirty="0">
                          <a:solidFill>
                            <a:schemeClr val="tx1"/>
                          </a:solidFill>
                          <a:effectLst/>
                          <a:latin typeface="+mn-lt"/>
                          <a:ea typeface="+mn-ea"/>
                          <a:cs typeface="+mn-cs"/>
                        </a:rPr>
                        <a:t>4.74 (1.63)</a:t>
                      </a:r>
                      <a:endParaRPr lang="en-CA" sz="1200" kern="1200" dirty="0">
                        <a:solidFill>
                          <a:schemeClr val="tx1"/>
                        </a:solidFill>
                        <a:effectLst/>
                        <a:latin typeface="+mn-lt"/>
                        <a:ea typeface="+mn-ea"/>
                        <a:cs typeface="+mn-cs"/>
                      </a:endParaRPr>
                    </a:p>
                  </a:txBody>
                  <a:tcPr marL="51435" marR="51435" marT="0" marB="0"/>
                </a:tc>
                <a:tc>
                  <a:txBody>
                    <a:bodyPr/>
                    <a:lstStyle/>
                    <a:p>
                      <a:pPr marL="0" algn="l" defTabSz="914400" rtl="0" eaLnBrk="1" latinLnBrk="0" hangingPunct="1">
                        <a:spcBef>
                          <a:spcPts val="180"/>
                        </a:spcBef>
                        <a:spcAft>
                          <a:spcPts val="180"/>
                        </a:spcAft>
                      </a:pPr>
                      <a:r>
                        <a:rPr lang="en-US" sz="1200" kern="1200" dirty="0">
                          <a:solidFill>
                            <a:schemeClr val="tx1"/>
                          </a:solidFill>
                          <a:effectLst/>
                          <a:latin typeface="+mn-lt"/>
                          <a:ea typeface="+mn-ea"/>
                          <a:cs typeface="+mn-cs"/>
                        </a:rPr>
                        <a:t>4.63 (1.65)</a:t>
                      </a:r>
                      <a:endParaRPr lang="en-CA" sz="1200" kern="1200" dirty="0">
                        <a:solidFill>
                          <a:schemeClr val="tx1"/>
                        </a:solidFill>
                        <a:effectLst/>
                        <a:latin typeface="+mn-lt"/>
                        <a:ea typeface="+mn-ea"/>
                        <a:cs typeface="+mn-cs"/>
                      </a:endParaRPr>
                    </a:p>
                  </a:txBody>
                  <a:tcPr marL="51435" marR="51435" marT="0" marB="0"/>
                </a:tc>
                <a:extLst>
                  <a:ext uri="{0D108BD9-81ED-4DB2-BD59-A6C34878D82A}">
                    <a16:rowId xmlns:a16="http://schemas.microsoft.com/office/drawing/2014/main" val="594119831"/>
                  </a:ext>
                </a:extLst>
              </a:tr>
              <a:tr h="162462">
                <a:tc>
                  <a:txBody>
                    <a:bodyPr/>
                    <a:lstStyle/>
                    <a:p>
                      <a:pPr>
                        <a:spcBef>
                          <a:spcPts val="180"/>
                        </a:spcBef>
                        <a:spcAft>
                          <a:spcPts val="180"/>
                        </a:spcAft>
                      </a:pPr>
                      <a:r>
                        <a:rPr lang="en-US" sz="1200" dirty="0">
                          <a:effectLst/>
                        </a:rPr>
                        <a:t>Word Recall Delayed</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4.4 (1.84)</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4.23 (1.89)</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dirty="0">
                          <a:effectLst/>
                        </a:rPr>
                        <a:t>4.12 (1.88)</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3.75 (1.95)</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3.61 (1.97)</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dirty="0">
                          <a:effectLst/>
                        </a:rPr>
                        <a:t>3.49 (1.96)</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059763"/>
                  </a:ext>
                </a:extLst>
              </a:tr>
              <a:tr h="324923">
                <a:tc>
                  <a:txBody>
                    <a:bodyPr/>
                    <a:lstStyle/>
                    <a:p>
                      <a:pPr>
                        <a:spcBef>
                          <a:spcPts val="180"/>
                        </a:spcBef>
                        <a:spcAft>
                          <a:spcPts val="180"/>
                        </a:spcAft>
                      </a:pP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n = 1061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dirty="0">
                          <a:effectLst/>
                        </a:rPr>
                        <a:t>n = 2787</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dirty="0">
                          <a:effectLst/>
                        </a:rPr>
                        <a:t>n = 2737</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n = 2646</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n = 2235</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dirty="0">
                          <a:effectLst/>
                        </a:rPr>
                        <a:t>n = 2031</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571300"/>
                  </a:ext>
                </a:extLst>
              </a:tr>
              <a:tr h="162462">
                <a:tc>
                  <a:txBody>
                    <a:bodyPr/>
                    <a:lstStyle/>
                    <a:p>
                      <a:pPr>
                        <a:spcBef>
                          <a:spcPts val="180"/>
                        </a:spcBef>
                        <a:spcAft>
                          <a:spcPts val="180"/>
                        </a:spcAft>
                      </a:pPr>
                      <a:r>
                        <a:rPr lang="en-US" sz="1200" dirty="0">
                          <a:effectLst/>
                        </a:rPr>
                        <a:t>Loneliness</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a:spcBef>
                          <a:spcPts val="180"/>
                        </a:spcBef>
                        <a:spcAft>
                          <a:spcPts val="180"/>
                        </a:spcAft>
                      </a:pPr>
                      <a:r>
                        <a:rPr lang="en-US" sz="1200">
                          <a:effectLst/>
                        </a:rPr>
                        <a:t>1.35 (0.47)</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a:spcBef>
                          <a:spcPts val="180"/>
                        </a:spcBef>
                        <a:spcAft>
                          <a:spcPts val="180"/>
                        </a:spcAft>
                      </a:pPr>
                      <a:r>
                        <a:rPr lang="en-US" sz="1200">
                          <a:effectLst/>
                        </a:rPr>
                        <a:t>1.43 (0.51)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a:spcBef>
                          <a:spcPts val="180"/>
                        </a:spcBef>
                        <a:spcAft>
                          <a:spcPts val="180"/>
                        </a:spcAft>
                      </a:pPr>
                      <a:r>
                        <a:rPr lang="en-US" sz="1200">
                          <a:effectLst/>
                        </a:rPr>
                        <a:t>1.44 (0.51)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a:spcBef>
                          <a:spcPts val="180"/>
                        </a:spcBef>
                        <a:spcAft>
                          <a:spcPts val="180"/>
                        </a:spcAft>
                      </a:pPr>
                      <a:r>
                        <a:rPr lang="en-US" sz="1200">
                          <a:effectLst/>
                        </a:rPr>
                        <a:t>1.43 (0.51)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a:spcBef>
                          <a:spcPts val="180"/>
                        </a:spcBef>
                        <a:spcAft>
                          <a:spcPts val="180"/>
                        </a:spcAft>
                      </a:pPr>
                      <a:r>
                        <a:rPr lang="en-US" sz="1200">
                          <a:effectLst/>
                        </a:rPr>
                        <a:t>1.46 (0.5)</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tc>
                  <a:txBody>
                    <a:bodyPr/>
                    <a:lstStyle/>
                    <a:p>
                      <a:pPr>
                        <a:spcBef>
                          <a:spcPts val="180"/>
                        </a:spcBef>
                        <a:spcAft>
                          <a:spcPts val="180"/>
                        </a:spcAft>
                      </a:pPr>
                      <a:r>
                        <a:rPr lang="en-US" sz="1200">
                          <a:effectLst/>
                        </a:rPr>
                        <a:t>1.43 (0.51)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31967943"/>
                  </a:ext>
                </a:extLst>
              </a:tr>
              <a:tr h="162462">
                <a:tc>
                  <a:txBody>
                    <a:bodyPr/>
                    <a:lstStyle/>
                    <a:p>
                      <a:pPr>
                        <a:spcBef>
                          <a:spcPts val="180"/>
                        </a:spcBef>
                        <a:spcAft>
                          <a:spcPts val="180"/>
                        </a:spcAft>
                      </a:pPr>
                      <a:r>
                        <a:rPr lang="en-US" sz="1200" dirty="0">
                          <a:effectLst/>
                        </a:rPr>
                        <a:t>Social contact</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30.56 (8.37)</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dirty="0">
                          <a:effectLst/>
                        </a:rPr>
                        <a:t>29.6 (8.14)</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29.61 (8.6)</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29.41 (8.49)</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28.99 (8.78)</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28.65 (8.75)</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13156193"/>
                  </a:ext>
                </a:extLst>
              </a:tr>
              <a:tr h="162462">
                <a:tc>
                  <a:txBody>
                    <a:bodyPr/>
                    <a:lstStyle/>
                    <a:p>
                      <a:pPr>
                        <a:spcBef>
                          <a:spcPts val="180"/>
                        </a:spcBef>
                        <a:spcAft>
                          <a:spcPts val="180"/>
                        </a:spcAft>
                      </a:pPr>
                      <a:r>
                        <a:rPr lang="en-US" sz="1200">
                          <a:effectLst/>
                        </a:rPr>
                        <a:t>Social support</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9.81 (1.53)</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9.58 (1.52)</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9.56 (1.6)</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9.58 (1.56)</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9.61 (1.59)</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9.58 (1.61)</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35477832"/>
                  </a:ext>
                </a:extLst>
              </a:tr>
              <a:tr h="162462">
                <a:tc>
                  <a:txBody>
                    <a:bodyPr/>
                    <a:lstStyle/>
                    <a:p>
                      <a:pPr>
                        <a:spcBef>
                          <a:spcPts val="180"/>
                        </a:spcBef>
                        <a:spcAft>
                          <a:spcPts val="180"/>
                        </a:spcAft>
                      </a:pPr>
                      <a:r>
                        <a:rPr lang="en-US" sz="1200">
                          <a:effectLst/>
                        </a:rPr>
                        <a:t>Depression</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1.16 (1.72)</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1.23 (1.75)</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1.23 (1.73)</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1.3 (1.78)</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1.34 (1.82)</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tc>
                  <a:txBody>
                    <a:bodyPr/>
                    <a:lstStyle/>
                    <a:p>
                      <a:pPr>
                        <a:spcBef>
                          <a:spcPts val="180"/>
                        </a:spcBef>
                        <a:spcAft>
                          <a:spcPts val="180"/>
                        </a:spcAft>
                      </a:pPr>
                      <a:r>
                        <a:rPr lang="en-US" sz="1200">
                          <a:effectLst/>
                        </a:rPr>
                        <a:t>1.38 (1.86)</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021963057"/>
                  </a:ext>
                </a:extLst>
              </a:tr>
              <a:tr h="162462">
                <a:tc>
                  <a:txBody>
                    <a:bodyPr/>
                    <a:lstStyle/>
                    <a:p>
                      <a:pPr>
                        <a:spcBef>
                          <a:spcPts val="180"/>
                        </a:spcBef>
                        <a:spcAft>
                          <a:spcPts val="180"/>
                        </a:spcAft>
                      </a:pPr>
                      <a:r>
                        <a:rPr lang="en-US" sz="1200" dirty="0">
                          <a:effectLst/>
                        </a:rPr>
                        <a:t>Social network</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3.44 (0.76)</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3.41 (0.72)</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3.31 (0.77)</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3.25 (0.79)</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a:effectLst/>
                        </a:rPr>
                        <a:t>3.12 (0.84)</a:t>
                      </a:r>
                      <a:endParaRPr lang="en-CA" sz="120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tc>
                  <a:txBody>
                    <a:bodyPr/>
                    <a:lstStyle/>
                    <a:p>
                      <a:pPr>
                        <a:spcBef>
                          <a:spcPts val="180"/>
                        </a:spcBef>
                        <a:spcAft>
                          <a:spcPts val="180"/>
                        </a:spcAft>
                      </a:pPr>
                      <a:r>
                        <a:rPr lang="en-US" sz="1200" dirty="0">
                          <a:effectLst/>
                        </a:rPr>
                        <a:t>3.04 (0.86)</a:t>
                      </a:r>
                      <a:endParaRPr lang="en-CA" sz="1200" dirty="0">
                        <a:effectLst/>
                        <a:latin typeface="Times" pitchFamily="2" charset="0"/>
                        <a:ea typeface="Cambria" panose="02040503050406030204" pitchFamily="18" charset="0"/>
                        <a:cs typeface="Times New Roman" panose="02020603050405020304" pitchFamily="18" charset="0"/>
                      </a:endParaRPr>
                    </a:p>
                  </a:txBody>
                  <a:tcPr marL="51435" marR="51435"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0579068"/>
                  </a:ext>
                </a:extLst>
              </a:tr>
            </a:tbl>
          </a:graphicData>
        </a:graphic>
      </p:graphicFrame>
    </p:spTree>
    <p:extLst>
      <p:ext uri="{BB962C8B-B14F-4D97-AF65-F5344CB8AC3E}">
        <p14:creationId xmlns:p14="http://schemas.microsoft.com/office/powerpoint/2010/main" val="397652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D238-1C83-C74D-8B6F-4F960CD309AE}"/>
              </a:ext>
            </a:extLst>
          </p:cNvPr>
          <p:cNvSpPr>
            <a:spLocks noGrp="1"/>
          </p:cNvSpPr>
          <p:nvPr>
            <p:ph type="title"/>
          </p:nvPr>
        </p:nvSpPr>
        <p:spPr/>
        <p:txBody>
          <a:bodyPr/>
          <a:lstStyle/>
          <a:p>
            <a:pPr algn="ctr"/>
            <a:r>
              <a:rPr lang="en-US" dirty="0"/>
              <a:t>Results: Social Factors</a:t>
            </a:r>
          </a:p>
        </p:txBody>
      </p:sp>
      <p:sp>
        <p:nvSpPr>
          <p:cNvPr id="3" name="Content Placeholder 2">
            <a:extLst>
              <a:ext uri="{FF2B5EF4-FFF2-40B4-BE49-F238E27FC236}">
                <a16:creationId xmlns:a16="http://schemas.microsoft.com/office/drawing/2014/main" id="{14C0FD8F-8324-F440-9F16-4EBCC72629AA}"/>
              </a:ext>
            </a:extLst>
          </p:cNvPr>
          <p:cNvSpPr>
            <a:spLocks noGrp="1"/>
          </p:cNvSpPr>
          <p:nvPr>
            <p:ph idx="1"/>
          </p:nvPr>
        </p:nvSpPr>
        <p:spPr/>
        <p:txBody>
          <a:bodyPr>
            <a:normAutofit fontScale="85000" lnSpcReduction="10000"/>
          </a:bodyPr>
          <a:lstStyle/>
          <a:p>
            <a:pPr marL="0" indent="0">
              <a:buNone/>
            </a:pPr>
            <a:r>
              <a:rPr lang="en-US" dirty="0"/>
              <a:t>Models did not converge when trajectory terms were included for social variables. </a:t>
            </a:r>
          </a:p>
          <a:p>
            <a:r>
              <a:rPr lang="en-US" dirty="0"/>
              <a:t>Social Network</a:t>
            </a:r>
          </a:p>
          <a:p>
            <a:pPr lvl="1"/>
            <a:r>
              <a:rPr lang="en-US" dirty="0"/>
              <a:t>Previous social network predicted social network two years later. </a:t>
            </a:r>
          </a:p>
          <a:p>
            <a:r>
              <a:rPr lang="en-US" dirty="0"/>
              <a:t>Social Contact</a:t>
            </a:r>
          </a:p>
          <a:p>
            <a:pPr lvl="1"/>
            <a:r>
              <a:rPr lang="en-US" dirty="0"/>
              <a:t> Social contact significantly predicted social contact two years later. </a:t>
            </a:r>
          </a:p>
          <a:p>
            <a:r>
              <a:rPr lang="en-US" dirty="0"/>
              <a:t>Social Support</a:t>
            </a:r>
          </a:p>
          <a:p>
            <a:pPr lvl="1"/>
            <a:r>
              <a:rPr lang="en-US" dirty="0"/>
              <a:t>Earlier social support significantly predicted later social support. (consistently over time)</a:t>
            </a:r>
          </a:p>
          <a:p>
            <a:r>
              <a:rPr lang="en-US" dirty="0"/>
              <a:t>Loneliness</a:t>
            </a:r>
          </a:p>
          <a:p>
            <a:pPr lvl="1"/>
            <a:r>
              <a:rPr lang="en-US" dirty="0"/>
              <a:t>Earlier loneliness significantly predicted later loneliness (consistently over time).</a:t>
            </a:r>
          </a:p>
        </p:txBody>
      </p:sp>
    </p:spTree>
    <p:extLst>
      <p:ext uri="{BB962C8B-B14F-4D97-AF65-F5344CB8AC3E}">
        <p14:creationId xmlns:p14="http://schemas.microsoft.com/office/powerpoint/2010/main" val="729288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ACF8-8B7D-2844-BC6C-74BEB7F1B6C5}"/>
              </a:ext>
            </a:extLst>
          </p:cNvPr>
          <p:cNvSpPr>
            <a:spLocks noGrp="1"/>
          </p:cNvSpPr>
          <p:nvPr>
            <p:ph type="title"/>
          </p:nvPr>
        </p:nvSpPr>
        <p:spPr/>
        <p:txBody>
          <a:bodyPr/>
          <a:lstStyle/>
          <a:p>
            <a:r>
              <a:rPr lang="en-US" dirty="0"/>
              <a:t>Results – Cognitive Performance</a:t>
            </a:r>
          </a:p>
        </p:txBody>
      </p:sp>
      <p:sp>
        <p:nvSpPr>
          <p:cNvPr id="3" name="Content Placeholder 2">
            <a:extLst>
              <a:ext uri="{FF2B5EF4-FFF2-40B4-BE49-F238E27FC236}">
                <a16:creationId xmlns:a16="http://schemas.microsoft.com/office/drawing/2014/main" id="{C4B1B5C2-5148-2347-8AA6-24238A87E42B}"/>
              </a:ext>
            </a:extLst>
          </p:cNvPr>
          <p:cNvSpPr>
            <a:spLocks noGrp="1"/>
          </p:cNvSpPr>
          <p:nvPr>
            <p:ph idx="1"/>
          </p:nvPr>
        </p:nvSpPr>
        <p:spPr/>
        <p:txBody>
          <a:bodyPr/>
          <a:lstStyle/>
          <a:p>
            <a:r>
              <a:rPr lang="en-US" dirty="0"/>
              <a:t>Immediate Word Recall</a:t>
            </a:r>
          </a:p>
          <a:p>
            <a:pPr lvl="1"/>
            <a:r>
              <a:rPr lang="en-US" dirty="0"/>
              <a:t>Immediate recall performance decreased on average over time with significant variance.</a:t>
            </a:r>
          </a:p>
          <a:p>
            <a:pPr lvl="1"/>
            <a:r>
              <a:rPr lang="en-US" dirty="0"/>
              <a:t>Previous immediate word recall performance did not predict immediate word recall performance two years later, after accounting for trajectory. </a:t>
            </a:r>
          </a:p>
          <a:p>
            <a:r>
              <a:rPr lang="en-US" dirty="0"/>
              <a:t>Delayed Word Recall </a:t>
            </a:r>
          </a:p>
          <a:p>
            <a:pPr lvl="1"/>
            <a:r>
              <a:rPr lang="en-US" dirty="0"/>
              <a:t>On average delayed word recall performance decreased over time, with significant variance. </a:t>
            </a:r>
          </a:p>
          <a:p>
            <a:pPr lvl="1"/>
            <a:r>
              <a:rPr lang="en-US" dirty="0"/>
              <a:t>Previous delayed word recall performance did not predict performance two years later.</a:t>
            </a:r>
          </a:p>
        </p:txBody>
      </p:sp>
    </p:spTree>
    <p:extLst>
      <p:ext uri="{BB962C8B-B14F-4D97-AF65-F5344CB8AC3E}">
        <p14:creationId xmlns:p14="http://schemas.microsoft.com/office/powerpoint/2010/main" val="335268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F96D-ECA3-4948-A596-D6D6D2A281D7}"/>
              </a:ext>
            </a:extLst>
          </p:cNvPr>
          <p:cNvSpPr>
            <a:spLocks noGrp="1"/>
          </p:cNvSpPr>
          <p:nvPr>
            <p:ph type="title"/>
          </p:nvPr>
        </p:nvSpPr>
        <p:spPr/>
        <p:txBody>
          <a:bodyPr/>
          <a:lstStyle/>
          <a:p>
            <a:pPr algn="ctr"/>
            <a:r>
              <a:rPr lang="en-US" dirty="0"/>
              <a:t>Results: Cognitive Performance Continued</a:t>
            </a:r>
          </a:p>
        </p:txBody>
      </p:sp>
      <p:sp>
        <p:nvSpPr>
          <p:cNvPr id="3" name="Content Placeholder 2">
            <a:extLst>
              <a:ext uri="{FF2B5EF4-FFF2-40B4-BE49-F238E27FC236}">
                <a16:creationId xmlns:a16="http://schemas.microsoft.com/office/drawing/2014/main" id="{F9313100-2999-414C-91C4-FC661D111E5F}"/>
              </a:ext>
            </a:extLst>
          </p:cNvPr>
          <p:cNvSpPr>
            <a:spLocks noGrp="1"/>
          </p:cNvSpPr>
          <p:nvPr>
            <p:ph idx="1"/>
          </p:nvPr>
        </p:nvSpPr>
        <p:spPr/>
        <p:txBody>
          <a:bodyPr/>
          <a:lstStyle/>
          <a:p>
            <a:r>
              <a:rPr lang="en-US" dirty="0"/>
              <a:t>Mental Status</a:t>
            </a:r>
          </a:p>
          <a:p>
            <a:pPr lvl="1"/>
            <a:r>
              <a:rPr lang="en-US" dirty="0"/>
              <a:t>Overall, mental status decreased over time, with significant variance.</a:t>
            </a:r>
          </a:p>
          <a:p>
            <a:pPr lvl="1"/>
            <a:endParaRPr lang="en-US" dirty="0"/>
          </a:p>
          <a:p>
            <a:pPr lvl="1"/>
            <a:r>
              <a:rPr lang="en-US" dirty="0"/>
              <a:t>Earlier mental status significantly predicted later mental status over and above the overall trajectory of change.</a:t>
            </a:r>
          </a:p>
          <a:p>
            <a:pPr lvl="1"/>
            <a:endParaRPr lang="en-US" dirty="0"/>
          </a:p>
        </p:txBody>
      </p:sp>
    </p:spTree>
    <p:extLst>
      <p:ext uri="{BB962C8B-B14F-4D97-AF65-F5344CB8AC3E}">
        <p14:creationId xmlns:p14="http://schemas.microsoft.com/office/powerpoint/2010/main" val="214431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9861-477F-9749-B79C-8BCC9950E7D6}"/>
              </a:ext>
            </a:extLst>
          </p:cNvPr>
          <p:cNvSpPr>
            <a:spLocks noGrp="1"/>
          </p:cNvSpPr>
          <p:nvPr>
            <p:ph type="title"/>
          </p:nvPr>
        </p:nvSpPr>
        <p:spPr/>
        <p:txBody>
          <a:bodyPr/>
          <a:lstStyle/>
          <a:p>
            <a:pPr algn="ctr"/>
            <a:r>
              <a:rPr lang="en-US" dirty="0"/>
              <a:t>Results: Bivariate Relations</a:t>
            </a:r>
          </a:p>
        </p:txBody>
      </p:sp>
      <p:sp>
        <p:nvSpPr>
          <p:cNvPr id="3" name="Content Placeholder 2">
            <a:extLst>
              <a:ext uri="{FF2B5EF4-FFF2-40B4-BE49-F238E27FC236}">
                <a16:creationId xmlns:a16="http://schemas.microsoft.com/office/drawing/2014/main" id="{13621913-5FCA-0E4A-BDD5-C0E07885E4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0781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8C1A-56DA-A448-A510-2BD3E4BBE9E8}"/>
              </a:ext>
            </a:extLst>
          </p:cNvPr>
          <p:cNvSpPr>
            <a:spLocks noGrp="1"/>
          </p:cNvSpPr>
          <p:nvPr>
            <p:ph type="title"/>
          </p:nvPr>
        </p:nvSpPr>
        <p:spPr/>
        <p:txBody>
          <a:bodyPr/>
          <a:lstStyle/>
          <a:p>
            <a:pPr algn="ctr"/>
            <a:r>
              <a:rPr lang="en-US" dirty="0"/>
              <a:t>Immediate Word Recall &amp; Social Network</a:t>
            </a:r>
          </a:p>
        </p:txBody>
      </p:sp>
      <p:pic>
        <p:nvPicPr>
          <p:cNvPr id="8" name="Picture 7">
            <a:extLst>
              <a:ext uri="{FF2B5EF4-FFF2-40B4-BE49-F238E27FC236}">
                <a16:creationId xmlns:a16="http://schemas.microsoft.com/office/drawing/2014/main" id="{7BB270FD-06D7-574D-86AD-C877BE618F93}"/>
              </a:ext>
            </a:extLst>
          </p:cNvPr>
          <p:cNvPicPr>
            <a:picLocks noChangeAspect="1"/>
          </p:cNvPicPr>
          <p:nvPr/>
        </p:nvPicPr>
        <p:blipFill>
          <a:blip r:embed="rId3"/>
          <a:stretch>
            <a:fillRect/>
          </a:stretch>
        </p:blipFill>
        <p:spPr>
          <a:xfrm>
            <a:off x="2113331" y="1782102"/>
            <a:ext cx="4917338" cy="4802144"/>
          </a:xfrm>
          <a:prstGeom prst="rect">
            <a:avLst/>
          </a:prstGeom>
        </p:spPr>
      </p:pic>
    </p:spTree>
    <p:extLst>
      <p:ext uri="{BB962C8B-B14F-4D97-AF65-F5344CB8AC3E}">
        <p14:creationId xmlns:p14="http://schemas.microsoft.com/office/powerpoint/2010/main" val="63873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99A6-D6A3-DE44-86A7-90342F8A15F8}"/>
              </a:ext>
            </a:extLst>
          </p:cNvPr>
          <p:cNvSpPr>
            <a:spLocks noGrp="1"/>
          </p:cNvSpPr>
          <p:nvPr>
            <p:ph type="title"/>
          </p:nvPr>
        </p:nvSpPr>
        <p:spPr/>
        <p:txBody>
          <a:bodyPr/>
          <a:lstStyle/>
          <a:p>
            <a:pPr algn="ctr"/>
            <a:r>
              <a:rPr lang="en-US"/>
              <a:t>Delayed Word Recall &amp; Social Network</a:t>
            </a:r>
            <a:endParaRPr lang="en-US" dirty="0"/>
          </a:p>
        </p:txBody>
      </p:sp>
      <p:pic>
        <p:nvPicPr>
          <p:cNvPr id="9" name="Picture 8">
            <a:extLst>
              <a:ext uri="{FF2B5EF4-FFF2-40B4-BE49-F238E27FC236}">
                <a16:creationId xmlns:a16="http://schemas.microsoft.com/office/drawing/2014/main" id="{E4375F19-E73D-7E4D-975F-D911E5052FE1}"/>
              </a:ext>
            </a:extLst>
          </p:cNvPr>
          <p:cNvPicPr>
            <a:picLocks noChangeAspect="1"/>
          </p:cNvPicPr>
          <p:nvPr/>
        </p:nvPicPr>
        <p:blipFill>
          <a:blip r:embed="rId3"/>
          <a:stretch>
            <a:fillRect/>
          </a:stretch>
        </p:blipFill>
        <p:spPr>
          <a:xfrm>
            <a:off x="2139013" y="1690689"/>
            <a:ext cx="4865973" cy="4758950"/>
          </a:xfrm>
          <a:prstGeom prst="rect">
            <a:avLst/>
          </a:prstGeom>
        </p:spPr>
      </p:pic>
    </p:spTree>
    <p:extLst>
      <p:ext uri="{BB962C8B-B14F-4D97-AF65-F5344CB8AC3E}">
        <p14:creationId xmlns:p14="http://schemas.microsoft.com/office/powerpoint/2010/main" val="281947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8B7C-6F77-BC4F-9A4B-0E4D9D18C874}"/>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EDD19D4F-4D4D-EF42-8C35-C7D32E363F26}"/>
              </a:ext>
            </a:extLst>
          </p:cNvPr>
          <p:cNvSpPr>
            <a:spLocks noGrp="1"/>
          </p:cNvSpPr>
          <p:nvPr>
            <p:ph idx="1"/>
          </p:nvPr>
        </p:nvSpPr>
        <p:spPr/>
        <p:txBody>
          <a:bodyPr>
            <a:normAutofit/>
          </a:bodyPr>
          <a:lstStyle/>
          <a:p>
            <a:r>
              <a:rPr lang="en-US" dirty="0"/>
              <a:t>Introduction</a:t>
            </a:r>
          </a:p>
          <a:p>
            <a:r>
              <a:rPr lang="en-US" dirty="0"/>
              <a:t>Brief Literature Review</a:t>
            </a:r>
          </a:p>
          <a:p>
            <a:r>
              <a:rPr lang="en-US" dirty="0"/>
              <a:t>Research Questions</a:t>
            </a:r>
          </a:p>
          <a:p>
            <a:r>
              <a:rPr lang="en-US" dirty="0"/>
              <a:t>Methods</a:t>
            </a:r>
          </a:p>
          <a:p>
            <a:r>
              <a:rPr lang="en-US" dirty="0"/>
              <a:t>Results</a:t>
            </a:r>
          </a:p>
          <a:p>
            <a:r>
              <a:rPr lang="en-US" dirty="0"/>
              <a:t>Discussion</a:t>
            </a:r>
          </a:p>
          <a:p>
            <a:r>
              <a:rPr lang="en-US" dirty="0"/>
              <a:t>Acknowledgments</a:t>
            </a:r>
          </a:p>
          <a:p>
            <a:endParaRPr lang="en-US" dirty="0"/>
          </a:p>
        </p:txBody>
      </p:sp>
    </p:spTree>
    <p:extLst>
      <p:ext uri="{BB962C8B-B14F-4D97-AF65-F5344CB8AC3E}">
        <p14:creationId xmlns:p14="http://schemas.microsoft.com/office/powerpoint/2010/main" val="4050526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347D-8968-B545-87BA-F5AF2ADCB18D}"/>
              </a:ext>
            </a:extLst>
          </p:cNvPr>
          <p:cNvSpPr>
            <a:spLocks noGrp="1"/>
          </p:cNvSpPr>
          <p:nvPr>
            <p:ph type="title"/>
          </p:nvPr>
        </p:nvSpPr>
        <p:spPr/>
        <p:txBody>
          <a:bodyPr/>
          <a:lstStyle/>
          <a:p>
            <a:pPr algn="ctr"/>
            <a:r>
              <a:rPr lang="en-US" dirty="0"/>
              <a:t>Mental Status &amp; Social Network</a:t>
            </a:r>
          </a:p>
        </p:txBody>
      </p:sp>
      <p:pic>
        <p:nvPicPr>
          <p:cNvPr id="13" name="Content Placeholder 12">
            <a:extLst>
              <a:ext uri="{FF2B5EF4-FFF2-40B4-BE49-F238E27FC236}">
                <a16:creationId xmlns:a16="http://schemas.microsoft.com/office/drawing/2014/main" id="{815E2E73-8A81-1D40-A0A9-9D666A5CDA8B}"/>
              </a:ext>
            </a:extLst>
          </p:cNvPr>
          <p:cNvPicPr>
            <a:picLocks noGrp="1" noChangeAspect="1"/>
          </p:cNvPicPr>
          <p:nvPr>
            <p:ph idx="1"/>
          </p:nvPr>
        </p:nvPicPr>
        <p:blipFill>
          <a:blip r:embed="rId3"/>
          <a:stretch>
            <a:fillRect/>
          </a:stretch>
        </p:blipFill>
        <p:spPr>
          <a:xfrm>
            <a:off x="2166109" y="1616190"/>
            <a:ext cx="4811781" cy="4705951"/>
          </a:xfrm>
        </p:spPr>
      </p:pic>
    </p:spTree>
    <p:extLst>
      <p:ext uri="{BB962C8B-B14F-4D97-AF65-F5344CB8AC3E}">
        <p14:creationId xmlns:p14="http://schemas.microsoft.com/office/powerpoint/2010/main" val="3074308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5AEA-1DF9-284B-BC7C-BB10C42ECA9A}"/>
              </a:ext>
            </a:extLst>
          </p:cNvPr>
          <p:cNvSpPr>
            <a:spLocks noGrp="1"/>
          </p:cNvSpPr>
          <p:nvPr>
            <p:ph type="title"/>
          </p:nvPr>
        </p:nvSpPr>
        <p:spPr/>
        <p:txBody>
          <a:bodyPr/>
          <a:lstStyle/>
          <a:p>
            <a:pPr algn="ctr"/>
            <a:r>
              <a:rPr lang="en-US" dirty="0"/>
              <a:t>Social Network Results Summary</a:t>
            </a:r>
          </a:p>
        </p:txBody>
      </p:sp>
      <p:sp>
        <p:nvSpPr>
          <p:cNvPr id="3" name="Content Placeholder 2">
            <a:extLst>
              <a:ext uri="{FF2B5EF4-FFF2-40B4-BE49-F238E27FC236}">
                <a16:creationId xmlns:a16="http://schemas.microsoft.com/office/drawing/2014/main" id="{AC294353-0570-9341-BB77-0C33AA77C8A8}"/>
              </a:ext>
            </a:extLst>
          </p:cNvPr>
          <p:cNvSpPr>
            <a:spLocks noGrp="1"/>
          </p:cNvSpPr>
          <p:nvPr>
            <p:ph idx="1"/>
          </p:nvPr>
        </p:nvSpPr>
        <p:spPr/>
        <p:txBody>
          <a:bodyPr>
            <a:normAutofit fontScale="92500"/>
          </a:bodyPr>
          <a:lstStyle/>
          <a:p>
            <a:r>
              <a:rPr lang="en-US" dirty="0"/>
              <a:t>Overall level of social network was not related to level or change in any of the cognitive measures examined. </a:t>
            </a:r>
          </a:p>
          <a:p>
            <a:endParaRPr lang="en-US" dirty="0"/>
          </a:p>
          <a:p>
            <a:r>
              <a:rPr lang="en-US" dirty="0"/>
              <a:t>Mixed evidence for relations between time-specific components of social network and both immediate and delayed recall. </a:t>
            </a:r>
          </a:p>
          <a:p>
            <a:endParaRPr lang="en-US" dirty="0"/>
          </a:p>
          <a:p>
            <a:r>
              <a:rPr lang="en-US" dirty="0"/>
              <a:t>Consistent cross-lagged relationship between social network time-specific fluctuations and mental status time-specific fluctuations. </a:t>
            </a:r>
          </a:p>
          <a:p>
            <a:endParaRPr lang="en-US" dirty="0"/>
          </a:p>
          <a:p>
            <a:endParaRPr lang="en-US" dirty="0"/>
          </a:p>
        </p:txBody>
      </p:sp>
    </p:spTree>
    <p:extLst>
      <p:ext uri="{BB962C8B-B14F-4D97-AF65-F5344CB8AC3E}">
        <p14:creationId xmlns:p14="http://schemas.microsoft.com/office/powerpoint/2010/main" val="2594897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07D0-FF31-8F44-8027-ADABB86867A2}"/>
              </a:ext>
            </a:extLst>
          </p:cNvPr>
          <p:cNvSpPr>
            <a:spLocks noGrp="1"/>
          </p:cNvSpPr>
          <p:nvPr>
            <p:ph type="title"/>
          </p:nvPr>
        </p:nvSpPr>
        <p:spPr/>
        <p:txBody>
          <a:bodyPr>
            <a:normAutofit/>
          </a:bodyPr>
          <a:lstStyle/>
          <a:p>
            <a:pPr algn="ctr"/>
            <a:r>
              <a:rPr lang="en-US" dirty="0"/>
              <a:t>Immediate Word Recall &amp; Social Contact</a:t>
            </a:r>
          </a:p>
        </p:txBody>
      </p:sp>
      <p:pic>
        <p:nvPicPr>
          <p:cNvPr id="17" name="Content Placeholder 16">
            <a:extLst>
              <a:ext uri="{FF2B5EF4-FFF2-40B4-BE49-F238E27FC236}">
                <a16:creationId xmlns:a16="http://schemas.microsoft.com/office/drawing/2014/main" id="{C864A372-550F-2542-9659-5D7E634D6FF3}"/>
              </a:ext>
            </a:extLst>
          </p:cNvPr>
          <p:cNvPicPr>
            <a:picLocks noGrp="1" noChangeAspect="1"/>
          </p:cNvPicPr>
          <p:nvPr>
            <p:ph idx="1"/>
          </p:nvPr>
        </p:nvPicPr>
        <p:blipFill>
          <a:blip r:embed="rId3"/>
          <a:stretch>
            <a:fillRect/>
          </a:stretch>
        </p:blipFill>
        <p:spPr>
          <a:xfrm>
            <a:off x="2908588" y="2226469"/>
            <a:ext cx="3326825" cy="3263504"/>
          </a:xfrm>
        </p:spPr>
      </p:pic>
    </p:spTree>
    <p:extLst>
      <p:ext uri="{BB962C8B-B14F-4D97-AF65-F5344CB8AC3E}">
        <p14:creationId xmlns:p14="http://schemas.microsoft.com/office/powerpoint/2010/main" val="2411268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E904-222D-B647-BA23-DB23F82AE9FF}"/>
              </a:ext>
            </a:extLst>
          </p:cNvPr>
          <p:cNvSpPr>
            <a:spLocks noGrp="1"/>
          </p:cNvSpPr>
          <p:nvPr>
            <p:ph type="title"/>
          </p:nvPr>
        </p:nvSpPr>
        <p:spPr/>
        <p:txBody>
          <a:bodyPr/>
          <a:lstStyle/>
          <a:p>
            <a:pPr algn="ctr"/>
            <a:r>
              <a:rPr lang="en-US" dirty="0"/>
              <a:t>Delayed Word Recall &amp; Social Contact</a:t>
            </a:r>
          </a:p>
        </p:txBody>
      </p:sp>
      <p:pic>
        <p:nvPicPr>
          <p:cNvPr id="13" name="Content Placeholder 12">
            <a:extLst>
              <a:ext uri="{FF2B5EF4-FFF2-40B4-BE49-F238E27FC236}">
                <a16:creationId xmlns:a16="http://schemas.microsoft.com/office/drawing/2014/main" id="{A0A6793F-905F-5B4E-A906-B220C82A4692}"/>
              </a:ext>
            </a:extLst>
          </p:cNvPr>
          <p:cNvPicPr>
            <a:picLocks noGrp="1" noChangeAspect="1"/>
          </p:cNvPicPr>
          <p:nvPr>
            <p:ph idx="1"/>
          </p:nvPr>
        </p:nvPicPr>
        <p:blipFill>
          <a:blip r:embed="rId3"/>
          <a:stretch>
            <a:fillRect/>
          </a:stretch>
        </p:blipFill>
        <p:spPr>
          <a:xfrm>
            <a:off x="2913459" y="2226469"/>
            <a:ext cx="3317083" cy="3263504"/>
          </a:xfrm>
        </p:spPr>
      </p:pic>
    </p:spTree>
    <p:extLst>
      <p:ext uri="{BB962C8B-B14F-4D97-AF65-F5344CB8AC3E}">
        <p14:creationId xmlns:p14="http://schemas.microsoft.com/office/powerpoint/2010/main" val="102822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43F4-2006-4947-A1AD-7E34A47FD7FB}"/>
              </a:ext>
            </a:extLst>
          </p:cNvPr>
          <p:cNvSpPr>
            <a:spLocks noGrp="1"/>
          </p:cNvSpPr>
          <p:nvPr>
            <p:ph type="title"/>
          </p:nvPr>
        </p:nvSpPr>
        <p:spPr/>
        <p:txBody>
          <a:bodyPr/>
          <a:lstStyle/>
          <a:p>
            <a:pPr algn="ctr"/>
            <a:r>
              <a:rPr lang="en-US" dirty="0"/>
              <a:t>Mental Status &amp; Social Contact</a:t>
            </a:r>
          </a:p>
        </p:txBody>
      </p:sp>
      <p:pic>
        <p:nvPicPr>
          <p:cNvPr id="9" name="Content Placeholder 8">
            <a:extLst>
              <a:ext uri="{FF2B5EF4-FFF2-40B4-BE49-F238E27FC236}">
                <a16:creationId xmlns:a16="http://schemas.microsoft.com/office/drawing/2014/main" id="{75BD6CBB-9B19-EC4F-B23C-EF9BA2645455}"/>
              </a:ext>
            </a:extLst>
          </p:cNvPr>
          <p:cNvPicPr>
            <a:picLocks noGrp="1" noChangeAspect="1"/>
          </p:cNvPicPr>
          <p:nvPr>
            <p:ph idx="1"/>
          </p:nvPr>
        </p:nvPicPr>
        <p:blipFill>
          <a:blip r:embed="rId3"/>
          <a:stretch>
            <a:fillRect/>
          </a:stretch>
        </p:blipFill>
        <p:spPr>
          <a:xfrm>
            <a:off x="2857651" y="1852981"/>
            <a:ext cx="3317083" cy="3263504"/>
          </a:xfrm>
        </p:spPr>
      </p:pic>
    </p:spTree>
    <p:extLst>
      <p:ext uri="{BB962C8B-B14F-4D97-AF65-F5344CB8AC3E}">
        <p14:creationId xmlns:p14="http://schemas.microsoft.com/office/powerpoint/2010/main" val="46180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21E5-EBA8-FC4C-9539-6437921B4666}"/>
              </a:ext>
            </a:extLst>
          </p:cNvPr>
          <p:cNvSpPr>
            <a:spLocks noGrp="1"/>
          </p:cNvSpPr>
          <p:nvPr>
            <p:ph type="title"/>
          </p:nvPr>
        </p:nvSpPr>
        <p:spPr/>
        <p:txBody>
          <a:bodyPr/>
          <a:lstStyle/>
          <a:p>
            <a:pPr algn="ctr"/>
            <a:r>
              <a:rPr lang="en-US" dirty="0"/>
              <a:t>Social Contact Results Summary</a:t>
            </a:r>
          </a:p>
        </p:txBody>
      </p:sp>
      <p:sp>
        <p:nvSpPr>
          <p:cNvPr id="3" name="Content Placeholder 2">
            <a:extLst>
              <a:ext uri="{FF2B5EF4-FFF2-40B4-BE49-F238E27FC236}">
                <a16:creationId xmlns:a16="http://schemas.microsoft.com/office/drawing/2014/main" id="{608E1A12-5D43-7844-A51F-DA07770A8F67}"/>
              </a:ext>
            </a:extLst>
          </p:cNvPr>
          <p:cNvSpPr>
            <a:spLocks noGrp="1"/>
          </p:cNvSpPr>
          <p:nvPr>
            <p:ph idx="1"/>
          </p:nvPr>
        </p:nvSpPr>
        <p:spPr/>
        <p:txBody>
          <a:bodyPr>
            <a:normAutofit fontScale="85000" lnSpcReduction="20000"/>
          </a:bodyPr>
          <a:lstStyle/>
          <a:p>
            <a:r>
              <a:rPr lang="en-US" dirty="0"/>
              <a:t>Overall level of social contact was related to overall immediate and delayed recall performance.</a:t>
            </a:r>
          </a:p>
          <a:p>
            <a:endParaRPr lang="en-US" dirty="0"/>
          </a:p>
          <a:p>
            <a:r>
              <a:rPr lang="en-US" dirty="0"/>
              <a:t>Time-specific increases in immediate and delayed recall performance predicted time-specific increases in social contact two years later beginning at time 3. </a:t>
            </a:r>
          </a:p>
          <a:p>
            <a:pPr marL="0" indent="0">
              <a:buNone/>
            </a:pPr>
            <a:endParaRPr lang="en-US" dirty="0"/>
          </a:p>
          <a:p>
            <a:r>
              <a:rPr lang="en-US" dirty="0"/>
              <a:t>Time-specific increases in social contact were not predictive of time-specific increases in immediate or delayed recall. </a:t>
            </a:r>
          </a:p>
          <a:p>
            <a:endParaRPr lang="en-US" dirty="0"/>
          </a:p>
          <a:p>
            <a:r>
              <a:rPr lang="en-US" dirty="0"/>
              <a:t>Time-specific increases in mental status predicted time-specific increases in social contact two years later at all occasions. The reverse was true only at time 2 and 3. </a:t>
            </a:r>
          </a:p>
          <a:p>
            <a:endParaRPr lang="en-US" dirty="0"/>
          </a:p>
        </p:txBody>
      </p:sp>
    </p:spTree>
    <p:extLst>
      <p:ext uri="{BB962C8B-B14F-4D97-AF65-F5344CB8AC3E}">
        <p14:creationId xmlns:p14="http://schemas.microsoft.com/office/powerpoint/2010/main" val="4033894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11B2-4263-0E47-9129-C03D85443C1E}"/>
              </a:ext>
            </a:extLst>
          </p:cNvPr>
          <p:cNvSpPr>
            <a:spLocks noGrp="1"/>
          </p:cNvSpPr>
          <p:nvPr>
            <p:ph type="title"/>
          </p:nvPr>
        </p:nvSpPr>
        <p:spPr/>
        <p:txBody>
          <a:bodyPr>
            <a:normAutofit/>
          </a:bodyPr>
          <a:lstStyle/>
          <a:p>
            <a:pPr algn="ctr"/>
            <a:r>
              <a:rPr lang="en-US" sz="2700" dirty="0"/>
              <a:t>Immediate Word Recall &amp; Social Support</a:t>
            </a:r>
          </a:p>
        </p:txBody>
      </p:sp>
      <p:pic>
        <p:nvPicPr>
          <p:cNvPr id="7" name="Picture 6">
            <a:extLst>
              <a:ext uri="{FF2B5EF4-FFF2-40B4-BE49-F238E27FC236}">
                <a16:creationId xmlns:a16="http://schemas.microsoft.com/office/drawing/2014/main" id="{4010E3E6-2BAE-344D-B0C3-B24BADFB5AFF}"/>
              </a:ext>
            </a:extLst>
          </p:cNvPr>
          <p:cNvPicPr>
            <a:picLocks noChangeAspect="1"/>
          </p:cNvPicPr>
          <p:nvPr/>
        </p:nvPicPr>
        <p:blipFill>
          <a:blip r:embed="rId3"/>
          <a:stretch>
            <a:fillRect/>
          </a:stretch>
        </p:blipFill>
        <p:spPr>
          <a:xfrm>
            <a:off x="2400223" y="1764276"/>
            <a:ext cx="4290458" cy="4171104"/>
          </a:xfrm>
          <a:prstGeom prst="rect">
            <a:avLst/>
          </a:prstGeom>
        </p:spPr>
      </p:pic>
    </p:spTree>
    <p:extLst>
      <p:ext uri="{BB962C8B-B14F-4D97-AF65-F5344CB8AC3E}">
        <p14:creationId xmlns:p14="http://schemas.microsoft.com/office/powerpoint/2010/main" val="3708835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E8E1-3143-F84D-A7E7-8943CC0EDB62}"/>
              </a:ext>
            </a:extLst>
          </p:cNvPr>
          <p:cNvSpPr>
            <a:spLocks noGrp="1"/>
          </p:cNvSpPr>
          <p:nvPr>
            <p:ph type="title"/>
          </p:nvPr>
        </p:nvSpPr>
        <p:spPr/>
        <p:txBody>
          <a:bodyPr>
            <a:normAutofit/>
          </a:bodyPr>
          <a:lstStyle/>
          <a:p>
            <a:pPr algn="ctr"/>
            <a:r>
              <a:rPr lang="en-US" dirty="0"/>
              <a:t>Delayed Word Recall &amp; Social Support</a:t>
            </a:r>
          </a:p>
        </p:txBody>
      </p:sp>
      <p:pic>
        <p:nvPicPr>
          <p:cNvPr id="9" name="Content Placeholder 8">
            <a:extLst>
              <a:ext uri="{FF2B5EF4-FFF2-40B4-BE49-F238E27FC236}">
                <a16:creationId xmlns:a16="http://schemas.microsoft.com/office/drawing/2014/main" id="{1AF52F37-B502-D84C-BCB3-5959FB65200D}"/>
              </a:ext>
            </a:extLst>
          </p:cNvPr>
          <p:cNvPicPr>
            <a:picLocks noGrp="1" noChangeAspect="1"/>
          </p:cNvPicPr>
          <p:nvPr>
            <p:ph idx="1"/>
          </p:nvPr>
        </p:nvPicPr>
        <p:blipFill>
          <a:blip r:embed="rId3"/>
          <a:stretch>
            <a:fillRect/>
          </a:stretch>
        </p:blipFill>
        <p:spPr>
          <a:xfrm>
            <a:off x="2499851" y="1828672"/>
            <a:ext cx="4112834" cy="4028282"/>
          </a:xfrm>
        </p:spPr>
      </p:pic>
    </p:spTree>
    <p:extLst>
      <p:ext uri="{BB962C8B-B14F-4D97-AF65-F5344CB8AC3E}">
        <p14:creationId xmlns:p14="http://schemas.microsoft.com/office/powerpoint/2010/main" val="1798748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6F2F-9EC9-F746-9A03-A0167181AC17}"/>
              </a:ext>
            </a:extLst>
          </p:cNvPr>
          <p:cNvSpPr>
            <a:spLocks noGrp="1"/>
          </p:cNvSpPr>
          <p:nvPr>
            <p:ph type="title"/>
          </p:nvPr>
        </p:nvSpPr>
        <p:spPr/>
        <p:txBody>
          <a:bodyPr/>
          <a:lstStyle/>
          <a:p>
            <a:pPr algn="ctr"/>
            <a:r>
              <a:rPr lang="en-US" dirty="0"/>
              <a:t>Mental Status &amp; Social Support</a:t>
            </a:r>
          </a:p>
        </p:txBody>
      </p:sp>
      <p:pic>
        <p:nvPicPr>
          <p:cNvPr id="9" name="Content Placeholder 8">
            <a:extLst>
              <a:ext uri="{FF2B5EF4-FFF2-40B4-BE49-F238E27FC236}">
                <a16:creationId xmlns:a16="http://schemas.microsoft.com/office/drawing/2014/main" id="{D52D8CA1-46FB-FF47-AA55-F20E9CE6F7E7}"/>
              </a:ext>
            </a:extLst>
          </p:cNvPr>
          <p:cNvPicPr>
            <a:picLocks noGrp="1" noChangeAspect="1"/>
          </p:cNvPicPr>
          <p:nvPr>
            <p:ph idx="1"/>
          </p:nvPr>
        </p:nvPicPr>
        <p:blipFill>
          <a:blip r:embed="rId3"/>
          <a:stretch>
            <a:fillRect/>
          </a:stretch>
        </p:blipFill>
        <p:spPr>
          <a:xfrm>
            <a:off x="2306465" y="1690689"/>
            <a:ext cx="4531070" cy="4437921"/>
          </a:xfrm>
        </p:spPr>
      </p:pic>
    </p:spTree>
    <p:extLst>
      <p:ext uri="{BB962C8B-B14F-4D97-AF65-F5344CB8AC3E}">
        <p14:creationId xmlns:p14="http://schemas.microsoft.com/office/powerpoint/2010/main" val="3776767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F988-9321-3941-8CF3-0DBA4A951CE0}"/>
              </a:ext>
            </a:extLst>
          </p:cNvPr>
          <p:cNvSpPr>
            <a:spLocks noGrp="1"/>
          </p:cNvSpPr>
          <p:nvPr>
            <p:ph type="title"/>
          </p:nvPr>
        </p:nvSpPr>
        <p:spPr/>
        <p:txBody>
          <a:bodyPr/>
          <a:lstStyle/>
          <a:p>
            <a:pPr algn="ctr"/>
            <a:r>
              <a:rPr lang="en-US" dirty="0"/>
              <a:t>Social Support Results Summary</a:t>
            </a:r>
          </a:p>
        </p:txBody>
      </p:sp>
      <p:sp>
        <p:nvSpPr>
          <p:cNvPr id="3" name="Content Placeholder 2">
            <a:extLst>
              <a:ext uri="{FF2B5EF4-FFF2-40B4-BE49-F238E27FC236}">
                <a16:creationId xmlns:a16="http://schemas.microsoft.com/office/drawing/2014/main" id="{5EA67979-0A9D-964F-9B87-589C577FAD21}"/>
              </a:ext>
            </a:extLst>
          </p:cNvPr>
          <p:cNvSpPr>
            <a:spLocks noGrp="1"/>
          </p:cNvSpPr>
          <p:nvPr>
            <p:ph idx="1"/>
          </p:nvPr>
        </p:nvSpPr>
        <p:spPr/>
        <p:txBody>
          <a:bodyPr/>
          <a:lstStyle/>
          <a:p>
            <a:r>
              <a:rPr lang="en-US" dirty="0"/>
              <a:t>Little evidence for relations between social support and cognitive performance. </a:t>
            </a:r>
          </a:p>
        </p:txBody>
      </p:sp>
    </p:spTree>
    <p:extLst>
      <p:ext uri="{BB962C8B-B14F-4D97-AF65-F5344CB8AC3E}">
        <p14:creationId xmlns:p14="http://schemas.microsoft.com/office/powerpoint/2010/main" val="74288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9E45-85CB-3145-9863-9F7B49396100}"/>
              </a:ext>
            </a:extLst>
          </p:cNvPr>
          <p:cNvSpPr>
            <a:spLocks noGrp="1"/>
          </p:cNvSpPr>
          <p:nvPr>
            <p:ph type="title"/>
          </p:nvPr>
        </p:nvSpPr>
        <p:spPr/>
        <p:txBody>
          <a:bodyPr/>
          <a:lstStyle/>
          <a:p>
            <a:pPr algn="ctr"/>
            <a:r>
              <a:rPr lang="en-US"/>
              <a:t>Introduction</a:t>
            </a:r>
            <a:endParaRPr lang="en-US" dirty="0"/>
          </a:p>
        </p:txBody>
      </p:sp>
      <p:sp>
        <p:nvSpPr>
          <p:cNvPr id="3" name="Content Placeholder 2">
            <a:extLst>
              <a:ext uri="{FF2B5EF4-FFF2-40B4-BE49-F238E27FC236}">
                <a16:creationId xmlns:a16="http://schemas.microsoft.com/office/drawing/2014/main" id="{EE2B9254-0BB9-3C4A-981A-38AC24F4C806}"/>
              </a:ext>
            </a:extLst>
          </p:cNvPr>
          <p:cNvSpPr>
            <a:spLocks noGrp="1"/>
          </p:cNvSpPr>
          <p:nvPr>
            <p:ph idx="1"/>
          </p:nvPr>
        </p:nvSpPr>
        <p:spPr/>
        <p:txBody>
          <a:bodyPr>
            <a:normAutofit fontScale="92500"/>
          </a:bodyPr>
          <a:lstStyle/>
          <a:p>
            <a:r>
              <a:rPr lang="en-US" dirty="0"/>
              <a:t>Social isolation in older adulthood is gaining increasing prominence as an issue of public policy importance.</a:t>
            </a:r>
          </a:p>
          <a:p>
            <a:endParaRPr lang="en-US" dirty="0"/>
          </a:p>
          <a:p>
            <a:r>
              <a:rPr lang="en-US" dirty="0"/>
              <a:t>Social engagement has been suggested as a protective factor against cognitive change in older adulthood. </a:t>
            </a:r>
          </a:p>
          <a:p>
            <a:endParaRPr lang="en-US" dirty="0"/>
          </a:p>
          <a:p>
            <a:r>
              <a:rPr lang="en-US" dirty="0"/>
              <a:t>However, current evidence is mixed and important questions about mechanisms and the nature of any relations remain.</a:t>
            </a:r>
            <a:r>
              <a:rPr lang="en-CA" dirty="0">
                <a:effectLst/>
              </a:rPr>
              <a:t> </a:t>
            </a:r>
            <a:endParaRPr lang="en-US" dirty="0"/>
          </a:p>
          <a:p>
            <a:endParaRPr lang="en-US" dirty="0"/>
          </a:p>
        </p:txBody>
      </p:sp>
    </p:spTree>
    <p:extLst>
      <p:ext uri="{BB962C8B-B14F-4D97-AF65-F5344CB8AC3E}">
        <p14:creationId xmlns:p14="http://schemas.microsoft.com/office/powerpoint/2010/main" val="2743045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4B73-BB5C-A949-B2A5-5B6C969A38A8}"/>
              </a:ext>
            </a:extLst>
          </p:cNvPr>
          <p:cNvSpPr>
            <a:spLocks noGrp="1"/>
          </p:cNvSpPr>
          <p:nvPr>
            <p:ph type="title"/>
          </p:nvPr>
        </p:nvSpPr>
        <p:spPr/>
        <p:txBody>
          <a:bodyPr/>
          <a:lstStyle/>
          <a:p>
            <a:pPr algn="ctr"/>
            <a:r>
              <a:rPr lang="en-US" dirty="0"/>
              <a:t>Immediate Word Recall - Loneliness</a:t>
            </a:r>
          </a:p>
        </p:txBody>
      </p:sp>
      <p:pic>
        <p:nvPicPr>
          <p:cNvPr id="11" name="Picture 10">
            <a:extLst>
              <a:ext uri="{FF2B5EF4-FFF2-40B4-BE49-F238E27FC236}">
                <a16:creationId xmlns:a16="http://schemas.microsoft.com/office/drawing/2014/main" id="{AB012D28-516F-FD4F-9710-B3C44CE84662}"/>
              </a:ext>
            </a:extLst>
          </p:cNvPr>
          <p:cNvPicPr>
            <a:picLocks noChangeAspect="1"/>
          </p:cNvPicPr>
          <p:nvPr/>
        </p:nvPicPr>
        <p:blipFill>
          <a:blip r:embed="rId3"/>
          <a:stretch>
            <a:fillRect/>
          </a:stretch>
        </p:blipFill>
        <p:spPr>
          <a:xfrm>
            <a:off x="2165699" y="1690689"/>
            <a:ext cx="4812602" cy="4679309"/>
          </a:xfrm>
          <a:prstGeom prst="rect">
            <a:avLst/>
          </a:prstGeom>
        </p:spPr>
      </p:pic>
    </p:spTree>
    <p:extLst>
      <p:ext uri="{BB962C8B-B14F-4D97-AF65-F5344CB8AC3E}">
        <p14:creationId xmlns:p14="http://schemas.microsoft.com/office/powerpoint/2010/main" val="1370128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DA67-0677-DA42-AE44-EEFE7C40460F}"/>
              </a:ext>
            </a:extLst>
          </p:cNvPr>
          <p:cNvSpPr>
            <a:spLocks noGrp="1"/>
          </p:cNvSpPr>
          <p:nvPr>
            <p:ph type="title"/>
          </p:nvPr>
        </p:nvSpPr>
        <p:spPr/>
        <p:txBody>
          <a:bodyPr/>
          <a:lstStyle/>
          <a:p>
            <a:pPr algn="ctr"/>
            <a:r>
              <a:rPr lang="en-US" dirty="0"/>
              <a:t>Delayed Word Recall - Loneliness</a:t>
            </a:r>
          </a:p>
        </p:txBody>
      </p:sp>
      <p:pic>
        <p:nvPicPr>
          <p:cNvPr id="13" name="Content Placeholder 12">
            <a:extLst>
              <a:ext uri="{FF2B5EF4-FFF2-40B4-BE49-F238E27FC236}">
                <a16:creationId xmlns:a16="http://schemas.microsoft.com/office/drawing/2014/main" id="{B081B0E0-380E-0F46-8A1C-BBC006537A13}"/>
              </a:ext>
            </a:extLst>
          </p:cNvPr>
          <p:cNvPicPr>
            <a:picLocks noGrp="1" noChangeAspect="1"/>
          </p:cNvPicPr>
          <p:nvPr>
            <p:ph idx="1"/>
          </p:nvPr>
        </p:nvPicPr>
        <p:blipFill>
          <a:blip r:embed="rId3"/>
          <a:stretch>
            <a:fillRect/>
          </a:stretch>
        </p:blipFill>
        <p:spPr>
          <a:xfrm>
            <a:off x="2112865" y="1690689"/>
            <a:ext cx="4918270" cy="4782050"/>
          </a:xfrm>
        </p:spPr>
      </p:pic>
    </p:spTree>
    <p:extLst>
      <p:ext uri="{BB962C8B-B14F-4D97-AF65-F5344CB8AC3E}">
        <p14:creationId xmlns:p14="http://schemas.microsoft.com/office/powerpoint/2010/main" val="1383247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FBD4-F274-CC49-BD1E-1871BAC51043}"/>
              </a:ext>
            </a:extLst>
          </p:cNvPr>
          <p:cNvSpPr>
            <a:spLocks noGrp="1"/>
          </p:cNvSpPr>
          <p:nvPr>
            <p:ph type="title"/>
          </p:nvPr>
        </p:nvSpPr>
        <p:spPr/>
        <p:txBody>
          <a:bodyPr/>
          <a:lstStyle/>
          <a:p>
            <a:pPr algn="ctr"/>
            <a:r>
              <a:rPr lang="en-US" dirty="0"/>
              <a:t>Mental Status - Loneliness</a:t>
            </a:r>
          </a:p>
        </p:txBody>
      </p:sp>
      <p:pic>
        <p:nvPicPr>
          <p:cNvPr id="21" name="Content Placeholder 20">
            <a:extLst>
              <a:ext uri="{FF2B5EF4-FFF2-40B4-BE49-F238E27FC236}">
                <a16:creationId xmlns:a16="http://schemas.microsoft.com/office/drawing/2014/main" id="{9E96C10C-5896-074B-9901-4257D6457DF5}"/>
              </a:ext>
            </a:extLst>
          </p:cNvPr>
          <p:cNvPicPr>
            <a:picLocks noGrp="1" noChangeAspect="1"/>
          </p:cNvPicPr>
          <p:nvPr>
            <p:ph idx="1"/>
          </p:nvPr>
        </p:nvPicPr>
        <p:blipFill>
          <a:blip r:embed="rId3"/>
          <a:stretch>
            <a:fillRect/>
          </a:stretch>
        </p:blipFill>
        <p:spPr>
          <a:xfrm>
            <a:off x="2269606" y="1690689"/>
            <a:ext cx="4604787" cy="4477250"/>
          </a:xfrm>
        </p:spPr>
      </p:pic>
    </p:spTree>
    <p:extLst>
      <p:ext uri="{BB962C8B-B14F-4D97-AF65-F5344CB8AC3E}">
        <p14:creationId xmlns:p14="http://schemas.microsoft.com/office/powerpoint/2010/main" val="2232812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06C7-CA54-1948-A77C-8361F2B8D4BF}"/>
              </a:ext>
            </a:extLst>
          </p:cNvPr>
          <p:cNvSpPr>
            <a:spLocks noGrp="1"/>
          </p:cNvSpPr>
          <p:nvPr>
            <p:ph type="title"/>
          </p:nvPr>
        </p:nvSpPr>
        <p:spPr/>
        <p:txBody>
          <a:bodyPr/>
          <a:lstStyle/>
          <a:p>
            <a:pPr algn="ctr"/>
            <a:r>
              <a:rPr lang="en-US" dirty="0"/>
              <a:t>Loneliness Results Summary</a:t>
            </a:r>
          </a:p>
        </p:txBody>
      </p:sp>
      <p:sp>
        <p:nvSpPr>
          <p:cNvPr id="3" name="Content Placeholder 2">
            <a:extLst>
              <a:ext uri="{FF2B5EF4-FFF2-40B4-BE49-F238E27FC236}">
                <a16:creationId xmlns:a16="http://schemas.microsoft.com/office/drawing/2014/main" id="{7B692C72-86E9-9B42-B2D0-2B478B7A22A1}"/>
              </a:ext>
            </a:extLst>
          </p:cNvPr>
          <p:cNvSpPr>
            <a:spLocks noGrp="1"/>
          </p:cNvSpPr>
          <p:nvPr>
            <p:ph idx="1"/>
          </p:nvPr>
        </p:nvSpPr>
        <p:spPr/>
        <p:txBody>
          <a:bodyPr>
            <a:normAutofit lnSpcReduction="10000"/>
          </a:bodyPr>
          <a:lstStyle/>
          <a:p>
            <a:r>
              <a:rPr lang="en-US" dirty="0"/>
              <a:t>No relations between overall levels of loneliness and overall cognitive performance. </a:t>
            </a:r>
          </a:p>
          <a:p>
            <a:endParaRPr lang="en-US" dirty="0"/>
          </a:p>
          <a:p>
            <a:r>
              <a:rPr lang="en-US" dirty="0"/>
              <a:t>Time-specific increases in immediate word recall and mental status consistently predicted time-specific decreases in loneliness two years later. </a:t>
            </a:r>
          </a:p>
          <a:p>
            <a:endParaRPr lang="en-US" dirty="0"/>
          </a:p>
          <a:p>
            <a:r>
              <a:rPr lang="en-US" dirty="0"/>
              <a:t>Less consistent evidence for time-specific changes in loneliness predicting time-specific fluctuations in cognitive performance. </a:t>
            </a:r>
          </a:p>
        </p:txBody>
      </p:sp>
    </p:spTree>
    <p:extLst>
      <p:ext uri="{BB962C8B-B14F-4D97-AF65-F5344CB8AC3E}">
        <p14:creationId xmlns:p14="http://schemas.microsoft.com/office/powerpoint/2010/main" val="2863087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B97C-54F3-D54D-939A-8C98E7A19CD3}"/>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5EB5F1AF-DB9E-7F4D-A5CF-719E2DF524A4}"/>
              </a:ext>
            </a:extLst>
          </p:cNvPr>
          <p:cNvSpPr>
            <a:spLocks noGrp="1"/>
          </p:cNvSpPr>
          <p:nvPr>
            <p:ph idx="1"/>
          </p:nvPr>
        </p:nvSpPr>
        <p:spPr/>
        <p:txBody>
          <a:bodyPr>
            <a:normAutofit fontScale="92500"/>
          </a:bodyPr>
          <a:lstStyle/>
          <a:p>
            <a:r>
              <a:rPr lang="en-US" dirty="0"/>
              <a:t>Overall, there were few relations between overall levels of social factors and level and change in cognitive performance measures. </a:t>
            </a:r>
          </a:p>
          <a:p>
            <a:pPr marL="0" indent="0">
              <a:buNone/>
            </a:pPr>
            <a:endParaRPr lang="en-US" dirty="0"/>
          </a:p>
          <a:p>
            <a:r>
              <a:rPr lang="en-US" dirty="0"/>
              <a:t>There was no clear differentiation between structural and functional components in their relations to cognitive performance.</a:t>
            </a:r>
          </a:p>
          <a:p>
            <a:endParaRPr lang="en-US" dirty="0"/>
          </a:p>
          <a:p>
            <a:r>
              <a:rPr lang="en-US" dirty="0"/>
              <a:t>Changes in cognitive performance may be the leading indicator of changes in social relationship factors. </a:t>
            </a:r>
          </a:p>
          <a:p>
            <a:pPr marL="0" indent="0">
              <a:buNone/>
            </a:pPr>
            <a:endParaRPr lang="en-US" dirty="0"/>
          </a:p>
        </p:txBody>
      </p:sp>
    </p:spTree>
    <p:extLst>
      <p:ext uri="{BB962C8B-B14F-4D97-AF65-F5344CB8AC3E}">
        <p14:creationId xmlns:p14="http://schemas.microsoft.com/office/powerpoint/2010/main" val="3366978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D597-C3DB-5D49-A977-AE8D2D8CCE03}"/>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C1264F7E-753D-144C-9DE4-C87CD1733FFE}"/>
              </a:ext>
            </a:extLst>
          </p:cNvPr>
          <p:cNvSpPr>
            <a:spLocks noGrp="1"/>
          </p:cNvSpPr>
          <p:nvPr>
            <p:ph idx="1"/>
          </p:nvPr>
        </p:nvSpPr>
        <p:spPr/>
        <p:txBody>
          <a:bodyPr>
            <a:normAutofit lnSpcReduction="10000"/>
          </a:bodyPr>
          <a:lstStyle/>
          <a:p>
            <a:r>
              <a:rPr lang="en-US" dirty="0"/>
              <a:t> Cognitive changes in older adulthood may put individuals at risk of decreased social network diversity, decreased social contacts and increased loneliness. </a:t>
            </a:r>
          </a:p>
          <a:p>
            <a:endParaRPr lang="en-US" dirty="0"/>
          </a:p>
          <a:p>
            <a:r>
              <a:rPr lang="en-US" dirty="0"/>
              <a:t>These relations may be reciprocal further increasing risk of poorer cognitive performance. </a:t>
            </a:r>
          </a:p>
          <a:p>
            <a:endParaRPr lang="en-US" dirty="0"/>
          </a:p>
          <a:p>
            <a:r>
              <a:rPr lang="en-US" dirty="0"/>
              <a:t>The quality of existing social relationships appears unrelated to cognitive performance. </a:t>
            </a:r>
          </a:p>
          <a:p>
            <a:endParaRPr lang="en-US" dirty="0"/>
          </a:p>
          <a:p>
            <a:endParaRPr lang="en-US" dirty="0"/>
          </a:p>
        </p:txBody>
      </p:sp>
    </p:spTree>
    <p:extLst>
      <p:ext uri="{BB962C8B-B14F-4D97-AF65-F5344CB8AC3E}">
        <p14:creationId xmlns:p14="http://schemas.microsoft.com/office/powerpoint/2010/main" val="3354188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D5DB-64C5-6D47-B88E-D161C6D7D006}"/>
              </a:ext>
            </a:extLst>
          </p:cNvPr>
          <p:cNvSpPr>
            <a:spLocks noGrp="1"/>
          </p:cNvSpPr>
          <p:nvPr>
            <p:ph type="title"/>
          </p:nvPr>
        </p:nvSpPr>
        <p:spPr/>
        <p:txBody>
          <a:bodyPr/>
          <a:lstStyle/>
          <a:p>
            <a:r>
              <a:rPr lang="en-US" dirty="0"/>
              <a:t>Acknowledgements </a:t>
            </a:r>
          </a:p>
        </p:txBody>
      </p:sp>
      <p:sp>
        <p:nvSpPr>
          <p:cNvPr id="3" name="Content Placeholder 2">
            <a:extLst>
              <a:ext uri="{FF2B5EF4-FFF2-40B4-BE49-F238E27FC236}">
                <a16:creationId xmlns:a16="http://schemas.microsoft.com/office/drawing/2014/main" id="{A895594D-5B61-2B45-A028-C7F5472C4AC4}"/>
              </a:ext>
            </a:extLst>
          </p:cNvPr>
          <p:cNvSpPr>
            <a:spLocks noGrp="1"/>
          </p:cNvSpPr>
          <p:nvPr>
            <p:ph idx="1"/>
          </p:nvPr>
        </p:nvSpPr>
        <p:spPr/>
        <p:txBody>
          <a:bodyPr/>
          <a:lstStyle/>
          <a:p>
            <a:pPr marL="0" indent="0">
              <a:buNone/>
            </a:pPr>
            <a:r>
              <a:rPr lang="en-US" dirty="0"/>
              <a:t>Andrea </a:t>
            </a:r>
            <a:r>
              <a:rPr lang="en-US" dirty="0" err="1"/>
              <a:t>Piccinin</a:t>
            </a:r>
            <a:r>
              <a:rPr lang="en-US" dirty="0"/>
              <a:t>, PhD</a:t>
            </a:r>
          </a:p>
          <a:p>
            <a:pPr marL="0" indent="0">
              <a:buNone/>
            </a:pPr>
            <a:r>
              <a:rPr lang="en-US" dirty="0"/>
              <a:t>Andrey </a:t>
            </a:r>
            <a:r>
              <a:rPr lang="en-US" dirty="0" err="1"/>
              <a:t>Koval</a:t>
            </a:r>
            <a:r>
              <a:rPr lang="en-US" dirty="0"/>
              <a:t>, PhD</a:t>
            </a:r>
          </a:p>
          <a:p>
            <a:pPr marL="0" indent="0">
              <a:buNone/>
            </a:pPr>
            <a:endParaRPr lang="en-US" dirty="0"/>
          </a:p>
          <a:p>
            <a:endParaRPr lang="en-US" dirty="0"/>
          </a:p>
        </p:txBody>
      </p:sp>
    </p:spTree>
    <p:extLst>
      <p:ext uri="{BB962C8B-B14F-4D97-AF65-F5344CB8AC3E}">
        <p14:creationId xmlns:p14="http://schemas.microsoft.com/office/powerpoint/2010/main" val="4248828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7095-3B01-2640-9582-A11E63297E05}"/>
              </a:ext>
            </a:extLst>
          </p:cNvPr>
          <p:cNvSpPr>
            <a:spLocks noGrp="1"/>
          </p:cNvSpPr>
          <p:nvPr>
            <p:ph type="title"/>
          </p:nvPr>
        </p:nvSpPr>
        <p:spPr/>
        <p:txBody>
          <a:bodyPr/>
          <a:lstStyle/>
          <a:p>
            <a:pPr algn="ctr"/>
            <a:r>
              <a:rPr lang="en-US" dirty="0"/>
              <a:t>Social Relationships</a:t>
            </a:r>
          </a:p>
        </p:txBody>
      </p:sp>
      <p:sp>
        <p:nvSpPr>
          <p:cNvPr id="3" name="Content Placeholder 2">
            <a:extLst>
              <a:ext uri="{FF2B5EF4-FFF2-40B4-BE49-F238E27FC236}">
                <a16:creationId xmlns:a16="http://schemas.microsoft.com/office/drawing/2014/main" id="{D7634DE1-BC25-5146-AA2E-4DA1B7A775DD}"/>
              </a:ext>
            </a:extLst>
          </p:cNvPr>
          <p:cNvSpPr>
            <a:spLocks noGrp="1"/>
          </p:cNvSpPr>
          <p:nvPr>
            <p:ph idx="1"/>
          </p:nvPr>
        </p:nvSpPr>
        <p:spPr/>
        <p:txBody>
          <a:bodyPr/>
          <a:lstStyle/>
          <a:p>
            <a:r>
              <a:rPr lang="en-US" dirty="0"/>
              <a:t>Structural aspects:</a:t>
            </a:r>
          </a:p>
          <a:p>
            <a:pPr lvl="1"/>
            <a:r>
              <a:rPr lang="en-US" dirty="0"/>
              <a:t>Social network size</a:t>
            </a:r>
          </a:p>
          <a:p>
            <a:pPr lvl="1"/>
            <a:r>
              <a:rPr lang="en-US" dirty="0"/>
              <a:t>Frequency of contact with others</a:t>
            </a:r>
          </a:p>
          <a:p>
            <a:endParaRPr lang="en-US" dirty="0"/>
          </a:p>
          <a:p>
            <a:r>
              <a:rPr lang="en-US" dirty="0"/>
              <a:t>Functional aspects:</a:t>
            </a:r>
          </a:p>
          <a:p>
            <a:pPr lvl="1"/>
            <a:r>
              <a:rPr lang="en-US" dirty="0"/>
              <a:t>Provision of social support</a:t>
            </a:r>
          </a:p>
          <a:p>
            <a:pPr lvl="1"/>
            <a:r>
              <a:rPr lang="en-US" dirty="0"/>
              <a:t>Amelioration of loneliness</a:t>
            </a:r>
          </a:p>
          <a:p>
            <a:pPr marL="342900" lvl="1" indent="0">
              <a:buNone/>
            </a:pPr>
            <a:endParaRPr lang="en-US" dirty="0"/>
          </a:p>
        </p:txBody>
      </p:sp>
    </p:spTree>
    <p:extLst>
      <p:ext uri="{BB962C8B-B14F-4D97-AF65-F5344CB8AC3E}">
        <p14:creationId xmlns:p14="http://schemas.microsoft.com/office/powerpoint/2010/main" val="60785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4C28-FABF-7545-A576-0488A0C56739}"/>
              </a:ext>
            </a:extLst>
          </p:cNvPr>
          <p:cNvSpPr>
            <a:spLocks noGrp="1"/>
          </p:cNvSpPr>
          <p:nvPr>
            <p:ph type="title"/>
          </p:nvPr>
        </p:nvSpPr>
        <p:spPr/>
        <p:txBody>
          <a:bodyPr/>
          <a:lstStyle/>
          <a:p>
            <a:pPr algn="ctr"/>
            <a:r>
              <a:rPr lang="en-US" dirty="0"/>
              <a:t>Literature Review</a:t>
            </a:r>
          </a:p>
        </p:txBody>
      </p:sp>
      <p:sp>
        <p:nvSpPr>
          <p:cNvPr id="3" name="Content Placeholder 2">
            <a:extLst>
              <a:ext uri="{FF2B5EF4-FFF2-40B4-BE49-F238E27FC236}">
                <a16:creationId xmlns:a16="http://schemas.microsoft.com/office/drawing/2014/main" id="{4A9C1268-8D3C-E847-A651-4FCB340F1AC3}"/>
              </a:ext>
            </a:extLst>
          </p:cNvPr>
          <p:cNvSpPr>
            <a:spLocks noGrp="1"/>
          </p:cNvSpPr>
          <p:nvPr>
            <p:ph idx="1"/>
          </p:nvPr>
        </p:nvSpPr>
        <p:spPr/>
        <p:txBody>
          <a:bodyPr>
            <a:normAutofit fontScale="92500"/>
          </a:bodyPr>
          <a:lstStyle/>
          <a:p>
            <a:r>
              <a:rPr lang="en-US" dirty="0"/>
              <a:t>There is some evidence for the associations between a variety of social relationship factors and cognitive change in aging.</a:t>
            </a:r>
          </a:p>
          <a:p>
            <a:endParaRPr lang="en-US" dirty="0"/>
          </a:p>
          <a:p>
            <a:r>
              <a:rPr lang="en-US" dirty="0"/>
              <a:t>However, there are inconsistencies in the literature and no clear pattern indicating what social factors may be related to what domain of cognitive functioning. </a:t>
            </a:r>
          </a:p>
          <a:p>
            <a:endParaRPr lang="en-US" dirty="0"/>
          </a:p>
          <a:p>
            <a:r>
              <a:rPr lang="en-US" dirty="0"/>
              <a:t>There is little understanding of the mechanisms through which the two might be related.  </a:t>
            </a:r>
          </a:p>
        </p:txBody>
      </p:sp>
    </p:spTree>
    <p:extLst>
      <p:ext uri="{BB962C8B-B14F-4D97-AF65-F5344CB8AC3E}">
        <p14:creationId xmlns:p14="http://schemas.microsoft.com/office/powerpoint/2010/main" val="91883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3905-045F-FD45-AE50-FEB06F8B9696}"/>
              </a:ext>
            </a:extLst>
          </p:cNvPr>
          <p:cNvSpPr>
            <a:spLocks noGrp="1"/>
          </p:cNvSpPr>
          <p:nvPr>
            <p:ph type="title"/>
          </p:nvPr>
        </p:nvSpPr>
        <p:spPr>
          <a:xfrm>
            <a:off x="628650" y="1056646"/>
            <a:ext cx="7886700" cy="994172"/>
          </a:xfrm>
        </p:spPr>
        <p:txBody>
          <a:bodyPr/>
          <a:lstStyle/>
          <a:p>
            <a:pPr algn="ctr"/>
            <a:r>
              <a:rPr lang="en-US" dirty="0"/>
              <a:t>Cognitive Performance</a:t>
            </a:r>
          </a:p>
        </p:txBody>
      </p:sp>
      <p:cxnSp>
        <p:nvCxnSpPr>
          <p:cNvPr id="5" name="Straight Connector 4">
            <a:extLst>
              <a:ext uri="{FF2B5EF4-FFF2-40B4-BE49-F238E27FC236}">
                <a16:creationId xmlns:a16="http://schemas.microsoft.com/office/drawing/2014/main" id="{57583295-6436-3A43-B0CC-702E43F81ADD}"/>
              </a:ext>
            </a:extLst>
          </p:cNvPr>
          <p:cNvCxnSpPr/>
          <p:nvPr/>
        </p:nvCxnSpPr>
        <p:spPr>
          <a:xfrm>
            <a:off x="1582616" y="2255227"/>
            <a:ext cx="0" cy="3235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B290B96-340F-1C4E-848A-05915C1F4247}"/>
              </a:ext>
            </a:extLst>
          </p:cNvPr>
          <p:cNvCxnSpPr/>
          <p:nvPr/>
        </p:nvCxnSpPr>
        <p:spPr>
          <a:xfrm>
            <a:off x="1582616" y="5490797"/>
            <a:ext cx="49412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5F3EA5-C4DB-7B46-A4AC-E22D13D08BB1}"/>
              </a:ext>
            </a:extLst>
          </p:cNvPr>
          <p:cNvCxnSpPr/>
          <p:nvPr/>
        </p:nvCxnSpPr>
        <p:spPr>
          <a:xfrm>
            <a:off x="1705708" y="3503735"/>
            <a:ext cx="4273061"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02C3A4-FB34-9B4F-A998-689F66A9F46C}"/>
              </a:ext>
            </a:extLst>
          </p:cNvPr>
          <p:cNvCxnSpPr/>
          <p:nvPr/>
        </p:nvCxnSpPr>
        <p:spPr>
          <a:xfrm flipH="1">
            <a:off x="2074985" y="2371267"/>
            <a:ext cx="184639" cy="395654"/>
          </a:xfrm>
          <a:prstGeom prst="straightConnector1">
            <a:avLst/>
          </a:prstGeom>
          <a:ln>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97C83A7-81DD-3849-B5A1-0512CDF1379B}"/>
              </a:ext>
            </a:extLst>
          </p:cNvPr>
          <p:cNvCxnSpPr>
            <a:cxnSpLocks/>
          </p:cNvCxnSpPr>
          <p:nvPr/>
        </p:nvCxnSpPr>
        <p:spPr>
          <a:xfrm>
            <a:off x="2259624" y="2416289"/>
            <a:ext cx="272561" cy="735753"/>
          </a:xfrm>
          <a:prstGeom prst="straightConnector1">
            <a:avLst/>
          </a:prstGeom>
          <a:ln>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E9D5210-A6E7-B94A-B269-978DE306DC97}"/>
              </a:ext>
            </a:extLst>
          </p:cNvPr>
          <p:cNvSpPr txBox="1"/>
          <p:nvPr/>
        </p:nvSpPr>
        <p:spPr>
          <a:xfrm>
            <a:off x="2074985" y="2186161"/>
            <a:ext cx="1988045" cy="300082"/>
          </a:xfrm>
          <a:prstGeom prst="rect">
            <a:avLst/>
          </a:prstGeom>
          <a:noFill/>
        </p:spPr>
        <p:txBody>
          <a:bodyPr wrap="none" rtlCol="0">
            <a:spAutoFit/>
          </a:bodyPr>
          <a:lstStyle/>
          <a:p>
            <a:r>
              <a:rPr lang="en-US" sz="1350" dirty="0"/>
              <a:t>Time-specific fluctuations</a:t>
            </a:r>
          </a:p>
        </p:txBody>
      </p:sp>
      <p:cxnSp>
        <p:nvCxnSpPr>
          <p:cNvPr id="18" name="Straight Arrow Connector 17">
            <a:extLst>
              <a:ext uri="{FF2B5EF4-FFF2-40B4-BE49-F238E27FC236}">
                <a16:creationId xmlns:a16="http://schemas.microsoft.com/office/drawing/2014/main" id="{2DB9AFB2-73C0-6E4F-A7CF-36B087042C3F}"/>
              </a:ext>
            </a:extLst>
          </p:cNvPr>
          <p:cNvCxnSpPr/>
          <p:nvPr/>
        </p:nvCxnSpPr>
        <p:spPr>
          <a:xfrm flipH="1">
            <a:off x="5978769" y="3083452"/>
            <a:ext cx="263770" cy="420283"/>
          </a:xfrm>
          <a:prstGeom prst="straightConnector1">
            <a:avLst/>
          </a:prstGeom>
          <a:ln>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F6269F-3BA2-6840-8F82-D2FD2A7AEC4E}"/>
              </a:ext>
            </a:extLst>
          </p:cNvPr>
          <p:cNvSpPr txBox="1"/>
          <p:nvPr/>
        </p:nvSpPr>
        <p:spPr>
          <a:xfrm>
            <a:off x="6295293" y="2782159"/>
            <a:ext cx="1052211" cy="300082"/>
          </a:xfrm>
          <a:prstGeom prst="rect">
            <a:avLst/>
          </a:prstGeom>
          <a:noFill/>
        </p:spPr>
        <p:txBody>
          <a:bodyPr wrap="none" rtlCol="0">
            <a:spAutoFit/>
          </a:bodyPr>
          <a:lstStyle/>
          <a:p>
            <a:r>
              <a:rPr lang="en-US" sz="1350" dirty="0"/>
              <a:t>Overall level</a:t>
            </a:r>
          </a:p>
        </p:txBody>
      </p:sp>
      <p:cxnSp>
        <p:nvCxnSpPr>
          <p:cNvPr id="24" name="Straight Connector 23">
            <a:extLst>
              <a:ext uri="{FF2B5EF4-FFF2-40B4-BE49-F238E27FC236}">
                <a16:creationId xmlns:a16="http://schemas.microsoft.com/office/drawing/2014/main" id="{B5DD4AD1-C6F5-9449-B818-FA3AA1DC7748}"/>
              </a:ext>
            </a:extLst>
          </p:cNvPr>
          <p:cNvCxnSpPr/>
          <p:nvPr/>
        </p:nvCxnSpPr>
        <p:spPr>
          <a:xfrm>
            <a:off x="1784839" y="2853103"/>
            <a:ext cx="4325815" cy="14331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83A8FD7-41AC-E445-91AB-1A57714DA457}"/>
              </a:ext>
            </a:extLst>
          </p:cNvPr>
          <p:cNvSpPr txBox="1"/>
          <p:nvPr/>
        </p:nvSpPr>
        <p:spPr>
          <a:xfrm>
            <a:off x="6335209" y="4281559"/>
            <a:ext cx="1603452" cy="300082"/>
          </a:xfrm>
          <a:prstGeom prst="rect">
            <a:avLst/>
          </a:prstGeom>
          <a:noFill/>
        </p:spPr>
        <p:txBody>
          <a:bodyPr wrap="none" rtlCol="0">
            <a:spAutoFit/>
          </a:bodyPr>
          <a:lstStyle/>
          <a:p>
            <a:r>
              <a:rPr lang="en-US" sz="1350" dirty="0"/>
              <a:t>Trajectory over time</a:t>
            </a:r>
          </a:p>
        </p:txBody>
      </p:sp>
      <p:cxnSp>
        <p:nvCxnSpPr>
          <p:cNvPr id="27" name="Straight Arrow Connector 26">
            <a:extLst>
              <a:ext uri="{FF2B5EF4-FFF2-40B4-BE49-F238E27FC236}">
                <a16:creationId xmlns:a16="http://schemas.microsoft.com/office/drawing/2014/main" id="{9D7F697B-4A74-F441-831C-66C968536B83}"/>
              </a:ext>
            </a:extLst>
          </p:cNvPr>
          <p:cNvCxnSpPr>
            <a:cxnSpLocks/>
          </p:cNvCxnSpPr>
          <p:nvPr/>
        </p:nvCxnSpPr>
        <p:spPr>
          <a:xfrm flipV="1">
            <a:off x="1784839" y="2938640"/>
            <a:ext cx="0" cy="884095"/>
          </a:xfrm>
          <a:prstGeom prst="straightConnector1">
            <a:avLst/>
          </a:prstGeom>
          <a:ln>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DE06DB8-F856-5642-A0ED-A1A2BA126C43}"/>
              </a:ext>
            </a:extLst>
          </p:cNvPr>
          <p:cNvSpPr txBox="1"/>
          <p:nvPr/>
        </p:nvSpPr>
        <p:spPr>
          <a:xfrm>
            <a:off x="1718896" y="3804851"/>
            <a:ext cx="774571" cy="300082"/>
          </a:xfrm>
          <a:prstGeom prst="rect">
            <a:avLst/>
          </a:prstGeom>
          <a:noFill/>
        </p:spPr>
        <p:txBody>
          <a:bodyPr wrap="none" rtlCol="0">
            <a:spAutoFit/>
          </a:bodyPr>
          <a:lstStyle/>
          <a:p>
            <a:r>
              <a:rPr lang="en-US" sz="1350" dirty="0"/>
              <a:t>Baseline</a:t>
            </a:r>
          </a:p>
        </p:txBody>
      </p:sp>
      <p:sp>
        <p:nvSpPr>
          <p:cNvPr id="30" name="TextBox 29">
            <a:extLst>
              <a:ext uri="{FF2B5EF4-FFF2-40B4-BE49-F238E27FC236}">
                <a16:creationId xmlns:a16="http://schemas.microsoft.com/office/drawing/2014/main" id="{83F030DB-0374-FE44-B252-9210D11CC168}"/>
              </a:ext>
            </a:extLst>
          </p:cNvPr>
          <p:cNvSpPr txBox="1"/>
          <p:nvPr/>
        </p:nvSpPr>
        <p:spPr>
          <a:xfrm>
            <a:off x="3704169" y="5626141"/>
            <a:ext cx="534121" cy="300082"/>
          </a:xfrm>
          <a:prstGeom prst="rect">
            <a:avLst/>
          </a:prstGeom>
          <a:noFill/>
        </p:spPr>
        <p:txBody>
          <a:bodyPr wrap="none" rtlCol="0">
            <a:spAutoFit/>
          </a:bodyPr>
          <a:lstStyle/>
          <a:p>
            <a:r>
              <a:rPr lang="en-US" sz="1350" dirty="0"/>
              <a:t>Time</a:t>
            </a:r>
          </a:p>
        </p:txBody>
      </p:sp>
      <p:sp>
        <p:nvSpPr>
          <p:cNvPr id="34" name="Freeform 33">
            <a:extLst>
              <a:ext uri="{FF2B5EF4-FFF2-40B4-BE49-F238E27FC236}">
                <a16:creationId xmlns:a16="http://schemas.microsoft.com/office/drawing/2014/main" id="{757DA442-95FC-DA4C-AD09-093CE08AA071}"/>
              </a:ext>
            </a:extLst>
          </p:cNvPr>
          <p:cNvSpPr/>
          <p:nvPr/>
        </p:nvSpPr>
        <p:spPr>
          <a:xfrm>
            <a:off x="1784839" y="2709094"/>
            <a:ext cx="4384937" cy="1840925"/>
          </a:xfrm>
          <a:custGeom>
            <a:avLst/>
            <a:gdLst>
              <a:gd name="connsiteX0" fmla="*/ 0 w 5846582"/>
              <a:gd name="connsiteY0" fmla="*/ 180290 h 2454567"/>
              <a:gd name="connsiteX1" fmla="*/ 398584 w 5846582"/>
              <a:gd name="connsiteY1" fmla="*/ 16167 h 2454567"/>
              <a:gd name="connsiteX2" fmla="*/ 609600 w 5846582"/>
              <a:gd name="connsiteY2" fmla="*/ 531983 h 2454567"/>
              <a:gd name="connsiteX3" fmla="*/ 973015 w 5846582"/>
              <a:gd name="connsiteY3" fmla="*/ 602321 h 2454567"/>
              <a:gd name="connsiteX4" fmla="*/ 1418492 w 5846582"/>
              <a:gd name="connsiteY4" fmla="*/ 309244 h 2454567"/>
              <a:gd name="connsiteX5" fmla="*/ 1617784 w 5846582"/>
              <a:gd name="connsiteY5" fmla="*/ 637490 h 2454567"/>
              <a:gd name="connsiteX6" fmla="*/ 2168769 w 5846582"/>
              <a:gd name="connsiteY6" fmla="*/ 531983 h 2454567"/>
              <a:gd name="connsiteX7" fmla="*/ 2473569 w 5846582"/>
              <a:gd name="connsiteY7" fmla="*/ 883675 h 2454567"/>
              <a:gd name="connsiteX8" fmla="*/ 2661138 w 5846582"/>
              <a:gd name="connsiteY8" fmla="*/ 1293983 h 2454567"/>
              <a:gd name="connsiteX9" fmla="*/ 3411415 w 5846582"/>
              <a:gd name="connsiteY9" fmla="*/ 965737 h 2454567"/>
              <a:gd name="connsiteX10" fmla="*/ 3528646 w 5846582"/>
              <a:gd name="connsiteY10" fmla="*/ 1704290 h 2454567"/>
              <a:gd name="connsiteX11" fmla="*/ 4032738 w 5846582"/>
              <a:gd name="connsiteY11" fmla="*/ 1305706 h 2454567"/>
              <a:gd name="connsiteX12" fmla="*/ 4149969 w 5846582"/>
              <a:gd name="connsiteY12" fmla="*/ 1903583 h 2454567"/>
              <a:gd name="connsiteX13" fmla="*/ 4712677 w 5846582"/>
              <a:gd name="connsiteY13" fmla="*/ 1504998 h 2454567"/>
              <a:gd name="connsiteX14" fmla="*/ 4841630 w 5846582"/>
              <a:gd name="connsiteY14" fmla="*/ 2114598 h 2454567"/>
              <a:gd name="connsiteX15" fmla="*/ 5263661 w 5846582"/>
              <a:gd name="connsiteY15" fmla="*/ 1704290 h 2454567"/>
              <a:gd name="connsiteX16" fmla="*/ 5334000 w 5846582"/>
              <a:gd name="connsiteY16" fmla="*/ 2313890 h 2454567"/>
              <a:gd name="connsiteX17" fmla="*/ 5814646 w 5846582"/>
              <a:gd name="connsiteY17" fmla="*/ 1798075 h 2454567"/>
              <a:gd name="connsiteX18" fmla="*/ 5802923 w 5846582"/>
              <a:gd name="connsiteY18" fmla="*/ 2454567 h 2454567"/>
              <a:gd name="connsiteX19" fmla="*/ 5802923 w 5846582"/>
              <a:gd name="connsiteY19" fmla="*/ 2454567 h 2454567"/>
              <a:gd name="connsiteX20" fmla="*/ 5802923 w 5846582"/>
              <a:gd name="connsiteY20" fmla="*/ 2454567 h 2454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46582" h="2454567">
                <a:moveTo>
                  <a:pt x="0" y="180290"/>
                </a:moveTo>
                <a:cubicBezTo>
                  <a:pt x="148492" y="68921"/>
                  <a:pt x="296984" y="-42448"/>
                  <a:pt x="398584" y="16167"/>
                </a:cubicBezTo>
                <a:cubicBezTo>
                  <a:pt x="500184" y="74782"/>
                  <a:pt x="513862" y="434291"/>
                  <a:pt x="609600" y="531983"/>
                </a:cubicBezTo>
                <a:cubicBezTo>
                  <a:pt x="705338" y="629675"/>
                  <a:pt x="838200" y="639444"/>
                  <a:pt x="973015" y="602321"/>
                </a:cubicBezTo>
                <a:cubicBezTo>
                  <a:pt x="1107830" y="565198"/>
                  <a:pt x="1311031" y="303383"/>
                  <a:pt x="1418492" y="309244"/>
                </a:cubicBezTo>
                <a:cubicBezTo>
                  <a:pt x="1525953" y="315105"/>
                  <a:pt x="1492738" y="600367"/>
                  <a:pt x="1617784" y="637490"/>
                </a:cubicBezTo>
                <a:cubicBezTo>
                  <a:pt x="1742830" y="674613"/>
                  <a:pt x="2026138" y="490952"/>
                  <a:pt x="2168769" y="531983"/>
                </a:cubicBezTo>
                <a:cubicBezTo>
                  <a:pt x="2311400" y="573014"/>
                  <a:pt x="2391508" y="756675"/>
                  <a:pt x="2473569" y="883675"/>
                </a:cubicBezTo>
                <a:cubicBezTo>
                  <a:pt x="2555630" y="1010675"/>
                  <a:pt x="2504830" y="1280306"/>
                  <a:pt x="2661138" y="1293983"/>
                </a:cubicBezTo>
                <a:cubicBezTo>
                  <a:pt x="2817446" y="1307660"/>
                  <a:pt x="3266830" y="897353"/>
                  <a:pt x="3411415" y="965737"/>
                </a:cubicBezTo>
                <a:cubicBezTo>
                  <a:pt x="3556000" y="1034121"/>
                  <a:pt x="3425092" y="1647629"/>
                  <a:pt x="3528646" y="1704290"/>
                </a:cubicBezTo>
                <a:cubicBezTo>
                  <a:pt x="3632200" y="1760952"/>
                  <a:pt x="3929184" y="1272491"/>
                  <a:pt x="4032738" y="1305706"/>
                </a:cubicBezTo>
                <a:cubicBezTo>
                  <a:pt x="4136292" y="1338922"/>
                  <a:pt x="4036646" y="1870368"/>
                  <a:pt x="4149969" y="1903583"/>
                </a:cubicBezTo>
                <a:cubicBezTo>
                  <a:pt x="4263292" y="1936798"/>
                  <a:pt x="4597400" y="1469829"/>
                  <a:pt x="4712677" y="1504998"/>
                </a:cubicBezTo>
                <a:cubicBezTo>
                  <a:pt x="4827954" y="1540167"/>
                  <a:pt x="4749799" y="2081383"/>
                  <a:pt x="4841630" y="2114598"/>
                </a:cubicBezTo>
                <a:cubicBezTo>
                  <a:pt x="4933461" y="2147813"/>
                  <a:pt x="5181599" y="1671075"/>
                  <a:pt x="5263661" y="1704290"/>
                </a:cubicBezTo>
                <a:cubicBezTo>
                  <a:pt x="5345723" y="1737505"/>
                  <a:pt x="5242169" y="2298259"/>
                  <a:pt x="5334000" y="2313890"/>
                </a:cubicBezTo>
                <a:cubicBezTo>
                  <a:pt x="5425831" y="2329521"/>
                  <a:pt x="5736492" y="1774629"/>
                  <a:pt x="5814646" y="1798075"/>
                </a:cubicBezTo>
                <a:cubicBezTo>
                  <a:pt x="5892800" y="1821521"/>
                  <a:pt x="5802923" y="2454567"/>
                  <a:pt x="5802923" y="2454567"/>
                </a:cubicBezTo>
                <a:lnTo>
                  <a:pt x="5802923" y="2454567"/>
                </a:lnTo>
                <a:lnTo>
                  <a:pt x="5802923" y="2454567"/>
                </a:lnTo>
              </a:path>
            </a:pathLst>
          </a:cu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19559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5FAE-B968-D043-8422-957A7484E221}"/>
              </a:ext>
            </a:extLst>
          </p:cNvPr>
          <p:cNvSpPr>
            <a:spLocks noGrp="1"/>
          </p:cNvSpPr>
          <p:nvPr>
            <p:ph type="title"/>
          </p:nvPr>
        </p:nvSpPr>
        <p:spPr/>
        <p:txBody>
          <a:bodyPr/>
          <a:lstStyle/>
          <a:p>
            <a:pPr algn="ctr"/>
            <a:r>
              <a:rPr lang="en-US" dirty="0"/>
              <a:t>Social Relationships</a:t>
            </a:r>
          </a:p>
        </p:txBody>
      </p:sp>
      <p:cxnSp>
        <p:nvCxnSpPr>
          <p:cNvPr id="4" name="Straight Connector 3">
            <a:extLst>
              <a:ext uri="{FF2B5EF4-FFF2-40B4-BE49-F238E27FC236}">
                <a16:creationId xmlns:a16="http://schemas.microsoft.com/office/drawing/2014/main" id="{C43E2C67-2EC4-1E49-B4BE-0D8285C5644F}"/>
              </a:ext>
            </a:extLst>
          </p:cNvPr>
          <p:cNvCxnSpPr/>
          <p:nvPr/>
        </p:nvCxnSpPr>
        <p:spPr>
          <a:xfrm>
            <a:off x="1582616" y="2255227"/>
            <a:ext cx="0" cy="32355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60A5F9D-FB2C-B445-8352-CA534CF04EA1}"/>
              </a:ext>
            </a:extLst>
          </p:cNvPr>
          <p:cNvCxnSpPr/>
          <p:nvPr/>
        </p:nvCxnSpPr>
        <p:spPr>
          <a:xfrm>
            <a:off x="1582616" y="5490797"/>
            <a:ext cx="49412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ADE33EF-149F-1449-A23F-09651D3787BF}"/>
              </a:ext>
            </a:extLst>
          </p:cNvPr>
          <p:cNvCxnSpPr/>
          <p:nvPr/>
        </p:nvCxnSpPr>
        <p:spPr>
          <a:xfrm>
            <a:off x="1705708" y="3503735"/>
            <a:ext cx="42730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5EE3AEB-F795-F547-9C61-1AC1D79BE78F}"/>
              </a:ext>
            </a:extLst>
          </p:cNvPr>
          <p:cNvCxnSpPr/>
          <p:nvPr/>
        </p:nvCxnSpPr>
        <p:spPr>
          <a:xfrm flipH="1">
            <a:off x="2074985" y="2371267"/>
            <a:ext cx="184639" cy="39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33B708D-E91B-F044-ABD7-7CBE6155FEDE}"/>
              </a:ext>
            </a:extLst>
          </p:cNvPr>
          <p:cNvCxnSpPr>
            <a:cxnSpLocks/>
          </p:cNvCxnSpPr>
          <p:nvPr/>
        </p:nvCxnSpPr>
        <p:spPr>
          <a:xfrm>
            <a:off x="2259624" y="2416289"/>
            <a:ext cx="272561" cy="73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5101F8-C9C7-8241-8226-156B33526C26}"/>
              </a:ext>
            </a:extLst>
          </p:cNvPr>
          <p:cNvSpPr txBox="1"/>
          <p:nvPr/>
        </p:nvSpPr>
        <p:spPr>
          <a:xfrm>
            <a:off x="2074985" y="2186161"/>
            <a:ext cx="1988045" cy="300082"/>
          </a:xfrm>
          <a:prstGeom prst="rect">
            <a:avLst/>
          </a:prstGeom>
          <a:noFill/>
        </p:spPr>
        <p:txBody>
          <a:bodyPr wrap="none" rtlCol="0">
            <a:spAutoFit/>
          </a:bodyPr>
          <a:lstStyle/>
          <a:p>
            <a:r>
              <a:rPr lang="en-US" sz="1350" dirty="0"/>
              <a:t>Time-specific fluctuations</a:t>
            </a:r>
          </a:p>
        </p:txBody>
      </p:sp>
      <p:cxnSp>
        <p:nvCxnSpPr>
          <p:cNvPr id="10" name="Straight Arrow Connector 9">
            <a:extLst>
              <a:ext uri="{FF2B5EF4-FFF2-40B4-BE49-F238E27FC236}">
                <a16:creationId xmlns:a16="http://schemas.microsoft.com/office/drawing/2014/main" id="{7EEECECE-20F1-B842-8069-33764B8E210D}"/>
              </a:ext>
            </a:extLst>
          </p:cNvPr>
          <p:cNvCxnSpPr/>
          <p:nvPr/>
        </p:nvCxnSpPr>
        <p:spPr>
          <a:xfrm flipH="1">
            <a:off x="5978769" y="3083452"/>
            <a:ext cx="263770" cy="42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4E5D86-6225-0E46-B3F0-91306D49E053}"/>
              </a:ext>
            </a:extLst>
          </p:cNvPr>
          <p:cNvSpPr txBox="1"/>
          <p:nvPr/>
        </p:nvSpPr>
        <p:spPr>
          <a:xfrm>
            <a:off x="6295293" y="2782159"/>
            <a:ext cx="1052211" cy="300082"/>
          </a:xfrm>
          <a:prstGeom prst="rect">
            <a:avLst/>
          </a:prstGeom>
          <a:noFill/>
        </p:spPr>
        <p:txBody>
          <a:bodyPr wrap="none" rtlCol="0">
            <a:spAutoFit/>
          </a:bodyPr>
          <a:lstStyle/>
          <a:p>
            <a:r>
              <a:rPr lang="en-US" sz="1350" dirty="0"/>
              <a:t>Overall level</a:t>
            </a:r>
          </a:p>
        </p:txBody>
      </p:sp>
      <p:cxnSp>
        <p:nvCxnSpPr>
          <p:cNvPr id="12" name="Straight Connector 11">
            <a:extLst>
              <a:ext uri="{FF2B5EF4-FFF2-40B4-BE49-F238E27FC236}">
                <a16:creationId xmlns:a16="http://schemas.microsoft.com/office/drawing/2014/main" id="{5D6F3618-0F6D-9C47-8954-766C2D579E08}"/>
              </a:ext>
            </a:extLst>
          </p:cNvPr>
          <p:cNvCxnSpPr>
            <a:cxnSpLocks/>
          </p:cNvCxnSpPr>
          <p:nvPr/>
        </p:nvCxnSpPr>
        <p:spPr>
          <a:xfrm>
            <a:off x="1811216" y="3047553"/>
            <a:ext cx="4523993" cy="89579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508D08-5C7E-704E-A5E9-A2197193CAE6}"/>
              </a:ext>
            </a:extLst>
          </p:cNvPr>
          <p:cNvSpPr txBox="1"/>
          <p:nvPr/>
        </p:nvSpPr>
        <p:spPr>
          <a:xfrm>
            <a:off x="6335209" y="4281559"/>
            <a:ext cx="1603452" cy="300082"/>
          </a:xfrm>
          <a:prstGeom prst="rect">
            <a:avLst/>
          </a:prstGeom>
          <a:noFill/>
        </p:spPr>
        <p:txBody>
          <a:bodyPr wrap="none" rtlCol="0">
            <a:spAutoFit/>
          </a:bodyPr>
          <a:lstStyle/>
          <a:p>
            <a:r>
              <a:rPr lang="en-US" sz="1350" dirty="0"/>
              <a:t>Trajectory over time</a:t>
            </a:r>
          </a:p>
        </p:txBody>
      </p:sp>
      <p:cxnSp>
        <p:nvCxnSpPr>
          <p:cNvPr id="14" name="Straight Arrow Connector 13">
            <a:extLst>
              <a:ext uri="{FF2B5EF4-FFF2-40B4-BE49-F238E27FC236}">
                <a16:creationId xmlns:a16="http://schemas.microsoft.com/office/drawing/2014/main" id="{7C0E9FFC-888F-424E-828A-60333D34F7C4}"/>
              </a:ext>
            </a:extLst>
          </p:cNvPr>
          <p:cNvCxnSpPr>
            <a:cxnSpLocks/>
          </p:cNvCxnSpPr>
          <p:nvPr/>
        </p:nvCxnSpPr>
        <p:spPr>
          <a:xfrm flipV="1">
            <a:off x="1784839" y="2938640"/>
            <a:ext cx="0" cy="884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0A1490-F26E-984D-A6EE-F12583E7B283}"/>
              </a:ext>
            </a:extLst>
          </p:cNvPr>
          <p:cNvSpPr txBox="1"/>
          <p:nvPr/>
        </p:nvSpPr>
        <p:spPr>
          <a:xfrm>
            <a:off x="1718896" y="3804851"/>
            <a:ext cx="774571" cy="300082"/>
          </a:xfrm>
          <a:prstGeom prst="rect">
            <a:avLst/>
          </a:prstGeom>
          <a:noFill/>
        </p:spPr>
        <p:txBody>
          <a:bodyPr wrap="none" rtlCol="0">
            <a:spAutoFit/>
          </a:bodyPr>
          <a:lstStyle/>
          <a:p>
            <a:r>
              <a:rPr lang="en-US" sz="1350" dirty="0"/>
              <a:t>Baseline</a:t>
            </a:r>
          </a:p>
        </p:txBody>
      </p:sp>
      <p:sp>
        <p:nvSpPr>
          <p:cNvPr id="16" name="TextBox 15">
            <a:extLst>
              <a:ext uri="{FF2B5EF4-FFF2-40B4-BE49-F238E27FC236}">
                <a16:creationId xmlns:a16="http://schemas.microsoft.com/office/drawing/2014/main" id="{7BB7159D-72E2-234A-A499-1654A9F64A3D}"/>
              </a:ext>
            </a:extLst>
          </p:cNvPr>
          <p:cNvSpPr txBox="1"/>
          <p:nvPr/>
        </p:nvSpPr>
        <p:spPr>
          <a:xfrm>
            <a:off x="3704169" y="5626141"/>
            <a:ext cx="534121" cy="300082"/>
          </a:xfrm>
          <a:prstGeom prst="rect">
            <a:avLst/>
          </a:prstGeom>
          <a:noFill/>
        </p:spPr>
        <p:txBody>
          <a:bodyPr wrap="none" rtlCol="0">
            <a:spAutoFit/>
          </a:bodyPr>
          <a:lstStyle/>
          <a:p>
            <a:r>
              <a:rPr lang="en-US" sz="1350" dirty="0"/>
              <a:t>Time</a:t>
            </a:r>
          </a:p>
        </p:txBody>
      </p:sp>
      <p:sp>
        <p:nvSpPr>
          <p:cNvPr id="19" name="Freeform 18">
            <a:extLst>
              <a:ext uri="{FF2B5EF4-FFF2-40B4-BE49-F238E27FC236}">
                <a16:creationId xmlns:a16="http://schemas.microsoft.com/office/drawing/2014/main" id="{E02ED18B-3A9A-D443-ADC1-364A2A8A2366}"/>
              </a:ext>
            </a:extLst>
          </p:cNvPr>
          <p:cNvSpPr/>
          <p:nvPr/>
        </p:nvSpPr>
        <p:spPr>
          <a:xfrm>
            <a:off x="1776047" y="2731115"/>
            <a:ext cx="4689894" cy="1297581"/>
          </a:xfrm>
          <a:custGeom>
            <a:avLst/>
            <a:gdLst>
              <a:gd name="connsiteX0" fmla="*/ 0 w 6253192"/>
              <a:gd name="connsiteY0" fmla="*/ 303328 h 1730108"/>
              <a:gd name="connsiteX1" fmla="*/ 492369 w 6253192"/>
              <a:gd name="connsiteY1" fmla="*/ 10251 h 1730108"/>
              <a:gd name="connsiteX2" fmla="*/ 1066800 w 6253192"/>
              <a:gd name="connsiteY2" fmla="*/ 631575 h 1730108"/>
              <a:gd name="connsiteX3" fmla="*/ 1606061 w 6253192"/>
              <a:gd name="connsiteY3" fmla="*/ 408836 h 1730108"/>
              <a:gd name="connsiteX4" fmla="*/ 2051538 w 6253192"/>
              <a:gd name="connsiteY4" fmla="*/ 678467 h 1730108"/>
              <a:gd name="connsiteX5" fmla="*/ 2602523 w 6253192"/>
              <a:gd name="connsiteY5" fmla="*/ 526067 h 1730108"/>
              <a:gd name="connsiteX6" fmla="*/ 3012830 w 6253192"/>
              <a:gd name="connsiteY6" fmla="*/ 830867 h 1730108"/>
              <a:gd name="connsiteX7" fmla="*/ 3294184 w 6253192"/>
              <a:gd name="connsiteY7" fmla="*/ 1616313 h 1730108"/>
              <a:gd name="connsiteX8" fmla="*/ 3739661 w 6253192"/>
              <a:gd name="connsiteY8" fmla="*/ 1358405 h 1730108"/>
              <a:gd name="connsiteX9" fmla="*/ 4009292 w 6253192"/>
              <a:gd name="connsiteY9" fmla="*/ 1721821 h 1730108"/>
              <a:gd name="connsiteX10" fmla="*/ 4478215 w 6253192"/>
              <a:gd name="connsiteY10" fmla="*/ 1217728 h 1730108"/>
              <a:gd name="connsiteX11" fmla="*/ 4958861 w 6253192"/>
              <a:gd name="connsiteY11" fmla="*/ 1534251 h 1730108"/>
              <a:gd name="connsiteX12" fmla="*/ 5509846 w 6253192"/>
              <a:gd name="connsiteY12" fmla="*/ 1264621 h 1730108"/>
              <a:gd name="connsiteX13" fmla="*/ 5955323 w 6253192"/>
              <a:gd name="connsiteY13" fmla="*/ 1721821 h 1730108"/>
              <a:gd name="connsiteX14" fmla="*/ 6213230 w 6253192"/>
              <a:gd name="connsiteY14" fmla="*/ 1557698 h 1730108"/>
              <a:gd name="connsiteX15" fmla="*/ 6248400 w 6253192"/>
              <a:gd name="connsiteY15" fmla="*/ 1534251 h 173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53192" h="1730108">
                <a:moveTo>
                  <a:pt x="0" y="303328"/>
                </a:moveTo>
                <a:cubicBezTo>
                  <a:pt x="157284" y="129435"/>
                  <a:pt x="314569" y="-44457"/>
                  <a:pt x="492369" y="10251"/>
                </a:cubicBezTo>
                <a:cubicBezTo>
                  <a:pt x="670169" y="64959"/>
                  <a:pt x="881185" y="565144"/>
                  <a:pt x="1066800" y="631575"/>
                </a:cubicBezTo>
                <a:cubicBezTo>
                  <a:pt x="1252415" y="698006"/>
                  <a:pt x="1441938" y="401021"/>
                  <a:pt x="1606061" y="408836"/>
                </a:cubicBezTo>
                <a:cubicBezTo>
                  <a:pt x="1770184" y="416651"/>
                  <a:pt x="1885461" y="658929"/>
                  <a:pt x="2051538" y="678467"/>
                </a:cubicBezTo>
                <a:cubicBezTo>
                  <a:pt x="2217615" y="698005"/>
                  <a:pt x="2442308" y="500667"/>
                  <a:pt x="2602523" y="526067"/>
                </a:cubicBezTo>
                <a:cubicBezTo>
                  <a:pt x="2762738" y="551467"/>
                  <a:pt x="2897553" y="649159"/>
                  <a:pt x="3012830" y="830867"/>
                </a:cubicBezTo>
                <a:cubicBezTo>
                  <a:pt x="3128107" y="1012575"/>
                  <a:pt x="3173046" y="1528390"/>
                  <a:pt x="3294184" y="1616313"/>
                </a:cubicBezTo>
                <a:cubicBezTo>
                  <a:pt x="3415322" y="1704236"/>
                  <a:pt x="3620476" y="1340820"/>
                  <a:pt x="3739661" y="1358405"/>
                </a:cubicBezTo>
                <a:cubicBezTo>
                  <a:pt x="3858846" y="1375990"/>
                  <a:pt x="3886200" y="1745267"/>
                  <a:pt x="4009292" y="1721821"/>
                </a:cubicBezTo>
                <a:cubicBezTo>
                  <a:pt x="4132384" y="1698375"/>
                  <a:pt x="4319954" y="1248990"/>
                  <a:pt x="4478215" y="1217728"/>
                </a:cubicBezTo>
                <a:cubicBezTo>
                  <a:pt x="4636476" y="1186466"/>
                  <a:pt x="4786923" y="1526436"/>
                  <a:pt x="4958861" y="1534251"/>
                </a:cubicBezTo>
                <a:cubicBezTo>
                  <a:pt x="5130799" y="1542066"/>
                  <a:pt x="5343769" y="1233359"/>
                  <a:pt x="5509846" y="1264621"/>
                </a:cubicBezTo>
                <a:cubicBezTo>
                  <a:pt x="5675923" y="1295883"/>
                  <a:pt x="5838092" y="1672975"/>
                  <a:pt x="5955323" y="1721821"/>
                </a:cubicBezTo>
                <a:cubicBezTo>
                  <a:pt x="6072554" y="1770667"/>
                  <a:pt x="6164384" y="1588960"/>
                  <a:pt x="6213230" y="1557698"/>
                </a:cubicBezTo>
                <a:cubicBezTo>
                  <a:pt x="6262076" y="1526436"/>
                  <a:pt x="6255238" y="1530343"/>
                  <a:pt x="6248400" y="153425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84251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CC3B-296C-C840-820C-E39E11D66A2E}"/>
              </a:ext>
            </a:extLst>
          </p:cNvPr>
          <p:cNvSpPr>
            <a:spLocks noGrp="1"/>
          </p:cNvSpPr>
          <p:nvPr>
            <p:ph type="title"/>
          </p:nvPr>
        </p:nvSpPr>
        <p:spPr/>
        <p:txBody>
          <a:bodyPr/>
          <a:lstStyle/>
          <a:p>
            <a:pPr algn="ctr"/>
            <a:r>
              <a:rPr lang="en-US" dirty="0"/>
              <a:t>Specific Questions</a:t>
            </a:r>
          </a:p>
        </p:txBody>
      </p:sp>
      <p:sp>
        <p:nvSpPr>
          <p:cNvPr id="3" name="Content Placeholder 2">
            <a:extLst>
              <a:ext uri="{FF2B5EF4-FFF2-40B4-BE49-F238E27FC236}">
                <a16:creationId xmlns:a16="http://schemas.microsoft.com/office/drawing/2014/main" id="{03E73678-652E-E246-9FC8-A4561CAD8455}"/>
              </a:ext>
            </a:extLst>
          </p:cNvPr>
          <p:cNvSpPr>
            <a:spLocks noGrp="1"/>
          </p:cNvSpPr>
          <p:nvPr>
            <p:ph idx="1"/>
          </p:nvPr>
        </p:nvSpPr>
        <p:spPr/>
        <p:txBody>
          <a:bodyPr>
            <a:normAutofit fontScale="85000" lnSpcReduction="20000"/>
          </a:bodyPr>
          <a:lstStyle/>
          <a:p>
            <a:pPr marL="385763" indent="-385763">
              <a:buFont typeface="+mj-lt"/>
              <a:buAutoNum type="arabicPeriod"/>
            </a:pPr>
            <a:r>
              <a:rPr lang="en-CA" dirty="0"/>
              <a:t>Do structural, specifically social network size and social contact, and functional, specifically social support and loneliness, social relationship factors show linear change over time?</a:t>
            </a:r>
          </a:p>
          <a:p>
            <a:pPr marL="385763" indent="-385763">
              <a:buFont typeface="+mj-lt"/>
              <a:buAutoNum type="arabicPeriod"/>
            </a:pPr>
            <a:r>
              <a:rPr lang="en-CA" dirty="0"/>
              <a:t>Is there a relationship between levels of social relationship factors and levels of cognitive performance?</a:t>
            </a:r>
          </a:p>
          <a:p>
            <a:pPr marL="385763" indent="-385763">
              <a:buFont typeface="+mj-lt"/>
              <a:buAutoNum type="arabicPeriod"/>
            </a:pPr>
            <a:r>
              <a:rPr lang="en-CA" dirty="0"/>
              <a:t>Is there a relationship between linear trajectories of social relationship factors and linear trajectories of cognitive performance?</a:t>
            </a:r>
          </a:p>
          <a:p>
            <a:pPr marL="385763" indent="-385763">
              <a:buFont typeface="+mj-lt"/>
              <a:buAutoNum type="arabicPeriod"/>
            </a:pPr>
            <a:r>
              <a:rPr lang="en-CA" dirty="0"/>
              <a:t>Is there a relationship between time-specific fluctuations in social factors and time-specific fluctuations in cognitive performance?</a:t>
            </a:r>
          </a:p>
          <a:p>
            <a:pPr marL="385763" indent="-385763">
              <a:buFont typeface="+mj-lt"/>
              <a:buAutoNum type="arabicPeriod"/>
            </a:pPr>
            <a:r>
              <a:rPr lang="en-CA" dirty="0"/>
              <a:t>What is the direction of the relations between social relationship factors and cognitive performance?</a:t>
            </a:r>
          </a:p>
          <a:p>
            <a:endParaRPr lang="en-US" dirty="0"/>
          </a:p>
        </p:txBody>
      </p:sp>
    </p:spTree>
    <p:extLst>
      <p:ext uri="{BB962C8B-B14F-4D97-AF65-F5344CB8AC3E}">
        <p14:creationId xmlns:p14="http://schemas.microsoft.com/office/powerpoint/2010/main" val="155017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4730-92FB-FB49-822D-F2F141EB8FAE}"/>
              </a:ext>
            </a:extLst>
          </p:cNvPr>
          <p:cNvSpPr>
            <a:spLocks noGrp="1"/>
          </p:cNvSpPr>
          <p:nvPr>
            <p:ph type="title"/>
          </p:nvPr>
        </p:nvSpPr>
        <p:spPr/>
        <p:txBody>
          <a:bodyPr/>
          <a:lstStyle/>
          <a:p>
            <a:r>
              <a:rPr lang="en-US" dirty="0"/>
              <a:t>Participants - Health and Retirement Study</a:t>
            </a:r>
          </a:p>
        </p:txBody>
      </p:sp>
      <p:sp>
        <p:nvSpPr>
          <p:cNvPr id="3" name="Content Placeholder 2">
            <a:extLst>
              <a:ext uri="{FF2B5EF4-FFF2-40B4-BE49-F238E27FC236}">
                <a16:creationId xmlns:a16="http://schemas.microsoft.com/office/drawing/2014/main" id="{A75A3C72-7291-1243-9974-039597C59A20}"/>
              </a:ext>
            </a:extLst>
          </p:cNvPr>
          <p:cNvSpPr>
            <a:spLocks noGrp="1"/>
          </p:cNvSpPr>
          <p:nvPr>
            <p:ph idx="1"/>
          </p:nvPr>
        </p:nvSpPr>
        <p:spPr/>
        <p:txBody>
          <a:bodyPr>
            <a:normAutofit lnSpcReduction="10000"/>
          </a:bodyPr>
          <a:lstStyle/>
          <a:p>
            <a:r>
              <a:rPr lang="en-US" dirty="0"/>
              <a:t>Participants were drawn from the 2004, 2006, 2008, 2010, 2012, and 2014 waves of the Health and Retirement Study (HRS). </a:t>
            </a:r>
          </a:p>
          <a:p>
            <a:r>
              <a:rPr lang="en-US" dirty="0"/>
              <a:t>The HRS is a nationally representative longitudinal panel study of individuals over the age of 50 in United States of America.</a:t>
            </a:r>
          </a:p>
          <a:p>
            <a:r>
              <a:rPr lang="en-US" dirty="0"/>
              <a:t>Exclusion criteria for the present analysis were ever having been diagnosed with a “memory-related disease”, Alzheimer’s disease or dementia.</a:t>
            </a:r>
          </a:p>
          <a:p>
            <a:r>
              <a:rPr lang="en-US" dirty="0"/>
              <a:t>Excluded occasions with participants less than 65 years old. </a:t>
            </a:r>
            <a:endParaRPr lang="en-CA" dirty="0"/>
          </a:p>
          <a:p>
            <a:endParaRPr lang="en-US" dirty="0"/>
          </a:p>
        </p:txBody>
      </p:sp>
    </p:spTree>
    <p:extLst>
      <p:ext uri="{BB962C8B-B14F-4D97-AF65-F5344CB8AC3E}">
        <p14:creationId xmlns:p14="http://schemas.microsoft.com/office/powerpoint/2010/main" val="499747338"/>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230367"/>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13132</TotalTime>
  <Words>3474</Words>
  <Application>Microsoft Macintosh PowerPoint</Application>
  <PresentationFormat>On-screen Show (4:3)</PresentationFormat>
  <Paragraphs>358</Paragraphs>
  <Slides>36</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vt:lpstr>
      <vt:lpstr>Times</vt:lpstr>
      <vt:lpstr>Times New Roman</vt:lpstr>
      <vt:lpstr>Office Theme</vt:lpstr>
      <vt:lpstr>Structural and Functional Aspects of Social Relationships and Cognition in Aging</vt:lpstr>
      <vt:lpstr>Overview</vt:lpstr>
      <vt:lpstr>Introduction</vt:lpstr>
      <vt:lpstr>Social Relationships</vt:lpstr>
      <vt:lpstr>Literature Review</vt:lpstr>
      <vt:lpstr>Cognitive Performance</vt:lpstr>
      <vt:lpstr>Social Relationships</vt:lpstr>
      <vt:lpstr>Specific Questions</vt:lpstr>
      <vt:lpstr>Participants - Health and Retirement Study</vt:lpstr>
      <vt:lpstr>Measures</vt:lpstr>
      <vt:lpstr>Analytical Strategy  </vt:lpstr>
      <vt:lpstr>Model Building Approach</vt:lpstr>
      <vt:lpstr>Descriptive Statistics</vt:lpstr>
      <vt:lpstr>Results: Social Factors</vt:lpstr>
      <vt:lpstr>Results – Cognitive Performance</vt:lpstr>
      <vt:lpstr>Results: Cognitive Performance Continued</vt:lpstr>
      <vt:lpstr>Results: Bivariate Relations</vt:lpstr>
      <vt:lpstr>Immediate Word Recall &amp; Social Network</vt:lpstr>
      <vt:lpstr>Delayed Word Recall &amp; Social Network</vt:lpstr>
      <vt:lpstr>Mental Status &amp; Social Network</vt:lpstr>
      <vt:lpstr>Social Network Results Summary</vt:lpstr>
      <vt:lpstr>Immediate Word Recall &amp; Social Contact</vt:lpstr>
      <vt:lpstr>Delayed Word Recall &amp; Social Contact</vt:lpstr>
      <vt:lpstr>Mental Status &amp; Social Contact</vt:lpstr>
      <vt:lpstr>Social Contact Results Summary</vt:lpstr>
      <vt:lpstr>Immediate Word Recall &amp; Social Support</vt:lpstr>
      <vt:lpstr>Delayed Word Recall &amp; Social Support</vt:lpstr>
      <vt:lpstr>Mental Status &amp; Social Support</vt:lpstr>
      <vt:lpstr>Social Support Results Summary</vt:lpstr>
      <vt:lpstr>Immediate Word Recall - Loneliness</vt:lpstr>
      <vt:lpstr>Delayed Word Recall - Loneliness</vt:lpstr>
      <vt:lpstr>Mental Status - Loneliness</vt:lpstr>
      <vt:lpstr>Loneliness Results Summary</vt:lpstr>
      <vt:lpstr>Summary</vt:lpstr>
      <vt:lpstr>Discussion</vt:lpstr>
      <vt:lpstr>Acknowledgements </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Cassandra Brown</dc:creator>
  <cp:lastModifiedBy>Cassandra Brown</cp:lastModifiedBy>
  <cp:revision>83</cp:revision>
  <dcterms:created xsi:type="dcterms:W3CDTF">2018-03-30T00:15:04Z</dcterms:created>
  <dcterms:modified xsi:type="dcterms:W3CDTF">2018-04-27T12:20:36Z</dcterms:modified>
</cp:coreProperties>
</file>