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05D0BB0-9334-4B6E-9274-41DABB67E2AD}">
  <a:tblStyle styleId="{905D0BB0-9334-4B6E-9274-41DABB67E2A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414262dc9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414262dc9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04b6e7c93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04b6e7c93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41a30b00f2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41a30b00f2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414262dc9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414262dc9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414262dc9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414262dc9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04b6e7c93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04b6e7c93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04b6e7c93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04b6e7c93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04b6e7c93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04b6e7c93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04b6e7c932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04b6e7c932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41a30b00f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41a30b00f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414262dc9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414262dc9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41a30b00f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41a30b00f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41a30b00f2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341a30b00f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41a30b00f2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41a30b00f2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41a30b00f2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41a30b00f2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41a30b00f2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341a30b00f2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341a30b00f2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341a30b00f2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3414262dc9d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3414262dc9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3428139f6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3428139f6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3414262dc9d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3414262dc9d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41dfa8073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41dfa8073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414262dc9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414262dc9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41dfa8073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41dfa8073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04b6e7c9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04b6e7c9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a:t>Social dimension: Focuses on human well-being, equity, and social justice.</a:t>
            </a:r>
            <a:endParaRPr/>
          </a:p>
          <a:p>
            <a:pPr indent="0" lvl="0" marL="0" rtl="0" algn="l">
              <a:spcBef>
                <a:spcPts val="0"/>
              </a:spcBef>
              <a:spcAft>
                <a:spcPts val="0"/>
              </a:spcAft>
              <a:buClr>
                <a:schemeClr val="dk1"/>
              </a:buClr>
              <a:buSzPts val="1100"/>
              <a:buFont typeface="Arial"/>
              <a:buNone/>
            </a:pPr>
            <a:r>
              <a:rPr lang="it"/>
              <a:t>Economic dimension: Concerns the sustainable management of resources and economic growth.</a:t>
            </a:r>
            <a:endParaRPr/>
          </a:p>
          <a:p>
            <a:pPr indent="0" lvl="0" marL="0" rtl="0" algn="l">
              <a:spcBef>
                <a:spcPts val="0"/>
              </a:spcBef>
              <a:spcAft>
                <a:spcPts val="0"/>
              </a:spcAft>
              <a:buClr>
                <a:schemeClr val="dk1"/>
              </a:buClr>
              <a:buSzPts val="1100"/>
              <a:buFont typeface="Arial"/>
              <a:buNone/>
            </a:pPr>
            <a:r>
              <a:rPr lang="it"/>
              <a:t>Environmental dimension: Aims to protect and preserve ecosystems and biodiversity.</a:t>
            </a:r>
            <a:endParaRPr/>
          </a:p>
          <a:p>
            <a:pPr indent="0" lvl="0" marL="0" rtl="0" algn="l">
              <a:spcBef>
                <a:spcPts val="0"/>
              </a:spcBef>
              <a:spcAft>
                <a:spcPts val="0"/>
              </a:spcAft>
              <a:buNone/>
            </a:pPr>
            <a:r>
              <a:rPr lang="it"/>
              <a:t>—--------------</a:t>
            </a:r>
            <a:endParaRPr/>
          </a:p>
          <a:p>
            <a:pPr indent="0" lvl="0" marL="0" rtl="0" algn="l">
              <a:spcBef>
                <a:spcPts val="0"/>
              </a:spcBef>
              <a:spcAft>
                <a:spcPts val="0"/>
              </a:spcAft>
              <a:buClr>
                <a:schemeClr val="dk1"/>
              </a:buClr>
              <a:buSzPts val="1100"/>
              <a:buFont typeface="Arial"/>
              <a:buNone/>
            </a:pPr>
            <a:r>
              <a:rPr lang="it"/>
              <a:t>Social Dimension: This aspect of sustainability emphasizes human well-being, social justice, and equity. It includes considerations such as access to basic needs (healthcare, education, clean water), fair labor practices, human rights, and cultural preservation. A sustainable society ensures inclusivity, reduces poverty and inequality, and fosters strong social institutions that support long-term development.</a:t>
            </a:r>
            <a:endParaRPr/>
          </a:p>
          <a:p>
            <a:pPr indent="0" lvl="0" marL="0" rtl="0" algn="l">
              <a:spcBef>
                <a:spcPts val="0"/>
              </a:spcBef>
              <a:spcAft>
                <a:spcPts val="0"/>
              </a:spcAft>
              <a:buClr>
                <a:schemeClr val="dk1"/>
              </a:buClr>
              <a:buSzPts val="1100"/>
              <a:buFont typeface="Arial"/>
              <a:buNone/>
            </a:pPr>
            <a:r>
              <a:rPr lang="it"/>
              <a:t>Economic Dimension: The economic pillar focuses on creating a system that supports long-term economic growth without negatively impacting social and environmental aspects. It includes responsible resource management, fair trade, job creation, and economic stability. Sustainable economic development prioritizes efficiency, innovation, and investments that do not compromise future generations' ability to meet their needs.</a:t>
            </a:r>
            <a:endParaRPr/>
          </a:p>
          <a:p>
            <a:pPr indent="0" lvl="0" marL="0" rtl="0" algn="l">
              <a:spcBef>
                <a:spcPts val="0"/>
              </a:spcBef>
              <a:spcAft>
                <a:spcPts val="0"/>
              </a:spcAft>
              <a:buClr>
                <a:schemeClr val="dk1"/>
              </a:buClr>
              <a:buSzPts val="1100"/>
              <a:buFont typeface="Arial"/>
              <a:buNone/>
            </a:pPr>
            <a:r>
              <a:rPr lang="it"/>
              <a:t>Environmental Dimension: This pillar aims to maintain ecological integrity by protecting natural resources, reducing pollution, and preserving biodiversity. It promotes sustainable practices such as renewable energy use, conservation efforts, waste reduction, and climate change mitigation. A balance between development and environmental protection ensures that ecosystems remain viable for future generations.</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04b6e7c93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04b6e7c93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04b6e7c93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04b6e7c93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04b6e7c932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04b6e7c932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945150"/>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it"/>
              <a:t>Sustainable Digital Education Technologies in Universities</a:t>
            </a:r>
            <a:endParaRPr/>
          </a:p>
        </p:txBody>
      </p:sp>
      <p:sp>
        <p:nvSpPr>
          <p:cNvPr id="55" name="Google Shape;55;p13"/>
          <p:cNvSpPr txBox="1"/>
          <p:nvPr>
            <p:ph idx="1" type="subTitle"/>
          </p:nvPr>
        </p:nvSpPr>
        <p:spPr>
          <a:xfrm>
            <a:off x="311700" y="30347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a:t>A Multi</a:t>
            </a:r>
            <a:r>
              <a:rPr lang="it"/>
              <a:t>-</a:t>
            </a:r>
            <a:r>
              <a:rPr lang="it"/>
              <a:t>Dimensional Framework</a:t>
            </a:r>
            <a:endParaRPr/>
          </a:p>
        </p:txBody>
      </p:sp>
      <p:pic>
        <p:nvPicPr>
          <p:cNvPr id="56" name="Google Shape;56;p13" title="marchio_disi_colore_vert_eng.png"/>
          <p:cNvPicPr preferRelativeResize="0"/>
          <p:nvPr/>
        </p:nvPicPr>
        <p:blipFill>
          <a:blip r:embed="rId3">
            <a:alphaModFix/>
          </a:blip>
          <a:stretch>
            <a:fillRect/>
          </a:stretch>
        </p:blipFill>
        <p:spPr>
          <a:xfrm>
            <a:off x="311700" y="176725"/>
            <a:ext cx="3038301" cy="876600"/>
          </a:xfrm>
          <a:prstGeom prst="rect">
            <a:avLst/>
          </a:prstGeom>
          <a:noFill/>
          <a:ln>
            <a:noFill/>
          </a:ln>
        </p:spPr>
      </p:pic>
      <p:sp>
        <p:nvSpPr>
          <p:cNvPr id="57" name="Google Shape;57;p13"/>
          <p:cNvSpPr txBox="1"/>
          <p:nvPr/>
        </p:nvSpPr>
        <p:spPr>
          <a:xfrm>
            <a:off x="4695525" y="3663625"/>
            <a:ext cx="4136700" cy="8766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it" sz="1800">
                <a:solidFill>
                  <a:schemeClr val="dk2"/>
                </a:solidFill>
              </a:rPr>
              <a:t>Student</a:t>
            </a:r>
            <a:endParaRPr b="1" sz="1800">
              <a:solidFill>
                <a:schemeClr val="dk2"/>
              </a:solidFill>
            </a:endParaRPr>
          </a:p>
          <a:p>
            <a:pPr indent="0" lvl="0" marL="0" rtl="0" algn="r">
              <a:spcBef>
                <a:spcPts val="0"/>
              </a:spcBef>
              <a:spcAft>
                <a:spcPts val="0"/>
              </a:spcAft>
              <a:buNone/>
            </a:pPr>
            <a:r>
              <a:rPr lang="it" sz="1800">
                <a:solidFill>
                  <a:schemeClr val="dk2"/>
                </a:solidFill>
              </a:rPr>
              <a:t>Sebastiano Cassol</a:t>
            </a:r>
            <a:endParaRPr sz="1800">
              <a:solidFill>
                <a:schemeClr val="dk2"/>
              </a:solidFill>
            </a:endParaRPr>
          </a:p>
        </p:txBody>
      </p:sp>
      <p:sp>
        <p:nvSpPr>
          <p:cNvPr id="58" name="Google Shape;58;p13"/>
          <p:cNvSpPr txBox="1"/>
          <p:nvPr/>
        </p:nvSpPr>
        <p:spPr>
          <a:xfrm>
            <a:off x="311700" y="3663675"/>
            <a:ext cx="4136700" cy="876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it" sz="1800">
                <a:solidFill>
                  <a:schemeClr val="dk2"/>
                </a:solidFill>
              </a:rPr>
              <a:t>Supervisor</a:t>
            </a:r>
            <a:endParaRPr b="1" sz="1800">
              <a:solidFill>
                <a:schemeClr val="dk2"/>
              </a:solidFill>
            </a:endParaRPr>
          </a:p>
          <a:p>
            <a:pPr indent="0" lvl="0" marL="0" rtl="0" algn="l">
              <a:spcBef>
                <a:spcPts val="0"/>
              </a:spcBef>
              <a:spcAft>
                <a:spcPts val="0"/>
              </a:spcAft>
              <a:buNone/>
            </a:pPr>
            <a:r>
              <a:rPr lang="it" sz="1800">
                <a:solidFill>
                  <a:schemeClr val="dk2"/>
                </a:solidFill>
              </a:rPr>
              <a:t>Dr Lorenzo Angeli</a:t>
            </a:r>
            <a:endParaRPr sz="1800">
              <a:solidFill>
                <a:schemeClr val="dk2"/>
              </a:solidFill>
            </a:endParaRPr>
          </a:p>
        </p:txBody>
      </p:sp>
      <p:sp>
        <p:nvSpPr>
          <p:cNvPr id="59" name="Google Shape;59;p13"/>
          <p:cNvSpPr/>
          <p:nvPr/>
        </p:nvSpPr>
        <p:spPr>
          <a:xfrm>
            <a:off x="0" y="4813850"/>
            <a:ext cx="9144000" cy="329400"/>
          </a:xfrm>
          <a:prstGeom prst="rect">
            <a:avLst/>
          </a:prstGeom>
          <a:solidFill>
            <a:srgbClr val="C80D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100">
                <a:solidFill>
                  <a:schemeClr val="lt1"/>
                </a:solidFill>
              </a:rPr>
              <a:t>March 20th, 2025 - University of Trento</a:t>
            </a:r>
            <a:endParaRPr b="1" sz="11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Impact of outsourcing</a:t>
            </a:r>
            <a:endParaRPr/>
          </a:p>
        </p:txBody>
      </p:sp>
      <p:pic>
        <p:nvPicPr>
          <p:cNvPr id="170" name="Google Shape;170;p22" title="Screenshot 2025-03-18 alle 11.41.40.png"/>
          <p:cNvPicPr preferRelativeResize="0"/>
          <p:nvPr/>
        </p:nvPicPr>
        <p:blipFill>
          <a:blip r:embed="rId3">
            <a:alphaModFix/>
          </a:blip>
          <a:stretch>
            <a:fillRect/>
          </a:stretch>
        </p:blipFill>
        <p:spPr>
          <a:xfrm>
            <a:off x="670150" y="1017725"/>
            <a:ext cx="5269391" cy="3607300"/>
          </a:xfrm>
          <a:prstGeom prst="rect">
            <a:avLst/>
          </a:prstGeom>
          <a:noFill/>
          <a:ln>
            <a:noFill/>
          </a:ln>
        </p:spPr>
      </p:pic>
      <p:pic>
        <p:nvPicPr>
          <p:cNvPr id="171" name="Google Shape;171;p22" title="Screenshot 2025-03-18 alle 11.43.02.png"/>
          <p:cNvPicPr preferRelativeResize="0"/>
          <p:nvPr/>
        </p:nvPicPr>
        <p:blipFill>
          <a:blip r:embed="rId4">
            <a:alphaModFix/>
          </a:blip>
          <a:stretch>
            <a:fillRect/>
          </a:stretch>
        </p:blipFill>
        <p:spPr>
          <a:xfrm>
            <a:off x="4779600" y="3716825"/>
            <a:ext cx="4140777" cy="682000"/>
          </a:xfrm>
          <a:prstGeom prst="rect">
            <a:avLst/>
          </a:prstGeom>
          <a:noFill/>
          <a:ln>
            <a:noFill/>
          </a:ln>
        </p:spPr>
      </p:pic>
      <p:pic>
        <p:nvPicPr>
          <p:cNvPr id="172" name="Google Shape;172;p22" title="UniTrento_logo_ITA_grigio.jpg"/>
          <p:cNvPicPr preferRelativeResize="0"/>
          <p:nvPr/>
        </p:nvPicPr>
        <p:blipFill>
          <a:blip r:embed="rId5">
            <a:alphaModFix/>
          </a:blip>
          <a:stretch>
            <a:fillRect/>
          </a:stretch>
        </p:blipFill>
        <p:spPr>
          <a:xfrm>
            <a:off x="8196025" y="301900"/>
            <a:ext cx="636275" cy="638975"/>
          </a:xfrm>
          <a:prstGeom prst="rect">
            <a:avLst/>
          </a:prstGeom>
          <a:noFill/>
          <a:ln>
            <a:noFill/>
          </a:ln>
        </p:spPr>
      </p:pic>
      <p:sp>
        <p:nvSpPr>
          <p:cNvPr id="173" name="Google Shape;173;p22"/>
          <p:cNvSpPr/>
          <p:nvPr/>
        </p:nvSpPr>
        <p:spPr>
          <a:xfrm>
            <a:off x="0" y="4813850"/>
            <a:ext cx="9144000" cy="329400"/>
          </a:xfrm>
          <a:prstGeom prst="rect">
            <a:avLst/>
          </a:prstGeom>
          <a:solidFill>
            <a:srgbClr val="C80D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100">
                <a:solidFill>
                  <a:schemeClr val="lt1"/>
                </a:solidFill>
              </a:rPr>
              <a:t>March 20th, 2025 - University of Trento</a:t>
            </a:r>
            <a:endParaRPr b="1" sz="11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600"/>
                                        <p:tgtEl>
                                          <p:spTgt spid="170"/>
                                        </p:tgtEl>
                                      </p:cBhvr>
                                    </p:animEffect>
                                    <p:set>
                                      <p:cBhvr>
                                        <p:cTn dur="1" fill="hold">
                                          <p:stCondLst>
                                            <p:cond delay="600"/>
                                          </p:stCondLst>
                                        </p:cTn>
                                        <p:tgtEl>
                                          <p:spTgt spid="17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Impact of outsourcing</a:t>
            </a:r>
            <a:endParaRPr/>
          </a:p>
        </p:txBody>
      </p:sp>
      <p:pic>
        <p:nvPicPr>
          <p:cNvPr id="179" name="Google Shape;179;p23" title="Screenshot 2025-03-18 alle 11.42.10.png"/>
          <p:cNvPicPr preferRelativeResize="0"/>
          <p:nvPr/>
        </p:nvPicPr>
        <p:blipFill>
          <a:blip r:embed="rId3">
            <a:alphaModFix/>
          </a:blip>
          <a:stretch>
            <a:fillRect/>
          </a:stretch>
        </p:blipFill>
        <p:spPr>
          <a:xfrm>
            <a:off x="616125" y="1017725"/>
            <a:ext cx="5513252" cy="3607300"/>
          </a:xfrm>
          <a:prstGeom prst="rect">
            <a:avLst/>
          </a:prstGeom>
          <a:noFill/>
          <a:ln>
            <a:noFill/>
          </a:ln>
        </p:spPr>
      </p:pic>
      <p:pic>
        <p:nvPicPr>
          <p:cNvPr id="180" name="Google Shape;180;p23" title="Screenshot 2025-03-18 alle 11.43.02.png"/>
          <p:cNvPicPr preferRelativeResize="0"/>
          <p:nvPr/>
        </p:nvPicPr>
        <p:blipFill>
          <a:blip r:embed="rId4">
            <a:alphaModFix/>
          </a:blip>
          <a:stretch>
            <a:fillRect/>
          </a:stretch>
        </p:blipFill>
        <p:spPr>
          <a:xfrm>
            <a:off x="4779600" y="3716825"/>
            <a:ext cx="4140777" cy="682000"/>
          </a:xfrm>
          <a:prstGeom prst="rect">
            <a:avLst/>
          </a:prstGeom>
          <a:noFill/>
          <a:ln>
            <a:noFill/>
          </a:ln>
        </p:spPr>
      </p:pic>
      <p:pic>
        <p:nvPicPr>
          <p:cNvPr id="181" name="Google Shape;181;p23" title="UniTrento_logo_ITA_grigio.jpg"/>
          <p:cNvPicPr preferRelativeResize="0"/>
          <p:nvPr/>
        </p:nvPicPr>
        <p:blipFill>
          <a:blip r:embed="rId5">
            <a:alphaModFix/>
          </a:blip>
          <a:stretch>
            <a:fillRect/>
          </a:stretch>
        </p:blipFill>
        <p:spPr>
          <a:xfrm>
            <a:off x="8196025" y="301900"/>
            <a:ext cx="636275" cy="638975"/>
          </a:xfrm>
          <a:prstGeom prst="rect">
            <a:avLst/>
          </a:prstGeom>
          <a:noFill/>
          <a:ln>
            <a:noFill/>
          </a:ln>
        </p:spPr>
      </p:pic>
      <p:sp>
        <p:nvSpPr>
          <p:cNvPr id="182" name="Google Shape;182;p23"/>
          <p:cNvSpPr/>
          <p:nvPr/>
        </p:nvSpPr>
        <p:spPr>
          <a:xfrm>
            <a:off x="0" y="4813850"/>
            <a:ext cx="9144000" cy="329400"/>
          </a:xfrm>
          <a:prstGeom prst="rect">
            <a:avLst/>
          </a:prstGeom>
          <a:solidFill>
            <a:srgbClr val="C80D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100">
                <a:solidFill>
                  <a:schemeClr val="lt1"/>
                </a:solidFill>
              </a:rPr>
              <a:t>March 20th, 2025 - University of Trento</a:t>
            </a:r>
            <a:endParaRPr b="1" sz="11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6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Sustainability dimensions for DETs</a:t>
            </a:r>
            <a:endParaRPr/>
          </a:p>
        </p:txBody>
      </p:sp>
      <p:sp>
        <p:nvSpPr>
          <p:cNvPr id="188" name="Google Shape;188;p24"/>
          <p:cNvSpPr/>
          <p:nvPr/>
        </p:nvSpPr>
        <p:spPr>
          <a:xfrm rot="-5400000">
            <a:off x="737650" y="2855275"/>
            <a:ext cx="1895400" cy="435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Social</a:t>
            </a:r>
            <a:endParaRPr/>
          </a:p>
        </p:txBody>
      </p:sp>
      <p:sp>
        <p:nvSpPr>
          <p:cNvPr id="189" name="Google Shape;189;p24"/>
          <p:cNvSpPr/>
          <p:nvPr/>
        </p:nvSpPr>
        <p:spPr>
          <a:xfrm>
            <a:off x="1270800" y="4023025"/>
            <a:ext cx="886500" cy="143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0" name="Google Shape;190;p24"/>
          <p:cNvSpPr/>
          <p:nvPr/>
        </p:nvSpPr>
        <p:spPr>
          <a:xfrm>
            <a:off x="1270800" y="1981975"/>
            <a:ext cx="886500" cy="143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1" name="Google Shape;191;p24"/>
          <p:cNvSpPr/>
          <p:nvPr/>
        </p:nvSpPr>
        <p:spPr>
          <a:xfrm>
            <a:off x="2699775" y="4023025"/>
            <a:ext cx="886500" cy="143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 name="Google Shape;192;p24"/>
          <p:cNvSpPr/>
          <p:nvPr/>
        </p:nvSpPr>
        <p:spPr>
          <a:xfrm>
            <a:off x="2699775" y="1981975"/>
            <a:ext cx="886500" cy="143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3" name="Google Shape;193;p24"/>
          <p:cNvSpPr/>
          <p:nvPr/>
        </p:nvSpPr>
        <p:spPr>
          <a:xfrm>
            <a:off x="4128750" y="4023025"/>
            <a:ext cx="886500" cy="143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4" name="Google Shape;194;p24"/>
          <p:cNvSpPr/>
          <p:nvPr/>
        </p:nvSpPr>
        <p:spPr>
          <a:xfrm>
            <a:off x="4128750" y="1981975"/>
            <a:ext cx="886500" cy="143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 name="Google Shape;195;p24"/>
          <p:cNvSpPr/>
          <p:nvPr/>
        </p:nvSpPr>
        <p:spPr>
          <a:xfrm>
            <a:off x="617400" y="4164925"/>
            <a:ext cx="7909200" cy="337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 name="Google Shape;196;p24"/>
          <p:cNvSpPr/>
          <p:nvPr/>
        </p:nvSpPr>
        <p:spPr>
          <a:xfrm rot="-5400000">
            <a:off x="2195325" y="2856438"/>
            <a:ext cx="1895400" cy="435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Economic</a:t>
            </a:r>
            <a:endParaRPr/>
          </a:p>
        </p:txBody>
      </p:sp>
      <p:sp>
        <p:nvSpPr>
          <p:cNvPr id="197" name="Google Shape;197;p24"/>
          <p:cNvSpPr/>
          <p:nvPr/>
        </p:nvSpPr>
        <p:spPr>
          <a:xfrm rot="-5400000">
            <a:off x="3624300" y="2856438"/>
            <a:ext cx="1895400" cy="435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Environmental</a:t>
            </a:r>
            <a:endParaRPr/>
          </a:p>
        </p:txBody>
      </p:sp>
      <p:sp>
        <p:nvSpPr>
          <p:cNvPr id="198" name="Google Shape;198;p24"/>
          <p:cNvSpPr/>
          <p:nvPr/>
        </p:nvSpPr>
        <p:spPr>
          <a:xfrm>
            <a:off x="5557725" y="4023075"/>
            <a:ext cx="886500" cy="143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 name="Google Shape;199;p24"/>
          <p:cNvSpPr/>
          <p:nvPr/>
        </p:nvSpPr>
        <p:spPr>
          <a:xfrm>
            <a:off x="5557725" y="1982025"/>
            <a:ext cx="886500" cy="143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 name="Google Shape;200;p24"/>
          <p:cNvSpPr/>
          <p:nvPr/>
        </p:nvSpPr>
        <p:spPr>
          <a:xfrm rot="-5400000">
            <a:off x="5053275" y="2856488"/>
            <a:ext cx="1895400" cy="435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Technical</a:t>
            </a:r>
            <a:endParaRPr/>
          </a:p>
        </p:txBody>
      </p:sp>
      <p:sp>
        <p:nvSpPr>
          <p:cNvPr id="201" name="Google Shape;201;p24"/>
          <p:cNvSpPr/>
          <p:nvPr/>
        </p:nvSpPr>
        <p:spPr>
          <a:xfrm>
            <a:off x="6986700" y="4021900"/>
            <a:ext cx="886500" cy="143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 name="Google Shape;202;p24"/>
          <p:cNvSpPr/>
          <p:nvPr/>
        </p:nvSpPr>
        <p:spPr>
          <a:xfrm>
            <a:off x="6986700" y="1980850"/>
            <a:ext cx="886500" cy="143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 name="Google Shape;203;p24"/>
          <p:cNvSpPr/>
          <p:nvPr/>
        </p:nvSpPr>
        <p:spPr>
          <a:xfrm rot="-5400000">
            <a:off x="6482250" y="2855313"/>
            <a:ext cx="1895400" cy="435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Pedagogical</a:t>
            </a:r>
            <a:endParaRPr/>
          </a:p>
        </p:txBody>
      </p:sp>
      <p:pic>
        <p:nvPicPr>
          <p:cNvPr id="204" name="Google Shape;204;p24" title="UniTrento_logo_ITA_grigio.jpg"/>
          <p:cNvPicPr preferRelativeResize="0"/>
          <p:nvPr/>
        </p:nvPicPr>
        <p:blipFill>
          <a:blip r:embed="rId3">
            <a:alphaModFix/>
          </a:blip>
          <a:stretch>
            <a:fillRect/>
          </a:stretch>
        </p:blipFill>
        <p:spPr>
          <a:xfrm>
            <a:off x="8196025" y="301900"/>
            <a:ext cx="636275" cy="638975"/>
          </a:xfrm>
          <a:prstGeom prst="rect">
            <a:avLst/>
          </a:prstGeom>
          <a:noFill/>
          <a:ln>
            <a:noFill/>
          </a:ln>
        </p:spPr>
      </p:pic>
      <p:sp>
        <p:nvSpPr>
          <p:cNvPr id="205" name="Google Shape;205;p24"/>
          <p:cNvSpPr/>
          <p:nvPr/>
        </p:nvSpPr>
        <p:spPr>
          <a:xfrm>
            <a:off x="0" y="4813850"/>
            <a:ext cx="9144000" cy="329400"/>
          </a:xfrm>
          <a:prstGeom prst="rect">
            <a:avLst/>
          </a:prstGeom>
          <a:solidFill>
            <a:srgbClr val="C80D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100">
                <a:solidFill>
                  <a:schemeClr val="lt1"/>
                </a:solidFill>
              </a:rPr>
              <a:t>March 20th, 2025 - University of Trento</a:t>
            </a:r>
            <a:endParaRPr b="1" sz="1100">
              <a:solidFill>
                <a:schemeClr val="lt1"/>
              </a:solidFill>
            </a:endParaRPr>
          </a:p>
        </p:txBody>
      </p:sp>
      <p:sp>
        <p:nvSpPr>
          <p:cNvPr id="206" name="Google Shape;206;p24"/>
          <p:cNvSpPr/>
          <p:nvPr/>
        </p:nvSpPr>
        <p:spPr>
          <a:xfrm>
            <a:off x="617400" y="1170913"/>
            <a:ext cx="7909200" cy="8100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Sustainability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Assessment methodology</a:t>
            </a:r>
            <a:endParaRPr/>
          </a:p>
        </p:txBody>
      </p:sp>
      <p:sp>
        <p:nvSpPr>
          <p:cNvPr id="212" name="Google Shape;212;p25"/>
          <p:cNvSpPr txBox="1"/>
          <p:nvPr>
            <p:ph idx="1" type="body"/>
          </p:nvPr>
        </p:nvSpPr>
        <p:spPr>
          <a:xfrm>
            <a:off x="311700" y="1381375"/>
            <a:ext cx="3994200" cy="29586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lang="it"/>
              <a:t>Traffic-light model</a:t>
            </a:r>
            <a:endParaRPr/>
          </a:p>
          <a:p>
            <a:pPr indent="0" lvl="0" marL="0" rtl="0" algn="ctr">
              <a:spcBef>
                <a:spcPts val="1200"/>
              </a:spcBef>
              <a:spcAft>
                <a:spcPts val="1200"/>
              </a:spcAft>
              <a:buNone/>
            </a:pPr>
            <a:r>
              <a:t/>
            </a:r>
            <a:endParaRPr/>
          </a:p>
        </p:txBody>
      </p:sp>
      <p:pic>
        <p:nvPicPr>
          <p:cNvPr id="213" name="Google Shape;213;p25" title="UniTrento_logo_ITA_grigio.jpg"/>
          <p:cNvPicPr preferRelativeResize="0"/>
          <p:nvPr/>
        </p:nvPicPr>
        <p:blipFill>
          <a:blip r:embed="rId3">
            <a:alphaModFix/>
          </a:blip>
          <a:stretch>
            <a:fillRect/>
          </a:stretch>
        </p:blipFill>
        <p:spPr>
          <a:xfrm>
            <a:off x="8196025" y="301900"/>
            <a:ext cx="636275" cy="638975"/>
          </a:xfrm>
          <a:prstGeom prst="rect">
            <a:avLst/>
          </a:prstGeom>
          <a:noFill/>
          <a:ln>
            <a:noFill/>
          </a:ln>
        </p:spPr>
      </p:pic>
      <p:sp>
        <p:nvSpPr>
          <p:cNvPr id="214" name="Google Shape;214;p25"/>
          <p:cNvSpPr/>
          <p:nvPr/>
        </p:nvSpPr>
        <p:spPr>
          <a:xfrm>
            <a:off x="0" y="4813850"/>
            <a:ext cx="9144000" cy="329400"/>
          </a:xfrm>
          <a:prstGeom prst="rect">
            <a:avLst/>
          </a:prstGeom>
          <a:solidFill>
            <a:srgbClr val="C80D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100">
                <a:solidFill>
                  <a:schemeClr val="lt1"/>
                </a:solidFill>
              </a:rPr>
              <a:t>March 20th, 2025 - University of Trento</a:t>
            </a:r>
            <a:endParaRPr b="1" sz="1100">
              <a:solidFill>
                <a:schemeClr val="lt1"/>
              </a:solidFill>
            </a:endParaRPr>
          </a:p>
        </p:txBody>
      </p:sp>
      <p:graphicFrame>
        <p:nvGraphicFramePr>
          <p:cNvPr id="215" name="Google Shape;215;p25"/>
          <p:cNvGraphicFramePr/>
          <p:nvPr/>
        </p:nvGraphicFramePr>
        <p:xfrm>
          <a:off x="930625" y="2073900"/>
          <a:ext cx="3000000" cy="3000000"/>
        </p:xfrm>
        <a:graphic>
          <a:graphicData uri="http://schemas.openxmlformats.org/drawingml/2006/table">
            <a:tbl>
              <a:tblPr>
                <a:noFill/>
                <a:tableStyleId>{905D0BB0-9334-4B6E-9274-41DABB67E2AD}</a:tableStyleId>
              </a:tblPr>
              <a:tblGrid>
                <a:gridCol w="1378175"/>
                <a:gridCol w="1378175"/>
              </a:tblGrid>
              <a:tr h="474750">
                <a:tc>
                  <a:txBody>
                    <a:bodyPr/>
                    <a:lstStyle/>
                    <a:p>
                      <a:pPr indent="0" lvl="0" marL="0" rtl="0" algn="ctr">
                        <a:spcBef>
                          <a:spcPts val="0"/>
                        </a:spcBef>
                        <a:spcAft>
                          <a:spcPts val="0"/>
                        </a:spcAft>
                        <a:buNone/>
                      </a:pPr>
                      <a:r>
                        <a:rPr lang="it"/>
                        <a:t>Good</a:t>
                      </a: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474750">
                <a:tc>
                  <a:txBody>
                    <a:bodyPr/>
                    <a:lstStyle/>
                    <a:p>
                      <a:pPr indent="0" lvl="0" marL="0" rtl="0" algn="ctr">
                        <a:spcBef>
                          <a:spcPts val="0"/>
                        </a:spcBef>
                        <a:spcAft>
                          <a:spcPts val="0"/>
                        </a:spcAft>
                        <a:buNone/>
                      </a:pPr>
                      <a:r>
                        <a:rPr lang="it"/>
                        <a:t>Acceptable</a:t>
                      </a: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474750">
                <a:tc>
                  <a:txBody>
                    <a:bodyPr/>
                    <a:lstStyle/>
                    <a:p>
                      <a:pPr indent="0" lvl="0" marL="0" rtl="0" algn="ctr">
                        <a:spcBef>
                          <a:spcPts val="0"/>
                        </a:spcBef>
                        <a:spcAft>
                          <a:spcPts val="0"/>
                        </a:spcAft>
                        <a:buNone/>
                      </a:pPr>
                      <a:r>
                        <a:rPr lang="it"/>
                        <a:t>Bad</a:t>
                      </a: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474750">
                <a:tc>
                  <a:txBody>
                    <a:bodyPr/>
                    <a:lstStyle/>
                    <a:p>
                      <a:pPr indent="0" lvl="0" marL="0" rtl="0" algn="ctr">
                        <a:spcBef>
                          <a:spcPts val="0"/>
                        </a:spcBef>
                        <a:spcAft>
                          <a:spcPts val="0"/>
                        </a:spcAft>
                        <a:buNone/>
                      </a:pPr>
                      <a:r>
                        <a:rPr lang="it"/>
                        <a:t>Not applicable</a:t>
                      </a: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sp>
        <p:nvSpPr>
          <p:cNvPr id="216" name="Google Shape;216;p25"/>
          <p:cNvSpPr/>
          <p:nvPr/>
        </p:nvSpPr>
        <p:spPr>
          <a:xfrm>
            <a:off x="2936025" y="2140650"/>
            <a:ext cx="329400" cy="329400"/>
          </a:xfrm>
          <a:prstGeom prst="ellipse">
            <a:avLst/>
          </a:prstGeom>
          <a:solidFill>
            <a:srgbClr val="87C23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7" name="Google Shape;217;p25"/>
          <p:cNvSpPr/>
          <p:nvPr/>
        </p:nvSpPr>
        <p:spPr>
          <a:xfrm>
            <a:off x="2936025" y="2621325"/>
            <a:ext cx="329400" cy="329400"/>
          </a:xfrm>
          <a:prstGeom prst="ellipse">
            <a:avLst/>
          </a:prstGeom>
          <a:solidFill>
            <a:srgbClr val="FFD37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8" name="Google Shape;218;p25"/>
          <p:cNvSpPr/>
          <p:nvPr/>
        </p:nvSpPr>
        <p:spPr>
          <a:xfrm>
            <a:off x="2936025" y="3102000"/>
            <a:ext cx="329400" cy="329400"/>
          </a:xfrm>
          <a:prstGeom prst="ellipse">
            <a:avLst/>
          </a:prstGeom>
          <a:solidFill>
            <a:srgbClr val="E1566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9" name="Google Shape;219;p25"/>
          <p:cNvSpPr txBox="1"/>
          <p:nvPr>
            <p:ph idx="1" type="body"/>
          </p:nvPr>
        </p:nvSpPr>
        <p:spPr>
          <a:xfrm>
            <a:off x="4838100" y="1381375"/>
            <a:ext cx="3994200" cy="29586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1200"/>
              </a:spcAft>
              <a:buNone/>
            </a:pPr>
            <a:r>
              <a:rPr lang="it"/>
              <a:t>Scoring system</a:t>
            </a:r>
            <a:endParaRPr/>
          </a:p>
        </p:txBody>
      </p:sp>
      <p:graphicFrame>
        <p:nvGraphicFramePr>
          <p:cNvPr id="220" name="Google Shape;220;p25"/>
          <p:cNvGraphicFramePr/>
          <p:nvPr/>
        </p:nvGraphicFramePr>
        <p:xfrm>
          <a:off x="5434875" y="2073900"/>
          <a:ext cx="3000000" cy="3000000"/>
        </p:xfrm>
        <a:graphic>
          <a:graphicData uri="http://schemas.openxmlformats.org/drawingml/2006/table">
            <a:tbl>
              <a:tblPr>
                <a:noFill/>
                <a:tableStyleId>{905D0BB0-9334-4B6E-9274-41DABB67E2AD}</a:tableStyleId>
              </a:tblPr>
              <a:tblGrid>
                <a:gridCol w="1400325"/>
                <a:gridCol w="1400325"/>
              </a:tblGrid>
              <a:tr h="474750">
                <a:tc>
                  <a:txBody>
                    <a:bodyPr/>
                    <a:lstStyle/>
                    <a:p>
                      <a:pPr indent="0" lvl="0" marL="0" rtl="0" algn="ctr">
                        <a:spcBef>
                          <a:spcPts val="0"/>
                        </a:spcBef>
                        <a:spcAft>
                          <a:spcPts val="0"/>
                        </a:spcAft>
                        <a:buNone/>
                      </a:pPr>
                      <a:r>
                        <a:rPr lang="it"/>
                        <a:t>+1 point</a:t>
                      </a: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474750">
                <a:tc>
                  <a:txBody>
                    <a:bodyPr/>
                    <a:lstStyle/>
                    <a:p>
                      <a:pPr indent="0" lvl="0" marL="0" rtl="0" algn="ctr">
                        <a:spcBef>
                          <a:spcPts val="0"/>
                        </a:spcBef>
                        <a:spcAft>
                          <a:spcPts val="0"/>
                        </a:spcAft>
                        <a:buNone/>
                      </a:pPr>
                      <a:r>
                        <a:rPr lang="it"/>
                        <a:t>0 point</a:t>
                      </a: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474750">
                <a:tc>
                  <a:txBody>
                    <a:bodyPr/>
                    <a:lstStyle/>
                    <a:p>
                      <a:pPr indent="0" lvl="0" marL="0" rtl="0" algn="ctr">
                        <a:spcBef>
                          <a:spcPts val="0"/>
                        </a:spcBef>
                        <a:spcAft>
                          <a:spcPts val="0"/>
                        </a:spcAft>
                        <a:buNone/>
                      </a:pPr>
                      <a:r>
                        <a:rPr lang="it"/>
                        <a:t>-1 point</a:t>
                      </a: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474750">
                <a:tc>
                  <a:txBody>
                    <a:bodyPr/>
                    <a:lstStyle/>
                    <a:p>
                      <a:pPr indent="0" lvl="0" marL="0" rtl="0" algn="ctr">
                        <a:spcBef>
                          <a:spcPts val="0"/>
                        </a:spcBef>
                        <a:spcAft>
                          <a:spcPts val="0"/>
                        </a:spcAft>
                        <a:buNone/>
                      </a:pPr>
                      <a:r>
                        <a:rPr lang="it"/>
                        <a:t>Not considered</a:t>
                      </a: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sp>
        <p:nvSpPr>
          <p:cNvPr id="221" name="Google Shape;221;p25"/>
          <p:cNvSpPr/>
          <p:nvPr/>
        </p:nvSpPr>
        <p:spPr>
          <a:xfrm>
            <a:off x="7371625" y="2140650"/>
            <a:ext cx="329400" cy="329400"/>
          </a:xfrm>
          <a:prstGeom prst="ellipse">
            <a:avLst/>
          </a:prstGeom>
          <a:solidFill>
            <a:srgbClr val="87C23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2" name="Google Shape;222;p25"/>
          <p:cNvSpPr/>
          <p:nvPr/>
        </p:nvSpPr>
        <p:spPr>
          <a:xfrm>
            <a:off x="7371625" y="2621325"/>
            <a:ext cx="329400" cy="329400"/>
          </a:xfrm>
          <a:prstGeom prst="ellipse">
            <a:avLst/>
          </a:prstGeom>
          <a:solidFill>
            <a:srgbClr val="FFD37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3" name="Google Shape;223;p25"/>
          <p:cNvSpPr/>
          <p:nvPr/>
        </p:nvSpPr>
        <p:spPr>
          <a:xfrm>
            <a:off x="7371625" y="3102000"/>
            <a:ext cx="329400" cy="329400"/>
          </a:xfrm>
          <a:prstGeom prst="ellipse">
            <a:avLst/>
          </a:prstGeom>
          <a:solidFill>
            <a:srgbClr val="E1566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4" name="Google Shape;224;p25"/>
          <p:cNvSpPr/>
          <p:nvPr/>
        </p:nvSpPr>
        <p:spPr>
          <a:xfrm>
            <a:off x="2936025" y="3582675"/>
            <a:ext cx="329400" cy="329400"/>
          </a:xfrm>
          <a:prstGeom prst="ellipse">
            <a:avLst/>
          </a:prstGeom>
          <a:solidFill>
            <a:srgbClr val="DBDBD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5" name="Google Shape;225;p25"/>
          <p:cNvSpPr/>
          <p:nvPr/>
        </p:nvSpPr>
        <p:spPr>
          <a:xfrm>
            <a:off x="7371625" y="3582675"/>
            <a:ext cx="329400" cy="329400"/>
          </a:xfrm>
          <a:prstGeom prst="ellipse">
            <a:avLst/>
          </a:prstGeom>
          <a:solidFill>
            <a:srgbClr val="DBDBD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Economic dimension</a:t>
            </a:r>
            <a:endParaRPr/>
          </a:p>
        </p:txBody>
      </p:sp>
      <p:graphicFrame>
        <p:nvGraphicFramePr>
          <p:cNvPr id="231" name="Google Shape;231;p26"/>
          <p:cNvGraphicFramePr/>
          <p:nvPr/>
        </p:nvGraphicFramePr>
        <p:xfrm>
          <a:off x="311700" y="1418575"/>
          <a:ext cx="3000000" cy="3000000"/>
        </p:xfrm>
        <a:graphic>
          <a:graphicData uri="http://schemas.openxmlformats.org/drawingml/2006/table">
            <a:tbl>
              <a:tblPr>
                <a:noFill/>
                <a:tableStyleId>{905D0BB0-9334-4B6E-9274-41DABB67E2AD}</a:tableStyleId>
              </a:tblPr>
              <a:tblGrid>
                <a:gridCol w="2413000"/>
                <a:gridCol w="2413000"/>
              </a:tblGrid>
              <a:tr h="480200">
                <a:tc>
                  <a:txBody>
                    <a:bodyPr/>
                    <a:lstStyle/>
                    <a:p>
                      <a:pPr indent="0" lvl="0" marL="0" rtl="0" algn="l">
                        <a:spcBef>
                          <a:spcPts val="0"/>
                        </a:spcBef>
                        <a:spcAft>
                          <a:spcPts val="0"/>
                        </a:spcAft>
                        <a:buNone/>
                      </a:pPr>
                      <a:r>
                        <a:rPr b="1" lang="it" sz="1200"/>
                        <a:t>Indicator</a:t>
                      </a:r>
                      <a:endParaRPr b="1" sz="1200"/>
                    </a:p>
                  </a:txBody>
                  <a:tcPr marT="91425" marB="91425" marR="91425" marL="91425" anchor="ctr">
                    <a:solidFill>
                      <a:schemeClr val="lt2"/>
                    </a:solidFill>
                  </a:tcPr>
                </a:tc>
                <a:tc>
                  <a:txBody>
                    <a:bodyPr/>
                    <a:lstStyle/>
                    <a:p>
                      <a:pPr indent="0" lvl="0" marL="0" rtl="0" algn="l">
                        <a:spcBef>
                          <a:spcPts val="0"/>
                        </a:spcBef>
                        <a:spcAft>
                          <a:spcPts val="0"/>
                        </a:spcAft>
                        <a:buNone/>
                      </a:pPr>
                      <a:r>
                        <a:rPr b="1" lang="it" sz="1200"/>
                        <a:t>Metric</a:t>
                      </a:r>
                      <a:endParaRPr b="1" sz="1200"/>
                    </a:p>
                  </a:txBody>
                  <a:tcPr marT="91425" marB="91425" marR="91425" marL="91425" anchor="ctr">
                    <a:solidFill>
                      <a:schemeClr val="lt2"/>
                    </a:solidFill>
                  </a:tcPr>
                </a:tc>
              </a:tr>
              <a:tr h="480200">
                <a:tc>
                  <a:txBody>
                    <a:bodyPr/>
                    <a:lstStyle/>
                    <a:p>
                      <a:pPr indent="0" lvl="0" marL="0" rtl="0" algn="l">
                        <a:spcBef>
                          <a:spcPts val="0"/>
                        </a:spcBef>
                        <a:spcAft>
                          <a:spcPts val="0"/>
                        </a:spcAft>
                        <a:buNone/>
                      </a:pPr>
                      <a:r>
                        <a:rPr lang="it" sz="1200"/>
                        <a:t>Return</a:t>
                      </a:r>
                      <a:r>
                        <a:rPr lang="it" sz="1200"/>
                        <a:t> of Expenses</a:t>
                      </a:r>
                      <a:endParaRPr sz="1200"/>
                    </a:p>
                  </a:txBody>
                  <a:tcPr marT="91425" marB="91425" marR="91425" marL="91425" anchor="ctr"/>
                </a:tc>
                <a:tc>
                  <a:txBody>
                    <a:bodyPr/>
                    <a:lstStyle/>
                    <a:p>
                      <a:pPr indent="0" lvl="0" marL="0" rtl="0" algn="l">
                        <a:spcBef>
                          <a:spcPts val="0"/>
                        </a:spcBef>
                        <a:spcAft>
                          <a:spcPts val="0"/>
                        </a:spcAft>
                        <a:buNone/>
                      </a:pPr>
                      <a:r>
                        <a:rPr lang="it" sz="1200"/>
                        <a:t>Generated value relative to expenses</a:t>
                      </a:r>
                      <a:endParaRPr sz="1200"/>
                    </a:p>
                  </a:txBody>
                  <a:tcPr marT="91425" marB="91425" marR="91425" marL="91425" anchor="ctr"/>
                </a:tc>
              </a:tr>
              <a:tr h="480200">
                <a:tc>
                  <a:txBody>
                    <a:bodyPr/>
                    <a:lstStyle/>
                    <a:p>
                      <a:pPr indent="0" lvl="0" marL="0" rtl="0" algn="l">
                        <a:spcBef>
                          <a:spcPts val="0"/>
                        </a:spcBef>
                        <a:spcAft>
                          <a:spcPts val="0"/>
                        </a:spcAft>
                        <a:buNone/>
                      </a:pPr>
                      <a:r>
                        <a:rPr lang="it" sz="1200"/>
                        <a:t>Provisioning</a:t>
                      </a:r>
                      <a:endParaRPr sz="1200"/>
                    </a:p>
                  </a:txBody>
                  <a:tcPr marT="91425" marB="91425" marR="91425" marL="91425" anchor="ctr">
                    <a:solidFill>
                      <a:srgbClr val="FFF2CC"/>
                    </a:solidFill>
                  </a:tcPr>
                </a:tc>
                <a:tc>
                  <a:txBody>
                    <a:bodyPr/>
                    <a:lstStyle/>
                    <a:p>
                      <a:pPr indent="0" lvl="0" marL="0" rtl="0" algn="l">
                        <a:spcBef>
                          <a:spcPts val="0"/>
                        </a:spcBef>
                        <a:spcAft>
                          <a:spcPts val="0"/>
                        </a:spcAft>
                        <a:buNone/>
                      </a:pPr>
                      <a:r>
                        <a:rPr lang="it" sz="1200"/>
                        <a:t>Quality of provisioning</a:t>
                      </a:r>
                      <a:endParaRPr sz="1200"/>
                    </a:p>
                  </a:txBody>
                  <a:tcPr marT="91425" marB="91425" marR="91425" marL="91425" anchor="ctr">
                    <a:solidFill>
                      <a:srgbClr val="FFF2CC"/>
                    </a:solidFill>
                  </a:tcPr>
                </a:tc>
              </a:tr>
              <a:tr h="480200">
                <a:tc>
                  <a:txBody>
                    <a:bodyPr/>
                    <a:lstStyle/>
                    <a:p>
                      <a:pPr indent="0" lvl="0" marL="0" rtl="0" algn="l">
                        <a:spcBef>
                          <a:spcPts val="0"/>
                        </a:spcBef>
                        <a:spcAft>
                          <a:spcPts val="0"/>
                        </a:spcAft>
                        <a:buNone/>
                      </a:pPr>
                      <a:r>
                        <a:rPr lang="it" sz="1200"/>
                        <a:t>Scaling policies</a:t>
                      </a:r>
                      <a:endParaRPr sz="1200"/>
                    </a:p>
                  </a:txBody>
                  <a:tcPr marT="91425" marB="91425" marR="91425" marL="91425" anchor="ctr"/>
                </a:tc>
                <a:tc>
                  <a:txBody>
                    <a:bodyPr/>
                    <a:lstStyle/>
                    <a:p>
                      <a:pPr indent="0" lvl="0" marL="0" rtl="0" algn="l">
                        <a:spcBef>
                          <a:spcPts val="0"/>
                        </a:spcBef>
                        <a:spcAft>
                          <a:spcPts val="0"/>
                        </a:spcAft>
                        <a:buNone/>
                      </a:pPr>
                      <a:r>
                        <a:rPr lang="it" sz="1200"/>
                        <a:t>Waste of resources</a:t>
                      </a:r>
                      <a:endParaRPr sz="1200"/>
                    </a:p>
                  </a:txBody>
                  <a:tcPr marT="91425" marB="91425" marR="91425" marL="91425" anchor="ctr"/>
                </a:tc>
              </a:tr>
              <a:tr h="480200">
                <a:tc>
                  <a:txBody>
                    <a:bodyPr/>
                    <a:lstStyle/>
                    <a:p>
                      <a:pPr indent="0" lvl="0" marL="0" rtl="0" algn="l">
                        <a:spcBef>
                          <a:spcPts val="0"/>
                        </a:spcBef>
                        <a:spcAft>
                          <a:spcPts val="0"/>
                        </a:spcAft>
                        <a:buNone/>
                      </a:pPr>
                      <a:r>
                        <a:rPr lang="it" sz="1200"/>
                        <a:t>Vendor Synergies</a:t>
                      </a:r>
                      <a:endParaRPr sz="1200"/>
                    </a:p>
                  </a:txBody>
                  <a:tcPr marT="91425" marB="91425" marR="91425" marL="91425" anchor="ctr"/>
                </a:tc>
                <a:tc>
                  <a:txBody>
                    <a:bodyPr/>
                    <a:lstStyle/>
                    <a:p>
                      <a:pPr indent="0" lvl="0" marL="0" rtl="0" algn="l">
                        <a:spcBef>
                          <a:spcPts val="0"/>
                        </a:spcBef>
                        <a:spcAft>
                          <a:spcPts val="0"/>
                        </a:spcAft>
                        <a:buNone/>
                      </a:pPr>
                      <a:r>
                        <a:rPr lang="it" sz="1200"/>
                        <a:t>Use of lock-in practices</a:t>
                      </a:r>
                      <a:endParaRPr sz="1200"/>
                    </a:p>
                  </a:txBody>
                  <a:tcPr marT="91425" marB="91425" marR="91425" marL="91425" anchor="ctr"/>
                </a:tc>
              </a:tr>
              <a:tr h="573050">
                <a:tc>
                  <a:txBody>
                    <a:bodyPr/>
                    <a:lstStyle/>
                    <a:p>
                      <a:pPr indent="0" lvl="0" marL="0" rtl="0" algn="l">
                        <a:spcBef>
                          <a:spcPts val="0"/>
                        </a:spcBef>
                        <a:spcAft>
                          <a:spcPts val="0"/>
                        </a:spcAft>
                        <a:buNone/>
                      </a:pPr>
                      <a:r>
                        <a:rPr lang="it" sz="1200"/>
                        <a:t>Exit costs</a:t>
                      </a:r>
                      <a:endParaRPr sz="1200"/>
                    </a:p>
                  </a:txBody>
                  <a:tcPr marT="91425" marB="91425" marR="91425" marL="91425" anchor="ctr"/>
                </a:tc>
                <a:tc>
                  <a:txBody>
                    <a:bodyPr/>
                    <a:lstStyle/>
                    <a:p>
                      <a:pPr indent="0" lvl="0" marL="0" rtl="0" algn="l">
                        <a:spcBef>
                          <a:spcPts val="0"/>
                        </a:spcBef>
                        <a:spcAft>
                          <a:spcPts val="0"/>
                        </a:spcAft>
                        <a:buNone/>
                      </a:pPr>
                      <a:r>
                        <a:rPr lang="it" sz="1200"/>
                        <a:t>Expanses of cost/migration</a:t>
                      </a:r>
                      <a:endParaRPr sz="1200"/>
                    </a:p>
                  </a:txBody>
                  <a:tcPr marT="91425" marB="91425" marR="91425" marL="91425" anchor="ctr"/>
                </a:tc>
              </a:tr>
            </a:tbl>
          </a:graphicData>
        </a:graphic>
      </p:graphicFrame>
      <p:pic>
        <p:nvPicPr>
          <p:cNvPr id="232" name="Google Shape;232;p26" title="UniTrento_logo_ITA_grigio.jpg"/>
          <p:cNvPicPr preferRelativeResize="0"/>
          <p:nvPr/>
        </p:nvPicPr>
        <p:blipFill>
          <a:blip r:embed="rId3">
            <a:alphaModFix/>
          </a:blip>
          <a:stretch>
            <a:fillRect/>
          </a:stretch>
        </p:blipFill>
        <p:spPr>
          <a:xfrm>
            <a:off x="8196025" y="301900"/>
            <a:ext cx="636275" cy="638975"/>
          </a:xfrm>
          <a:prstGeom prst="rect">
            <a:avLst/>
          </a:prstGeom>
          <a:noFill/>
          <a:ln>
            <a:noFill/>
          </a:ln>
        </p:spPr>
      </p:pic>
      <p:sp>
        <p:nvSpPr>
          <p:cNvPr id="233" name="Google Shape;233;p26"/>
          <p:cNvSpPr/>
          <p:nvPr/>
        </p:nvSpPr>
        <p:spPr>
          <a:xfrm>
            <a:off x="0" y="4813850"/>
            <a:ext cx="9144000" cy="329400"/>
          </a:xfrm>
          <a:prstGeom prst="rect">
            <a:avLst/>
          </a:prstGeom>
          <a:solidFill>
            <a:srgbClr val="C80D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100">
                <a:solidFill>
                  <a:schemeClr val="lt1"/>
                </a:solidFill>
              </a:rPr>
              <a:t>March 20th, 2025 - University of Trento</a:t>
            </a:r>
            <a:endParaRPr b="1" sz="1100">
              <a:solidFill>
                <a:schemeClr val="lt1"/>
              </a:solidFill>
            </a:endParaRPr>
          </a:p>
        </p:txBody>
      </p:sp>
      <p:sp>
        <p:nvSpPr>
          <p:cNvPr id="234" name="Google Shape;234;p26"/>
          <p:cNvSpPr txBox="1"/>
          <p:nvPr/>
        </p:nvSpPr>
        <p:spPr>
          <a:xfrm>
            <a:off x="5395800" y="1418575"/>
            <a:ext cx="3436500" cy="30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800">
                <a:solidFill>
                  <a:schemeClr val="dk2"/>
                </a:solidFill>
              </a:rPr>
              <a:t>Provisioning indicator</a:t>
            </a:r>
            <a:endParaRPr b="1" sz="1800">
              <a:solidFill>
                <a:schemeClr val="dk2"/>
              </a:solidFill>
            </a:endParaRPr>
          </a:p>
          <a:p>
            <a:pPr indent="0" lvl="0" marL="0" rtl="0" algn="l">
              <a:lnSpc>
                <a:spcPct val="115000"/>
              </a:lnSpc>
              <a:spcBef>
                <a:spcPts val="0"/>
              </a:spcBef>
              <a:spcAft>
                <a:spcPts val="0"/>
              </a:spcAft>
              <a:buNone/>
            </a:pPr>
            <a:br>
              <a:rPr lang="it" sz="1800">
                <a:solidFill>
                  <a:schemeClr val="dk2"/>
                </a:solidFill>
              </a:rPr>
            </a:br>
            <a:r>
              <a:rPr lang="it" sz="1500">
                <a:solidFill>
                  <a:schemeClr val="dk2"/>
                </a:solidFill>
              </a:rPr>
              <a:t>The provisioning indicator is the relation between:</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it" sz="1500">
                <a:solidFill>
                  <a:schemeClr val="dk2"/>
                </a:solidFill>
              </a:rPr>
              <a:t>cloud-based or local resources allocated</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it" sz="1500">
                <a:solidFill>
                  <a:schemeClr val="dk2"/>
                </a:solidFill>
              </a:rPr>
              <a:t>resources required to ensure the efficient operation</a:t>
            </a:r>
            <a:endParaRPr sz="1500">
              <a:solidFill>
                <a:schemeClr val="dk2"/>
              </a:solidFill>
            </a:endParaRPr>
          </a:p>
          <a:p>
            <a:pPr indent="0" lvl="0" marL="0" rtl="0" algn="l">
              <a:lnSpc>
                <a:spcPct val="115000"/>
              </a:lnSpc>
              <a:spcBef>
                <a:spcPts val="0"/>
              </a:spcBef>
              <a:spcAft>
                <a:spcPts val="0"/>
              </a:spcAft>
              <a:buNone/>
            </a:pPr>
            <a:r>
              <a:t/>
            </a:r>
            <a:endParaRPr sz="1500">
              <a:solidFill>
                <a:schemeClr val="dk2"/>
              </a:solidFill>
            </a:endParaRPr>
          </a:p>
          <a:p>
            <a:pPr indent="0" lvl="0" marL="0" rtl="0" algn="l">
              <a:lnSpc>
                <a:spcPct val="115000"/>
              </a:lnSpc>
              <a:spcBef>
                <a:spcPts val="0"/>
              </a:spcBef>
              <a:spcAft>
                <a:spcPts val="0"/>
              </a:spcAft>
              <a:buNone/>
            </a:pPr>
            <a:r>
              <a:rPr lang="it" sz="1500">
                <a:solidFill>
                  <a:schemeClr val="dk2"/>
                </a:solidFill>
              </a:rPr>
              <a:t>Considering the expected users, the result is the </a:t>
            </a:r>
            <a:r>
              <a:rPr b="1" lang="it" sz="1500">
                <a:solidFill>
                  <a:schemeClr val="dk2"/>
                </a:solidFill>
              </a:rPr>
              <a:t>cost per user</a:t>
            </a:r>
            <a:endParaRPr sz="15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Technical dimension</a:t>
            </a:r>
            <a:endParaRPr/>
          </a:p>
        </p:txBody>
      </p:sp>
      <p:graphicFrame>
        <p:nvGraphicFramePr>
          <p:cNvPr id="240" name="Google Shape;240;p27"/>
          <p:cNvGraphicFramePr/>
          <p:nvPr/>
        </p:nvGraphicFramePr>
        <p:xfrm>
          <a:off x="311700" y="1414688"/>
          <a:ext cx="3000000" cy="3000000"/>
        </p:xfrm>
        <a:graphic>
          <a:graphicData uri="http://schemas.openxmlformats.org/drawingml/2006/table">
            <a:tbl>
              <a:tblPr>
                <a:noFill/>
                <a:tableStyleId>{905D0BB0-9334-4B6E-9274-41DABB67E2AD}</a:tableStyleId>
              </a:tblPr>
              <a:tblGrid>
                <a:gridCol w="2413000"/>
                <a:gridCol w="2413000"/>
              </a:tblGrid>
              <a:tr h="381000">
                <a:tc>
                  <a:txBody>
                    <a:bodyPr/>
                    <a:lstStyle/>
                    <a:p>
                      <a:pPr indent="0" lvl="0" marL="0" rtl="0" algn="l">
                        <a:spcBef>
                          <a:spcPts val="0"/>
                        </a:spcBef>
                        <a:spcAft>
                          <a:spcPts val="0"/>
                        </a:spcAft>
                        <a:buNone/>
                      </a:pPr>
                      <a:r>
                        <a:rPr b="1" lang="it" sz="1200"/>
                        <a:t>Indicator</a:t>
                      </a:r>
                      <a:endParaRPr b="1" sz="1200"/>
                    </a:p>
                  </a:txBody>
                  <a:tcPr marT="91425" marB="91425" marR="91425" marL="91425" anchor="ctr">
                    <a:solidFill>
                      <a:schemeClr val="lt2"/>
                    </a:solidFill>
                  </a:tcPr>
                </a:tc>
                <a:tc>
                  <a:txBody>
                    <a:bodyPr/>
                    <a:lstStyle/>
                    <a:p>
                      <a:pPr indent="0" lvl="0" marL="0" rtl="0" algn="l">
                        <a:spcBef>
                          <a:spcPts val="0"/>
                        </a:spcBef>
                        <a:spcAft>
                          <a:spcPts val="0"/>
                        </a:spcAft>
                        <a:buNone/>
                      </a:pPr>
                      <a:r>
                        <a:rPr b="1" lang="it" sz="1200"/>
                        <a:t>Metric</a:t>
                      </a:r>
                      <a:endParaRPr b="1" sz="1200"/>
                    </a:p>
                  </a:txBody>
                  <a:tcPr marT="91425" marB="91425" marR="91425" marL="91425" anchor="ctr">
                    <a:solidFill>
                      <a:schemeClr val="lt2"/>
                    </a:solidFill>
                  </a:tcPr>
                </a:tc>
              </a:tr>
              <a:tr h="381000">
                <a:tc>
                  <a:txBody>
                    <a:bodyPr/>
                    <a:lstStyle/>
                    <a:p>
                      <a:pPr indent="0" lvl="0" marL="0" rtl="0" algn="l">
                        <a:spcBef>
                          <a:spcPts val="0"/>
                        </a:spcBef>
                        <a:spcAft>
                          <a:spcPts val="0"/>
                        </a:spcAft>
                        <a:buNone/>
                      </a:pPr>
                      <a:r>
                        <a:rPr lang="it" sz="1200"/>
                        <a:t>Availability</a:t>
                      </a:r>
                      <a:endParaRPr sz="1200"/>
                    </a:p>
                  </a:txBody>
                  <a:tcPr marT="91425" marB="91425" marR="91425" marL="91425" anchor="ctr"/>
                </a:tc>
                <a:tc>
                  <a:txBody>
                    <a:bodyPr/>
                    <a:lstStyle/>
                    <a:p>
                      <a:pPr indent="0" lvl="0" marL="0" rtl="0" algn="l">
                        <a:spcBef>
                          <a:spcPts val="0"/>
                        </a:spcBef>
                        <a:spcAft>
                          <a:spcPts val="0"/>
                        </a:spcAft>
                        <a:buNone/>
                      </a:pPr>
                      <a:r>
                        <a:rPr lang="it" sz="1200"/>
                        <a:t>Uptime (%)</a:t>
                      </a:r>
                      <a:endParaRPr sz="1200"/>
                    </a:p>
                  </a:txBody>
                  <a:tcPr marT="91425" marB="91425" marR="91425" marL="91425" anchor="ctr"/>
                </a:tc>
              </a:tr>
              <a:tr h="381000">
                <a:tc>
                  <a:txBody>
                    <a:bodyPr/>
                    <a:lstStyle/>
                    <a:p>
                      <a:pPr indent="0" lvl="0" marL="0" rtl="0" algn="l">
                        <a:spcBef>
                          <a:spcPts val="0"/>
                        </a:spcBef>
                        <a:spcAft>
                          <a:spcPts val="0"/>
                        </a:spcAft>
                        <a:buNone/>
                      </a:pPr>
                      <a:r>
                        <a:rPr lang="it" sz="1200"/>
                        <a:t>Reliability</a:t>
                      </a:r>
                      <a:endParaRPr sz="1200"/>
                    </a:p>
                  </a:txBody>
                  <a:tcPr marT="91425" marB="91425" marR="91425" marL="91425" anchor="ctr"/>
                </a:tc>
                <a:tc>
                  <a:txBody>
                    <a:bodyPr/>
                    <a:lstStyle/>
                    <a:p>
                      <a:pPr indent="0" lvl="0" marL="0" rtl="0" algn="l">
                        <a:spcBef>
                          <a:spcPts val="0"/>
                        </a:spcBef>
                        <a:spcAft>
                          <a:spcPts val="0"/>
                        </a:spcAft>
                        <a:buNone/>
                      </a:pPr>
                      <a:r>
                        <a:rPr lang="it" sz="1200"/>
                        <a:t>Error rate (%)</a:t>
                      </a:r>
                      <a:endParaRPr sz="1200"/>
                    </a:p>
                  </a:txBody>
                  <a:tcPr marT="91425" marB="91425" marR="91425" marL="91425" anchor="ctr"/>
                </a:tc>
              </a:tr>
              <a:tr h="381000">
                <a:tc>
                  <a:txBody>
                    <a:bodyPr/>
                    <a:lstStyle/>
                    <a:p>
                      <a:pPr indent="0" lvl="0" marL="0" rtl="0" algn="l">
                        <a:spcBef>
                          <a:spcPts val="0"/>
                        </a:spcBef>
                        <a:spcAft>
                          <a:spcPts val="0"/>
                        </a:spcAft>
                        <a:buNone/>
                      </a:pPr>
                      <a:r>
                        <a:rPr lang="it" sz="1200"/>
                        <a:t>Scalability</a:t>
                      </a:r>
                      <a:endParaRPr sz="1200"/>
                    </a:p>
                  </a:txBody>
                  <a:tcPr marT="91425" marB="91425" marR="91425" marL="91425" anchor="ctr"/>
                </a:tc>
                <a:tc>
                  <a:txBody>
                    <a:bodyPr/>
                    <a:lstStyle/>
                    <a:p>
                      <a:pPr indent="0" lvl="0" marL="0" rtl="0" algn="l">
                        <a:spcBef>
                          <a:spcPts val="0"/>
                        </a:spcBef>
                        <a:spcAft>
                          <a:spcPts val="0"/>
                        </a:spcAft>
                        <a:buNone/>
                      </a:pPr>
                      <a:r>
                        <a:rPr lang="it" sz="1200"/>
                        <a:t>Support of scalability techniques</a:t>
                      </a:r>
                      <a:endParaRPr sz="1200"/>
                    </a:p>
                  </a:txBody>
                  <a:tcPr marT="91425" marB="91425" marR="91425" marL="91425" anchor="ctr"/>
                </a:tc>
              </a:tr>
              <a:tr h="381000">
                <a:tc>
                  <a:txBody>
                    <a:bodyPr/>
                    <a:lstStyle/>
                    <a:p>
                      <a:pPr indent="0" lvl="0" marL="0" rtl="0" algn="l">
                        <a:spcBef>
                          <a:spcPts val="0"/>
                        </a:spcBef>
                        <a:spcAft>
                          <a:spcPts val="0"/>
                        </a:spcAft>
                        <a:buNone/>
                      </a:pPr>
                      <a:r>
                        <a:rPr lang="it" sz="1200"/>
                        <a:t>Adaptability</a:t>
                      </a:r>
                      <a:endParaRPr sz="1200"/>
                    </a:p>
                  </a:txBody>
                  <a:tcPr marT="91425" marB="91425" marR="91425" marL="91425" anchor="ctr"/>
                </a:tc>
                <a:tc>
                  <a:txBody>
                    <a:bodyPr/>
                    <a:lstStyle/>
                    <a:p>
                      <a:pPr indent="0" lvl="0" marL="0" rtl="0" algn="l">
                        <a:spcBef>
                          <a:spcPts val="0"/>
                        </a:spcBef>
                        <a:spcAft>
                          <a:spcPts val="0"/>
                        </a:spcAft>
                        <a:buNone/>
                      </a:pPr>
                      <a:r>
                        <a:rPr lang="it" sz="1200"/>
                        <a:t>Degree of integration (e.g., SSO, 3rd party services)</a:t>
                      </a:r>
                      <a:endParaRPr sz="1200"/>
                    </a:p>
                  </a:txBody>
                  <a:tcPr marT="91425" marB="91425" marR="91425" marL="91425" anchor="ctr"/>
                </a:tc>
              </a:tr>
              <a:tr h="381000">
                <a:tc>
                  <a:txBody>
                    <a:bodyPr/>
                    <a:lstStyle/>
                    <a:p>
                      <a:pPr indent="0" lvl="0" marL="0" rtl="0" algn="l">
                        <a:spcBef>
                          <a:spcPts val="0"/>
                        </a:spcBef>
                        <a:spcAft>
                          <a:spcPts val="0"/>
                        </a:spcAft>
                        <a:buNone/>
                      </a:pPr>
                      <a:r>
                        <a:rPr lang="it" sz="1200"/>
                        <a:t>Maintainability</a:t>
                      </a:r>
                      <a:endParaRPr sz="1200"/>
                    </a:p>
                  </a:txBody>
                  <a:tcPr marT="91425" marB="91425" marR="91425" marL="91425" anchor="ctr">
                    <a:solidFill>
                      <a:srgbClr val="FFF2CC"/>
                    </a:solidFill>
                  </a:tcPr>
                </a:tc>
                <a:tc>
                  <a:txBody>
                    <a:bodyPr/>
                    <a:lstStyle/>
                    <a:p>
                      <a:pPr indent="0" lvl="0" marL="0" rtl="0" algn="l">
                        <a:spcBef>
                          <a:spcPts val="0"/>
                        </a:spcBef>
                        <a:spcAft>
                          <a:spcPts val="0"/>
                        </a:spcAft>
                        <a:buNone/>
                      </a:pPr>
                      <a:r>
                        <a:rPr lang="it" sz="1200"/>
                        <a:t>Ease of configuration, updates, and upgrades</a:t>
                      </a:r>
                      <a:endParaRPr sz="1200"/>
                    </a:p>
                  </a:txBody>
                  <a:tcPr marT="91425" marB="91425" marR="91425" marL="91425" anchor="ctr">
                    <a:solidFill>
                      <a:srgbClr val="FFF2CC"/>
                    </a:solidFill>
                  </a:tcPr>
                </a:tc>
              </a:tr>
              <a:tr h="381000">
                <a:tc>
                  <a:txBody>
                    <a:bodyPr/>
                    <a:lstStyle/>
                    <a:p>
                      <a:pPr indent="0" lvl="0" marL="0" rtl="0" algn="l">
                        <a:spcBef>
                          <a:spcPts val="0"/>
                        </a:spcBef>
                        <a:spcAft>
                          <a:spcPts val="0"/>
                        </a:spcAft>
                        <a:buNone/>
                      </a:pPr>
                      <a:r>
                        <a:rPr lang="it" sz="1200"/>
                        <a:t>Repairability</a:t>
                      </a:r>
                      <a:endParaRPr sz="1200"/>
                    </a:p>
                  </a:txBody>
                  <a:tcPr marT="91425" marB="91425" marR="91425" marL="91425" anchor="ctr"/>
                </a:tc>
                <a:tc>
                  <a:txBody>
                    <a:bodyPr/>
                    <a:lstStyle/>
                    <a:p>
                      <a:pPr indent="0" lvl="0" marL="0" rtl="0" algn="l">
                        <a:spcBef>
                          <a:spcPts val="0"/>
                        </a:spcBef>
                        <a:spcAft>
                          <a:spcPts val="0"/>
                        </a:spcAft>
                        <a:buNone/>
                      </a:pPr>
                      <a:r>
                        <a:rPr lang="it" sz="1200"/>
                        <a:t>Interventions allowed</a:t>
                      </a:r>
                      <a:endParaRPr sz="1200"/>
                    </a:p>
                  </a:txBody>
                  <a:tcPr marT="91425" marB="91425" marR="91425" marL="91425" anchor="ctr"/>
                </a:tc>
              </a:tr>
            </a:tbl>
          </a:graphicData>
        </a:graphic>
      </p:graphicFrame>
      <p:pic>
        <p:nvPicPr>
          <p:cNvPr id="241" name="Google Shape;241;p27" title="UniTrento_logo_ITA_grigio.jpg"/>
          <p:cNvPicPr preferRelativeResize="0"/>
          <p:nvPr/>
        </p:nvPicPr>
        <p:blipFill>
          <a:blip r:embed="rId3">
            <a:alphaModFix/>
          </a:blip>
          <a:stretch>
            <a:fillRect/>
          </a:stretch>
        </p:blipFill>
        <p:spPr>
          <a:xfrm>
            <a:off x="8196025" y="301900"/>
            <a:ext cx="636275" cy="638975"/>
          </a:xfrm>
          <a:prstGeom prst="rect">
            <a:avLst/>
          </a:prstGeom>
          <a:noFill/>
          <a:ln>
            <a:noFill/>
          </a:ln>
        </p:spPr>
      </p:pic>
      <p:sp>
        <p:nvSpPr>
          <p:cNvPr id="242" name="Google Shape;242;p27"/>
          <p:cNvSpPr/>
          <p:nvPr/>
        </p:nvSpPr>
        <p:spPr>
          <a:xfrm>
            <a:off x="0" y="4813850"/>
            <a:ext cx="9144000" cy="329400"/>
          </a:xfrm>
          <a:prstGeom prst="rect">
            <a:avLst/>
          </a:prstGeom>
          <a:solidFill>
            <a:srgbClr val="C80D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100">
                <a:solidFill>
                  <a:schemeClr val="lt1"/>
                </a:solidFill>
              </a:rPr>
              <a:t>March 20th, 2025 - University of Trento</a:t>
            </a:r>
            <a:endParaRPr b="1" sz="1100">
              <a:solidFill>
                <a:schemeClr val="lt1"/>
              </a:solidFill>
            </a:endParaRPr>
          </a:p>
        </p:txBody>
      </p:sp>
      <p:sp>
        <p:nvSpPr>
          <p:cNvPr id="243" name="Google Shape;243;p27"/>
          <p:cNvSpPr txBox="1"/>
          <p:nvPr/>
        </p:nvSpPr>
        <p:spPr>
          <a:xfrm>
            <a:off x="5395800" y="1414575"/>
            <a:ext cx="3436500" cy="30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it" sz="1800">
                <a:solidFill>
                  <a:schemeClr val="dk2"/>
                </a:solidFill>
              </a:rPr>
              <a:t>Maintainability</a:t>
            </a:r>
            <a:r>
              <a:rPr b="1" lang="it" sz="1800">
                <a:solidFill>
                  <a:schemeClr val="dk2"/>
                </a:solidFill>
              </a:rPr>
              <a:t> indicator</a:t>
            </a:r>
            <a:endParaRPr b="1" sz="1800">
              <a:solidFill>
                <a:schemeClr val="dk2"/>
              </a:solidFill>
            </a:endParaRPr>
          </a:p>
          <a:p>
            <a:pPr indent="0" lvl="0" marL="0" rtl="0" algn="l">
              <a:lnSpc>
                <a:spcPct val="115000"/>
              </a:lnSpc>
              <a:spcBef>
                <a:spcPts val="0"/>
              </a:spcBef>
              <a:spcAft>
                <a:spcPts val="0"/>
              </a:spcAft>
              <a:buNone/>
            </a:pPr>
            <a:br>
              <a:rPr lang="it" sz="1800">
                <a:solidFill>
                  <a:schemeClr val="dk2"/>
                </a:solidFill>
              </a:rPr>
            </a:br>
            <a:r>
              <a:rPr lang="it" sz="1500">
                <a:solidFill>
                  <a:schemeClr val="dk2"/>
                </a:solidFill>
              </a:rPr>
              <a:t>The maintainability indicator assess whether the DET is:</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it" sz="1500">
                <a:solidFill>
                  <a:schemeClr val="dk2"/>
                </a:solidFill>
              </a:rPr>
              <a:t>easy to be configured</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it" sz="1500">
                <a:solidFill>
                  <a:schemeClr val="dk2"/>
                </a:solidFill>
              </a:rPr>
              <a:t>easy to be updated and upgraded</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it" sz="1500">
                <a:solidFill>
                  <a:schemeClr val="dk2"/>
                </a:solidFill>
              </a:rPr>
              <a:t>supported by documentation</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it" sz="1500">
                <a:solidFill>
                  <a:schemeClr val="dk2"/>
                </a:solidFill>
              </a:rPr>
              <a:t>supported by community, developers or the company</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Social dimension</a:t>
            </a:r>
            <a:endParaRPr/>
          </a:p>
        </p:txBody>
      </p:sp>
      <p:graphicFrame>
        <p:nvGraphicFramePr>
          <p:cNvPr id="249" name="Google Shape;249;p28"/>
          <p:cNvGraphicFramePr/>
          <p:nvPr/>
        </p:nvGraphicFramePr>
        <p:xfrm>
          <a:off x="311700" y="1319988"/>
          <a:ext cx="3000000" cy="3000000"/>
        </p:xfrm>
        <a:graphic>
          <a:graphicData uri="http://schemas.openxmlformats.org/drawingml/2006/table">
            <a:tbl>
              <a:tblPr>
                <a:noFill/>
                <a:tableStyleId>{905D0BB0-9334-4B6E-9274-41DABB67E2AD}</a:tableStyleId>
              </a:tblPr>
              <a:tblGrid>
                <a:gridCol w="2413000"/>
                <a:gridCol w="2413000"/>
              </a:tblGrid>
              <a:tr h="454300">
                <a:tc>
                  <a:txBody>
                    <a:bodyPr/>
                    <a:lstStyle/>
                    <a:p>
                      <a:pPr indent="0" lvl="0" marL="0" rtl="0" algn="l">
                        <a:spcBef>
                          <a:spcPts val="0"/>
                        </a:spcBef>
                        <a:spcAft>
                          <a:spcPts val="0"/>
                        </a:spcAft>
                        <a:buNone/>
                      </a:pPr>
                      <a:r>
                        <a:rPr b="1" lang="it" sz="1200"/>
                        <a:t>Indicator</a:t>
                      </a:r>
                      <a:endParaRPr b="1" sz="1200"/>
                    </a:p>
                  </a:txBody>
                  <a:tcPr marT="91425" marB="91425" marR="91425" marL="91425" anchor="ctr">
                    <a:solidFill>
                      <a:schemeClr val="lt2"/>
                    </a:solidFill>
                  </a:tcPr>
                </a:tc>
                <a:tc>
                  <a:txBody>
                    <a:bodyPr/>
                    <a:lstStyle/>
                    <a:p>
                      <a:pPr indent="0" lvl="0" marL="0" rtl="0" algn="l">
                        <a:spcBef>
                          <a:spcPts val="0"/>
                        </a:spcBef>
                        <a:spcAft>
                          <a:spcPts val="0"/>
                        </a:spcAft>
                        <a:buNone/>
                      </a:pPr>
                      <a:r>
                        <a:rPr b="1" lang="it" sz="1200"/>
                        <a:t>Metric</a:t>
                      </a:r>
                      <a:endParaRPr b="1" sz="1200"/>
                    </a:p>
                  </a:txBody>
                  <a:tcPr marT="91425" marB="91425" marR="91425" marL="91425" anchor="ctr">
                    <a:solidFill>
                      <a:schemeClr val="lt2"/>
                    </a:solidFill>
                  </a:tcPr>
                </a:tc>
              </a:tr>
              <a:tr h="454300">
                <a:tc>
                  <a:txBody>
                    <a:bodyPr/>
                    <a:lstStyle/>
                    <a:p>
                      <a:pPr indent="0" lvl="0" marL="0" rtl="0" algn="l">
                        <a:spcBef>
                          <a:spcPts val="0"/>
                        </a:spcBef>
                        <a:spcAft>
                          <a:spcPts val="0"/>
                        </a:spcAft>
                        <a:buNone/>
                      </a:pPr>
                      <a:r>
                        <a:rPr lang="it" sz="1200"/>
                        <a:t>Community awareness</a:t>
                      </a:r>
                      <a:endParaRPr sz="1200"/>
                    </a:p>
                  </a:txBody>
                  <a:tcPr marT="91425" marB="91425" marR="91425" marL="91425" anchor="ctr"/>
                </a:tc>
                <a:tc>
                  <a:txBody>
                    <a:bodyPr/>
                    <a:lstStyle/>
                    <a:p>
                      <a:pPr indent="0" lvl="0" marL="0" rtl="0" algn="l">
                        <a:spcBef>
                          <a:spcPts val="0"/>
                        </a:spcBef>
                        <a:spcAft>
                          <a:spcPts val="0"/>
                        </a:spcAft>
                        <a:buNone/>
                      </a:pPr>
                      <a:r>
                        <a:rPr lang="it" sz="1200"/>
                        <a:t>Awareness about the DET</a:t>
                      </a:r>
                      <a:endParaRPr sz="1200"/>
                    </a:p>
                  </a:txBody>
                  <a:tcPr marT="91425" marB="91425" marR="91425" marL="91425" anchor="ctr"/>
                </a:tc>
              </a:tr>
              <a:tr h="454300">
                <a:tc>
                  <a:txBody>
                    <a:bodyPr/>
                    <a:lstStyle/>
                    <a:p>
                      <a:pPr indent="0" lvl="0" marL="0" rtl="0" algn="l">
                        <a:spcBef>
                          <a:spcPts val="0"/>
                        </a:spcBef>
                        <a:spcAft>
                          <a:spcPts val="0"/>
                        </a:spcAft>
                        <a:buNone/>
                      </a:pPr>
                      <a:r>
                        <a:rPr lang="it" sz="1200"/>
                        <a:t>Involvement in sustainability</a:t>
                      </a:r>
                      <a:endParaRPr sz="1200"/>
                    </a:p>
                  </a:txBody>
                  <a:tcPr marT="91425" marB="91425" marR="91425" marL="91425" anchor="ctr"/>
                </a:tc>
                <a:tc>
                  <a:txBody>
                    <a:bodyPr/>
                    <a:lstStyle/>
                    <a:p>
                      <a:pPr indent="0" lvl="0" marL="0" rtl="0" algn="l">
                        <a:spcBef>
                          <a:spcPts val="0"/>
                        </a:spcBef>
                        <a:spcAft>
                          <a:spcPts val="0"/>
                        </a:spcAft>
                        <a:buNone/>
                      </a:pPr>
                      <a:r>
                        <a:rPr lang="it" sz="1200"/>
                        <a:t>Distance to sustainability claim</a:t>
                      </a:r>
                      <a:endParaRPr sz="1200"/>
                    </a:p>
                  </a:txBody>
                  <a:tcPr marT="91425" marB="91425" marR="91425" marL="91425" anchor="ctr"/>
                </a:tc>
              </a:tr>
              <a:tr h="454300">
                <a:tc>
                  <a:txBody>
                    <a:bodyPr/>
                    <a:lstStyle/>
                    <a:p>
                      <a:pPr indent="0" lvl="0" marL="0" rtl="0" algn="l">
                        <a:spcBef>
                          <a:spcPts val="0"/>
                        </a:spcBef>
                        <a:spcAft>
                          <a:spcPts val="0"/>
                        </a:spcAft>
                        <a:buNone/>
                      </a:pPr>
                      <a:r>
                        <a:rPr lang="it" sz="1200"/>
                        <a:t>Inclusion</a:t>
                      </a:r>
                      <a:endParaRPr sz="1200"/>
                    </a:p>
                  </a:txBody>
                  <a:tcPr marT="91425" marB="91425" marR="91425" marL="91425" anchor="ctr"/>
                </a:tc>
                <a:tc>
                  <a:txBody>
                    <a:bodyPr/>
                    <a:lstStyle/>
                    <a:p>
                      <a:pPr indent="0" lvl="0" marL="0" rtl="0" algn="l">
                        <a:spcBef>
                          <a:spcPts val="0"/>
                        </a:spcBef>
                        <a:spcAft>
                          <a:spcPts val="0"/>
                        </a:spcAft>
                        <a:buNone/>
                      </a:pPr>
                      <a:r>
                        <a:rPr lang="it" sz="1200"/>
                        <a:t>Compliance with accessibility guidelines</a:t>
                      </a:r>
                      <a:endParaRPr sz="1200"/>
                    </a:p>
                  </a:txBody>
                  <a:tcPr marT="91425" marB="91425" marR="91425" marL="91425" anchor="ctr"/>
                </a:tc>
              </a:tr>
              <a:tr h="454300">
                <a:tc>
                  <a:txBody>
                    <a:bodyPr/>
                    <a:lstStyle/>
                    <a:p>
                      <a:pPr indent="0" lvl="0" marL="0" rtl="0" algn="l">
                        <a:spcBef>
                          <a:spcPts val="0"/>
                        </a:spcBef>
                        <a:spcAft>
                          <a:spcPts val="0"/>
                        </a:spcAft>
                        <a:buNone/>
                      </a:pPr>
                      <a:r>
                        <a:rPr lang="it" sz="1200"/>
                        <a:t>Privacy policy</a:t>
                      </a:r>
                      <a:endParaRPr sz="1200"/>
                    </a:p>
                  </a:txBody>
                  <a:tcPr marT="91425" marB="91425" marR="91425" marL="91425" anchor="ctr">
                    <a:solidFill>
                      <a:srgbClr val="FFF2CC"/>
                    </a:solidFill>
                  </a:tcPr>
                </a:tc>
                <a:tc>
                  <a:txBody>
                    <a:bodyPr/>
                    <a:lstStyle/>
                    <a:p>
                      <a:pPr indent="0" lvl="0" marL="0" rtl="0" algn="l">
                        <a:spcBef>
                          <a:spcPts val="0"/>
                        </a:spcBef>
                        <a:spcAft>
                          <a:spcPts val="0"/>
                        </a:spcAft>
                        <a:buNone/>
                      </a:pPr>
                      <a:r>
                        <a:rPr lang="it" sz="1200"/>
                        <a:t>Protection and ethical use of user data, transparency on data collection</a:t>
                      </a:r>
                      <a:endParaRPr sz="1200"/>
                    </a:p>
                  </a:txBody>
                  <a:tcPr marT="91425" marB="91425" marR="91425" marL="91425" anchor="ctr">
                    <a:solidFill>
                      <a:srgbClr val="FFF2CC"/>
                    </a:solidFill>
                  </a:tcPr>
                </a:tc>
              </a:tr>
              <a:tr h="454300">
                <a:tc>
                  <a:txBody>
                    <a:bodyPr/>
                    <a:lstStyle/>
                    <a:p>
                      <a:pPr indent="0" lvl="0" marL="0" rtl="0" algn="l">
                        <a:spcBef>
                          <a:spcPts val="0"/>
                        </a:spcBef>
                        <a:spcAft>
                          <a:spcPts val="0"/>
                        </a:spcAft>
                        <a:buNone/>
                      </a:pPr>
                      <a:r>
                        <a:rPr lang="it" sz="1200"/>
                        <a:t>Capability</a:t>
                      </a:r>
                      <a:endParaRPr sz="1200"/>
                    </a:p>
                  </a:txBody>
                  <a:tcPr marT="91425" marB="91425" marR="91425" marL="91425" anchor="ctr"/>
                </a:tc>
                <a:tc>
                  <a:txBody>
                    <a:bodyPr/>
                    <a:lstStyle/>
                    <a:p>
                      <a:pPr indent="0" lvl="0" marL="0" rtl="0" algn="l">
                        <a:spcBef>
                          <a:spcPts val="0"/>
                        </a:spcBef>
                        <a:spcAft>
                          <a:spcPts val="0"/>
                        </a:spcAft>
                        <a:buNone/>
                      </a:pPr>
                      <a:r>
                        <a:rPr lang="it" sz="1200"/>
                        <a:t>Required internal capacity and knowledge</a:t>
                      </a:r>
                      <a:endParaRPr sz="1200"/>
                    </a:p>
                  </a:txBody>
                  <a:tcPr marT="91425" marB="91425" marR="91425" marL="91425" anchor="ctr"/>
                </a:tc>
              </a:tr>
            </a:tbl>
          </a:graphicData>
        </a:graphic>
      </p:graphicFrame>
      <p:pic>
        <p:nvPicPr>
          <p:cNvPr id="250" name="Google Shape;250;p28" title="UniTrento_logo_ITA_grigio.jpg"/>
          <p:cNvPicPr preferRelativeResize="0"/>
          <p:nvPr/>
        </p:nvPicPr>
        <p:blipFill>
          <a:blip r:embed="rId3">
            <a:alphaModFix/>
          </a:blip>
          <a:stretch>
            <a:fillRect/>
          </a:stretch>
        </p:blipFill>
        <p:spPr>
          <a:xfrm>
            <a:off x="8196025" y="301900"/>
            <a:ext cx="636275" cy="638975"/>
          </a:xfrm>
          <a:prstGeom prst="rect">
            <a:avLst/>
          </a:prstGeom>
          <a:noFill/>
          <a:ln>
            <a:noFill/>
          </a:ln>
        </p:spPr>
      </p:pic>
      <p:sp>
        <p:nvSpPr>
          <p:cNvPr id="251" name="Google Shape;251;p28"/>
          <p:cNvSpPr/>
          <p:nvPr/>
        </p:nvSpPr>
        <p:spPr>
          <a:xfrm>
            <a:off x="0" y="4813850"/>
            <a:ext cx="9144000" cy="329400"/>
          </a:xfrm>
          <a:prstGeom prst="rect">
            <a:avLst/>
          </a:prstGeom>
          <a:solidFill>
            <a:srgbClr val="C80D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100">
                <a:solidFill>
                  <a:schemeClr val="lt1"/>
                </a:solidFill>
              </a:rPr>
              <a:t>March 20th, 2025 - University of Trento</a:t>
            </a:r>
            <a:endParaRPr b="1" sz="1100">
              <a:solidFill>
                <a:schemeClr val="lt1"/>
              </a:solidFill>
            </a:endParaRPr>
          </a:p>
        </p:txBody>
      </p:sp>
      <p:sp>
        <p:nvSpPr>
          <p:cNvPr id="252" name="Google Shape;252;p28"/>
          <p:cNvSpPr txBox="1"/>
          <p:nvPr/>
        </p:nvSpPr>
        <p:spPr>
          <a:xfrm>
            <a:off x="5395800" y="1320000"/>
            <a:ext cx="3436500" cy="31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800">
                <a:solidFill>
                  <a:schemeClr val="dk2"/>
                </a:solidFill>
              </a:rPr>
              <a:t>Privacy policy</a:t>
            </a:r>
            <a:r>
              <a:rPr b="1" lang="it" sz="1800">
                <a:solidFill>
                  <a:schemeClr val="dk2"/>
                </a:solidFill>
              </a:rPr>
              <a:t> indicator</a:t>
            </a:r>
            <a:endParaRPr b="1" sz="1800">
              <a:solidFill>
                <a:schemeClr val="dk2"/>
              </a:solidFill>
            </a:endParaRPr>
          </a:p>
          <a:p>
            <a:pPr indent="0" lvl="0" marL="0" rtl="0" algn="l">
              <a:lnSpc>
                <a:spcPct val="115000"/>
              </a:lnSpc>
              <a:spcBef>
                <a:spcPts val="0"/>
              </a:spcBef>
              <a:spcAft>
                <a:spcPts val="0"/>
              </a:spcAft>
              <a:buNone/>
            </a:pPr>
            <a:br>
              <a:rPr lang="it" sz="1800">
                <a:solidFill>
                  <a:schemeClr val="dk2"/>
                </a:solidFill>
              </a:rPr>
            </a:br>
            <a:r>
              <a:rPr lang="it" sz="1500">
                <a:solidFill>
                  <a:schemeClr val="dk2"/>
                </a:solidFill>
              </a:rPr>
              <a:t>The privacy policy indicator ensures proper collection and use of users’ data, examining:</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it" sz="1500">
                <a:solidFill>
                  <a:schemeClr val="dk2"/>
                </a:solidFill>
              </a:rPr>
              <a:t>content of the policy</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it" sz="1500">
                <a:solidFill>
                  <a:schemeClr val="dk2"/>
                </a:solidFill>
              </a:rPr>
              <a:t>readability of the policy</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it" sz="1500">
                <a:solidFill>
                  <a:schemeClr val="dk2"/>
                </a:solidFill>
              </a:rPr>
              <a:t>sub-processors involved</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it" sz="1500">
                <a:solidFill>
                  <a:schemeClr val="dk2"/>
                </a:solidFill>
              </a:rPr>
              <a:t>security measures to ensure data protection</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Pedagogical dimension</a:t>
            </a:r>
            <a:endParaRPr/>
          </a:p>
        </p:txBody>
      </p:sp>
      <p:graphicFrame>
        <p:nvGraphicFramePr>
          <p:cNvPr id="258" name="Google Shape;258;p29"/>
          <p:cNvGraphicFramePr/>
          <p:nvPr/>
        </p:nvGraphicFramePr>
        <p:xfrm>
          <a:off x="311700" y="1284500"/>
          <a:ext cx="3000000" cy="3000000"/>
        </p:xfrm>
        <a:graphic>
          <a:graphicData uri="http://schemas.openxmlformats.org/drawingml/2006/table">
            <a:tbl>
              <a:tblPr>
                <a:noFill/>
                <a:tableStyleId>{905D0BB0-9334-4B6E-9274-41DABB67E2AD}</a:tableStyleId>
              </a:tblPr>
              <a:tblGrid>
                <a:gridCol w="2413000"/>
                <a:gridCol w="2413000"/>
              </a:tblGrid>
              <a:tr h="492825">
                <a:tc>
                  <a:txBody>
                    <a:bodyPr/>
                    <a:lstStyle/>
                    <a:p>
                      <a:pPr indent="0" lvl="0" marL="0" rtl="0" algn="l">
                        <a:spcBef>
                          <a:spcPts val="0"/>
                        </a:spcBef>
                        <a:spcAft>
                          <a:spcPts val="0"/>
                        </a:spcAft>
                        <a:buNone/>
                      </a:pPr>
                      <a:r>
                        <a:rPr b="1" lang="it" sz="1200"/>
                        <a:t>Indicator</a:t>
                      </a:r>
                      <a:endParaRPr b="1" sz="1200"/>
                    </a:p>
                  </a:txBody>
                  <a:tcPr marT="91425" marB="91425" marR="91425" marL="91425" anchor="ctr">
                    <a:solidFill>
                      <a:schemeClr val="lt2"/>
                    </a:solidFill>
                  </a:tcPr>
                </a:tc>
                <a:tc>
                  <a:txBody>
                    <a:bodyPr/>
                    <a:lstStyle/>
                    <a:p>
                      <a:pPr indent="0" lvl="0" marL="0" rtl="0" algn="l">
                        <a:spcBef>
                          <a:spcPts val="0"/>
                        </a:spcBef>
                        <a:spcAft>
                          <a:spcPts val="0"/>
                        </a:spcAft>
                        <a:buNone/>
                      </a:pPr>
                      <a:r>
                        <a:rPr b="1" lang="it" sz="1200"/>
                        <a:t>Metric</a:t>
                      </a:r>
                      <a:endParaRPr b="1" sz="1200"/>
                    </a:p>
                  </a:txBody>
                  <a:tcPr marT="91425" marB="91425" marR="91425" marL="91425" anchor="ctr">
                    <a:solidFill>
                      <a:schemeClr val="lt2"/>
                    </a:solidFill>
                  </a:tcPr>
                </a:tc>
              </a:tr>
              <a:tr h="758200">
                <a:tc>
                  <a:txBody>
                    <a:bodyPr/>
                    <a:lstStyle/>
                    <a:p>
                      <a:pPr indent="0" lvl="0" marL="0" rtl="0" algn="l">
                        <a:spcBef>
                          <a:spcPts val="0"/>
                        </a:spcBef>
                        <a:spcAft>
                          <a:spcPts val="0"/>
                        </a:spcAft>
                        <a:buNone/>
                      </a:pPr>
                      <a:r>
                        <a:rPr lang="it" sz="1200"/>
                        <a:t>Engaged with instructional practices</a:t>
                      </a:r>
                      <a:endParaRPr sz="1200"/>
                    </a:p>
                  </a:txBody>
                  <a:tcPr marT="91425" marB="91425" marR="91425" marL="91425" anchor="ctr"/>
                </a:tc>
                <a:tc>
                  <a:txBody>
                    <a:bodyPr/>
                    <a:lstStyle/>
                    <a:p>
                      <a:pPr indent="0" lvl="0" marL="0" rtl="0" algn="l">
                        <a:spcBef>
                          <a:spcPts val="0"/>
                        </a:spcBef>
                        <a:spcAft>
                          <a:spcPts val="0"/>
                        </a:spcAft>
                        <a:buNone/>
                      </a:pPr>
                      <a:r>
                        <a:rPr lang="it" sz="1200"/>
                        <a:t>Engagement in pedagogical research and educational context</a:t>
                      </a:r>
                      <a:endParaRPr sz="1200"/>
                    </a:p>
                  </a:txBody>
                  <a:tcPr marT="91425" marB="91425" marR="91425" marL="91425" anchor="ctr"/>
                </a:tc>
              </a:tr>
              <a:tr h="492825">
                <a:tc>
                  <a:txBody>
                    <a:bodyPr/>
                    <a:lstStyle/>
                    <a:p>
                      <a:pPr indent="0" lvl="0" marL="0" rtl="0" algn="l">
                        <a:spcBef>
                          <a:spcPts val="0"/>
                        </a:spcBef>
                        <a:spcAft>
                          <a:spcPts val="0"/>
                        </a:spcAft>
                        <a:buNone/>
                      </a:pPr>
                      <a:r>
                        <a:rPr lang="it" sz="1200"/>
                        <a:t>Usability</a:t>
                      </a:r>
                      <a:endParaRPr sz="1200"/>
                    </a:p>
                  </a:txBody>
                  <a:tcPr marT="91425" marB="91425" marR="91425" marL="91425" anchor="ctr">
                    <a:solidFill>
                      <a:srgbClr val="FFF2CC"/>
                    </a:solidFill>
                  </a:tcPr>
                </a:tc>
                <a:tc>
                  <a:txBody>
                    <a:bodyPr/>
                    <a:lstStyle/>
                    <a:p>
                      <a:pPr indent="0" lvl="0" marL="0" rtl="0" algn="l">
                        <a:spcBef>
                          <a:spcPts val="0"/>
                        </a:spcBef>
                        <a:spcAft>
                          <a:spcPts val="0"/>
                        </a:spcAft>
                        <a:buNone/>
                      </a:pPr>
                      <a:r>
                        <a:rPr lang="it" sz="1200"/>
                        <a:t>Usability framework</a:t>
                      </a:r>
                      <a:endParaRPr sz="1200"/>
                    </a:p>
                  </a:txBody>
                  <a:tcPr marT="91425" marB="91425" marR="91425" marL="91425" anchor="ctr">
                    <a:solidFill>
                      <a:srgbClr val="FFF2CC"/>
                    </a:solidFill>
                  </a:tcPr>
                </a:tc>
              </a:tr>
              <a:tr h="492825">
                <a:tc>
                  <a:txBody>
                    <a:bodyPr/>
                    <a:lstStyle/>
                    <a:p>
                      <a:pPr indent="0" lvl="0" marL="0" rtl="0" algn="l">
                        <a:spcBef>
                          <a:spcPts val="0"/>
                        </a:spcBef>
                        <a:spcAft>
                          <a:spcPts val="0"/>
                        </a:spcAft>
                        <a:buNone/>
                      </a:pPr>
                      <a:r>
                        <a:rPr lang="it" sz="1200"/>
                        <a:t>Impact on education</a:t>
                      </a:r>
                      <a:endParaRPr sz="1200"/>
                    </a:p>
                  </a:txBody>
                  <a:tcPr marT="91425" marB="91425" marR="91425" marL="91425" anchor="ctr"/>
                </a:tc>
                <a:tc>
                  <a:txBody>
                    <a:bodyPr/>
                    <a:lstStyle/>
                    <a:p>
                      <a:pPr indent="0" lvl="0" marL="0" rtl="0" algn="l">
                        <a:spcBef>
                          <a:spcPts val="0"/>
                        </a:spcBef>
                        <a:spcAft>
                          <a:spcPts val="0"/>
                        </a:spcAft>
                        <a:buNone/>
                      </a:pPr>
                      <a:r>
                        <a:rPr lang="it" sz="1200"/>
                        <a:t>Learning curve, workflow integration, output quality, and adaptability to the academic context</a:t>
                      </a:r>
                      <a:endParaRPr sz="1200"/>
                    </a:p>
                  </a:txBody>
                  <a:tcPr marT="91425" marB="91425" marR="91425" marL="91425" anchor="ctr"/>
                </a:tc>
              </a:tr>
              <a:tr h="492825">
                <a:tc>
                  <a:txBody>
                    <a:bodyPr/>
                    <a:lstStyle/>
                    <a:p>
                      <a:pPr indent="0" lvl="0" marL="0" rtl="0" algn="l">
                        <a:spcBef>
                          <a:spcPts val="0"/>
                        </a:spcBef>
                        <a:spcAft>
                          <a:spcPts val="0"/>
                        </a:spcAft>
                        <a:buNone/>
                      </a:pPr>
                      <a:r>
                        <a:rPr lang="it" sz="1200"/>
                        <a:t>Purpose</a:t>
                      </a:r>
                      <a:endParaRPr sz="1200"/>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it" sz="1200"/>
                        <a:t>Potential to solve the problem</a:t>
                      </a:r>
                      <a:endParaRPr sz="1200"/>
                    </a:p>
                    <a:p>
                      <a:pPr indent="0" lvl="0" marL="0" rtl="0" algn="l">
                        <a:spcBef>
                          <a:spcPts val="0"/>
                        </a:spcBef>
                        <a:spcAft>
                          <a:spcPts val="0"/>
                        </a:spcAft>
                        <a:buNone/>
                      </a:pPr>
                      <a:r>
                        <a:t/>
                      </a:r>
                      <a:endParaRPr sz="1200"/>
                    </a:p>
                  </a:txBody>
                  <a:tcPr marT="91425" marB="91425" marR="91425" marL="91425" anchor="ctr"/>
                </a:tc>
              </a:tr>
            </a:tbl>
          </a:graphicData>
        </a:graphic>
      </p:graphicFrame>
      <p:pic>
        <p:nvPicPr>
          <p:cNvPr id="259" name="Google Shape;259;p29" title="UniTrento_logo_ITA_grigio.jpg"/>
          <p:cNvPicPr preferRelativeResize="0"/>
          <p:nvPr/>
        </p:nvPicPr>
        <p:blipFill>
          <a:blip r:embed="rId3">
            <a:alphaModFix/>
          </a:blip>
          <a:stretch>
            <a:fillRect/>
          </a:stretch>
        </p:blipFill>
        <p:spPr>
          <a:xfrm>
            <a:off x="8196025" y="301900"/>
            <a:ext cx="636275" cy="638975"/>
          </a:xfrm>
          <a:prstGeom prst="rect">
            <a:avLst/>
          </a:prstGeom>
          <a:noFill/>
          <a:ln>
            <a:noFill/>
          </a:ln>
        </p:spPr>
      </p:pic>
      <p:sp>
        <p:nvSpPr>
          <p:cNvPr id="260" name="Google Shape;260;p29"/>
          <p:cNvSpPr/>
          <p:nvPr/>
        </p:nvSpPr>
        <p:spPr>
          <a:xfrm>
            <a:off x="0" y="4813850"/>
            <a:ext cx="9144000" cy="329400"/>
          </a:xfrm>
          <a:prstGeom prst="rect">
            <a:avLst/>
          </a:prstGeom>
          <a:solidFill>
            <a:srgbClr val="C80D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100">
                <a:solidFill>
                  <a:schemeClr val="lt1"/>
                </a:solidFill>
              </a:rPr>
              <a:t>March 20th, 2025 - University of Trento</a:t>
            </a:r>
            <a:endParaRPr b="1" sz="1100">
              <a:solidFill>
                <a:schemeClr val="lt1"/>
              </a:solidFill>
            </a:endParaRPr>
          </a:p>
        </p:txBody>
      </p:sp>
      <p:sp>
        <p:nvSpPr>
          <p:cNvPr id="261" name="Google Shape;261;p29"/>
          <p:cNvSpPr txBox="1"/>
          <p:nvPr/>
        </p:nvSpPr>
        <p:spPr>
          <a:xfrm>
            <a:off x="5395800" y="1284400"/>
            <a:ext cx="3436500" cy="32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800">
                <a:solidFill>
                  <a:schemeClr val="dk2"/>
                </a:solidFill>
              </a:rPr>
              <a:t>Usability</a:t>
            </a:r>
            <a:r>
              <a:rPr b="1" lang="it" sz="1800">
                <a:solidFill>
                  <a:schemeClr val="dk2"/>
                </a:solidFill>
              </a:rPr>
              <a:t> indicator</a:t>
            </a:r>
            <a:endParaRPr b="1" sz="1800">
              <a:solidFill>
                <a:schemeClr val="dk2"/>
              </a:solidFill>
            </a:endParaRPr>
          </a:p>
          <a:p>
            <a:pPr indent="0" lvl="0" marL="0" rtl="0" algn="l">
              <a:lnSpc>
                <a:spcPct val="115000"/>
              </a:lnSpc>
              <a:spcBef>
                <a:spcPts val="0"/>
              </a:spcBef>
              <a:spcAft>
                <a:spcPts val="0"/>
              </a:spcAft>
              <a:buNone/>
            </a:pPr>
            <a:br>
              <a:rPr lang="it" sz="1800">
                <a:solidFill>
                  <a:schemeClr val="dk2"/>
                </a:solidFill>
              </a:rPr>
            </a:br>
            <a:r>
              <a:rPr lang="it" sz="1500">
                <a:solidFill>
                  <a:schemeClr val="dk2"/>
                </a:solidFill>
              </a:rPr>
              <a:t>The privacy policy indicator determines whether the DET is accessible, efficient and user-friendly</a:t>
            </a:r>
            <a:endParaRPr sz="1500">
              <a:solidFill>
                <a:schemeClr val="dk2"/>
              </a:solidFill>
            </a:endParaRPr>
          </a:p>
          <a:p>
            <a:pPr indent="0" lvl="0" marL="0" rtl="0" algn="l">
              <a:lnSpc>
                <a:spcPct val="115000"/>
              </a:lnSpc>
              <a:spcBef>
                <a:spcPts val="0"/>
              </a:spcBef>
              <a:spcAft>
                <a:spcPts val="0"/>
              </a:spcAft>
              <a:buNone/>
            </a:pPr>
            <a:r>
              <a:t/>
            </a:r>
            <a:endParaRPr sz="1500">
              <a:solidFill>
                <a:schemeClr val="dk2"/>
              </a:solidFill>
            </a:endParaRPr>
          </a:p>
          <a:p>
            <a:pPr indent="0" lvl="0" marL="0" rtl="0" algn="l">
              <a:lnSpc>
                <a:spcPct val="115000"/>
              </a:lnSpc>
              <a:spcBef>
                <a:spcPts val="0"/>
              </a:spcBef>
              <a:spcAft>
                <a:spcPts val="0"/>
              </a:spcAft>
              <a:buNone/>
            </a:pPr>
            <a:r>
              <a:rPr lang="it" sz="1500">
                <a:solidFill>
                  <a:schemeClr val="dk2"/>
                </a:solidFill>
              </a:rPr>
              <a:t>Evaluation can be done with:</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it" sz="1500">
                <a:solidFill>
                  <a:schemeClr val="dk2"/>
                </a:solidFill>
              </a:rPr>
              <a:t>usability </a:t>
            </a:r>
            <a:r>
              <a:rPr lang="it" sz="1500">
                <a:solidFill>
                  <a:schemeClr val="dk2"/>
                </a:solidFill>
              </a:rPr>
              <a:t>heuristics</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it" sz="1500">
                <a:solidFill>
                  <a:schemeClr val="dk2"/>
                </a:solidFill>
              </a:rPr>
              <a:t>usability tests</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it" sz="1500">
                <a:solidFill>
                  <a:schemeClr val="dk2"/>
                </a:solidFill>
              </a:rPr>
              <a:t>surveys</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it" sz="1500">
                <a:solidFill>
                  <a:schemeClr val="dk2"/>
                </a:solidFill>
              </a:rPr>
              <a:t>automated tools</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Environmental dimension</a:t>
            </a:r>
            <a:endParaRPr/>
          </a:p>
        </p:txBody>
      </p:sp>
      <p:graphicFrame>
        <p:nvGraphicFramePr>
          <p:cNvPr id="267" name="Google Shape;267;p30"/>
          <p:cNvGraphicFramePr/>
          <p:nvPr/>
        </p:nvGraphicFramePr>
        <p:xfrm>
          <a:off x="311700" y="1252650"/>
          <a:ext cx="3000000" cy="3000000"/>
        </p:xfrm>
        <a:graphic>
          <a:graphicData uri="http://schemas.openxmlformats.org/drawingml/2006/table">
            <a:tbl>
              <a:tblPr>
                <a:noFill/>
                <a:tableStyleId>{905D0BB0-9334-4B6E-9274-41DABB67E2AD}</a:tableStyleId>
              </a:tblPr>
              <a:tblGrid>
                <a:gridCol w="2413000"/>
                <a:gridCol w="2413000"/>
              </a:tblGrid>
              <a:tr h="423225">
                <a:tc>
                  <a:txBody>
                    <a:bodyPr/>
                    <a:lstStyle/>
                    <a:p>
                      <a:pPr indent="0" lvl="0" marL="0" rtl="0" algn="l">
                        <a:spcBef>
                          <a:spcPts val="0"/>
                        </a:spcBef>
                        <a:spcAft>
                          <a:spcPts val="0"/>
                        </a:spcAft>
                        <a:buNone/>
                      </a:pPr>
                      <a:r>
                        <a:rPr b="1" lang="it" sz="1200"/>
                        <a:t>Indicator</a:t>
                      </a:r>
                      <a:endParaRPr b="1" sz="1200"/>
                    </a:p>
                  </a:txBody>
                  <a:tcPr marT="91425" marB="91425" marR="91425" marL="91425" anchor="ctr">
                    <a:solidFill>
                      <a:schemeClr val="lt2"/>
                    </a:solidFill>
                  </a:tcPr>
                </a:tc>
                <a:tc>
                  <a:txBody>
                    <a:bodyPr/>
                    <a:lstStyle/>
                    <a:p>
                      <a:pPr indent="0" lvl="0" marL="0" rtl="0" algn="l">
                        <a:spcBef>
                          <a:spcPts val="0"/>
                        </a:spcBef>
                        <a:spcAft>
                          <a:spcPts val="0"/>
                        </a:spcAft>
                        <a:buNone/>
                      </a:pPr>
                      <a:r>
                        <a:rPr b="1" lang="it" sz="1200"/>
                        <a:t>Metric</a:t>
                      </a:r>
                      <a:endParaRPr b="1" sz="1200"/>
                    </a:p>
                  </a:txBody>
                  <a:tcPr marT="91425" marB="91425" marR="91425" marL="91425" anchor="ctr">
                    <a:solidFill>
                      <a:schemeClr val="lt2"/>
                    </a:solidFill>
                  </a:tcPr>
                </a:tc>
              </a:tr>
              <a:tr h="423225">
                <a:tc>
                  <a:txBody>
                    <a:bodyPr/>
                    <a:lstStyle/>
                    <a:p>
                      <a:pPr indent="0" lvl="0" marL="0" rtl="0" algn="l">
                        <a:spcBef>
                          <a:spcPts val="0"/>
                        </a:spcBef>
                        <a:spcAft>
                          <a:spcPts val="0"/>
                        </a:spcAft>
                        <a:buNone/>
                      </a:pPr>
                      <a:r>
                        <a:rPr lang="it" sz="1200"/>
                        <a:t>Energy consumption</a:t>
                      </a:r>
                      <a:endParaRPr sz="1200"/>
                    </a:p>
                  </a:txBody>
                  <a:tcPr marT="91425" marB="91425" marR="91425" marL="91425" anchor="ctr"/>
                </a:tc>
                <a:tc>
                  <a:txBody>
                    <a:bodyPr/>
                    <a:lstStyle/>
                    <a:p>
                      <a:pPr indent="0" lvl="0" marL="0" rtl="0" algn="l">
                        <a:spcBef>
                          <a:spcPts val="0"/>
                        </a:spcBef>
                        <a:spcAft>
                          <a:spcPts val="0"/>
                        </a:spcAft>
                        <a:buNone/>
                      </a:pPr>
                      <a:r>
                        <a:rPr lang="it" sz="1200"/>
                        <a:t>kilowatt-hours (kWh)</a:t>
                      </a:r>
                      <a:endParaRPr sz="1200"/>
                    </a:p>
                  </a:txBody>
                  <a:tcPr marT="91425" marB="91425" marR="91425" marL="91425" anchor="ctr"/>
                </a:tc>
              </a:tr>
              <a:tr h="423225">
                <a:tc>
                  <a:txBody>
                    <a:bodyPr/>
                    <a:lstStyle/>
                    <a:p>
                      <a:pPr indent="0" lvl="0" marL="0" rtl="0" algn="l">
                        <a:spcBef>
                          <a:spcPts val="0"/>
                        </a:spcBef>
                        <a:spcAft>
                          <a:spcPts val="0"/>
                        </a:spcAft>
                        <a:buNone/>
                      </a:pPr>
                      <a:r>
                        <a:rPr lang="it" sz="1200"/>
                        <a:t>Carbon emissions</a:t>
                      </a:r>
                      <a:endParaRPr sz="1200"/>
                    </a:p>
                  </a:txBody>
                  <a:tcPr marT="91425" marB="91425" marR="91425" marL="91425" anchor="ctr"/>
                </a:tc>
                <a:tc>
                  <a:txBody>
                    <a:bodyPr/>
                    <a:lstStyle/>
                    <a:p>
                      <a:pPr indent="0" lvl="0" marL="0" rtl="0" algn="l">
                        <a:spcBef>
                          <a:spcPts val="0"/>
                        </a:spcBef>
                        <a:spcAft>
                          <a:spcPts val="0"/>
                        </a:spcAft>
                        <a:buNone/>
                      </a:pPr>
                      <a:r>
                        <a:rPr lang="it" sz="1200"/>
                        <a:t>Material footprint (kg - tons per unit)</a:t>
                      </a:r>
                      <a:endParaRPr sz="1200"/>
                    </a:p>
                  </a:txBody>
                  <a:tcPr marT="91425" marB="91425" marR="91425" marL="91425" anchor="ctr"/>
                </a:tc>
              </a:tr>
              <a:tr h="423225">
                <a:tc>
                  <a:txBody>
                    <a:bodyPr/>
                    <a:lstStyle/>
                    <a:p>
                      <a:pPr indent="0" lvl="0" marL="0" rtl="0" algn="l">
                        <a:spcBef>
                          <a:spcPts val="0"/>
                        </a:spcBef>
                        <a:spcAft>
                          <a:spcPts val="0"/>
                        </a:spcAft>
                        <a:buNone/>
                      </a:pPr>
                      <a:r>
                        <a:rPr lang="it" sz="1200"/>
                        <a:t>Raw material consumption</a:t>
                      </a:r>
                      <a:endParaRPr sz="1200"/>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it" sz="1200"/>
                        <a:t>Carbon footprint (kg CO</a:t>
                      </a:r>
                      <a:r>
                        <a:rPr baseline="-25000" lang="it" sz="1200"/>
                        <a:t>2</a:t>
                      </a:r>
                      <a:r>
                        <a:rPr lang="it" sz="1200"/>
                        <a:t>-eq)</a:t>
                      </a:r>
                      <a:endParaRPr sz="1200"/>
                    </a:p>
                  </a:txBody>
                  <a:tcPr marT="91425" marB="91425" marR="91425" marL="91425" anchor="ctr"/>
                </a:tc>
              </a:tr>
              <a:tr h="423225">
                <a:tc>
                  <a:txBody>
                    <a:bodyPr/>
                    <a:lstStyle/>
                    <a:p>
                      <a:pPr indent="0" lvl="0" marL="0" rtl="0" algn="l">
                        <a:spcBef>
                          <a:spcPts val="0"/>
                        </a:spcBef>
                        <a:spcAft>
                          <a:spcPts val="0"/>
                        </a:spcAft>
                        <a:buNone/>
                      </a:pPr>
                      <a:r>
                        <a:rPr lang="it" sz="1200"/>
                        <a:t>Sustainability in design</a:t>
                      </a:r>
                      <a:endParaRPr sz="1200"/>
                    </a:p>
                  </a:txBody>
                  <a:tcPr marT="91425" marB="91425" marR="91425" marL="91425" anchor="ctr">
                    <a:solidFill>
                      <a:srgbClr val="FFF2CC"/>
                    </a:solidFill>
                  </a:tcPr>
                </a:tc>
                <a:tc>
                  <a:txBody>
                    <a:bodyPr/>
                    <a:lstStyle/>
                    <a:p>
                      <a:pPr indent="0" lvl="0" marL="0" rtl="0" algn="l">
                        <a:spcBef>
                          <a:spcPts val="0"/>
                        </a:spcBef>
                        <a:spcAft>
                          <a:spcPts val="0"/>
                        </a:spcAft>
                        <a:buNone/>
                      </a:pPr>
                      <a:r>
                        <a:rPr lang="it" sz="1200"/>
                        <a:t>Consideration of sustainability principles in design and development</a:t>
                      </a:r>
                      <a:endParaRPr sz="1200"/>
                    </a:p>
                  </a:txBody>
                  <a:tcPr marT="91425" marB="91425" marR="91425" marL="91425" anchor="ctr">
                    <a:solidFill>
                      <a:srgbClr val="FFF2CC"/>
                    </a:solidFill>
                  </a:tcPr>
                </a:tc>
              </a:tr>
              <a:tr h="651150">
                <a:tc>
                  <a:txBody>
                    <a:bodyPr/>
                    <a:lstStyle/>
                    <a:p>
                      <a:pPr indent="0" lvl="0" marL="0" rtl="0" algn="l">
                        <a:spcBef>
                          <a:spcPts val="0"/>
                        </a:spcBef>
                        <a:spcAft>
                          <a:spcPts val="0"/>
                        </a:spcAft>
                        <a:buNone/>
                      </a:pPr>
                      <a:r>
                        <a:rPr lang="it" sz="1200"/>
                        <a:t>Sustainability through design</a:t>
                      </a:r>
                      <a:endParaRPr sz="1200"/>
                    </a:p>
                  </a:txBody>
                  <a:tcPr marT="91425" marB="91425" marR="91425" marL="91425" anchor="ctr"/>
                </a:tc>
                <a:tc>
                  <a:txBody>
                    <a:bodyPr/>
                    <a:lstStyle/>
                    <a:p>
                      <a:pPr indent="0" lvl="0" marL="0" rtl="0" algn="l">
                        <a:spcBef>
                          <a:spcPts val="0"/>
                        </a:spcBef>
                        <a:spcAft>
                          <a:spcPts val="0"/>
                        </a:spcAft>
                        <a:buNone/>
                      </a:pPr>
                      <a:r>
                        <a:rPr lang="it" sz="1200"/>
                        <a:t>Promotion of sustainability practices</a:t>
                      </a:r>
                      <a:endParaRPr sz="1200"/>
                    </a:p>
                  </a:txBody>
                  <a:tcPr marT="91425" marB="91425" marR="91425" marL="91425" anchor="ctr"/>
                </a:tc>
              </a:tr>
            </a:tbl>
          </a:graphicData>
        </a:graphic>
      </p:graphicFrame>
      <p:pic>
        <p:nvPicPr>
          <p:cNvPr id="268" name="Google Shape;268;p30" title="UniTrento_logo_ITA_grigio.jpg"/>
          <p:cNvPicPr preferRelativeResize="0"/>
          <p:nvPr/>
        </p:nvPicPr>
        <p:blipFill>
          <a:blip r:embed="rId3">
            <a:alphaModFix/>
          </a:blip>
          <a:stretch>
            <a:fillRect/>
          </a:stretch>
        </p:blipFill>
        <p:spPr>
          <a:xfrm>
            <a:off x="8196025" y="301900"/>
            <a:ext cx="636275" cy="638975"/>
          </a:xfrm>
          <a:prstGeom prst="rect">
            <a:avLst/>
          </a:prstGeom>
          <a:noFill/>
          <a:ln>
            <a:noFill/>
          </a:ln>
        </p:spPr>
      </p:pic>
      <p:sp>
        <p:nvSpPr>
          <p:cNvPr id="269" name="Google Shape;269;p30"/>
          <p:cNvSpPr/>
          <p:nvPr/>
        </p:nvSpPr>
        <p:spPr>
          <a:xfrm>
            <a:off x="0" y="4813850"/>
            <a:ext cx="9144000" cy="329400"/>
          </a:xfrm>
          <a:prstGeom prst="rect">
            <a:avLst/>
          </a:prstGeom>
          <a:solidFill>
            <a:srgbClr val="C80D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100">
                <a:solidFill>
                  <a:schemeClr val="lt1"/>
                </a:solidFill>
              </a:rPr>
              <a:t>March 20th, 2025 - University of Trento</a:t>
            </a:r>
            <a:endParaRPr b="1" sz="1100">
              <a:solidFill>
                <a:schemeClr val="lt1"/>
              </a:solidFill>
            </a:endParaRPr>
          </a:p>
        </p:txBody>
      </p:sp>
      <p:sp>
        <p:nvSpPr>
          <p:cNvPr id="270" name="Google Shape;270;p30"/>
          <p:cNvSpPr txBox="1"/>
          <p:nvPr/>
        </p:nvSpPr>
        <p:spPr>
          <a:xfrm>
            <a:off x="5395800" y="1220725"/>
            <a:ext cx="3436500" cy="32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600">
                <a:solidFill>
                  <a:schemeClr val="dk2"/>
                </a:solidFill>
              </a:rPr>
              <a:t>Sustainability in design</a:t>
            </a:r>
            <a:r>
              <a:rPr b="1" lang="it" sz="1600">
                <a:solidFill>
                  <a:schemeClr val="dk2"/>
                </a:solidFill>
              </a:rPr>
              <a:t> indicator</a:t>
            </a:r>
            <a:endParaRPr b="1" sz="1600">
              <a:solidFill>
                <a:schemeClr val="dk2"/>
              </a:solidFill>
            </a:endParaRPr>
          </a:p>
          <a:p>
            <a:pPr indent="0" lvl="0" marL="0" rtl="0" algn="l">
              <a:lnSpc>
                <a:spcPct val="115000"/>
              </a:lnSpc>
              <a:spcBef>
                <a:spcPts val="0"/>
              </a:spcBef>
              <a:spcAft>
                <a:spcPts val="0"/>
              </a:spcAft>
              <a:buNone/>
            </a:pPr>
            <a:br>
              <a:rPr lang="it" sz="1800">
                <a:solidFill>
                  <a:schemeClr val="dk2"/>
                </a:solidFill>
              </a:rPr>
            </a:br>
            <a:r>
              <a:rPr lang="it" sz="1500">
                <a:solidFill>
                  <a:schemeClr val="dk2"/>
                </a:solidFill>
              </a:rPr>
              <a:t>The sustainability in design indicator evaluates how sustainability is taken into account from the early design phases of the DET</a:t>
            </a:r>
            <a:endParaRPr sz="1500">
              <a:solidFill>
                <a:schemeClr val="dk2"/>
              </a:solidFill>
            </a:endParaRPr>
          </a:p>
          <a:p>
            <a:pPr indent="0" lvl="0" marL="0" rtl="0" algn="l">
              <a:lnSpc>
                <a:spcPct val="115000"/>
              </a:lnSpc>
              <a:spcBef>
                <a:spcPts val="0"/>
              </a:spcBef>
              <a:spcAft>
                <a:spcPts val="0"/>
              </a:spcAft>
              <a:buNone/>
            </a:pPr>
            <a:r>
              <a:t/>
            </a:r>
            <a:endParaRPr sz="1500">
              <a:solidFill>
                <a:schemeClr val="dk2"/>
              </a:solidFill>
            </a:endParaRPr>
          </a:p>
          <a:p>
            <a:pPr indent="0" lvl="0" marL="0" rtl="0" algn="l">
              <a:lnSpc>
                <a:spcPct val="115000"/>
              </a:lnSpc>
              <a:spcBef>
                <a:spcPts val="0"/>
              </a:spcBef>
              <a:spcAft>
                <a:spcPts val="0"/>
              </a:spcAft>
              <a:buNone/>
            </a:pPr>
            <a:r>
              <a:rPr lang="it" sz="1500">
                <a:solidFill>
                  <a:schemeClr val="dk2"/>
                </a:solidFill>
              </a:rPr>
              <a:t>Can be inferred from:</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it" sz="1500">
                <a:solidFill>
                  <a:schemeClr val="dk2"/>
                </a:solidFill>
              </a:rPr>
              <a:t>design goals in documentation and reports</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it" sz="1500">
                <a:solidFill>
                  <a:schemeClr val="dk2"/>
                </a:solidFill>
              </a:rPr>
              <a:t>DET characteristics</a:t>
            </a:r>
            <a:endParaRPr sz="1500">
              <a:solidFill>
                <a:schemeClr val="dk2"/>
              </a:solidFill>
            </a:endParaRPr>
          </a:p>
          <a:p>
            <a:pPr indent="0" lvl="0" marL="0" rtl="0" algn="l">
              <a:lnSpc>
                <a:spcPct val="115000"/>
              </a:lnSpc>
              <a:spcBef>
                <a:spcPts val="0"/>
              </a:spcBef>
              <a:spcAft>
                <a:spcPts val="0"/>
              </a:spcAft>
              <a:buNone/>
            </a:pPr>
            <a:r>
              <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31" title="scaling policies (1).png"/>
          <p:cNvPicPr preferRelativeResize="0"/>
          <p:nvPr/>
        </p:nvPicPr>
        <p:blipFill rotWithShape="1">
          <a:blip r:embed="rId3">
            <a:alphaModFix/>
          </a:blip>
          <a:srcRect b="0" l="0" r="0" t="5873"/>
          <a:stretch/>
        </p:blipFill>
        <p:spPr>
          <a:xfrm>
            <a:off x="324107" y="0"/>
            <a:ext cx="7728770" cy="5143499"/>
          </a:xfrm>
          <a:prstGeom prst="rect">
            <a:avLst/>
          </a:prstGeom>
          <a:noFill/>
          <a:ln>
            <a:noFill/>
          </a:ln>
        </p:spPr>
      </p:pic>
      <p:pic>
        <p:nvPicPr>
          <p:cNvPr id="276" name="Google Shape;276;p31" title="UniTrento_logo_ITA_grigio.jpg"/>
          <p:cNvPicPr preferRelativeResize="0"/>
          <p:nvPr/>
        </p:nvPicPr>
        <p:blipFill>
          <a:blip r:embed="rId4">
            <a:alphaModFix/>
          </a:blip>
          <a:stretch>
            <a:fillRect/>
          </a:stretch>
        </p:blipFill>
        <p:spPr>
          <a:xfrm>
            <a:off x="8196025" y="301900"/>
            <a:ext cx="636275" cy="638975"/>
          </a:xfrm>
          <a:prstGeom prst="rect">
            <a:avLst/>
          </a:prstGeom>
          <a:noFill/>
          <a:ln>
            <a:noFill/>
          </a:ln>
        </p:spPr>
      </p:pic>
      <p:sp>
        <p:nvSpPr>
          <p:cNvPr id="277" name="Google Shape;277;p31"/>
          <p:cNvSpPr/>
          <p:nvPr/>
        </p:nvSpPr>
        <p:spPr>
          <a:xfrm>
            <a:off x="358725" y="1856700"/>
            <a:ext cx="9309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8" name="Google Shape;278;p31"/>
          <p:cNvSpPr/>
          <p:nvPr/>
        </p:nvSpPr>
        <p:spPr>
          <a:xfrm>
            <a:off x="1407950" y="188792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9" name="Google Shape;279;p31"/>
          <p:cNvSpPr/>
          <p:nvPr/>
        </p:nvSpPr>
        <p:spPr>
          <a:xfrm>
            <a:off x="2644075" y="1887925"/>
            <a:ext cx="8625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0" name="Google Shape;280;p31"/>
          <p:cNvSpPr/>
          <p:nvPr/>
        </p:nvSpPr>
        <p:spPr>
          <a:xfrm>
            <a:off x="3624900" y="188792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1" name="Google Shape;281;p31"/>
          <p:cNvSpPr/>
          <p:nvPr/>
        </p:nvSpPr>
        <p:spPr>
          <a:xfrm>
            <a:off x="4861025" y="1887925"/>
            <a:ext cx="13440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2" name="Google Shape;282;p31"/>
          <p:cNvSpPr/>
          <p:nvPr/>
        </p:nvSpPr>
        <p:spPr>
          <a:xfrm>
            <a:off x="6323350" y="188792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3" name="Google Shape;283;p31"/>
          <p:cNvSpPr/>
          <p:nvPr/>
        </p:nvSpPr>
        <p:spPr>
          <a:xfrm>
            <a:off x="358725" y="2775050"/>
            <a:ext cx="9309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4" name="Google Shape;284;p31"/>
          <p:cNvSpPr/>
          <p:nvPr/>
        </p:nvSpPr>
        <p:spPr>
          <a:xfrm>
            <a:off x="1407950" y="280627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5" name="Google Shape;285;p31"/>
          <p:cNvSpPr/>
          <p:nvPr/>
        </p:nvSpPr>
        <p:spPr>
          <a:xfrm>
            <a:off x="2644075" y="2806275"/>
            <a:ext cx="8625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6" name="Google Shape;286;p31"/>
          <p:cNvSpPr/>
          <p:nvPr/>
        </p:nvSpPr>
        <p:spPr>
          <a:xfrm>
            <a:off x="3624900" y="280627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7" name="Google Shape;287;p31"/>
          <p:cNvSpPr/>
          <p:nvPr/>
        </p:nvSpPr>
        <p:spPr>
          <a:xfrm>
            <a:off x="4861025" y="2806275"/>
            <a:ext cx="13440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8" name="Google Shape;288;p31"/>
          <p:cNvSpPr/>
          <p:nvPr/>
        </p:nvSpPr>
        <p:spPr>
          <a:xfrm>
            <a:off x="6323350" y="280627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9" name="Google Shape;289;p31"/>
          <p:cNvSpPr/>
          <p:nvPr/>
        </p:nvSpPr>
        <p:spPr>
          <a:xfrm>
            <a:off x="358725" y="3625550"/>
            <a:ext cx="9309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0" name="Google Shape;290;p31"/>
          <p:cNvSpPr/>
          <p:nvPr/>
        </p:nvSpPr>
        <p:spPr>
          <a:xfrm>
            <a:off x="1407950" y="365677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1" name="Google Shape;291;p31"/>
          <p:cNvSpPr/>
          <p:nvPr/>
        </p:nvSpPr>
        <p:spPr>
          <a:xfrm>
            <a:off x="2644075" y="3656775"/>
            <a:ext cx="8625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2" name="Google Shape;292;p31"/>
          <p:cNvSpPr/>
          <p:nvPr/>
        </p:nvSpPr>
        <p:spPr>
          <a:xfrm>
            <a:off x="3624900" y="365677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3" name="Google Shape;293;p31"/>
          <p:cNvSpPr/>
          <p:nvPr/>
        </p:nvSpPr>
        <p:spPr>
          <a:xfrm>
            <a:off x="4861025" y="3656775"/>
            <a:ext cx="13440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4" name="Google Shape;294;p31"/>
          <p:cNvSpPr/>
          <p:nvPr/>
        </p:nvSpPr>
        <p:spPr>
          <a:xfrm>
            <a:off x="6323350" y="365677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5" name="Google Shape;295;p31"/>
          <p:cNvSpPr/>
          <p:nvPr/>
        </p:nvSpPr>
        <p:spPr>
          <a:xfrm>
            <a:off x="7522875" y="1887925"/>
            <a:ext cx="5301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6" name="Google Shape;296;p31"/>
          <p:cNvSpPr/>
          <p:nvPr/>
        </p:nvSpPr>
        <p:spPr>
          <a:xfrm>
            <a:off x="7522875" y="2775050"/>
            <a:ext cx="5301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7" name="Google Shape;297;p31"/>
          <p:cNvSpPr/>
          <p:nvPr/>
        </p:nvSpPr>
        <p:spPr>
          <a:xfrm>
            <a:off x="7522875" y="3625550"/>
            <a:ext cx="5301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8" name="Google Shape;298;p31"/>
          <p:cNvSpPr/>
          <p:nvPr/>
        </p:nvSpPr>
        <p:spPr>
          <a:xfrm>
            <a:off x="0" y="4813850"/>
            <a:ext cx="9144000" cy="329400"/>
          </a:xfrm>
          <a:prstGeom prst="rect">
            <a:avLst/>
          </a:prstGeom>
          <a:solidFill>
            <a:srgbClr val="C80D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100">
                <a:solidFill>
                  <a:schemeClr val="lt1"/>
                </a:solidFill>
              </a:rPr>
              <a:t>March 20th, 2025 - University of Trento</a:t>
            </a:r>
            <a:endParaRPr b="1" sz="11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0" presetSubtype="0">
                                  <p:stCondLst>
                                    <p:cond delay="0"/>
                                  </p:stCondLst>
                                  <p:childTnLst>
                                    <p:animEffect filter="fade" transition="out">
                                      <p:cBhvr>
                                        <p:cTn dur="1000"/>
                                        <p:tgtEl>
                                          <p:spTgt spid="277"/>
                                        </p:tgtEl>
                                      </p:cBhvr>
                                    </p:animEffect>
                                    <p:set>
                                      <p:cBhvr>
                                        <p:cTn dur="1" fill="hold">
                                          <p:stCondLst>
                                            <p:cond delay="1000"/>
                                          </p:stCondLst>
                                        </p:cTn>
                                        <p:tgtEl>
                                          <p:spTgt spid="27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DETs &amp; </a:t>
            </a:r>
            <a:r>
              <a:rPr lang="it"/>
              <a:t>Digitalization of Higher Education</a:t>
            </a:r>
            <a:endParaRPr/>
          </a:p>
        </p:txBody>
      </p:sp>
      <p:sp>
        <p:nvSpPr>
          <p:cNvPr id="65" name="Google Shape;65;p14"/>
          <p:cNvSpPr txBox="1"/>
          <p:nvPr>
            <p:ph idx="1" type="body"/>
          </p:nvPr>
        </p:nvSpPr>
        <p:spPr>
          <a:xfrm>
            <a:off x="311700" y="1152475"/>
            <a:ext cx="3870600" cy="34164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b="1" lang="it"/>
              <a:t>Digital Education Technologies</a:t>
            </a:r>
            <a:r>
              <a:rPr lang="it"/>
              <a:t> (DETs) encompass hardware and software resources that produce, share, and store information electronically to support and enhance learning efficiency, academic productivity, outcomes, and accessibility.</a:t>
            </a:r>
            <a:endParaRPr/>
          </a:p>
        </p:txBody>
      </p:sp>
      <p:pic>
        <p:nvPicPr>
          <p:cNvPr id="66" name="Google Shape;66;p14" title="UniTrento_logo_ITA_grigio.jpg"/>
          <p:cNvPicPr preferRelativeResize="0"/>
          <p:nvPr/>
        </p:nvPicPr>
        <p:blipFill>
          <a:blip r:embed="rId3">
            <a:alphaModFix/>
          </a:blip>
          <a:stretch>
            <a:fillRect/>
          </a:stretch>
        </p:blipFill>
        <p:spPr>
          <a:xfrm>
            <a:off x="8196025" y="301900"/>
            <a:ext cx="636275" cy="638975"/>
          </a:xfrm>
          <a:prstGeom prst="rect">
            <a:avLst/>
          </a:prstGeom>
          <a:noFill/>
          <a:ln>
            <a:noFill/>
          </a:ln>
        </p:spPr>
      </p:pic>
      <p:sp>
        <p:nvSpPr>
          <p:cNvPr id="67" name="Google Shape;67;p14"/>
          <p:cNvSpPr/>
          <p:nvPr/>
        </p:nvSpPr>
        <p:spPr>
          <a:xfrm>
            <a:off x="0" y="4813850"/>
            <a:ext cx="9144000" cy="329400"/>
          </a:xfrm>
          <a:prstGeom prst="rect">
            <a:avLst/>
          </a:prstGeom>
          <a:solidFill>
            <a:srgbClr val="C80D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100">
                <a:solidFill>
                  <a:schemeClr val="lt1"/>
                </a:solidFill>
              </a:rPr>
              <a:t>March 20th, 2025 - University of Trento</a:t>
            </a:r>
            <a:endParaRPr b="1" sz="1100">
              <a:solidFill>
                <a:schemeClr val="lt1"/>
              </a:solidFill>
            </a:endParaRPr>
          </a:p>
        </p:txBody>
      </p:sp>
      <p:sp>
        <p:nvSpPr>
          <p:cNvPr id="68" name="Google Shape;68;p14"/>
          <p:cNvSpPr txBox="1"/>
          <p:nvPr>
            <p:ph idx="1" type="body"/>
          </p:nvPr>
        </p:nvSpPr>
        <p:spPr>
          <a:xfrm>
            <a:off x="4961700" y="1152475"/>
            <a:ext cx="3870600" cy="34164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it"/>
              <a:t>In the context of higher education  institutions, </a:t>
            </a:r>
            <a:r>
              <a:rPr b="1" lang="it"/>
              <a:t>D</a:t>
            </a:r>
            <a:r>
              <a:rPr b="1" lang="it"/>
              <a:t>igitalization</a:t>
            </a:r>
            <a:r>
              <a:rPr lang="it"/>
              <a:t> refers to the increasing adoption and integration of digital and computer-based technologies into university operations, teaching, learning, research, and administration.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32" title="scaling policies (1).png"/>
          <p:cNvPicPr preferRelativeResize="0"/>
          <p:nvPr/>
        </p:nvPicPr>
        <p:blipFill rotWithShape="1">
          <a:blip r:embed="rId3">
            <a:alphaModFix/>
          </a:blip>
          <a:srcRect b="0" l="0" r="0" t="5873"/>
          <a:stretch/>
        </p:blipFill>
        <p:spPr>
          <a:xfrm>
            <a:off x="324107" y="0"/>
            <a:ext cx="7728770" cy="5143499"/>
          </a:xfrm>
          <a:prstGeom prst="rect">
            <a:avLst/>
          </a:prstGeom>
          <a:noFill/>
          <a:ln>
            <a:noFill/>
          </a:ln>
        </p:spPr>
      </p:pic>
      <p:pic>
        <p:nvPicPr>
          <p:cNvPr id="304" name="Google Shape;304;p32" title="UniTrento_logo_ITA_grigio.jpg"/>
          <p:cNvPicPr preferRelativeResize="0"/>
          <p:nvPr/>
        </p:nvPicPr>
        <p:blipFill>
          <a:blip r:embed="rId4">
            <a:alphaModFix/>
          </a:blip>
          <a:stretch>
            <a:fillRect/>
          </a:stretch>
        </p:blipFill>
        <p:spPr>
          <a:xfrm>
            <a:off x="8196025" y="301900"/>
            <a:ext cx="636275" cy="638975"/>
          </a:xfrm>
          <a:prstGeom prst="rect">
            <a:avLst/>
          </a:prstGeom>
          <a:noFill/>
          <a:ln>
            <a:noFill/>
          </a:ln>
        </p:spPr>
      </p:pic>
      <p:sp>
        <p:nvSpPr>
          <p:cNvPr id="305" name="Google Shape;305;p32"/>
          <p:cNvSpPr/>
          <p:nvPr/>
        </p:nvSpPr>
        <p:spPr>
          <a:xfrm>
            <a:off x="1407950" y="188792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6" name="Google Shape;306;p32"/>
          <p:cNvSpPr/>
          <p:nvPr/>
        </p:nvSpPr>
        <p:spPr>
          <a:xfrm>
            <a:off x="2644075" y="1887925"/>
            <a:ext cx="8625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7" name="Google Shape;307;p32"/>
          <p:cNvSpPr/>
          <p:nvPr/>
        </p:nvSpPr>
        <p:spPr>
          <a:xfrm>
            <a:off x="3624900" y="188792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8" name="Google Shape;308;p32"/>
          <p:cNvSpPr/>
          <p:nvPr/>
        </p:nvSpPr>
        <p:spPr>
          <a:xfrm>
            <a:off x="4861025" y="1887925"/>
            <a:ext cx="13440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9" name="Google Shape;309;p32"/>
          <p:cNvSpPr/>
          <p:nvPr/>
        </p:nvSpPr>
        <p:spPr>
          <a:xfrm>
            <a:off x="6323350" y="188792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0" name="Google Shape;310;p32"/>
          <p:cNvSpPr/>
          <p:nvPr/>
        </p:nvSpPr>
        <p:spPr>
          <a:xfrm>
            <a:off x="358725" y="2775050"/>
            <a:ext cx="9309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1" name="Google Shape;311;p32"/>
          <p:cNvSpPr/>
          <p:nvPr/>
        </p:nvSpPr>
        <p:spPr>
          <a:xfrm>
            <a:off x="1407950" y="280627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2" name="Google Shape;312;p32"/>
          <p:cNvSpPr/>
          <p:nvPr/>
        </p:nvSpPr>
        <p:spPr>
          <a:xfrm>
            <a:off x="2644075" y="2806275"/>
            <a:ext cx="8625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3" name="Google Shape;313;p32"/>
          <p:cNvSpPr/>
          <p:nvPr/>
        </p:nvSpPr>
        <p:spPr>
          <a:xfrm>
            <a:off x="3624900" y="280627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4" name="Google Shape;314;p32"/>
          <p:cNvSpPr/>
          <p:nvPr/>
        </p:nvSpPr>
        <p:spPr>
          <a:xfrm>
            <a:off x="4861025" y="2806275"/>
            <a:ext cx="13440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5" name="Google Shape;315;p32"/>
          <p:cNvSpPr/>
          <p:nvPr/>
        </p:nvSpPr>
        <p:spPr>
          <a:xfrm>
            <a:off x="6323350" y="280627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6" name="Google Shape;316;p32"/>
          <p:cNvSpPr/>
          <p:nvPr/>
        </p:nvSpPr>
        <p:spPr>
          <a:xfrm>
            <a:off x="358725" y="3625550"/>
            <a:ext cx="9309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7" name="Google Shape;317;p32"/>
          <p:cNvSpPr/>
          <p:nvPr/>
        </p:nvSpPr>
        <p:spPr>
          <a:xfrm>
            <a:off x="1407950" y="365677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8" name="Google Shape;318;p32"/>
          <p:cNvSpPr/>
          <p:nvPr/>
        </p:nvSpPr>
        <p:spPr>
          <a:xfrm>
            <a:off x="2644075" y="3656775"/>
            <a:ext cx="8625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9" name="Google Shape;319;p32"/>
          <p:cNvSpPr/>
          <p:nvPr/>
        </p:nvSpPr>
        <p:spPr>
          <a:xfrm>
            <a:off x="3624900" y="365677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0" name="Google Shape;320;p32"/>
          <p:cNvSpPr/>
          <p:nvPr/>
        </p:nvSpPr>
        <p:spPr>
          <a:xfrm>
            <a:off x="4861025" y="3656775"/>
            <a:ext cx="13440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1" name="Google Shape;321;p32"/>
          <p:cNvSpPr/>
          <p:nvPr/>
        </p:nvSpPr>
        <p:spPr>
          <a:xfrm>
            <a:off x="6323350" y="365677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2" name="Google Shape;322;p32"/>
          <p:cNvSpPr/>
          <p:nvPr/>
        </p:nvSpPr>
        <p:spPr>
          <a:xfrm>
            <a:off x="7522875" y="1887925"/>
            <a:ext cx="5301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3" name="Google Shape;323;p32"/>
          <p:cNvSpPr/>
          <p:nvPr/>
        </p:nvSpPr>
        <p:spPr>
          <a:xfrm>
            <a:off x="7522875" y="2775050"/>
            <a:ext cx="5301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4" name="Google Shape;324;p32"/>
          <p:cNvSpPr/>
          <p:nvPr/>
        </p:nvSpPr>
        <p:spPr>
          <a:xfrm>
            <a:off x="7522875" y="3625550"/>
            <a:ext cx="5301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5" name="Google Shape;325;p32"/>
          <p:cNvSpPr/>
          <p:nvPr/>
        </p:nvSpPr>
        <p:spPr>
          <a:xfrm>
            <a:off x="0" y="4813850"/>
            <a:ext cx="9144000" cy="329400"/>
          </a:xfrm>
          <a:prstGeom prst="rect">
            <a:avLst/>
          </a:prstGeom>
          <a:solidFill>
            <a:srgbClr val="C80D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100">
                <a:solidFill>
                  <a:schemeClr val="lt1"/>
                </a:solidFill>
              </a:rPr>
              <a:t>March 20th, 2025 - University of Trento</a:t>
            </a:r>
            <a:endParaRPr b="1" sz="11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0" presetSubtype="0">
                                  <p:stCondLst>
                                    <p:cond delay="0"/>
                                  </p:stCondLst>
                                  <p:childTnLst>
                                    <p:animEffect filter="fade" transition="out">
                                      <p:cBhvr>
                                        <p:cTn dur="1000"/>
                                        <p:tgtEl>
                                          <p:spTgt spid="310"/>
                                        </p:tgtEl>
                                      </p:cBhvr>
                                    </p:animEffect>
                                    <p:set>
                                      <p:cBhvr>
                                        <p:cTn dur="1" fill="hold">
                                          <p:stCondLst>
                                            <p:cond delay="1000"/>
                                          </p:stCondLst>
                                        </p:cTn>
                                        <p:tgtEl>
                                          <p:spTgt spid="31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p33" title="scaling policies (1).png"/>
          <p:cNvPicPr preferRelativeResize="0"/>
          <p:nvPr/>
        </p:nvPicPr>
        <p:blipFill rotWithShape="1">
          <a:blip r:embed="rId3">
            <a:alphaModFix/>
          </a:blip>
          <a:srcRect b="0" l="0" r="0" t="5873"/>
          <a:stretch/>
        </p:blipFill>
        <p:spPr>
          <a:xfrm>
            <a:off x="324107" y="0"/>
            <a:ext cx="7728770" cy="5143499"/>
          </a:xfrm>
          <a:prstGeom prst="rect">
            <a:avLst/>
          </a:prstGeom>
          <a:noFill/>
          <a:ln>
            <a:noFill/>
          </a:ln>
        </p:spPr>
      </p:pic>
      <p:pic>
        <p:nvPicPr>
          <p:cNvPr id="331" name="Google Shape;331;p33" title="UniTrento_logo_ITA_grigio.jpg"/>
          <p:cNvPicPr preferRelativeResize="0"/>
          <p:nvPr/>
        </p:nvPicPr>
        <p:blipFill>
          <a:blip r:embed="rId4">
            <a:alphaModFix/>
          </a:blip>
          <a:stretch>
            <a:fillRect/>
          </a:stretch>
        </p:blipFill>
        <p:spPr>
          <a:xfrm>
            <a:off x="8196025" y="301900"/>
            <a:ext cx="636275" cy="638975"/>
          </a:xfrm>
          <a:prstGeom prst="rect">
            <a:avLst/>
          </a:prstGeom>
          <a:noFill/>
          <a:ln>
            <a:noFill/>
          </a:ln>
        </p:spPr>
      </p:pic>
      <p:sp>
        <p:nvSpPr>
          <p:cNvPr id="332" name="Google Shape;332;p33"/>
          <p:cNvSpPr/>
          <p:nvPr/>
        </p:nvSpPr>
        <p:spPr>
          <a:xfrm>
            <a:off x="1407950" y="188792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3" name="Google Shape;333;p33"/>
          <p:cNvSpPr/>
          <p:nvPr/>
        </p:nvSpPr>
        <p:spPr>
          <a:xfrm>
            <a:off x="2644075" y="1887925"/>
            <a:ext cx="8625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4" name="Google Shape;334;p33"/>
          <p:cNvSpPr/>
          <p:nvPr/>
        </p:nvSpPr>
        <p:spPr>
          <a:xfrm>
            <a:off x="3624900" y="188792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5" name="Google Shape;335;p33"/>
          <p:cNvSpPr/>
          <p:nvPr/>
        </p:nvSpPr>
        <p:spPr>
          <a:xfrm>
            <a:off x="4861025" y="1887925"/>
            <a:ext cx="13440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6" name="Google Shape;336;p33"/>
          <p:cNvSpPr/>
          <p:nvPr/>
        </p:nvSpPr>
        <p:spPr>
          <a:xfrm>
            <a:off x="6323350" y="188792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7" name="Google Shape;337;p33"/>
          <p:cNvSpPr/>
          <p:nvPr/>
        </p:nvSpPr>
        <p:spPr>
          <a:xfrm>
            <a:off x="1407950" y="280627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8" name="Google Shape;338;p33"/>
          <p:cNvSpPr/>
          <p:nvPr/>
        </p:nvSpPr>
        <p:spPr>
          <a:xfrm>
            <a:off x="2644075" y="2806275"/>
            <a:ext cx="8625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9" name="Google Shape;339;p33"/>
          <p:cNvSpPr/>
          <p:nvPr/>
        </p:nvSpPr>
        <p:spPr>
          <a:xfrm>
            <a:off x="3624900" y="280627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0" name="Google Shape;340;p33"/>
          <p:cNvSpPr/>
          <p:nvPr/>
        </p:nvSpPr>
        <p:spPr>
          <a:xfrm>
            <a:off x="4861025" y="2806275"/>
            <a:ext cx="13440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1" name="Google Shape;341;p33"/>
          <p:cNvSpPr/>
          <p:nvPr/>
        </p:nvSpPr>
        <p:spPr>
          <a:xfrm>
            <a:off x="6323350" y="280627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2" name="Google Shape;342;p33"/>
          <p:cNvSpPr/>
          <p:nvPr/>
        </p:nvSpPr>
        <p:spPr>
          <a:xfrm>
            <a:off x="358725" y="3625550"/>
            <a:ext cx="9309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3" name="Google Shape;343;p33"/>
          <p:cNvSpPr/>
          <p:nvPr/>
        </p:nvSpPr>
        <p:spPr>
          <a:xfrm>
            <a:off x="1407950" y="365677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4" name="Google Shape;344;p33"/>
          <p:cNvSpPr/>
          <p:nvPr/>
        </p:nvSpPr>
        <p:spPr>
          <a:xfrm>
            <a:off x="2644075" y="3656775"/>
            <a:ext cx="8625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5" name="Google Shape;345;p33"/>
          <p:cNvSpPr/>
          <p:nvPr/>
        </p:nvSpPr>
        <p:spPr>
          <a:xfrm>
            <a:off x="3624900" y="365677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6" name="Google Shape;346;p33"/>
          <p:cNvSpPr/>
          <p:nvPr/>
        </p:nvSpPr>
        <p:spPr>
          <a:xfrm>
            <a:off x="4861025" y="3656775"/>
            <a:ext cx="13440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7" name="Google Shape;347;p33"/>
          <p:cNvSpPr/>
          <p:nvPr/>
        </p:nvSpPr>
        <p:spPr>
          <a:xfrm>
            <a:off x="6323350" y="365677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8" name="Google Shape;348;p33"/>
          <p:cNvSpPr/>
          <p:nvPr/>
        </p:nvSpPr>
        <p:spPr>
          <a:xfrm>
            <a:off x="7522875" y="1887925"/>
            <a:ext cx="5301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9" name="Google Shape;349;p33"/>
          <p:cNvSpPr/>
          <p:nvPr/>
        </p:nvSpPr>
        <p:spPr>
          <a:xfrm>
            <a:off x="7522875" y="2775050"/>
            <a:ext cx="5301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0" name="Google Shape;350;p33"/>
          <p:cNvSpPr/>
          <p:nvPr/>
        </p:nvSpPr>
        <p:spPr>
          <a:xfrm>
            <a:off x="7522875" y="3625550"/>
            <a:ext cx="5301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1" name="Google Shape;351;p33"/>
          <p:cNvSpPr/>
          <p:nvPr/>
        </p:nvSpPr>
        <p:spPr>
          <a:xfrm>
            <a:off x="0" y="4813850"/>
            <a:ext cx="9144000" cy="329400"/>
          </a:xfrm>
          <a:prstGeom prst="rect">
            <a:avLst/>
          </a:prstGeom>
          <a:solidFill>
            <a:srgbClr val="C80D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100">
                <a:solidFill>
                  <a:schemeClr val="lt1"/>
                </a:solidFill>
              </a:rPr>
              <a:t>March 20th, 2025 - University of Trento</a:t>
            </a:r>
            <a:endParaRPr b="1" sz="11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0" presetSubtype="0">
                                  <p:stCondLst>
                                    <p:cond delay="0"/>
                                  </p:stCondLst>
                                  <p:childTnLst>
                                    <p:animEffect filter="fade" transition="out">
                                      <p:cBhvr>
                                        <p:cTn dur="1000"/>
                                        <p:tgtEl>
                                          <p:spTgt spid="342"/>
                                        </p:tgtEl>
                                      </p:cBhvr>
                                    </p:animEffect>
                                    <p:set>
                                      <p:cBhvr>
                                        <p:cTn dur="1" fill="hold">
                                          <p:stCondLst>
                                            <p:cond delay="1000"/>
                                          </p:stCondLst>
                                        </p:cTn>
                                        <p:tgtEl>
                                          <p:spTgt spid="34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34" title="scaling policies (1).png"/>
          <p:cNvPicPr preferRelativeResize="0"/>
          <p:nvPr/>
        </p:nvPicPr>
        <p:blipFill rotWithShape="1">
          <a:blip r:embed="rId3">
            <a:alphaModFix/>
          </a:blip>
          <a:srcRect b="0" l="0" r="0" t="5873"/>
          <a:stretch/>
        </p:blipFill>
        <p:spPr>
          <a:xfrm>
            <a:off x="324107" y="0"/>
            <a:ext cx="7728770" cy="5143499"/>
          </a:xfrm>
          <a:prstGeom prst="rect">
            <a:avLst/>
          </a:prstGeom>
          <a:noFill/>
          <a:ln>
            <a:noFill/>
          </a:ln>
        </p:spPr>
      </p:pic>
      <p:pic>
        <p:nvPicPr>
          <p:cNvPr id="357" name="Google Shape;357;p34" title="UniTrento_logo_ITA_grigio.jpg"/>
          <p:cNvPicPr preferRelativeResize="0"/>
          <p:nvPr/>
        </p:nvPicPr>
        <p:blipFill>
          <a:blip r:embed="rId4">
            <a:alphaModFix/>
          </a:blip>
          <a:stretch>
            <a:fillRect/>
          </a:stretch>
        </p:blipFill>
        <p:spPr>
          <a:xfrm>
            <a:off x="8196025" y="301900"/>
            <a:ext cx="636275" cy="638975"/>
          </a:xfrm>
          <a:prstGeom prst="rect">
            <a:avLst/>
          </a:prstGeom>
          <a:noFill/>
          <a:ln>
            <a:noFill/>
          </a:ln>
        </p:spPr>
      </p:pic>
      <p:sp>
        <p:nvSpPr>
          <p:cNvPr id="358" name="Google Shape;358;p34"/>
          <p:cNvSpPr/>
          <p:nvPr/>
        </p:nvSpPr>
        <p:spPr>
          <a:xfrm>
            <a:off x="1407950" y="188792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9" name="Google Shape;359;p34"/>
          <p:cNvSpPr/>
          <p:nvPr/>
        </p:nvSpPr>
        <p:spPr>
          <a:xfrm>
            <a:off x="2644075" y="1887925"/>
            <a:ext cx="8625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0" name="Google Shape;360;p34"/>
          <p:cNvSpPr/>
          <p:nvPr/>
        </p:nvSpPr>
        <p:spPr>
          <a:xfrm>
            <a:off x="3624900" y="188792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1" name="Google Shape;361;p34"/>
          <p:cNvSpPr/>
          <p:nvPr/>
        </p:nvSpPr>
        <p:spPr>
          <a:xfrm>
            <a:off x="4861025" y="1887925"/>
            <a:ext cx="13440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2" name="Google Shape;362;p34"/>
          <p:cNvSpPr/>
          <p:nvPr/>
        </p:nvSpPr>
        <p:spPr>
          <a:xfrm>
            <a:off x="6323350" y="188792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3" name="Google Shape;363;p34"/>
          <p:cNvSpPr/>
          <p:nvPr/>
        </p:nvSpPr>
        <p:spPr>
          <a:xfrm>
            <a:off x="1407950" y="280627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4" name="Google Shape;364;p34"/>
          <p:cNvSpPr/>
          <p:nvPr/>
        </p:nvSpPr>
        <p:spPr>
          <a:xfrm>
            <a:off x="2644075" y="2806275"/>
            <a:ext cx="8625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5" name="Google Shape;365;p34"/>
          <p:cNvSpPr/>
          <p:nvPr/>
        </p:nvSpPr>
        <p:spPr>
          <a:xfrm>
            <a:off x="3624900" y="280627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6" name="Google Shape;366;p34"/>
          <p:cNvSpPr/>
          <p:nvPr/>
        </p:nvSpPr>
        <p:spPr>
          <a:xfrm>
            <a:off x="4861025" y="2806275"/>
            <a:ext cx="13440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7" name="Google Shape;367;p34"/>
          <p:cNvSpPr/>
          <p:nvPr/>
        </p:nvSpPr>
        <p:spPr>
          <a:xfrm>
            <a:off x="6323350" y="280627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8" name="Google Shape;368;p34"/>
          <p:cNvSpPr/>
          <p:nvPr/>
        </p:nvSpPr>
        <p:spPr>
          <a:xfrm>
            <a:off x="1407950" y="365677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9" name="Google Shape;369;p34"/>
          <p:cNvSpPr/>
          <p:nvPr/>
        </p:nvSpPr>
        <p:spPr>
          <a:xfrm>
            <a:off x="2644075" y="3656775"/>
            <a:ext cx="8625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0" name="Google Shape;370;p34"/>
          <p:cNvSpPr/>
          <p:nvPr/>
        </p:nvSpPr>
        <p:spPr>
          <a:xfrm>
            <a:off x="3624900" y="365677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1" name="Google Shape;371;p34"/>
          <p:cNvSpPr/>
          <p:nvPr/>
        </p:nvSpPr>
        <p:spPr>
          <a:xfrm>
            <a:off x="4861025" y="3656775"/>
            <a:ext cx="13440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2" name="Google Shape;372;p34"/>
          <p:cNvSpPr/>
          <p:nvPr/>
        </p:nvSpPr>
        <p:spPr>
          <a:xfrm>
            <a:off x="6323350" y="365677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3" name="Google Shape;373;p34"/>
          <p:cNvSpPr/>
          <p:nvPr/>
        </p:nvSpPr>
        <p:spPr>
          <a:xfrm>
            <a:off x="7522875" y="1887925"/>
            <a:ext cx="5301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4" name="Google Shape;374;p34"/>
          <p:cNvSpPr/>
          <p:nvPr/>
        </p:nvSpPr>
        <p:spPr>
          <a:xfrm>
            <a:off x="7522875" y="2775050"/>
            <a:ext cx="5301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5" name="Google Shape;375;p34"/>
          <p:cNvSpPr/>
          <p:nvPr/>
        </p:nvSpPr>
        <p:spPr>
          <a:xfrm>
            <a:off x="7522875" y="3625550"/>
            <a:ext cx="5301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6" name="Google Shape;376;p34"/>
          <p:cNvSpPr/>
          <p:nvPr/>
        </p:nvSpPr>
        <p:spPr>
          <a:xfrm>
            <a:off x="0" y="4813850"/>
            <a:ext cx="9144000" cy="329400"/>
          </a:xfrm>
          <a:prstGeom prst="rect">
            <a:avLst/>
          </a:prstGeom>
          <a:solidFill>
            <a:srgbClr val="C80D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100">
                <a:solidFill>
                  <a:schemeClr val="lt1"/>
                </a:solidFill>
              </a:rPr>
              <a:t>March 20th, 2025 - University of Trento</a:t>
            </a:r>
            <a:endParaRPr b="1" sz="11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0" presetSubtype="0">
                                  <p:stCondLst>
                                    <p:cond delay="0"/>
                                  </p:stCondLst>
                                  <p:childTnLst>
                                    <p:animEffect filter="fade" transition="out">
                                      <p:cBhvr>
                                        <p:cTn dur="1000"/>
                                        <p:tgtEl>
                                          <p:spTgt spid="358"/>
                                        </p:tgtEl>
                                      </p:cBhvr>
                                    </p:animEffect>
                                    <p:set>
                                      <p:cBhvr>
                                        <p:cTn dur="1" fill="hold">
                                          <p:stCondLst>
                                            <p:cond delay="1000"/>
                                          </p:stCondLst>
                                        </p:cTn>
                                        <p:tgtEl>
                                          <p:spTgt spid="35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59"/>
                                        </p:tgtEl>
                                      </p:cBhvr>
                                    </p:animEffect>
                                    <p:set>
                                      <p:cBhvr>
                                        <p:cTn dur="1" fill="hold">
                                          <p:stCondLst>
                                            <p:cond delay="1000"/>
                                          </p:stCondLst>
                                        </p:cTn>
                                        <p:tgtEl>
                                          <p:spTgt spid="35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60"/>
                                        </p:tgtEl>
                                      </p:cBhvr>
                                    </p:animEffect>
                                    <p:set>
                                      <p:cBhvr>
                                        <p:cTn dur="1" fill="hold">
                                          <p:stCondLst>
                                            <p:cond delay="1000"/>
                                          </p:stCondLst>
                                        </p:cTn>
                                        <p:tgtEl>
                                          <p:spTgt spid="36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61"/>
                                        </p:tgtEl>
                                      </p:cBhvr>
                                    </p:animEffect>
                                    <p:set>
                                      <p:cBhvr>
                                        <p:cTn dur="1" fill="hold">
                                          <p:stCondLst>
                                            <p:cond delay="1000"/>
                                          </p:stCondLst>
                                        </p:cTn>
                                        <p:tgtEl>
                                          <p:spTgt spid="36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62"/>
                                        </p:tgtEl>
                                      </p:cBhvr>
                                    </p:animEffect>
                                    <p:set>
                                      <p:cBhvr>
                                        <p:cTn dur="1" fill="hold">
                                          <p:stCondLst>
                                            <p:cond delay="1000"/>
                                          </p:stCondLst>
                                        </p:cTn>
                                        <p:tgtEl>
                                          <p:spTgt spid="36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73"/>
                                        </p:tgtEl>
                                      </p:cBhvr>
                                    </p:animEffect>
                                    <p:set>
                                      <p:cBhvr>
                                        <p:cTn dur="1" fill="hold">
                                          <p:stCondLst>
                                            <p:cond delay="1000"/>
                                          </p:stCondLst>
                                        </p:cTn>
                                        <p:tgtEl>
                                          <p:spTgt spid="37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p35" title="scaling policies (1).png"/>
          <p:cNvPicPr preferRelativeResize="0"/>
          <p:nvPr/>
        </p:nvPicPr>
        <p:blipFill rotWithShape="1">
          <a:blip r:embed="rId3">
            <a:alphaModFix/>
          </a:blip>
          <a:srcRect b="0" l="0" r="0" t="5873"/>
          <a:stretch/>
        </p:blipFill>
        <p:spPr>
          <a:xfrm>
            <a:off x="324107" y="0"/>
            <a:ext cx="7728770" cy="5143499"/>
          </a:xfrm>
          <a:prstGeom prst="rect">
            <a:avLst/>
          </a:prstGeom>
          <a:noFill/>
          <a:ln>
            <a:noFill/>
          </a:ln>
        </p:spPr>
      </p:pic>
      <p:pic>
        <p:nvPicPr>
          <p:cNvPr id="382" name="Google Shape;382;p35" title="UniTrento_logo_ITA_grigio.jpg"/>
          <p:cNvPicPr preferRelativeResize="0"/>
          <p:nvPr/>
        </p:nvPicPr>
        <p:blipFill>
          <a:blip r:embed="rId4">
            <a:alphaModFix/>
          </a:blip>
          <a:stretch>
            <a:fillRect/>
          </a:stretch>
        </p:blipFill>
        <p:spPr>
          <a:xfrm>
            <a:off x="8196025" y="301900"/>
            <a:ext cx="636275" cy="638975"/>
          </a:xfrm>
          <a:prstGeom prst="rect">
            <a:avLst/>
          </a:prstGeom>
          <a:noFill/>
          <a:ln>
            <a:noFill/>
          </a:ln>
        </p:spPr>
      </p:pic>
      <p:sp>
        <p:nvSpPr>
          <p:cNvPr id="383" name="Google Shape;383;p35"/>
          <p:cNvSpPr/>
          <p:nvPr/>
        </p:nvSpPr>
        <p:spPr>
          <a:xfrm>
            <a:off x="1407950" y="280627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4" name="Google Shape;384;p35"/>
          <p:cNvSpPr/>
          <p:nvPr/>
        </p:nvSpPr>
        <p:spPr>
          <a:xfrm>
            <a:off x="2644075" y="2806275"/>
            <a:ext cx="8625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5" name="Google Shape;385;p35"/>
          <p:cNvSpPr/>
          <p:nvPr/>
        </p:nvSpPr>
        <p:spPr>
          <a:xfrm>
            <a:off x="3624900" y="280627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6" name="Google Shape;386;p35"/>
          <p:cNvSpPr/>
          <p:nvPr/>
        </p:nvSpPr>
        <p:spPr>
          <a:xfrm>
            <a:off x="4861025" y="2806275"/>
            <a:ext cx="13440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7" name="Google Shape;387;p35"/>
          <p:cNvSpPr/>
          <p:nvPr/>
        </p:nvSpPr>
        <p:spPr>
          <a:xfrm>
            <a:off x="6323350" y="280627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8" name="Google Shape;388;p35"/>
          <p:cNvSpPr/>
          <p:nvPr/>
        </p:nvSpPr>
        <p:spPr>
          <a:xfrm>
            <a:off x="1407950" y="365677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9" name="Google Shape;389;p35"/>
          <p:cNvSpPr/>
          <p:nvPr/>
        </p:nvSpPr>
        <p:spPr>
          <a:xfrm>
            <a:off x="2644075" y="3656775"/>
            <a:ext cx="8625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0" name="Google Shape;390;p35"/>
          <p:cNvSpPr/>
          <p:nvPr/>
        </p:nvSpPr>
        <p:spPr>
          <a:xfrm>
            <a:off x="3624900" y="365677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1" name="Google Shape;391;p35"/>
          <p:cNvSpPr/>
          <p:nvPr/>
        </p:nvSpPr>
        <p:spPr>
          <a:xfrm>
            <a:off x="4861025" y="3656775"/>
            <a:ext cx="13440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2" name="Google Shape;392;p35"/>
          <p:cNvSpPr/>
          <p:nvPr/>
        </p:nvSpPr>
        <p:spPr>
          <a:xfrm>
            <a:off x="6323350" y="365677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3" name="Google Shape;393;p35"/>
          <p:cNvSpPr/>
          <p:nvPr/>
        </p:nvSpPr>
        <p:spPr>
          <a:xfrm>
            <a:off x="7522875" y="2775050"/>
            <a:ext cx="5301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4" name="Google Shape;394;p35"/>
          <p:cNvSpPr/>
          <p:nvPr/>
        </p:nvSpPr>
        <p:spPr>
          <a:xfrm>
            <a:off x="7522875" y="3625550"/>
            <a:ext cx="5301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5" name="Google Shape;395;p35"/>
          <p:cNvSpPr/>
          <p:nvPr/>
        </p:nvSpPr>
        <p:spPr>
          <a:xfrm>
            <a:off x="0" y="4813850"/>
            <a:ext cx="9144000" cy="329400"/>
          </a:xfrm>
          <a:prstGeom prst="rect">
            <a:avLst/>
          </a:prstGeom>
          <a:solidFill>
            <a:srgbClr val="C80D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100">
                <a:solidFill>
                  <a:schemeClr val="lt1"/>
                </a:solidFill>
              </a:rPr>
              <a:t>March 20th, 2025 - University of Trento</a:t>
            </a:r>
            <a:endParaRPr b="1" sz="11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0" presetSubtype="0">
                                  <p:stCondLst>
                                    <p:cond delay="0"/>
                                  </p:stCondLst>
                                  <p:childTnLst>
                                    <p:animEffect filter="fade" transition="out">
                                      <p:cBhvr>
                                        <p:cTn dur="1000"/>
                                        <p:tgtEl>
                                          <p:spTgt spid="383"/>
                                        </p:tgtEl>
                                      </p:cBhvr>
                                    </p:animEffect>
                                    <p:set>
                                      <p:cBhvr>
                                        <p:cTn dur="1" fill="hold">
                                          <p:stCondLst>
                                            <p:cond delay="1000"/>
                                          </p:stCondLst>
                                        </p:cTn>
                                        <p:tgtEl>
                                          <p:spTgt spid="38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84"/>
                                        </p:tgtEl>
                                      </p:cBhvr>
                                    </p:animEffect>
                                    <p:set>
                                      <p:cBhvr>
                                        <p:cTn dur="1" fill="hold">
                                          <p:stCondLst>
                                            <p:cond delay="1000"/>
                                          </p:stCondLst>
                                        </p:cTn>
                                        <p:tgtEl>
                                          <p:spTgt spid="38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85"/>
                                        </p:tgtEl>
                                      </p:cBhvr>
                                    </p:animEffect>
                                    <p:set>
                                      <p:cBhvr>
                                        <p:cTn dur="1" fill="hold">
                                          <p:stCondLst>
                                            <p:cond delay="1000"/>
                                          </p:stCondLst>
                                        </p:cTn>
                                        <p:tgtEl>
                                          <p:spTgt spid="38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86"/>
                                        </p:tgtEl>
                                      </p:cBhvr>
                                    </p:animEffect>
                                    <p:set>
                                      <p:cBhvr>
                                        <p:cTn dur="1" fill="hold">
                                          <p:stCondLst>
                                            <p:cond delay="1000"/>
                                          </p:stCondLst>
                                        </p:cTn>
                                        <p:tgtEl>
                                          <p:spTgt spid="38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87"/>
                                        </p:tgtEl>
                                      </p:cBhvr>
                                    </p:animEffect>
                                    <p:set>
                                      <p:cBhvr>
                                        <p:cTn dur="1" fill="hold">
                                          <p:stCondLst>
                                            <p:cond delay="1000"/>
                                          </p:stCondLst>
                                        </p:cTn>
                                        <p:tgtEl>
                                          <p:spTgt spid="38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93"/>
                                        </p:tgtEl>
                                      </p:cBhvr>
                                    </p:animEffect>
                                    <p:set>
                                      <p:cBhvr>
                                        <p:cTn dur="1" fill="hold">
                                          <p:stCondLst>
                                            <p:cond delay="1000"/>
                                          </p:stCondLst>
                                        </p:cTn>
                                        <p:tgtEl>
                                          <p:spTgt spid="39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pic>
        <p:nvPicPr>
          <p:cNvPr id="400" name="Google Shape;400;p36" title="scaling policies (1).png"/>
          <p:cNvPicPr preferRelativeResize="0"/>
          <p:nvPr/>
        </p:nvPicPr>
        <p:blipFill rotWithShape="1">
          <a:blip r:embed="rId3">
            <a:alphaModFix/>
          </a:blip>
          <a:srcRect b="0" l="0" r="0" t="5873"/>
          <a:stretch/>
        </p:blipFill>
        <p:spPr>
          <a:xfrm>
            <a:off x="324107" y="0"/>
            <a:ext cx="7728770" cy="5143499"/>
          </a:xfrm>
          <a:prstGeom prst="rect">
            <a:avLst/>
          </a:prstGeom>
          <a:noFill/>
          <a:ln>
            <a:noFill/>
          </a:ln>
        </p:spPr>
      </p:pic>
      <p:pic>
        <p:nvPicPr>
          <p:cNvPr id="401" name="Google Shape;401;p36" title="UniTrento_logo_ITA_grigio.jpg"/>
          <p:cNvPicPr preferRelativeResize="0"/>
          <p:nvPr/>
        </p:nvPicPr>
        <p:blipFill>
          <a:blip r:embed="rId4">
            <a:alphaModFix/>
          </a:blip>
          <a:stretch>
            <a:fillRect/>
          </a:stretch>
        </p:blipFill>
        <p:spPr>
          <a:xfrm>
            <a:off x="8196025" y="301900"/>
            <a:ext cx="636275" cy="638975"/>
          </a:xfrm>
          <a:prstGeom prst="rect">
            <a:avLst/>
          </a:prstGeom>
          <a:noFill/>
          <a:ln>
            <a:noFill/>
          </a:ln>
        </p:spPr>
      </p:pic>
      <p:sp>
        <p:nvSpPr>
          <p:cNvPr id="402" name="Google Shape;402;p36"/>
          <p:cNvSpPr/>
          <p:nvPr/>
        </p:nvSpPr>
        <p:spPr>
          <a:xfrm>
            <a:off x="1407950" y="365677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3" name="Google Shape;403;p36"/>
          <p:cNvSpPr/>
          <p:nvPr/>
        </p:nvSpPr>
        <p:spPr>
          <a:xfrm>
            <a:off x="2644075" y="3656775"/>
            <a:ext cx="8625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4" name="Google Shape;404;p36"/>
          <p:cNvSpPr/>
          <p:nvPr/>
        </p:nvSpPr>
        <p:spPr>
          <a:xfrm>
            <a:off x="3624900" y="365677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5" name="Google Shape;405;p36"/>
          <p:cNvSpPr/>
          <p:nvPr/>
        </p:nvSpPr>
        <p:spPr>
          <a:xfrm>
            <a:off x="4861025" y="3656775"/>
            <a:ext cx="13440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6" name="Google Shape;406;p36"/>
          <p:cNvSpPr/>
          <p:nvPr/>
        </p:nvSpPr>
        <p:spPr>
          <a:xfrm>
            <a:off x="6323350" y="3656775"/>
            <a:ext cx="11178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7" name="Google Shape;407;p36"/>
          <p:cNvSpPr/>
          <p:nvPr/>
        </p:nvSpPr>
        <p:spPr>
          <a:xfrm>
            <a:off x="7522875" y="3625550"/>
            <a:ext cx="530100" cy="50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8" name="Google Shape;408;p36"/>
          <p:cNvSpPr/>
          <p:nvPr/>
        </p:nvSpPr>
        <p:spPr>
          <a:xfrm>
            <a:off x="0" y="4813850"/>
            <a:ext cx="9144000" cy="329400"/>
          </a:xfrm>
          <a:prstGeom prst="rect">
            <a:avLst/>
          </a:prstGeom>
          <a:solidFill>
            <a:srgbClr val="C80D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100">
                <a:solidFill>
                  <a:schemeClr val="lt1"/>
                </a:solidFill>
              </a:rPr>
              <a:t>March 20th, 2025 - University of Trento</a:t>
            </a:r>
            <a:endParaRPr b="1" sz="11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0" presetSubtype="0">
                                  <p:stCondLst>
                                    <p:cond delay="0"/>
                                  </p:stCondLst>
                                  <p:childTnLst>
                                    <p:animEffect filter="fade" transition="out">
                                      <p:cBhvr>
                                        <p:cTn dur="1000"/>
                                        <p:tgtEl>
                                          <p:spTgt spid="402"/>
                                        </p:tgtEl>
                                      </p:cBhvr>
                                    </p:animEffect>
                                    <p:set>
                                      <p:cBhvr>
                                        <p:cTn dur="1" fill="hold">
                                          <p:stCondLst>
                                            <p:cond delay="1000"/>
                                          </p:stCondLst>
                                        </p:cTn>
                                        <p:tgtEl>
                                          <p:spTgt spid="40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03"/>
                                        </p:tgtEl>
                                      </p:cBhvr>
                                    </p:animEffect>
                                    <p:set>
                                      <p:cBhvr>
                                        <p:cTn dur="1" fill="hold">
                                          <p:stCondLst>
                                            <p:cond delay="1000"/>
                                          </p:stCondLst>
                                        </p:cTn>
                                        <p:tgtEl>
                                          <p:spTgt spid="4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04"/>
                                        </p:tgtEl>
                                      </p:cBhvr>
                                    </p:animEffect>
                                    <p:set>
                                      <p:cBhvr>
                                        <p:cTn dur="1" fill="hold">
                                          <p:stCondLst>
                                            <p:cond delay="1000"/>
                                          </p:stCondLst>
                                        </p:cTn>
                                        <p:tgtEl>
                                          <p:spTgt spid="4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05"/>
                                        </p:tgtEl>
                                      </p:cBhvr>
                                    </p:animEffect>
                                    <p:set>
                                      <p:cBhvr>
                                        <p:cTn dur="1" fill="hold">
                                          <p:stCondLst>
                                            <p:cond delay="1000"/>
                                          </p:stCondLst>
                                        </p:cTn>
                                        <p:tgtEl>
                                          <p:spTgt spid="40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06"/>
                                        </p:tgtEl>
                                      </p:cBhvr>
                                    </p:animEffect>
                                    <p:set>
                                      <p:cBhvr>
                                        <p:cTn dur="1" fill="hold">
                                          <p:stCondLst>
                                            <p:cond delay="1000"/>
                                          </p:stCondLst>
                                        </p:cTn>
                                        <p:tgtEl>
                                          <p:spTgt spid="40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07"/>
                                        </p:tgtEl>
                                      </p:cBhvr>
                                    </p:animEffect>
                                    <p:set>
                                      <p:cBhvr>
                                        <p:cTn dur="1" fill="hold">
                                          <p:stCondLst>
                                            <p:cond delay="1000"/>
                                          </p:stCondLst>
                                        </p:cTn>
                                        <p:tgtEl>
                                          <p:spTgt spid="40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pic>
        <p:nvPicPr>
          <p:cNvPr id="413" name="Google Shape;413;p37" title="scaling policies (1).png"/>
          <p:cNvPicPr preferRelativeResize="0"/>
          <p:nvPr/>
        </p:nvPicPr>
        <p:blipFill rotWithShape="1">
          <a:blip r:embed="rId3">
            <a:alphaModFix/>
          </a:blip>
          <a:srcRect b="0" l="0" r="0" t="5873"/>
          <a:stretch/>
        </p:blipFill>
        <p:spPr>
          <a:xfrm>
            <a:off x="324107" y="0"/>
            <a:ext cx="7728770" cy="5143499"/>
          </a:xfrm>
          <a:prstGeom prst="rect">
            <a:avLst/>
          </a:prstGeom>
          <a:noFill/>
          <a:ln>
            <a:noFill/>
          </a:ln>
        </p:spPr>
      </p:pic>
      <p:pic>
        <p:nvPicPr>
          <p:cNvPr id="414" name="Google Shape;414;p37" title="UniTrento_logo_ITA_grigio.jpg"/>
          <p:cNvPicPr preferRelativeResize="0"/>
          <p:nvPr/>
        </p:nvPicPr>
        <p:blipFill>
          <a:blip r:embed="rId4">
            <a:alphaModFix/>
          </a:blip>
          <a:stretch>
            <a:fillRect/>
          </a:stretch>
        </p:blipFill>
        <p:spPr>
          <a:xfrm>
            <a:off x="8196025" y="301900"/>
            <a:ext cx="636275" cy="638975"/>
          </a:xfrm>
          <a:prstGeom prst="rect">
            <a:avLst/>
          </a:prstGeom>
          <a:noFill/>
          <a:ln>
            <a:noFill/>
          </a:ln>
        </p:spPr>
      </p:pic>
      <p:sp>
        <p:nvSpPr>
          <p:cNvPr id="415" name="Google Shape;415;p37"/>
          <p:cNvSpPr/>
          <p:nvPr/>
        </p:nvSpPr>
        <p:spPr>
          <a:xfrm>
            <a:off x="0" y="4813850"/>
            <a:ext cx="9144000" cy="329400"/>
          </a:xfrm>
          <a:prstGeom prst="rect">
            <a:avLst/>
          </a:prstGeom>
          <a:solidFill>
            <a:srgbClr val="C80D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100">
                <a:solidFill>
                  <a:schemeClr val="lt1"/>
                </a:solidFill>
              </a:rPr>
              <a:t>March 20th, 2025 - University of Trento</a:t>
            </a:r>
            <a:endParaRPr b="1" sz="11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8"/>
          <p:cNvSpPr txBox="1"/>
          <p:nvPr>
            <p:ph type="title"/>
          </p:nvPr>
        </p:nvSpPr>
        <p:spPr>
          <a:xfrm>
            <a:off x="311700" y="431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Key insights</a:t>
            </a:r>
            <a:endParaRPr/>
          </a:p>
        </p:txBody>
      </p:sp>
      <p:sp>
        <p:nvSpPr>
          <p:cNvPr id="421" name="Google Shape;421;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it"/>
              <a:t>Cloud-based performed best in the economic and technical dimensions, </a:t>
            </a:r>
            <a:r>
              <a:rPr lang="it"/>
              <a:t>reflecting the motivations that lead universities to rely on external providers </a:t>
            </a:r>
            <a:endParaRPr/>
          </a:p>
          <a:p>
            <a:pPr indent="-342900" lvl="0" marL="457200" rtl="0" algn="l">
              <a:lnSpc>
                <a:spcPct val="115000"/>
              </a:lnSpc>
              <a:spcBef>
                <a:spcPts val="0"/>
              </a:spcBef>
              <a:spcAft>
                <a:spcPts val="0"/>
              </a:spcAft>
              <a:buSzPts val="1800"/>
              <a:buChar char="●"/>
            </a:pPr>
            <a:r>
              <a:rPr lang="it"/>
              <a:t>Cloud-based performed worst in</a:t>
            </a:r>
            <a:r>
              <a:rPr lang="it"/>
              <a:t> the environmental dimension</a:t>
            </a:r>
            <a:endParaRPr/>
          </a:p>
          <a:p>
            <a:pPr indent="-342900" lvl="0" marL="457200" rtl="0" algn="l">
              <a:lnSpc>
                <a:spcPct val="115000"/>
              </a:lnSpc>
              <a:spcBef>
                <a:spcPts val="0"/>
              </a:spcBef>
              <a:spcAft>
                <a:spcPts val="0"/>
              </a:spcAft>
              <a:buSzPts val="1800"/>
              <a:buChar char="●"/>
            </a:pPr>
            <a:r>
              <a:rPr lang="it"/>
              <a:t>Community edition suffers technical limitations</a:t>
            </a:r>
            <a:endParaRPr/>
          </a:p>
          <a:p>
            <a:pPr indent="-342900" lvl="0" marL="457200" rtl="0" algn="l">
              <a:lnSpc>
                <a:spcPct val="115000"/>
              </a:lnSpc>
              <a:spcBef>
                <a:spcPts val="0"/>
              </a:spcBef>
              <a:spcAft>
                <a:spcPts val="0"/>
              </a:spcAft>
              <a:buSzPts val="1800"/>
              <a:buChar char="●"/>
            </a:pPr>
            <a:r>
              <a:rPr lang="it"/>
              <a:t>Pedagogical is the same for every version, that share the same core functionalities</a:t>
            </a:r>
            <a:endParaRPr/>
          </a:p>
          <a:p>
            <a:pPr indent="-342900" lvl="0" marL="457200" rtl="0" algn="l">
              <a:lnSpc>
                <a:spcPct val="115000"/>
              </a:lnSpc>
              <a:spcBef>
                <a:spcPts val="0"/>
              </a:spcBef>
              <a:spcAft>
                <a:spcPts val="0"/>
              </a:spcAft>
              <a:buSzPts val="1800"/>
              <a:buChar char="●"/>
            </a:pPr>
            <a:r>
              <a:rPr lang="it"/>
              <a:t>Self-hosted versions can mitigate some critical issues of the cloud-based version</a:t>
            </a:r>
            <a:endParaRPr/>
          </a:p>
          <a:p>
            <a:pPr indent="0" lvl="0" marL="0" rtl="0" algn="l">
              <a:lnSpc>
                <a:spcPct val="100000"/>
              </a:lnSpc>
              <a:spcBef>
                <a:spcPts val="1200"/>
              </a:spcBef>
              <a:spcAft>
                <a:spcPts val="0"/>
              </a:spcAft>
              <a:buNone/>
            </a:pPr>
            <a:r>
              <a:t/>
            </a:r>
            <a:endParaRPr sz="888">
              <a:solidFill>
                <a:srgbClr val="9E9E9E"/>
              </a:solidFill>
            </a:endParaRPr>
          </a:p>
          <a:p>
            <a:pPr indent="0" lvl="0" marL="0" rtl="0" algn="l">
              <a:lnSpc>
                <a:spcPct val="100000"/>
              </a:lnSpc>
              <a:spcBef>
                <a:spcPts val="0"/>
              </a:spcBef>
              <a:spcAft>
                <a:spcPts val="0"/>
              </a:spcAft>
              <a:buNone/>
            </a:pPr>
            <a:r>
              <a:t/>
            </a:r>
            <a:endParaRPr sz="888">
              <a:solidFill>
                <a:srgbClr val="9E9E9E"/>
              </a:solidFill>
            </a:endParaRPr>
          </a:p>
          <a:p>
            <a:pPr indent="0" lvl="0" marL="0" rtl="0" algn="l">
              <a:lnSpc>
                <a:spcPct val="100000"/>
              </a:lnSpc>
              <a:spcBef>
                <a:spcPts val="0"/>
              </a:spcBef>
              <a:spcAft>
                <a:spcPts val="0"/>
              </a:spcAft>
              <a:buNone/>
            </a:pPr>
            <a:r>
              <a:t/>
            </a:r>
            <a:endParaRPr sz="888">
              <a:solidFill>
                <a:srgbClr val="9E9E9E"/>
              </a:solidFill>
            </a:endParaRPr>
          </a:p>
          <a:p>
            <a:pPr indent="0" lvl="0" marL="0" rtl="0" algn="l">
              <a:lnSpc>
                <a:spcPct val="100000"/>
              </a:lnSpc>
              <a:spcBef>
                <a:spcPts val="0"/>
              </a:spcBef>
              <a:spcAft>
                <a:spcPts val="0"/>
              </a:spcAft>
              <a:buNone/>
            </a:pPr>
            <a:r>
              <a:rPr lang="it" sz="888">
                <a:solidFill>
                  <a:srgbClr val="9E9E9E"/>
                </a:solidFill>
              </a:rPr>
              <a:t>(this slide was not included in the original presentation, the content was said by the student while showing the result)</a:t>
            </a:r>
            <a:endParaRPr/>
          </a:p>
        </p:txBody>
      </p:sp>
      <p:pic>
        <p:nvPicPr>
          <p:cNvPr id="422" name="Google Shape;422;p38" title="UniTrento_logo_ITA_grigio.jpg"/>
          <p:cNvPicPr preferRelativeResize="0"/>
          <p:nvPr/>
        </p:nvPicPr>
        <p:blipFill>
          <a:blip r:embed="rId3">
            <a:alphaModFix/>
          </a:blip>
          <a:stretch>
            <a:fillRect/>
          </a:stretch>
        </p:blipFill>
        <p:spPr>
          <a:xfrm>
            <a:off x="8196025" y="301900"/>
            <a:ext cx="636275" cy="638975"/>
          </a:xfrm>
          <a:prstGeom prst="rect">
            <a:avLst/>
          </a:prstGeom>
          <a:noFill/>
          <a:ln>
            <a:noFill/>
          </a:ln>
        </p:spPr>
      </p:pic>
      <p:sp>
        <p:nvSpPr>
          <p:cNvPr id="423" name="Google Shape;423;p38"/>
          <p:cNvSpPr/>
          <p:nvPr/>
        </p:nvSpPr>
        <p:spPr>
          <a:xfrm>
            <a:off x="0" y="4813850"/>
            <a:ext cx="9144000" cy="329400"/>
          </a:xfrm>
          <a:prstGeom prst="rect">
            <a:avLst/>
          </a:prstGeom>
          <a:solidFill>
            <a:srgbClr val="C80D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100">
                <a:solidFill>
                  <a:schemeClr val="lt1"/>
                </a:solidFill>
              </a:rPr>
              <a:t>March 20th, 2025 - University of Trento</a:t>
            </a:r>
            <a:endParaRPr b="1" sz="11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Limitations</a:t>
            </a:r>
            <a:endParaRPr/>
          </a:p>
        </p:txBody>
      </p:sp>
      <p:sp>
        <p:nvSpPr>
          <p:cNvPr id="429" name="Google Shape;429;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lang="it"/>
              <a:t>Scoring system and indicator weighting issues</a:t>
            </a:r>
            <a:endParaRPr/>
          </a:p>
          <a:p>
            <a:pPr indent="-342900" lvl="0" marL="457200" rtl="0" algn="l">
              <a:lnSpc>
                <a:spcPct val="115000"/>
              </a:lnSpc>
              <a:spcBef>
                <a:spcPts val="1200"/>
              </a:spcBef>
              <a:spcAft>
                <a:spcPts val="0"/>
              </a:spcAft>
              <a:buSzPts val="1800"/>
              <a:buChar char="●"/>
            </a:pPr>
            <a:r>
              <a:rPr lang="it"/>
              <a:t>equal indicator weighting creates imbalances across sustainability dimensions</a:t>
            </a:r>
            <a:endParaRPr/>
          </a:p>
          <a:p>
            <a:pPr indent="-342900" lvl="0" marL="457200" rtl="0" algn="l">
              <a:lnSpc>
                <a:spcPct val="115000"/>
              </a:lnSpc>
              <a:spcBef>
                <a:spcPts val="0"/>
              </a:spcBef>
              <a:spcAft>
                <a:spcPts val="0"/>
              </a:spcAft>
              <a:buSzPts val="1800"/>
              <a:buChar char="●"/>
            </a:pPr>
            <a:r>
              <a:rPr lang="it"/>
              <a:t>the scoring system may be too strict, lowering final scores</a:t>
            </a:r>
            <a:endParaRPr/>
          </a:p>
          <a:p>
            <a:pPr indent="0" lvl="0" marL="0" rtl="0" algn="l">
              <a:lnSpc>
                <a:spcPct val="115000"/>
              </a:lnSpc>
              <a:spcBef>
                <a:spcPts val="1200"/>
              </a:spcBef>
              <a:spcAft>
                <a:spcPts val="0"/>
              </a:spcAft>
              <a:buNone/>
            </a:pPr>
            <a:r>
              <a:rPr lang="it"/>
              <a:t>Addressing “red zones”</a:t>
            </a:r>
            <a:endParaRPr/>
          </a:p>
          <a:p>
            <a:pPr indent="-342900" lvl="0" marL="457200" rtl="0" algn="l">
              <a:lnSpc>
                <a:spcPct val="115000"/>
              </a:lnSpc>
              <a:spcBef>
                <a:spcPts val="1200"/>
              </a:spcBef>
              <a:spcAft>
                <a:spcPts val="0"/>
              </a:spcAft>
              <a:buSzPts val="1800"/>
              <a:buChar char="●"/>
            </a:pPr>
            <a:r>
              <a:rPr lang="it"/>
              <a:t>is this enough to exclude the DET from the selection?</a:t>
            </a:r>
            <a:endParaRPr/>
          </a:p>
          <a:p>
            <a:pPr indent="0" lvl="0" marL="0" rtl="0" algn="l">
              <a:lnSpc>
                <a:spcPct val="115000"/>
              </a:lnSpc>
              <a:spcBef>
                <a:spcPts val="1200"/>
              </a:spcBef>
              <a:spcAft>
                <a:spcPts val="0"/>
              </a:spcAft>
              <a:buNone/>
            </a:pPr>
            <a:r>
              <a:rPr lang="it"/>
              <a:t>Challenges of multi-dimensionality</a:t>
            </a:r>
            <a:endParaRPr/>
          </a:p>
          <a:p>
            <a:pPr indent="-342900" lvl="0" marL="457200" rtl="0" algn="l">
              <a:spcBef>
                <a:spcPts val="1200"/>
              </a:spcBef>
              <a:spcAft>
                <a:spcPts val="0"/>
              </a:spcAft>
              <a:buSzPts val="1800"/>
              <a:buChar char="●"/>
            </a:pPr>
            <a:r>
              <a:rPr lang="it"/>
              <a:t>requires broad working group</a:t>
            </a:r>
            <a:endParaRPr/>
          </a:p>
          <a:p>
            <a:pPr indent="-342900" lvl="0" marL="457200" rtl="0" algn="l">
              <a:spcBef>
                <a:spcPts val="0"/>
              </a:spcBef>
              <a:spcAft>
                <a:spcPts val="0"/>
              </a:spcAft>
              <a:buSzPts val="1800"/>
              <a:buChar char="●"/>
            </a:pPr>
            <a:r>
              <a:rPr lang="it"/>
              <a:t>requires expertise among multiple disciplines</a:t>
            </a:r>
            <a:endParaRPr/>
          </a:p>
        </p:txBody>
      </p:sp>
      <p:pic>
        <p:nvPicPr>
          <p:cNvPr id="430" name="Google Shape;430;p39" title="UniTrento_logo_ITA_grigio.jpg"/>
          <p:cNvPicPr preferRelativeResize="0"/>
          <p:nvPr/>
        </p:nvPicPr>
        <p:blipFill>
          <a:blip r:embed="rId3">
            <a:alphaModFix/>
          </a:blip>
          <a:stretch>
            <a:fillRect/>
          </a:stretch>
        </p:blipFill>
        <p:spPr>
          <a:xfrm>
            <a:off x="8196025" y="301900"/>
            <a:ext cx="636275" cy="638975"/>
          </a:xfrm>
          <a:prstGeom prst="rect">
            <a:avLst/>
          </a:prstGeom>
          <a:noFill/>
          <a:ln>
            <a:noFill/>
          </a:ln>
        </p:spPr>
      </p:pic>
      <p:sp>
        <p:nvSpPr>
          <p:cNvPr id="431" name="Google Shape;431;p39"/>
          <p:cNvSpPr/>
          <p:nvPr/>
        </p:nvSpPr>
        <p:spPr>
          <a:xfrm>
            <a:off x="0" y="4813850"/>
            <a:ext cx="9144000" cy="329400"/>
          </a:xfrm>
          <a:prstGeom prst="rect">
            <a:avLst/>
          </a:prstGeom>
          <a:solidFill>
            <a:srgbClr val="C80D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100">
                <a:solidFill>
                  <a:schemeClr val="lt1"/>
                </a:solidFill>
              </a:rPr>
              <a:t>March 20th, 2025 - University of Trento</a:t>
            </a:r>
            <a:endParaRPr b="1" sz="11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Conclusions and Future work</a:t>
            </a:r>
            <a:endParaRPr/>
          </a:p>
        </p:txBody>
      </p:sp>
      <p:sp>
        <p:nvSpPr>
          <p:cNvPr id="437" name="Google Shape;437;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it"/>
              <a:t>E</a:t>
            </a:r>
            <a:r>
              <a:rPr lang="it"/>
              <a:t>xpanding case studies</a:t>
            </a:r>
            <a:endParaRPr/>
          </a:p>
          <a:p>
            <a:pPr indent="-342900" lvl="0" marL="457200" rtl="0" algn="l">
              <a:lnSpc>
                <a:spcPct val="150000"/>
              </a:lnSpc>
              <a:spcBef>
                <a:spcPts val="0"/>
              </a:spcBef>
              <a:spcAft>
                <a:spcPts val="0"/>
              </a:spcAft>
              <a:buSzPts val="1800"/>
              <a:buChar char="●"/>
            </a:pPr>
            <a:r>
              <a:rPr lang="it"/>
              <a:t>R</a:t>
            </a:r>
            <a:r>
              <a:rPr lang="it"/>
              <a:t>efining indicators</a:t>
            </a:r>
            <a:endParaRPr/>
          </a:p>
          <a:p>
            <a:pPr indent="-342900" lvl="0" marL="457200" rtl="0" algn="l">
              <a:lnSpc>
                <a:spcPct val="150000"/>
              </a:lnSpc>
              <a:spcBef>
                <a:spcPts val="0"/>
              </a:spcBef>
              <a:spcAft>
                <a:spcPts val="0"/>
              </a:spcAft>
              <a:buSzPts val="1800"/>
              <a:buChar char="●"/>
            </a:pPr>
            <a:r>
              <a:rPr lang="it"/>
              <a:t>Improving environmental metrics</a:t>
            </a:r>
            <a:endParaRPr/>
          </a:p>
          <a:p>
            <a:pPr indent="-342900" lvl="0" marL="457200" rtl="0" algn="l">
              <a:lnSpc>
                <a:spcPct val="150000"/>
              </a:lnSpc>
              <a:spcBef>
                <a:spcPts val="0"/>
              </a:spcBef>
              <a:spcAft>
                <a:spcPts val="0"/>
              </a:spcAft>
              <a:buSzPts val="1800"/>
              <a:buChar char="●"/>
            </a:pPr>
            <a:r>
              <a:rPr lang="it"/>
              <a:t>Optimizing scoring and weighting</a:t>
            </a:r>
            <a:endParaRPr/>
          </a:p>
          <a:p>
            <a:pPr indent="-342900" lvl="0" marL="457200" rtl="0" algn="l">
              <a:lnSpc>
                <a:spcPct val="150000"/>
              </a:lnSpc>
              <a:spcBef>
                <a:spcPts val="0"/>
              </a:spcBef>
              <a:spcAft>
                <a:spcPts val="0"/>
              </a:spcAft>
              <a:buSzPts val="1800"/>
              <a:buChar char="●"/>
            </a:pPr>
            <a:r>
              <a:rPr lang="it"/>
              <a:t>Validation and practical application</a:t>
            </a:r>
            <a:endParaRPr/>
          </a:p>
        </p:txBody>
      </p:sp>
      <p:pic>
        <p:nvPicPr>
          <p:cNvPr id="438" name="Google Shape;438;p40" title="UniTrento_logo_ITA_grigio.jpg"/>
          <p:cNvPicPr preferRelativeResize="0"/>
          <p:nvPr/>
        </p:nvPicPr>
        <p:blipFill>
          <a:blip r:embed="rId3">
            <a:alphaModFix/>
          </a:blip>
          <a:stretch>
            <a:fillRect/>
          </a:stretch>
        </p:blipFill>
        <p:spPr>
          <a:xfrm>
            <a:off x="8196025" y="301900"/>
            <a:ext cx="636275" cy="638975"/>
          </a:xfrm>
          <a:prstGeom prst="rect">
            <a:avLst/>
          </a:prstGeom>
          <a:noFill/>
          <a:ln>
            <a:noFill/>
          </a:ln>
        </p:spPr>
      </p:pic>
      <p:sp>
        <p:nvSpPr>
          <p:cNvPr id="439" name="Google Shape;439;p40"/>
          <p:cNvSpPr/>
          <p:nvPr/>
        </p:nvSpPr>
        <p:spPr>
          <a:xfrm>
            <a:off x="0" y="4813850"/>
            <a:ext cx="9144000" cy="329400"/>
          </a:xfrm>
          <a:prstGeom prst="rect">
            <a:avLst/>
          </a:prstGeom>
          <a:solidFill>
            <a:srgbClr val="C80D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100">
                <a:solidFill>
                  <a:schemeClr val="lt1"/>
                </a:solidFill>
              </a:rPr>
              <a:t>March 20th, 2025 - University of Trento</a:t>
            </a:r>
            <a:endParaRPr b="1" sz="11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The i</a:t>
            </a:r>
            <a:r>
              <a:rPr lang="it"/>
              <a:t>mpact of Digitalization</a:t>
            </a:r>
            <a:endParaRPr/>
          </a:p>
        </p:txBody>
      </p:sp>
      <p:sp>
        <p:nvSpPr>
          <p:cNvPr id="74" name="Google Shape;74;p15"/>
          <p:cNvSpPr txBox="1"/>
          <p:nvPr>
            <p:ph idx="1" type="body"/>
          </p:nvPr>
        </p:nvSpPr>
        <p:spPr>
          <a:xfrm>
            <a:off x="311663" y="1181250"/>
            <a:ext cx="4179600" cy="2781000"/>
          </a:xfrm>
          <a:prstGeom prst="rect">
            <a:avLst/>
          </a:prstGeom>
          <a:ln cap="flat" cmpd="sng" w="9525">
            <a:solidFill>
              <a:srgbClr val="DBDBDB"/>
            </a:solidFill>
            <a:prstDash val="solid"/>
            <a:round/>
            <a:headEnd len="sm" w="sm" type="none"/>
            <a:tailEnd len="sm" w="sm" type="none"/>
          </a:ln>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it"/>
              <a:t>Advantages</a:t>
            </a:r>
            <a:endParaRPr b="1"/>
          </a:p>
          <a:p>
            <a:pPr indent="-342900" lvl="0" marL="457200" rtl="0" algn="l">
              <a:lnSpc>
                <a:spcPct val="150000"/>
              </a:lnSpc>
              <a:spcBef>
                <a:spcPts val="1200"/>
              </a:spcBef>
              <a:spcAft>
                <a:spcPts val="0"/>
              </a:spcAft>
              <a:buSzPts val="1800"/>
              <a:buChar char="-"/>
            </a:pPr>
            <a:r>
              <a:rPr lang="it"/>
              <a:t>Accessibility and Inclusion</a:t>
            </a:r>
            <a:endParaRPr/>
          </a:p>
          <a:p>
            <a:pPr indent="-342900" lvl="0" marL="457200" rtl="0" algn="l">
              <a:lnSpc>
                <a:spcPct val="150000"/>
              </a:lnSpc>
              <a:spcBef>
                <a:spcPts val="0"/>
              </a:spcBef>
              <a:spcAft>
                <a:spcPts val="0"/>
              </a:spcAft>
              <a:buSzPts val="1800"/>
              <a:buChar char="-"/>
            </a:pPr>
            <a:r>
              <a:rPr lang="it"/>
              <a:t>Academic productivity</a:t>
            </a:r>
            <a:endParaRPr/>
          </a:p>
          <a:p>
            <a:pPr indent="-342900" lvl="0" marL="457200" rtl="0" algn="l">
              <a:lnSpc>
                <a:spcPct val="150000"/>
              </a:lnSpc>
              <a:spcBef>
                <a:spcPts val="0"/>
              </a:spcBef>
              <a:spcAft>
                <a:spcPts val="0"/>
              </a:spcAft>
              <a:buSzPts val="1800"/>
              <a:buChar char="-"/>
            </a:pPr>
            <a:r>
              <a:rPr lang="it"/>
              <a:t>Cost efficiency</a:t>
            </a:r>
            <a:endParaRPr/>
          </a:p>
          <a:p>
            <a:pPr indent="-342900" lvl="0" marL="457200" rtl="0" algn="l">
              <a:lnSpc>
                <a:spcPct val="150000"/>
              </a:lnSpc>
              <a:spcBef>
                <a:spcPts val="0"/>
              </a:spcBef>
              <a:spcAft>
                <a:spcPts val="0"/>
              </a:spcAft>
              <a:buSzPts val="1800"/>
              <a:buChar char="-"/>
            </a:pPr>
            <a:r>
              <a:rPr lang="it"/>
              <a:t>Innovative teaching methods</a:t>
            </a:r>
            <a:endParaRPr/>
          </a:p>
        </p:txBody>
      </p:sp>
      <p:pic>
        <p:nvPicPr>
          <p:cNvPr id="75" name="Google Shape;75;p15" title="UniTrento_logo_ITA_grigio.jpg"/>
          <p:cNvPicPr preferRelativeResize="0"/>
          <p:nvPr/>
        </p:nvPicPr>
        <p:blipFill>
          <a:blip r:embed="rId3">
            <a:alphaModFix/>
          </a:blip>
          <a:stretch>
            <a:fillRect/>
          </a:stretch>
        </p:blipFill>
        <p:spPr>
          <a:xfrm>
            <a:off x="8196025" y="301900"/>
            <a:ext cx="636275" cy="638975"/>
          </a:xfrm>
          <a:prstGeom prst="rect">
            <a:avLst/>
          </a:prstGeom>
          <a:noFill/>
          <a:ln>
            <a:noFill/>
          </a:ln>
        </p:spPr>
      </p:pic>
      <p:sp>
        <p:nvSpPr>
          <p:cNvPr id="76" name="Google Shape;76;p15"/>
          <p:cNvSpPr/>
          <p:nvPr/>
        </p:nvSpPr>
        <p:spPr>
          <a:xfrm>
            <a:off x="0" y="4813850"/>
            <a:ext cx="9144000" cy="329400"/>
          </a:xfrm>
          <a:prstGeom prst="rect">
            <a:avLst/>
          </a:prstGeom>
          <a:solidFill>
            <a:srgbClr val="C80D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100">
                <a:solidFill>
                  <a:schemeClr val="lt1"/>
                </a:solidFill>
              </a:rPr>
              <a:t>March 20th, 2025 - University of Trento</a:t>
            </a:r>
            <a:endParaRPr b="1" sz="1100">
              <a:solidFill>
                <a:schemeClr val="lt1"/>
              </a:solidFill>
            </a:endParaRPr>
          </a:p>
        </p:txBody>
      </p:sp>
      <p:sp>
        <p:nvSpPr>
          <p:cNvPr id="77" name="Google Shape;77;p15"/>
          <p:cNvSpPr txBox="1"/>
          <p:nvPr>
            <p:ph idx="1" type="body"/>
          </p:nvPr>
        </p:nvSpPr>
        <p:spPr>
          <a:xfrm>
            <a:off x="4652738" y="1181250"/>
            <a:ext cx="4179600" cy="2781000"/>
          </a:xfrm>
          <a:prstGeom prst="rect">
            <a:avLst/>
          </a:prstGeom>
          <a:ln cap="flat" cmpd="sng" w="9525">
            <a:solidFill>
              <a:srgbClr val="DBDBDB"/>
            </a:solidFill>
            <a:prstDash val="solid"/>
            <a:round/>
            <a:headEnd len="sm" w="sm" type="none"/>
            <a:tailEnd len="sm" w="sm" type="none"/>
          </a:ln>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it"/>
              <a:t>Disadvantages</a:t>
            </a:r>
            <a:endParaRPr b="1"/>
          </a:p>
          <a:p>
            <a:pPr indent="-342900" lvl="0" marL="457200" rtl="0" algn="l">
              <a:lnSpc>
                <a:spcPct val="150000"/>
              </a:lnSpc>
              <a:spcBef>
                <a:spcPts val="1200"/>
              </a:spcBef>
              <a:spcAft>
                <a:spcPts val="0"/>
              </a:spcAft>
              <a:buSzPts val="1800"/>
              <a:buChar char="-"/>
            </a:pPr>
            <a:r>
              <a:rPr lang="it"/>
              <a:t>Institutional autonomy</a:t>
            </a:r>
            <a:endParaRPr/>
          </a:p>
          <a:p>
            <a:pPr indent="-342900" lvl="0" marL="457200" rtl="0" algn="l">
              <a:lnSpc>
                <a:spcPct val="150000"/>
              </a:lnSpc>
              <a:spcBef>
                <a:spcPts val="0"/>
              </a:spcBef>
              <a:spcAft>
                <a:spcPts val="0"/>
              </a:spcAft>
              <a:buSzPts val="1800"/>
              <a:buChar char="-"/>
            </a:pPr>
            <a:r>
              <a:rPr lang="it"/>
              <a:t>Data governance</a:t>
            </a:r>
            <a:endParaRPr/>
          </a:p>
          <a:p>
            <a:pPr indent="-342900" lvl="0" marL="457200" rtl="0" algn="l">
              <a:lnSpc>
                <a:spcPct val="150000"/>
              </a:lnSpc>
              <a:spcBef>
                <a:spcPts val="0"/>
              </a:spcBef>
              <a:spcAft>
                <a:spcPts val="0"/>
              </a:spcAft>
              <a:buSzPts val="1800"/>
              <a:buChar char="-"/>
            </a:pPr>
            <a:r>
              <a:rPr lang="it"/>
              <a:t>Lock-in and </a:t>
            </a:r>
            <a:r>
              <a:rPr lang="it"/>
              <a:t>contractual</a:t>
            </a:r>
            <a:r>
              <a:rPr lang="it"/>
              <a:t> constraints</a:t>
            </a:r>
            <a:endParaRPr/>
          </a:p>
          <a:p>
            <a:pPr indent="-342900" lvl="0" marL="457200" rtl="0" algn="l">
              <a:lnSpc>
                <a:spcPct val="150000"/>
              </a:lnSpc>
              <a:spcBef>
                <a:spcPts val="0"/>
              </a:spcBef>
              <a:spcAft>
                <a:spcPts val="0"/>
              </a:spcAft>
              <a:buSzPts val="1800"/>
              <a:buChar char="-"/>
            </a:pPr>
            <a:r>
              <a:rPr lang="it"/>
              <a:t>Environmental impact</a:t>
            </a:r>
            <a:endParaRPr/>
          </a:p>
        </p:txBody>
      </p:sp>
      <p:sp>
        <p:nvSpPr>
          <p:cNvPr id="78" name="Google Shape;78;p15"/>
          <p:cNvSpPr txBox="1"/>
          <p:nvPr/>
        </p:nvSpPr>
        <p:spPr>
          <a:xfrm>
            <a:off x="311700" y="4161400"/>
            <a:ext cx="8520600" cy="45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t" sz="1800">
                <a:solidFill>
                  <a:schemeClr val="dk2"/>
                </a:solidFill>
              </a:rPr>
              <a:t>→ 	The problem of DETs selection</a:t>
            </a:r>
            <a:endParaRPr b="1"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Research question </a:t>
            </a:r>
            <a:endParaRPr/>
          </a:p>
        </p:txBody>
      </p:sp>
      <p:sp>
        <p:nvSpPr>
          <p:cNvPr id="84" name="Google Shape;84;p16"/>
          <p:cNvSpPr txBox="1"/>
          <p:nvPr>
            <p:ph idx="1" type="body"/>
          </p:nvPr>
        </p:nvSpPr>
        <p:spPr>
          <a:xfrm>
            <a:off x="311700" y="1294100"/>
            <a:ext cx="8520600" cy="14193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i="1" lang="it"/>
              <a:t>“</a:t>
            </a:r>
            <a:r>
              <a:rPr b="1" i="1" lang="it"/>
              <a:t>How can higher education institutions evaluate the sustainability of digital education technologies?”</a:t>
            </a:r>
            <a:endParaRPr b="1" i="1"/>
          </a:p>
        </p:txBody>
      </p:sp>
      <p:pic>
        <p:nvPicPr>
          <p:cNvPr id="85" name="Google Shape;85;p16" title="UniTrento_logo_ITA_grigio.jpg"/>
          <p:cNvPicPr preferRelativeResize="0"/>
          <p:nvPr/>
        </p:nvPicPr>
        <p:blipFill>
          <a:blip r:embed="rId3">
            <a:alphaModFix/>
          </a:blip>
          <a:stretch>
            <a:fillRect/>
          </a:stretch>
        </p:blipFill>
        <p:spPr>
          <a:xfrm>
            <a:off x="8196025" y="301900"/>
            <a:ext cx="636275" cy="638975"/>
          </a:xfrm>
          <a:prstGeom prst="rect">
            <a:avLst/>
          </a:prstGeom>
          <a:noFill/>
          <a:ln>
            <a:noFill/>
          </a:ln>
        </p:spPr>
      </p:pic>
      <p:sp>
        <p:nvSpPr>
          <p:cNvPr id="86" name="Google Shape;86;p16"/>
          <p:cNvSpPr/>
          <p:nvPr/>
        </p:nvSpPr>
        <p:spPr>
          <a:xfrm>
            <a:off x="0" y="4813850"/>
            <a:ext cx="9144000" cy="329400"/>
          </a:xfrm>
          <a:prstGeom prst="rect">
            <a:avLst/>
          </a:prstGeom>
          <a:solidFill>
            <a:srgbClr val="C80D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100">
                <a:solidFill>
                  <a:schemeClr val="lt1"/>
                </a:solidFill>
              </a:rPr>
              <a:t>March 20th, 2025 - University of Trento</a:t>
            </a:r>
            <a:endParaRPr b="1" sz="1100">
              <a:solidFill>
                <a:schemeClr val="lt1"/>
              </a:solidFill>
            </a:endParaRPr>
          </a:p>
        </p:txBody>
      </p:sp>
      <p:sp>
        <p:nvSpPr>
          <p:cNvPr id="87" name="Google Shape;87;p16"/>
          <p:cNvSpPr txBox="1"/>
          <p:nvPr>
            <p:ph idx="1" type="body"/>
          </p:nvPr>
        </p:nvSpPr>
        <p:spPr>
          <a:xfrm>
            <a:off x="311700" y="2989775"/>
            <a:ext cx="8520600" cy="1301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t"/>
              <a:t>Main goal </a:t>
            </a:r>
            <a:endParaRPr/>
          </a:p>
          <a:p>
            <a:pPr indent="0" lvl="0" marL="0" rtl="0" algn="ctr">
              <a:spcBef>
                <a:spcPts val="1200"/>
              </a:spcBef>
              <a:spcAft>
                <a:spcPts val="1200"/>
              </a:spcAft>
              <a:buNone/>
            </a:pPr>
            <a:r>
              <a:rPr lang="it"/>
              <a:t>Devise a framework that assists decision makers in the selection of sustainable digital education technologies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Sustainability</a:t>
            </a:r>
            <a:endParaRPr/>
          </a:p>
        </p:txBody>
      </p:sp>
      <p:pic>
        <p:nvPicPr>
          <p:cNvPr id="93" name="Google Shape;93;p17" title="UniTrento_logo_ITA_grigio.jpg"/>
          <p:cNvPicPr preferRelativeResize="0"/>
          <p:nvPr/>
        </p:nvPicPr>
        <p:blipFill>
          <a:blip r:embed="rId3">
            <a:alphaModFix/>
          </a:blip>
          <a:stretch>
            <a:fillRect/>
          </a:stretch>
        </p:blipFill>
        <p:spPr>
          <a:xfrm>
            <a:off x="8196025" y="301900"/>
            <a:ext cx="636275" cy="638975"/>
          </a:xfrm>
          <a:prstGeom prst="rect">
            <a:avLst/>
          </a:prstGeom>
          <a:noFill/>
          <a:ln>
            <a:noFill/>
          </a:ln>
        </p:spPr>
      </p:pic>
      <p:sp>
        <p:nvSpPr>
          <p:cNvPr id="94" name="Google Shape;94;p17"/>
          <p:cNvSpPr/>
          <p:nvPr/>
        </p:nvSpPr>
        <p:spPr>
          <a:xfrm>
            <a:off x="0" y="4813850"/>
            <a:ext cx="9144000" cy="329400"/>
          </a:xfrm>
          <a:prstGeom prst="rect">
            <a:avLst/>
          </a:prstGeom>
          <a:solidFill>
            <a:srgbClr val="C80D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100">
                <a:solidFill>
                  <a:schemeClr val="lt1"/>
                </a:solidFill>
              </a:rPr>
              <a:t>March 20th, 2025 - University of Trento</a:t>
            </a:r>
            <a:endParaRPr b="1" sz="1100">
              <a:solidFill>
                <a:schemeClr val="lt1"/>
              </a:solidFill>
            </a:endParaRPr>
          </a:p>
        </p:txBody>
      </p:sp>
      <p:sp>
        <p:nvSpPr>
          <p:cNvPr id="95" name="Google Shape;9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it"/>
              <a:t>Brundtland report</a:t>
            </a:r>
            <a:endParaRPr b="1"/>
          </a:p>
          <a:p>
            <a:pPr indent="0" lvl="0" marL="0" rtl="0" algn="l">
              <a:spcBef>
                <a:spcPts val="1200"/>
              </a:spcBef>
              <a:spcAft>
                <a:spcPts val="0"/>
              </a:spcAft>
              <a:buNone/>
            </a:pPr>
            <a:r>
              <a:rPr i="1" lang="it"/>
              <a:t>“meeting the needs of the present without compromising the ability of future generations </a:t>
            </a:r>
            <a:r>
              <a:rPr i="1" lang="it"/>
              <a:t>to meet their own needs</a:t>
            </a:r>
            <a:r>
              <a:rPr i="1" lang="it"/>
              <a:t>”</a:t>
            </a:r>
            <a:endParaRPr i="1"/>
          </a:p>
          <a:p>
            <a:pPr indent="0" lvl="0" marL="0" rtl="0" algn="l">
              <a:spcBef>
                <a:spcPts val="1200"/>
              </a:spcBef>
              <a:spcAft>
                <a:spcPts val="0"/>
              </a:spcAft>
              <a:buNone/>
            </a:pPr>
            <a:r>
              <a:t/>
            </a:r>
            <a:endParaRPr i="1" sz="1400"/>
          </a:p>
          <a:p>
            <a:pPr indent="0" lvl="0" marL="0" rtl="0" algn="l">
              <a:spcBef>
                <a:spcPts val="1200"/>
              </a:spcBef>
              <a:spcAft>
                <a:spcPts val="0"/>
              </a:spcAft>
              <a:buNone/>
            </a:pPr>
            <a:r>
              <a:rPr b="1" lang="it"/>
              <a:t>Sustainable Development Goals: Target 4</a:t>
            </a:r>
            <a:endParaRPr b="1"/>
          </a:p>
          <a:p>
            <a:pPr indent="0" lvl="0" marL="0" rtl="0" algn="l">
              <a:spcBef>
                <a:spcPts val="1200"/>
              </a:spcBef>
              <a:spcAft>
                <a:spcPts val="0"/>
              </a:spcAft>
              <a:buNone/>
            </a:pPr>
            <a:r>
              <a:rPr i="1" lang="it"/>
              <a:t>“ensure inclusive and equitable quality education and promote lifelong learning opportunities for all”</a:t>
            </a:r>
            <a:endParaRPr i="1"/>
          </a:p>
          <a:p>
            <a:pPr indent="0" lvl="0" marL="0" rtl="0" algn="l">
              <a:spcBef>
                <a:spcPts val="1200"/>
              </a:spcBef>
              <a:spcAft>
                <a:spcPts val="0"/>
              </a:spcAft>
              <a:buNone/>
            </a:pPr>
            <a:r>
              <a:t/>
            </a:r>
            <a:endParaRPr i="1" sz="1200"/>
          </a:p>
          <a:p>
            <a:pPr indent="0" lvl="0" marL="0" rtl="0" algn="l">
              <a:spcBef>
                <a:spcPts val="1200"/>
              </a:spcBef>
              <a:spcAft>
                <a:spcPts val="1200"/>
              </a:spcAft>
              <a:buNone/>
            </a:pPr>
            <a:r>
              <a:rPr b="1" lang="it"/>
              <a:t>Sustainability is the ability to be maintained or improved over </a:t>
            </a:r>
            <a:r>
              <a:rPr b="1" lang="it"/>
              <a:t>the</a:t>
            </a:r>
            <a:r>
              <a:rPr b="1" lang="it"/>
              <a:t> time</a:t>
            </a:r>
            <a:endParaRPr i="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Three Pillars of Sustainability</a:t>
            </a:r>
            <a:endParaRPr/>
          </a:p>
        </p:txBody>
      </p:sp>
      <p:pic>
        <p:nvPicPr>
          <p:cNvPr id="101" name="Google Shape;101;p18" title="UniTrento_logo_ITA_grigio.jpg"/>
          <p:cNvPicPr preferRelativeResize="0"/>
          <p:nvPr/>
        </p:nvPicPr>
        <p:blipFill>
          <a:blip r:embed="rId3">
            <a:alphaModFix/>
          </a:blip>
          <a:stretch>
            <a:fillRect/>
          </a:stretch>
        </p:blipFill>
        <p:spPr>
          <a:xfrm>
            <a:off x="8196025" y="301900"/>
            <a:ext cx="636275" cy="638975"/>
          </a:xfrm>
          <a:prstGeom prst="rect">
            <a:avLst/>
          </a:prstGeom>
          <a:noFill/>
          <a:ln>
            <a:noFill/>
          </a:ln>
        </p:spPr>
      </p:pic>
      <p:sp>
        <p:nvSpPr>
          <p:cNvPr id="102" name="Google Shape;102;p18"/>
          <p:cNvSpPr/>
          <p:nvPr/>
        </p:nvSpPr>
        <p:spPr>
          <a:xfrm>
            <a:off x="0" y="4813850"/>
            <a:ext cx="9144000" cy="329400"/>
          </a:xfrm>
          <a:prstGeom prst="rect">
            <a:avLst/>
          </a:prstGeom>
          <a:solidFill>
            <a:srgbClr val="C80D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100">
                <a:solidFill>
                  <a:schemeClr val="lt1"/>
                </a:solidFill>
              </a:rPr>
              <a:t>March 20th, 2025 - University of Trento</a:t>
            </a:r>
            <a:endParaRPr b="1" sz="1100">
              <a:solidFill>
                <a:schemeClr val="lt1"/>
              </a:solidFill>
            </a:endParaRPr>
          </a:p>
        </p:txBody>
      </p:sp>
      <p:grpSp>
        <p:nvGrpSpPr>
          <p:cNvPr id="103" name="Google Shape;103;p18"/>
          <p:cNvGrpSpPr/>
          <p:nvPr/>
        </p:nvGrpSpPr>
        <p:grpSpPr>
          <a:xfrm>
            <a:off x="2019300" y="1178975"/>
            <a:ext cx="5105400" cy="3334100"/>
            <a:chOff x="2019300" y="1178975"/>
            <a:chExt cx="5105400" cy="3334100"/>
          </a:xfrm>
        </p:grpSpPr>
        <p:sp>
          <p:nvSpPr>
            <p:cNvPr id="104" name="Google Shape;104;p18"/>
            <p:cNvSpPr/>
            <p:nvPr/>
          </p:nvSpPr>
          <p:spPr>
            <a:xfrm rot="-5400000">
              <a:off x="2166625" y="2864425"/>
              <a:ext cx="1895400" cy="435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Social</a:t>
              </a:r>
              <a:endParaRPr/>
            </a:p>
          </p:txBody>
        </p:sp>
        <p:sp>
          <p:nvSpPr>
            <p:cNvPr id="105" name="Google Shape;105;p18"/>
            <p:cNvSpPr/>
            <p:nvPr/>
          </p:nvSpPr>
          <p:spPr>
            <a:xfrm>
              <a:off x="2699775" y="4032175"/>
              <a:ext cx="886500" cy="143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 name="Google Shape;106;p18"/>
            <p:cNvSpPr/>
            <p:nvPr/>
          </p:nvSpPr>
          <p:spPr>
            <a:xfrm>
              <a:off x="2699775" y="1991125"/>
              <a:ext cx="886500" cy="143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 name="Google Shape;107;p18"/>
            <p:cNvSpPr/>
            <p:nvPr/>
          </p:nvSpPr>
          <p:spPr>
            <a:xfrm>
              <a:off x="4128750" y="4032175"/>
              <a:ext cx="886500" cy="143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 name="Google Shape;108;p18"/>
            <p:cNvSpPr/>
            <p:nvPr/>
          </p:nvSpPr>
          <p:spPr>
            <a:xfrm>
              <a:off x="4128750" y="1991125"/>
              <a:ext cx="886500" cy="143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18"/>
            <p:cNvSpPr/>
            <p:nvPr/>
          </p:nvSpPr>
          <p:spPr>
            <a:xfrm>
              <a:off x="5557725" y="4032175"/>
              <a:ext cx="886500" cy="143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p18"/>
            <p:cNvSpPr/>
            <p:nvPr/>
          </p:nvSpPr>
          <p:spPr>
            <a:xfrm>
              <a:off x="5557725" y="1991125"/>
              <a:ext cx="886500" cy="143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 name="Google Shape;111;p18"/>
            <p:cNvSpPr/>
            <p:nvPr/>
          </p:nvSpPr>
          <p:spPr>
            <a:xfrm>
              <a:off x="2019300" y="4175275"/>
              <a:ext cx="5105400" cy="337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 name="Google Shape;112;p18"/>
            <p:cNvSpPr/>
            <p:nvPr/>
          </p:nvSpPr>
          <p:spPr>
            <a:xfrm rot="-5400000">
              <a:off x="3624300" y="2865588"/>
              <a:ext cx="1895400" cy="435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Economic</a:t>
              </a:r>
              <a:endParaRPr/>
            </a:p>
          </p:txBody>
        </p:sp>
        <p:sp>
          <p:nvSpPr>
            <p:cNvPr id="113" name="Google Shape;113;p18"/>
            <p:cNvSpPr/>
            <p:nvPr/>
          </p:nvSpPr>
          <p:spPr>
            <a:xfrm rot="-5400000">
              <a:off x="5053275" y="2865588"/>
              <a:ext cx="1895400" cy="435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Environmental</a:t>
              </a:r>
              <a:endParaRPr/>
            </a:p>
          </p:txBody>
        </p:sp>
        <p:sp>
          <p:nvSpPr>
            <p:cNvPr id="114" name="Google Shape;114;p18"/>
            <p:cNvSpPr/>
            <p:nvPr/>
          </p:nvSpPr>
          <p:spPr>
            <a:xfrm>
              <a:off x="2019300" y="1178975"/>
              <a:ext cx="5105400" cy="8100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Sustainability</a:t>
              </a:r>
              <a:endParaRPr/>
            </a:p>
          </p:txBody>
        </p:sp>
      </p:grpSp>
      <p:sp>
        <p:nvSpPr>
          <p:cNvPr id="115" name="Google Shape;115;p18"/>
          <p:cNvSpPr txBox="1"/>
          <p:nvPr/>
        </p:nvSpPr>
        <p:spPr>
          <a:xfrm>
            <a:off x="311700" y="940875"/>
            <a:ext cx="1172400" cy="39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200">
                <a:solidFill>
                  <a:srgbClr val="9E9E9E"/>
                </a:solidFill>
              </a:rPr>
              <a:t>Purvis et al.</a:t>
            </a:r>
            <a:endParaRPr sz="1200">
              <a:solidFill>
                <a:srgbClr val="9E9E9E"/>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600"/>
                                        <p:tgtEl>
                                          <p:spTgt spid="103"/>
                                        </p:tgtEl>
                                      </p:cBhvr>
                                    </p:animEffect>
                                    <p:set>
                                      <p:cBhvr>
                                        <p:cTn dur="1" fill="hold">
                                          <p:stCondLst>
                                            <p:cond delay="600"/>
                                          </p:stCondLst>
                                        </p:cTn>
                                        <p:tgtEl>
                                          <p:spTgt spid="10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Sustainability dimensions for DETs</a:t>
            </a:r>
            <a:endParaRPr/>
          </a:p>
        </p:txBody>
      </p:sp>
      <p:pic>
        <p:nvPicPr>
          <p:cNvPr id="121" name="Google Shape;121;p19" title="UniTrento_logo_ITA_grigio.jpg"/>
          <p:cNvPicPr preferRelativeResize="0"/>
          <p:nvPr/>
        </p:nvPicPr>
        <p:blipFill>
          <a:blip r:embed="rId3">
            <a:alphaModFix/>
          </a:blip>
          <a:stretch>
            <a:fillRect/>
          </a:stretch>
        </p:blipFill>
        <p:spPr>
          <a:xfrm>
            <a:off x="8196025" y="301900"/>
            <a:ext cx="636275" cy="638975"/>
          </a:xfrm>
          <a:prstGeom prst="rect">
            <a:avLst/>
          </a:prstGeom>
          <a:noFill/>
          <a:ln>
            <a:noFill/>
          </a:ln>
        </p:spPr>
      </p:pic>
      <p:sp>
        <p:nvSpPr>
          <p:cNvPr id="122" name="Google Shape;122;p19"/>
          <p:cNvSpPr/>
          <p:nvPr/>
        </p:nvSpPr>
        <p:spPr>
          <a:xfrm>
            <a:off x="0" y="4813850"/>
            <a:ext cx="9144000" cy="329400"/>
          </a:xfrm>
          <a:prstGeom prst="rect">
            <a:avLst/>
          </a:prstGeom>
          <a:solidFill>
            <a:srgbClr val="C80D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100">
                <a:solidFill>
                  <a:schemeClr val="lt1"/>
                </a:solidFill>
              </a:rPr>
              <a:t>March 20th, 2025 - University of Trento</a:t>
            </a:r>
            <a:endParaRPr b="1" sz="1100">
              <a:solidFill>
                <a:schemeClr val="lt1"/>
              </a:solidFill>
            </a:endParaRPr>
          </a:p>
        </p:txBody>
      </p:sp>
      <p:grpSp>
        <p:nvGrpSpPr>
          <p:cNvPr id="123" name="Google Shape;123;p19"/>
          <p:cNvGrpSpPr/>
          <p:nvPr/>
        </p:nvGrpSpPr>
        <p:grpSpPr>
          <a:xfrm>
            <a:off x="617400" y="1170913"/>
            <a:ext cx="7909200" cy="3331813"/>
            <a:chOff x="617400" y="1170913"/>
            <a:chExt cx="7909200" cy="3331813"/>
          </a:xfrm>
        </p:grpSpPr>
        <p:sp>
          <p:nvSpPr>
            <p:cNvPr id="124" name="Google Shape;124;p19"/>
            <p:cNvSpPr/>
            <p:nvPr/>
          </p:nvSpPr>
          <p:spPr>
            <a:xfrm rot="-5400000">
              <a:off x="737650" y="2855275"/>
              <a:ext cx="1895400" cy="435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Social</a:t>
              </a:r>
              <a:endParaRPr/>
            </a:p>
          </p:txBody>
        </p:sp>
        <p:sp>
          <p:nvSpPr>
            <p:cNvPr id="125" name="Google Shape;125;p19"/>
            <p:cNvSpPr/>
            <p:nvPr/>
          </p:nvSpPr>
          <p:spPr>
            <a:xfrm>
              <a:off x="1270800" y="4023025"/>
              <a:ext cx="886500" cy="143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 name="Google Shape;126;p19"/>
            <p:cNvSpPr/>
            <p:nvPr/>
          </p:nvSpPr>
          <p:spPr>
            <a:xfrm>
              <a:off x="1270800" y="1981975"/>
              <a:ext cx="886500" cy="143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p19"/>
            <p:cNvSpPr/>
            <p:nvPr/>
          </p:nvSpPr>
          <p:spPr>
            <a:xfrm>
              <a:off x="2699775" y="4023025"/>
              <a:ext cx="886500" cy="143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 name="Google Shape;128;p19"/>
            <p:cNvSpPr/>
            <p:nvPr/>
          </p:nvSpPr>
          <p:spPr>
            <a:xfrm>
              <a:off x="2699775" y="1981975"/>
              <a:ext cx="886500" cy="143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9" name="Google Shape;129;p19"/>
            <p:cNvSpPr/>
            <p:nvPr/>
          </p:nvSpPr>
          <p:spPr>
            <a:xfrm>
              <a:off x="4128750" y="4023025"/>
              <a:ext cx="886500" cy="143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0" name="Google Shape;130;p19"/>
            <p:cNvSpPr/>
            <p:nvPr/>
          </p:nvSpPr>
          <p:spPr>
            <a:xfrm>
              <a:off x="4128750" y="1981975"/>
              <a:ext cx="886500" cy="143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1" name="Google Shape;131;p19"/>
            <p:cNvSpPr/>
            <p:nvPr/>
          </p:nvSpPr>
          <p:spPr>
            <a:xfrm>
              <a:off x="617400" y="4164925"/>
              <a:ext cx="7909200" cy="337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2" name="Google Shape;132;p19"/>
            <p:cNvSpPr/>
            <p:nvPr/>
          </p:nvSpPr>
          <p:spPr>
            <a:xfrm rot="-5400000">
              <a:off x="2195325" y="2856438"/>
              <a:ext cx="1895400" cy="435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Economic</a:t>
              </a:r>
              <a:endParaRPr/>
            </a:p>
          </p:txBody>
        </p:sp>
        <p:sp>
          <p:nvSpPr>
            <p:cNvPr id="133" name="Google Shape;133;p19"/>
            <p:cNvSpPr/>
            <p:nvPr/>
          </p:nvSpPr>
          <p:spPr>
            <a:xfrm rot="-5400000">
              <a:off x="3624300" y="2856438"/>
              <a:ext cx="1895400" cy="435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Environmental</a:t>
              </a:r>
              <a:endParaRPr/>
            </a:p>
          </p:txBody>
        </p:sp>
        <p:sp>
          <p:nvSpPr>
            <p:cNvPr id="134" name="Google Shape;134;p19"/>
            <p:cNvSpPr/>
            <p:nvPr/>
          </p:nvSpPr>
          <p:spPr>
            <a:xfrm>
              <a:off x="5557725" y="4023075"/>
              <a:ext cx="886500" cy="143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 name="Google Shape;135;p19"/>
            <p:cNvSpPr/>
            <p:nvPr/>
          </p:nvSpPr>
          <p:spPr>
            <a:xfrm>
              <a:off x="5557725" y="1982025"/>
              <a:ext cx="886500" cy="143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 name="Google Shape;136;p19"/>
            <p:cNvSpPr/>
            <p:nvPr/>
          </p:nvSpPr>
          <p:spPr>
            <a:xfrm rot="-5400000">
              <a:off x="5053275" y="2856488"/>
              <a:ext cx="1895400" cy="4353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a:t>Technical</a:t>
              </a:r>
              <a:endParaRPr b="1"/>
            </a:p>
          </p:txBody>
        </p:sp>
        <p:sp>
          <p:nvSpPr>
            <p:cNvPr id="137" name="Google Shape;137;p19"/>
            <p:cNvSpPr/>
            <p:nvPr/>
          </p:nvSpPr>
          <p:spPr>
            <a:xfrm>
              <a:off x="6986700" y="4021900"/>
              <a:ext cx="886500" cy="143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 name="Google Shape;138;p19"/>
            <p:cNvSpPr/>
            <p:nvPr/>
          </p:nvSpPr>
          <p:spPr>
            <a:xfrm>
              <a:off x="6986700" y="1980850"/>
              <a:ext cx="886500" cy="143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9" name="Google Shape;139;p19"/>
            <p:cNvSpPr/>
            <p:nvPr/>
          </p:nvSpPr>
          <p:spPr>
            <a:xfrm rot="-5400000">
              <a:off x="6482250" y="2855313"/>
              <a:ext cx="1895400" cy="4353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a:t>Pedagogical</a:t>
              </a:r>
              <a:endParaRPr b="1"/>
            </a:p>
          </p:txBody>
        </p:sp>
        <p:sp>
          <p:nvSpPr>
            <p:cNvPr id="140" name="Google Shape;140;p19"/>
            <p:cNvSpPr/>
            <p:nvPr/>
          </p:nvSpPr>
          <p:spPr>
            <a:xfrm>
              <a:off x="617400" y="1170913"/>
              <a:ext cx="7909200" cy="8100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Sustainability</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6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Sustainability dimensions for DETs</a:t>
            </a:r>
            <a:endParaRPr/>
          </a:p>
        </p:txBody>
      </p:sp>
      <p:sp>
        <p:nvSpPr>
          <p:cNvPr id="146" name="Google Shape;146;p20"/>
          <p:cNvSpPr txBox="1"/>
          <p:nvPr>
            <p:ph idx="1" type="body"/>
          </p:nvPr>
        </p:nvSpPr>
        <p:spPr>
          <a:xfrm>
            <a:off x="2122425" y="1152475"/>
            <a:ext cx="6709800" cy="34164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t/>
            </a:r>
            <a:endParaRPr/>
          </a:p>
          <a:p>
            <a:pPr indent="0" lvl="0" marL="0" rtl="0" algn="ctr">
              <a:spcBef>
                <a:spcPts val="1200"/>
              </a:spcBef>
              <a:spcAft>
                <a:spcPts val="0"/>
              </a:spcAft>
              <a:buNone/>
            </a:pPr>
            <a:r>
              <a:rPr lang="it"/>
              <a:t>A DET should remain operational, efficient and adaptable over the time</a:t>
            </a:r>
            <a:endParaRPr/>
          </a:p>
          <a:p>
            <a:pPr indent="0" lvl="0" marL="0" rtl="0" algn="ctr">
              <a:spcBef>
                <a:spcPts val="1200"/>
              </a:spcBef>
              <a:spcAft>
                <a:spcPts val="0"/>
              </a:spcAft>
              <a:buNone/>
            </a:pPr>
            <a:r>
              <a:t/>
            </a:r>
            <a:endParaRPr sz="1200"/>
          </a:p>
          <a:p>
            <a:pPr indent="0" lvl="0" marL="0" rtl="0" algn="ctr">
              <a:spcBef>
                <a:spcPts val="1200"/>
              </a:spcBef>
              <a:spcAft>
                <a:spcPts val="0"/>
              </a:spcAft>
              <a:buNone/>
            </a:pPr>
            <a:r>
              <a:rPr lang="it"/>
              <a:t>A DET should grant the Quality of Service in depth of time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000">
              <a:solidFill>
                <a:srgbClr val="9E9E9E"/>
              </a:solidFill>
            </a:endParaRPr>
          </a:p>
          <a:p>
            <a:pPr indent="0" lvl="0" marL="0" rtl="0" algn="l">
              <a:spcBef>
                <a:spcPts val="1200"/>
              </a:spcBef>
              <a:spcAft>
                <a:spcPts val="0"/>
              </a:spcAft>
              <a:buNone/>
            </a:pPr>
            <a:r>
              <a:rPr lang="it" sz="1000">
                <a:solidFill>
                  <a:srgbClr val="9E9E9E"/>
                </a:solidFill>
              </a:rPr>
              <a:t>Andrikopoulos et al. - </a:t>
            </a:r>
            <a:r>
              <a:rPr lang="it" sz="1000">
                <a:solidFill>
                  <a:srgbClr val="9E9E9E"/>
                </a:solidFill>
              </a:rPr>
              <a:t>Software Sustainability in the Age of Everything as a Service</a:t>
            </a:r>
            <a:endParaRPr sz="1000">
              <a:solidFill>
                <a:srgbClr val="9E9E9E"/>
              </a:solidFill>
            </a:endParaRPr>
          </a:p>
          <a:p>
            <a:pPr indent="0" lvl="0" marL="0" rtl="0" algn="l">
              <a:spcBef>
                <a:spcPts val="1200"/>
              </a:spcBef>
              <a:spcAft>
                <a:spcPts val="1200"/>
              </a:spcAft>
              <a:buNone/>
            </a:pPr>
            <a:r>
              <a:rPr lang="it" sz="1000">
                <a:solidFill>
                  <a:srgbClr val="9E9E9E"/>
                </a:solidFill>
              </a:rPr>
              <a:t>Lago et al. - </a:t>
            </a:r>
            <a:r>
              <a:rPr lang="it" sz="1000">
                <a:solidFill>
                  <a:srgbClr val="9E9E9E"/>
                </a:solidFill>
              </a:rPr>
              <a:t>Framing sustainability as a property of software quality</a:t>
            </a:r>
            <a:endParaRPr sz="1000">
              <a:solidFill>
                <a:srgbClr val="9E9E9E"/>
              </a:solidFill>
            </a:endParaRPr>
          </a:p>
        </p:txBody>
      </p:sp>
      <p:pic>
        <p:nvPicPr>
          <p:cNvPr id="147" name="Google Shape;147;p20" title="UniTrento_logo_ITA_grigio.jpg"/>
          <p:cNvPicPr preferRelativeResize="0"/>
          <p:nvPr/>
        </p:nvPicPr>
        <p:blipFill>
          <a:blip r:embed="rId3">
            <a:alphaModFix/>
          </a:blip>
          <a:stretch>
            <a:fillRect/>
          </a:stretch>
        </p:blipFill>
        <p:spPr>
          <a:xfrm>
            <a:off x="8196025" y="301900"/>
            <a:ext cx="636275" cy="638975"/>
          </a:xfrm>
          <a:prstGeom prst="rect">
            <a:avLst/>
          </a:prstGeom>
          <a:noFill/>
          <a:ln>
            <a:noFill/>
          </a:ln>
        </p:spPr>
      </p:pic>
      <p:sp>
        <p:nvSpPr>
          <p:cNvPr id="148" name="Google Shape;148;p20"/>
          <p:cNvSpPr/>
          <p:nvPr/>
        </p:nvSpPr>
        <p:spPr>
          <a:xfrm>
            <a:off x="0" y="4813850"/>
            <a:ext cx="9144000" cy="329400"/>
          </a:xfrm>
          <a:prstGeom prst="rect">
            <a:avLst/>
          </a:prstGeom>
          <a:solidFill>
            <a:srgbClr val="C80D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100">
                <a:solidFill>
                  <a:schemeClr val="lt1"/>
                </a:solidFill>
              </a:rPr>
              <a:t>March 20th, 2025 - University of Trento</a:t>
            </a:r>
            <a:endParaRPr b="1" sz="1100">
              <a:solidFill>
                <a:schemeClr val="lt1"/>
              </a:solidFill>
            </a:endParaRPr>
          </a:p>
        </p:txBody>
      </p:sp>
      <p:grpSp>
        <p:nvGrpSpPr>
          <p:cNvPr id="149" name="Google Shape;149;p20"/>
          <p:cNvGrpSpPr/>
          <p:nvPr/>
        </p:nvGrpSpPr>
        <p:grpSpPr>
          <a:xfrm>
            <a:off x="758750" y="1248633"/>
            <a:ext cx="886500" cy="3224068"/>
            <a:chOff x="753825" y="1317200"/>
            <a:chExt cx="886500" cy="2635550"/>
          </a:xfrm>
        </p:grpSpPr>
        <p:sp>
          <p:nvSpPr>
            <p:cNvPr id="150" name="Google Shape;150;p20"/>
            <p:cNvSpPr/>
            <p:nvPr/>
          </p:nvSpPr>
          <p:spPr>
            <a:xfrm>
              <a:off x="753825" y="3809650"/>
              <a:ext cx="886500" cy="143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1" name="Google Shape;151;p20"/>
            <p:cNvSpPr/>
            <p:nvPr/>
          </p:nvSpPr>
          <p:spPr>
            <a:xfrm>
              <a:off x="753825" y="1317200"/>
              <a:ext cx="886500" cy="143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2" name="Google Shape;152;p20"/>
            <p:cNvSpPr/>
            <p:nvPr/>
          </p:nvSpPr>
          <p:spPr>
            <a:xfrm rot="-5400000">
              <a:off x="23625" y="2417325"/>
              <a:ext cx="2346900" cy="4353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a:t>Technical</a:t>
              </a:r>
              <a:endParaRPr b="1"/>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Sustainability dimensions for DETs</a:t>
            </a:r>
            <a:endParaRPr/>
          </a:p>
        </p:txBody>
      </p:sp>
      <p:grpSp>
        <p:nvGrpSpPr>
          <p:cNvPr id="158" name="Google Shape;158;p21"/>
          <p:cNvGrpSpPr/>
          <p:nvPr/>
        </p:nvGrpSpPr>
        <p:grpSpPr>
          <a:xfrm>
            <a:off x="758750" y="1248633"/>
            <a:ext cx="886500" cy="3224068"/>
            <a:chOff x="753825" y="1317200"/>
            <a:chExt cx="886500" cy="2635550"/>
          </a:xfrm>
        </p:grpSpPr>
        <p:sp>
          <p:nvSpPr>
            <p:cNvPr id="159" name="Google Shape;159;p21"/>
            <p:cNvSpPr/>
            <p:nvPr/>
          </p:nvSpPr>
          <p:spPr>
            <a:xfrm>
              <a:off x="753825" y="3809650"/>
              <a:ext cx="886500" cy="143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0" name="Google Shape;160;p21"/>
            <p:cNvSpPr/>
            <p:nvPr/>
          </p:nvSpPr>
          <p:spPr>
            <a:xfrm>
              <a:off x="753825" y="1317200"/>
              <a:ext cx="886500" cy="143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1" name="Google Shape;161;p21"/>
            <p:cNvSpPr/>
            <p:nvPr/>
          </p:nvSpPr>
          <p:spPr>
            <a:xfrm rot="-5400000">
              <a:off x="23625" y="2417325"/>
              <a:ext cx="2346900" cy="4353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a:t>Pedagogical</a:t>
              </a:r>
              <a:endParaRPr b="1"/>
            </a:p>
          </p:txBody>
        </p:sp>
      </p:grpSp>
      <p:sp>
        <p:nvSpPr>
          <p:cNvPr id="162" name="Google Shape;162;p21"/>
          <p:cNvSpPr txBox="1"/>
          <p:nvPr>
            <p:ph idx="1" type="body"/>
          </p:nvPr>
        </p:nvSpPr>
        <p:spPr>
          <a:xfrm>
            <a:off x="2122425" y="1152475"/>
            <a:ext cx="67098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1200"/>
              </a:spcBef>
              <a:spcAft>
                <a:spcPts val="0"/>
              </a:spcAft>
              <a:buNone/>
            </a:pPr>
            <a:r>
              <a:rPr lang="it"/>
              <a:t>The </a:t>
            </a:r>
            <a:r>
              <a:rPr lang="it"/>
              <a:t>ability of DETs to effectively support and enhance teaching and learning practices in a long-term, meaningful, and inclusive manner</a:t>
            </a:r>
            <a:endParaRPr/>
          </a:p>
          <a:p>
            <a:pPr indent="0" lvl="0" marL="0" rtl="0" algn="l">
              <a:spcBef>
                <a:spcPts val="1200"/>
              </a:spcBef>
              <a:spcAft>
                <a:spcPts val="0"/>
              </a:spcAft>
              <a:buNone/>
            </a:pPr>
            <a:r>
              <a:t/>
            </a:r>
            <a:endParaRPr sz="1000">
              <a:solidFill>
                <a:srgbClr val="9E9E9E"/>
              </a:solidFill>
            </a:endParaRPr>
          </a:p>
          <a:p>
            <a:pPr indent="0" lvl="0" marL="0" rtl="0" algn="l">
              <a:spcBef>
                <a:spcPts val="1200"/>
              </a:spcBef>
              <a:spcAft>
                <a:spcPts val="0"/>
              </a:spcAft>
              <a:buClr>
                <a:schemeClr val="dk1"/>
              </a:buClr>
              <a:buSzPts val="1100"/>
              <a:buFont typeface="Arial"/>
              <a:buNone/>
            </a:pPr>
            <a:r>
              <a:t/>
            </a:r>
            <a:endParaRPr sz="1000">
              <a:solidFill>
                <a:srgbClr val="9E9E9E"/>
              </a:solidFill>
            </a:endParaRPr>
          </a:p>
          <a:p>
            <a:pPr indent="0" lvl="0" marL="0" rtl="0" algn="l">
              <a:spcBef>
                <a:spcPts val="1200"/>
              </a:spcBef>
              <a:spcAft>
                <a:spcPts val="0"/>
              </a:spcAft>
              <a:buClr>
                <a:schemeClr val="dk1"/>
              </a:buClr>
              <a:buSzPts val="1100"/>
              <a:buFont typeface="Arial"/>
              <a:buNone/>
            </a:pPr>
            <a:r>
              <a:rPr lang="it" sz="1000">
                <a:solidFill>
                  <a:srgbClr val="9E9E9E"/>
                </a:solidFill>
              </a:rPr>
              <a:t>Schuetze et al. - Digitalization of Higher Education: an Introduction</a:t>
            </a:r>
            <a:endParaRPr sz="1000">
              <a:solidFill>
                <a:srgbClr val="9E9E9E"/>
              </a:solidFill>
            </a:endParaRPr>
          </a:p>
          <a:p>
            <a:pPr indent="0" lvl="0" marL="0" rtl="0" algn="l">
              <a:spcBef>
                <a:spcPts val="1200"/>
              </a:spcBef>
              <a:spcAft>
                <a:spcPts val="0"/>
              </a:spcAft>
              <a:buNone/>
            </a:pPr>
            <a:r>
              <a:rPr lang="it" sz="1000">
                <a:solidFill>
                  <a:srgbClr val="9E9E9E"/>
                </a:solidFill>
              </a:rPr>
              <a:t>Lacka &amp; Wong - Examining the Impact of Digital Technologies on Students’ Higher Education Outcomes</a:t>
            </a:r>
            <a:endParaRPr sz="1000">
              <a:solidFill>
                <a:srgbClr val="9E9E9E"/>
              </a:solidFill>
            </a:endParaRPr>
          </a:p>
          <a:p>
            <a:pPr indent="0" lvl="0" marL="0" rtl="0" algn="l">
              <a:spcBef>
                <a:spcPts val="1200"/>
              </a:spcBef>
              <a:spcAft>
                <a:spcPts val="1200"/>
              </a:spcAft>
              <a:buNone/>
            </a:pPr>
            <a:r>
              <a:rPr lang="it" sz="1000">
                <a:solidFill>
                  <a:srgbClr val="9E9E9E"/>
                </a:solidFill>
              </a:rPr>
              <a:t>And many others!</a:t>
            </a:r>
            <a:endParaRPr sz="1000">
              <a:solidFill>
                <a:srgbClr val="9E9E9E"/>
              </a:solidFill>
            </a:endParaRPr>
          </a:p>
        </p:txBody>
      </p:sp>
      <p:pic>
        <p:nvPicPr>
          <p:cNvPr id="163" name="Google Shape;163;p21" title="UniTrento_logo_ITA_grigio.jpg"/>
          <p:cNvPicPr preferRelativeResize="0"/>
          <p:nvPr/>
        </p:nvPicPr>
        <p:blipFill>
          <a:blip r:embed="rId3">
            <a:alphaModFix/>
          </a:blip>
          <a:stretch>
            <a:fillRect/>
          </a:stretch>
        </p:blipFill>
        <p:spPr>
          <a:xfrm>
            <a:off x="8196025" y="301900"/>
            <a:ext cx="636275" cy="638975"/>
          </a:xfrm>
          <a:prstGeom prst="rect">
            <a:avLst/>
          </a:prstGeom>
          <a:noFill/>
          <a:ln>
            <a:noFill/>
          </a:ln>
        </p:spPr>
      </p:pic>
      <p:sp>
        <p:nvSpPr>
          <p:cNvPr id="164" name="Google Shape;164;p21"/>
          <p:cNvSpPr/>
          <p:nvPr/>
        </p:nvSpPr>
        <p:spPr>
          <a:xfrm>
            <a:off x="0" y="4813850"/>
            <a:ext cx="9144000" cy="329400"/>
          </a:xfrm>
          <a:prstGeom prst="rect">
            <a:avLst/>
          </a:prstGeom>
          <a:solidFill>
            <a:srgbClr val="C80D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100">
                <a:solidFill>
                  <a:schemeClr val="lt1"/>
                </a:solidFill>
              </a:rPr>
              <a:t>March 20th, 2025 - University of Trento</a:t>
            </a:r>
            <a:endParaRPr b="1" sz="11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