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1" r:id="rId5"/>
    <p:sldId id="259" r:id="rId6"/>
    <p:sldId id="262" r:id="rId7"/>
    <p:sldId id="263" r:id="rId8"/>
    <p:sldId id="260"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2"/>
    <p:restoredTop sz="87826"/>
  </p:normalViewPr>
  <p:slideViewPr>
    <p:cSldViewPr snapToGrid="0" snapToObjects="1">
      <p:cViewPr varScale="1">
        <p:scale>
          <a:sx n="86" d="100"/>
          <a:sy n="86" d="100"/>
        </p:scale>
        <p:origin x="3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EE338A-9FC0-D74C-9AD5-3232B94B53A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9B1FE663-330F-E84F-9AD6-CD02636ABD02}">
      <dgm:prSet/>
      <dgm:spPr/>
      <dgm:t>
        <a:bodyPr/>
        <a:lstStyle/>
        <a:p>
          <a:r>
            <a:rPr lang="en-US" dirty="0"/>
            <a:t>Inspiration for project:</a:t>
          </a:r>
        </a:p>
      </dgm:t>
    </dgm:pt>
    <dgm:pt modelId="{AD2888D7-204D-184C-BF5B-CE0A8773551B}" type="parTrans" cxnId="{8A5735B7-6D69-5143-A913-822EA33ED5F0}">
      <dgm:prSet/>
      <dgm:spPr/>
      <dgm:t>
        <a:bodyPr/>
        <a:lstStyle/>
        <a:p>
          <a:endParaRPr lang="en-US"/>
        </a:p>
      </dgm:t>
    </dgm:pt>
    <dgm:pt modelId="{9F364AF7-7505-F948-BCFD-30086E2AB9A5}" type="sibTrans" cxnId="{8A5735B7-6D69-5143-A913-822EA33ED5F0}">
      <dgm:prSet/>
      <dgm:spPr/>
      <dgm:t>
        <a:bodyPr/>
        <a:lstStyle/>
        <a:p>
          <a:endParaRPr lang="en-US"/>
        </a:p>
      </dgm:t>
    </dgm:pt>
    <dgm:pt modelId="{7B6A5F36-8BE9-9441-B383-E8AD2543388E}">
      <dgm:prSet/>
      <dgm:spPr/>
      <dgm:t>
        <a:bodyPr/>
        <a:lstStyle/>
        <a:p>
          <a:r>
            <a:rPr lang="en-US" dirty="0"/>
            <a:t>The Bok Choy local project</a:t>
          </a:r>
        </a:p>
      </dgm:t>
    </dgm:pt>
    <dgm:pt modelId="{A21097A5-BC10-FB4C-B19A-08C3BEBED81C}" type="parTrans" cxnId="{6AFB9351-BA3E-4349-A635-1688D4F51708}">
      <dgm:prSet/>
      <dgm:spPr/>
      <dgm:t>
        <a:bodyPr/>
        <a:lstStyle/>
        <a:p>
          <a:endParaRPr lang="en-US"/>
        </a:p>
      </dgm:t>
    </dgm:pt>
    <dgm:pt modelId="{C4DF2088-DE8D-DB40-A854-72BC9171B778}" type="sibTrans" cxnId="{6AFB9351-BA3E-4349-A635-1688D4F51708}">
      <dgm:prSet/>
      <dgm:spPr/>
      <dgm:t>
        <a:bodyPr/>
        <a:lstStyle/>
        <a:p>
          <a:endParaRPr lang="en-US"/>
        </a:p>
      </dgm:t>
    </dgm:pt>
    <dgm:pt modelId="{2EEEB70D-6CCB-3648-B8E6-C09B3D9B97A6}">
      <dgm:prSet/>
      <dgm:spPr/>
      <dgm:t>
        <a:bodyPr/>
        <a:lstStyle/>
        <a:p>
          <a:r>
            <a:rPr lang="en-US"/>
            <a:t>13.7 million households experienced food insecurity in 2019</a:t>
          </a:r>
        </a:p>
      </dgm:t>
    </dgm:pt>
    <dgm:pt modelId="{B5B34C1B-CFD8-5240-A1B8-F0DCF2F78020}" type="parTrans" cxnId="{15CD521C-E395-2044-9FF2-7F2825B7CFE4}">
      <dgm:prSet/>
      <dgm:spPr/>
      <dgm:t>
        <a:bodyPr/>
        <a:lstStyle/>
        <a:p>
          <a:endParaRPr lang="en-US"/>
        </a:p>
      </dgm:t>
    </dgm:pt>
    <dgm:pt modelId="{F65D49D2-2119-F04C-AC6E-9FC4B81606D6}" type="sibTrans" cxnId="{15CD521C-E395-2044-9FF2-7F2825B7CFE4}">
      <dgm:prSet/>
      <dgm:spPr/>
      <dgm:t>
        <a:bodyPr/>
        <a:lstStyle/>
        <a:p>
          <a:endParaRPr lang="en-US"/>
        </a:p>
      </dgm:t>
    </dgm:pt>
    <dgm:pt modelId="{B645D26A-C41E-CF42-8055-E8FA5268CBC3}">
      <dgm:prSet/>
      <dgm:spPr/>
      <dgm:t>
        <a:bodyPr/>
        <a:lstStyle/>
        <a:p>
          <a:r>
            <a:rPr lang="en-US"/>
            <a:t>$161 billion worth of food thrown out each year</a:t>
          </a:r>
        </a:p>
      </dgm:t>
    </dgm:pt>
    <dgm:pt modelId="{26DD7EB9-F64C-FC42-87A4-E7B58BA3C7D8}" type="parTrans" cxnId="{12A7C44B-4F75-CE4D-A7B9-B9C7C9D8687E}">
      <dgm:prSet/>
      <dgm:spPr/>
      <dgm:t>
        <a:bodyPr/>
        <a:lstStyle/>
        <a:p>
          <a:endParaRPr lang="en-US"/>
        </a:p>
      </dgm:t>
    </dgm:pt>
    <dgm:pt modelId="{847834AA-8D34-1543-A768-804013336E52}" type="sibTrans" cxnId="{12A7C44B-4F75-CE4D-A7B9-B9C7C9D8687E}">
      <dgm:prSet/>
      <dgm:spPr/>
      <dgm:t>
        <a:bodyPr/>
        <a:lstStyle/>
        <a:p>
          <a:endParaRPr lang="en-US"/>
        </a:p>
      </dgm:t>
    </dgm:pt>
    <dgm:pt modelId="{6B03E784-42F9-7742-81C1-878E0038C166}">
      <dgm:prSet/>
      <dgm:spPr/>
      <dgm:t>
        <a:bodyPr/>
        <a:lstStyle/>
        <a:p>
          <a:r>
            <a:rPr lang="en-US"/>
            <a:t>Data:</a:t>
          </a:r>
        </a:p>
      </dgm:t>
    </dgm:pt>
    <dgm:pt modelId="{3A974009-5458-8249-B1CA-8338E17C1558}" type="parTrans" cxnId="{9E3DB8A9-5ADD-BF49-99A7-C09F01067217}">
      <dgm:prSet/>
      <dgm:spPr/>
      <dgm:t>
        <a:bodyPr/>
        <a:lstStyle/>
        <a:p>
          <a:endParaRPr lang="en-US"/>
        </a:p>
      </dgm:t>
    </dgm:pt>
    <dgm:pt modelId="{5E777A7E-C068-E449-81DC-31C9D295151E}" type="sibTrans" cxnId="{9E3DB8A9-5ADD-BF49-99A7-C09F01067217}">
      <dgm:prSet/>
      <dgm:spPr/>
      <dgm:t>
        <a:bodyPr/>
        <a:lstStyle/>
        <a:p>
          <a:endParaRPr lang="en-US"/>
        </a:p>
      </dgm:t>
    </dgm:pt>
    <dgm:pt modelId="{F2519F22-E271-0D44-B511-8EBB74A1175E}">
      <dgm:prSet/>
      <dgm:spPr/>
      <dgm:t>
        <a:bodyPr/>
        <a:lstStyle/>
        <a:p>
          <a:r>
            <a:rPr lang="en-US" dirty="0"/>
            <a:t>CPS Food Insecurity 2019 Data</a:t>
          </a:r>
        </a:p>
      </dgm:t>
    </dgm:pt>
    <dgm:pt modelId="{6FFD0279-89F0-AB4B-807B-D59E6D37AE1B}" type="parTrans" cxnId="{EE926315-BA5E-C447-8898-2F2193161F05}">
      <dgm:prSet/>
      <dgm:spPr/>
      <dgm:t>
        <a:bodyPr/>
        <a:lstStyle/>
        <a:p>
          <a:endParaRPr lang="en-US"/>
        </a:p>
      </dgm:t>
    </dgm:pt>
    <dgm:pt modelId="{FAF0FBAA-957C-F24B-A2A4-421C1DDB144F}" type="sibTrans" cxnId="{EE926315-BA5E-C447-8898-2F2193161F05}">
      <dgm:prSet/>
      <dgm:spPr/>
      <dgm:t>
        <a:bodyPr/>
        <a:lstStyle/>
        <a:p>
          <a:endParaRPr lang="en-US"/>
        </a:p>
      </dgm:t>
    </dgm:pt>
    <dgm:pt modelId="{14B0CAB6-D581-1147-B6C4-A2D23EB16839}">
      <dgm:prSet/>
      <dgm:spPr/>
      <dgm:t>
        <a:bodyPr/>
        <a:lstStyle/>
        <a:p>
          <a:r>
            <a:rPr lang="en-US"/>
            <a:t>Question to answer:</a:t>
          </a:r>
        </a:p>
      </dgm:t>
    </dgm:pt>
    <dgm:pt modelId="{1173E481-B0F2-B547-93C3-329C95AE30D7}" type="parTrans" cxnId="{DD9ACA07-3F7B-114E-BF76-4850E65923D3}">
      <dgm:prSet/>
      <dgm:spPr/>
      <dgm:t>
        <a:bodyPr/>
        <a:lstStyle/>
        <a:p>
          <a:endParaRPr lang="en-US"/>
        </a:p>
      </dgm:t>
    </dgm:pt>
    <dgm:pt modelId="{34C93278-D2D1-1C40-9ED6-CE9574E8981E}" type="sibTrans" cxnId="{DD9ACA07-3F7B-114E-BF76-4850E65923D3}">
      <dgm:prSet/>
      <dgm:spPr/>
      <dgm:t>
        <a:bodyPr/>
        <a:lstStyle/>
        <a:p>
          <a:endParaRPr lang="en-US"/>
        </a:p>
      </dgm:t>
    </dgm:pt>
    <dgm:pt modelId="{5816E3E8-4DFF-274B-9E5B-4151B26CCF38}">
      <dgm:prSet/>
      <dgm:spPr/>
      <dgm:t>
        <a:bodyPr/>
        <a:lstStyle/>
        <a:p>
          <a:r>
            <a:rPr lang="en-US"/>
            <a:t>Can we predict whether someone will experience food insecurity or not. </a:t>
          </a:r>
        </a:p>
      </dgm:t>
    </dgm:pt>
    <dgm:pt modelId="{E0D9305C-8C90-0141-A0BF-ED7345A38FDA}" type="parTrans" cxnId="{D73F8F69-6C2C-854E-80C9-FAA6FAE01FBB}">
      <dgm:prSet/>
      <dgm:spPr/>
      <dgm:t>
        <a:bodyPr/>
        <a:lstStyle/>
        <a:p>
          <a:endParaRPr lang="en-US"/>
        </a:p>
      </dgm:t>
    </dgm:pt>
    <dgm:pt modelId="{24F8930E-0812-2246-87DE-0302D17D1A31}" type="sibTrans" cxnId="{D73F8F69-6C2C-854E-80C9-FAA6FAE01FBB}">
      <dgm:prSet/>
      <dgm:spPr/>
      <dgm:t>
        <a:bodyPr/>
        <a:lstStyle/>
        <a:p>
          <a:endParaRPr lang="en-US"/>
        </a:p>
      </dgm:t>
    </dgm:pt>
    <dgm:pt modelId="{2F7E7B6C-D15C-AC4F-B1FC-BC9E4A4F6240}" type="pres">
      <dgm:prSet presAssocID="{6FEE338A-9FC0-D74C-9AD5-3232B94B53A8}" presName="Name0" presStyleCnt="0">
        <dgm:presLayoutVars>
          <dgm:dir/>
          <dgm:animLvl val="lvl"/>
          <dgm:resizeHandles val="exact"/>
        </dgm:presLayoutVars>
      </dgm:prSet>
      <dgm:spPr/>
    </dgm:pt>
    <dgm:pt modelId="{0141AEED-10BD-C446-BDE4-2DCF7BFC4B47}" type="pres">
      <dgm:prSet presAssocID="{9B1FE663-330F-E84F-9AD6-CD02636ABD02}" presName="composite" presStyleCnt="0"/>
      <dgm:spPr/>
    </dgm:pt>
    <dgm:pt modelId="{F5161D76-CE02-1E43-97F0-9C05CC6CB4FC}" type="pres">
      <dgm:prSet presAssocID="{9B1FE663-330F-E84F-9AD6-CD02636ABD02}" presName="parTx" presStyleLbl="alignNode1" presStyleIdx="0" presStyleCnt="3">
        <dgm:presLayoutVars>
          <dgm:chMax val="0"/>
          <dgm:chPref val="0"/>
          <dgm:bulletEnabled val="1"/>
        </dgm:presLayoutVars>
      </dgm:prSet>
      <dgm:spPr/>
    </dgm:pt>
    <dgm:pt modelId="{8E201BE2-A488-9F41-85BE-A8246EBDD59B}" type="pres">
      <dgm:prSet presAssocID="{9B1FE663-330F-E84F-9AD6-CD02636ABD02}" presName="desTx" presStyleLbl="alignAccFollowNode1" presStyleIdx="0" presStyleCnt="3">
        <dgm:presLayoutVars>
          <dgm:bulletEnabled val="1"/>
        </dgm:presLayoutVars>
      </dgm:prSet>
      <dgm:spPr/>
    </dgm:pt>
    <dgm:pt modelId="{82F01348-F285-ED43-95B5-B1993F075A95}" type="pres">
      <dgm:prSet presAssocID="{9F364AF7-7505-F948-BCFD-30086E2AB9A5}" presName="space" presStyleCnt="0"/>
      <dgm:spPr/>
    </dgm:pt>
    <dgm:pt modelId="{7B0AD726-9493-E345-9F5B-CAB06975813B}" type="pres">
      <dgm:prSet presAssocID="{6B03E784-42F9-7742-81C1-878E0038C166}" presName="composite" presStyleCnt="0"/>
      <dgm:spPr/>
    </dgm:pt>
    <dgm:pt modelId="{B0815AC9-8B41-5F4E-B5C7-6275B5313B0E}" type="pres">
      <dgm:prSet presAssocID="{6B03E784-42F9-7742-81C1-878E0038C166}" presName="parTx" presStyleLbl="alignNode1" presStyleIdx="1" presStyleCnt="3">
        <dgm:presLayoutVars>
          <dgm:chMax val="0"/>
          <dgm:chPref val="0"/>
          <dgm:bulletEnabled val="1"/>
        </dgm:presLayoutVars>
      </dgm:prSet>
      <dgm:spPr/>
    </dgm:pt>
    <dgm:pt modelId="{57477545-3833-2A41-BC01-8B77CAC0F46A}" type="pres">
      <dgm:prSet presAssocID="{6B03E784-42F9-7742-81C1-878E0038C166}" presName="desTx" presStyleLbl="alignAccFollowNode1" presStyleIdx="1" presStyleCnt="3">
        <dgm:presLayoutVars>
          <dgm:bulletEnabled val="1"/>
        </dgm:presLayoutVars>
      </dgm:prSet>
      <dgm:spPr/>
    </dgm:pt>
    <dgm:pt modelId="{F378C86D-085C-7F4B-8E9D-8EAA4C7B0A4E}" type="pres">
      <dgm:prSet presAssocID="{5E777A7E-C068-E449-81DC-31C9D295151E}" presName="space" presStyleCnt="0"/>
      <dgm:spPr/>
    </dgm:pt>
    <dgm:pt modelId="{32BEF9EA-B5F4-454D-ADB9-1B3FF5CE9FA5}" type="pres">
      <dgm:prSet presAssocID="{14B0CAB6-D581-1147-B6C4-A2D23EB16839}" presName="composite" presStyleCnt="0"/>
      <dgm:spPr/>
    </dgm:pt>
    <dgm:pt modelId="{674BB317-44AF-C640-92C2-C07B6C03117D}" type="pres">
      <dgm:prSet presAssocID="{14B0CAB6-D581-1147-B6C4-A2D23EB16839}" presName="parTx" presStyleLbl="alignNode1" presStyleIdx="2" presStyleCnt="3">
        <dgm:presLayoutVars>
          <dgm:chMax val="0"/>
          <dgm:chPref val="0"/>
          <dgm:bulletEnabled val="1"/>
        </dgm:presLayoutVars>
      </dgm:prSet>
      <dgm:spPr/>
    </dgm:pt>
    <dgm:pt modelId="{AF0C58C9-4D37-AA4F-802C-28773F330861}" type="pres">
      <dgm:prSet presAssocID="{14B0CAB6-D581-1147-B6C4-A2D23EB16839}" presName="desTx" presStyleLbl="alignAccFollowNode1" presStyleIdx="2" presStyleCnt="3">
        <dgm:presLayoutVars>
          <dgm:bulletEnabled val="1"/>
        </dgm:presLayoutVars>
      </dgm:prSet>
      <dgm:spPr/>
    </dgm:pt>
  </dgm:ptLst>
  <dgm:cxnLst>
    <dgm:cxn modelId="{DD9ACA07-3F7B-114E-BF76-4850E65923D3}" srcId="{6FEE338A-9FC0-D74C-9AD5-3232B94B53A8}" destId="{14B0CAB6-D581-1147-B6C4-A2D23EB16839}" srcOrd="2" destOrd="0" parTransId="{1173E481-B0F2-B547-93C3-329C95AE30D7}" sibTransId="{34C93278-D2D1-1C40-9ED6-CE9574E8981E}"/>
    <dgm:cxn modelId="{13C94A0F-035F-3349-BCDA-1A9A7483068E}" type="presOf" srcId="{9B1FE663-330F-E84F-9AD6-CD02636ABD02}" destId="{F5161D76-CE02-1E43-97F0-9C05CC6CB4FC}" srcOrd="0" destOrd="0" presId="urn:microsoft.com/office/officeart/2005/8/layout/hList1"/>
    <dgm:cxn modelId="{EE926315-BA5E-C447-8898-2F2193161F05}" srcId="{6B03E784-42F9-7742-81C1-878E0038C166}" destId="{F2519F22-E271-0D44-B511-8EBB74A1175E}" srcOrd="0" destOrd="0" parTransId="{6FFD0279-89F0-AB4B-807B-D59E6D37AE1B}" sibTransId="{FAF0FBAA-957C-F24B-A2A4-421C1DDB144F}"/>
    <dgm:cxn modelId="{15CD521C-E395-2044-9FF2-7F2825B7CFE4}" srcId="{9B1FE663-330F-E84F-9AD6-CD02636ABD02}" destId="{2EEEB70D-6CCB-3648-B8E6-C09B3D9B97A6}" srcOrd="1" destOrd="0" parTransId="{B5B34C1B-CFD8-5240-A1B8-F0DCF2F78020}" sibTransId="{F65D49D2-2119-F04C-AC6E-9FC4B81606D6}"/>
    <dgm:cxn modelId="{C2164942-EE62-094A-B675-39C440C224DB}" type="presOf" srcId="{B645D26A-C41E-CF42-8055-E8FA5268CBC3}" destId="{8E201BE2-A488-9F41-85BE-A8246EBDD59B}" srcOrd="0" destOrd="2" presId="urn:microsoft.com/office/officeart/2005/8/layout/hList1"/>
    <dgm:cxn modelId="{DA1FF349-AF1A-4F40-904E-0743907819C0}" type="presOf" srcId="{6B03E784-42F9-7742-81C1-878E0038C166}" destId="{B0815AC9-8B41-5F4E-B5C7-6275B5313B0E}" srcOrd="0" destOrd="0" presId="urn:microsoft.com/office/officeart/2005/8/layout/hList1"/>
    <dgm:cxn modelId="{12A7C44B-4F75-CE4D-A7B9-B9C7C9D8687E}" srcId="{9B1FE663-330F-E84F-9AD6-CD02636ABD02}" destId="{B645D26A-C41E-CF42-8055-E8FA5268CBC3}" srcOrd="2" destOrd="0" parTransId="{26DD7EB9-F64C-FC42-87A4-E7B58BA3C7D8}" sibTransId="{847834AA-8D34-1543-A768-804013336E52}"/>
    <dgm:cxn modelId="{6AFB9351-BA3E-4349-A635-1688D4F51708}" srcId="{9B1FE663-330F-E84F-9AD6-CD02636ABD02}" destId="{7B6A5F36-8BE9-9441-B383-E8AD2543388E}" srcOrd="0" destOrd="0" parTransId="{A21097A5-BC10-FB4C-B19A-08C3BEBED81C}" sibTransId="{C4DF2088-DE8D-DB40-A854-72BC9171B778}"/>
    <dgm:cxn modelId="{E5637D5F-DCAB-9740-8FCD-238541BD4BEC}" type="presOf" srcId="{F2519F22-E271-0D44-B511-8EBB74A1175E}" destId="{57477545-3833-2A41-BC01-8B77CAC0F46A}" srcOrd="0" destOrd="0" presId="urn:microsoft.com/office/officeart/2005/8/layout/hList1"/>
    <dgm:cxn modelId="{D73F8F69-6C2C-854E-80C9-FAA6FAE01FBB}" srcId="{14B0CAB6-D581-1147-B6C4-A2D23EB16839}" destId="{5816E3E8-4DFF-274B-9E5B-4151B26CCF38}" srcOrd="0" destOrd="0" parTransId="{E0D9305C-8C90-0141-A0BF-ED7345A38FDA}" sibTransId="{24F8930E-0812-2246-87DE-0302D17D1A31}"/>
    <dgm:cxn modelId="{20E67279-D5CB-7D43-9BEA-4C1478CCC076}" type="presOf" srcId="{6FEE338A-9FC0-D74C-9AD5-3232B94B53A8}" destId="{2F7E7B6C-D15C-AC4F-B1FC-BC9E4A4F6240}" srcOrd="0" destOrd="0" presId="urn:microsoft.com/office/officeart/2005/8/layout/hList1"/>
    <dgm:cxn modelId="{9E3DB8A9-5ADD-BF49-99A7-C09F01067217}" srcId="{6FEE338A-9FC0-D74C-9AD5-3232B94B53A8}" destId="{6B03E784-42F9-7742-81C1-878E0038C166}" srcOrd="1" destOrd="0" parTransId="{3A974009-5458-8249-B1CA-8338E17C1558}" sibTransId="{5E777A7E-C068-E449-81DC-31C9D295151E}"/>
    <dgm:cxn modelId="{D49CA1AF-4601-EF4C-B2DF-F2C83CBE7E24}" type="presOf" srcId="{7B6A5F36-8BE9-9441-B383-E8AD2543388E}" destId="{8E201BE2-A488-9F41-85BE-A8246EBDD59B}" srcOrd="0" destOrd="0" presId="urn:microsoft.com/office/officeart/2005/8/layout/hList1"/>
    <dgm:cxn modelId="{8A5735B7-6D69-5143-A913-822EA33ED5F0}" srcId="{6FEE338A-9FC0-D74C-9AD5-3232B94B53A8}" destId="{9B1FE663-330F-E84F-9AD6-CD02636ABD02}" srcOrd="0" destOrd="0" parTransId="{AD2888D7-204D-184C-BF5B-CE0A8773551B}" sibTransId="{9F364AF7-7505-F948-BCFD-30086E2AB9A5}"/>
    <dgm:cxn modelId="{63E936BF-15AF-5E4C-AAEC-17DB3446BC6F}" type="presOf" srcId="{14B0CAB6-D581-1147-B6C4-A2D23EB16839}" destId="{674BB317-44AF-C640-92C2-C07B6C03117D}" srcOrd="0" destOrd="0" presId="urn:microsoft.com/office/officeart/2005/8/layout/hList1"/>
    <dgm:cxn modelId="{14D222D7-3099-EA4B-A74F-5C8F86EBD120}" type="presOf" srcId="{2EEEB70D-6CCB-3648-B8E6-C09B3D9B97A6}" destId="{8E201BE2-A488-9F41-85BE-A8246EBDD59B}" srcOrd="0" destOrd="1" presId="urn:microsoft.com/office/officeart/2005/8/layout/hList1"/>
    <dgm:cxn modelId="{8A5F99DF-8E74-5A43-AD3E-CC147DBA4F8D}" type="presOf" srcId="{5816E3E8-4DFF-274B-9E5B-4151B26CCF38}" destId="{AF0C58C9-4D37-AA4F-802C-28773F330861}" srcOrd="0" destOrd="0" presId="urn:microsoft.com/office/officeart/2005/8/layout/hList1"/>
    <dgm:cxn modelId="{311615A8-AF53-3D41-89F0-4FE78A30F705}" type="presParOf" srcId="{2F7E7B6C-D15C-AC4F-B1FC-BC9E4A4F6240}" destId="{0141AEED-10BD-C446-BDE4-2DCF7BFC4B47}" srcOrd="0" destOrd="0" presId="urn:microsoft.com/office/officeart/2005/8/layout/hList1"/>
    <dgm:cxn modelId="{B252A3F1-0ABD-A34E-96FA-05E12F634F87}" type="presParOf" srcId="{0141AEED-10BD-C446-BDE4-2DCF7BFC4B47}" destId="{F5161D76-CE02-1E43-97F0-9C05CC6CB4FC}" srcOrd="0" destOrd="0" presId="urn:microsoft.com/office/officeart/2005/8/layout/hList1"/>
    <dgm:cxn modelId="{B1003F9D-C4A8-7142-AAC9-F732A8CB3C60}" type="presParOf" srcId="{0141AEED-10BD-C446-BDE4-2DCF7BFC4B47}" destId="{8E201BE2-A488-9F41-85BE-A8246EBDD59B}" srcOrd="1" destOrd="0" presId="urn:microsoft.com/office/officeart/2005/8/layout/hList1"/>
    <dgm:cxn modelId="{633C668B-9DDC-094C-A655-FF1C68C02DD2}" type="presParOf" srcId="{2F7E7B6C-D15C-AC4F-B1FC-BC9E4A4F6240}" destId="{82F01348-F285-ED43-95B5-B1993F075A95}" srcOrd="1" destOrd="0" presId="urn:microsoft.com/office/officeart/2005/8/layout/hList1"/>
    <dgm:cxn modelId="{43623B70-9C86-CA40-B5E8-D90E6D4967F5}" type="presParOf" srcId="{2F7E7B6C-D15C-AC4F-B1FC-BC9E4A4F6240}" destId="{7B0AD726-9493-E345-9F5B-CAB06975813B}" srcOrd="2" destOrd="0" presId="urn:microsoft.com/office/officeart/2005/8/layout/hList1"/>
    <dgm:cxn modelId="{106AC889-C639-EE42-A090-41F3D35400C2}" type="presParOf" srcId="{7B0AD726-9493-E345-9F5B-CAB06975813B}" destId="{B0815AC9-8B41-5F4E-B5C7-6275B5313B0E}" srcOrd="0" destOrd="0" presId="urn:microsoft.com/office/officeart/2005/8/layout/hList1"/>
    <dgm:cxn modelId="{A8C44F15-BA19-5946-BD90-4DE3E97145A0}" type="presParOf" srcId="{7B0AD726-9493-E345-9F5B-CAB06975813B}" destId="{57477545-3833-2A41-BC01-8B77CAC0F46A}" srcOrd="1" destOrd="0" presId="urn:microsoft.com/office/officeart/2005/8/layout/hList1"/>
    <dgm:cxn modelId="{05CCDA68-C359-9644-A492-D82FAF3B7C8D}" type="presParOf" srcId="{2F7E7B6C-D15C-AC4F-B1FC-BC9E4A4F6240}" destId="{F378C86D-085C-7F4B-8E9D-8EAA4C7B0A4E}" srcOrd="3" destOrd="0" presId="urn:microsoft.com/office/officeart/2005/8/layout/hList1"/>
    <dgm:cxn modelId="{763EA530-9195-744E-8A00-294DC163254D}" type="presParOf" srcId="{2F7E7B6C-D15C-AC4F-B1FC-BC9E4A4F6240}" destId="{32BEF9EA-B5F4-454D-ADB9-1B3FF5CE9FA5}" srcOrd="4" destOrd="0" presId="urn:microsoft.com/office/officeart/2005/8/layout/hList1"/>
    <dgm:cxn modelId="{526ACEC0-B253-3A42-9E92-E7F6F170FDAF}" type="presParOf" srcId="{32BEF9EA-B5F4-454D-ADB9-1B3FF5CE9FA5}" destId="{674BB317-44AF-C640-92C2-C07B6C03117D}" srcOrd="0" destOrd="0" presId="urn:microsoft.com/office/officeart/2005/8/layout/hList1"/>
    <dgm:cxn modelId="{39D075A0-39ED-454F-A5B3-83F7FBB3D528}" type="presParOf" srcId="{32BEF9EA-B5F4-454D-ADB9-1B3FF5CE9FA5}" destId="{AF0C58C9-4D37-AA4F-802C-28773F33086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BC4F1C-8D5C-9A4A-BBFB-6969433F559B}" type="doc">
      <dgm:prSet loTypeId="urn:microsoft.com/office/officeart/2005/8/layout/chevron1" loCatId="list" qsTypeId="urn:microsoft.com/office/officeart/2005/8/quickstyle/simple3" qsCatId="simple" csTypeId="urn:microsoft.com/office/officeart/2005/8/colors/colorful2" csCatId="colorful" phldr="1"/>
      <dgm:spPr/>
      <dgm:t>
        <a:bodyPr/>
        <a:lstStyle/>
        <a:p>
          <a:endParaRPr lang="en-US"/>
        </a:p>
      </dgm:t>
    </dgm:pt>
    <dgm:pt modelId="{55ECAFEC-228F-2842-9560-687FF5F22502}">
      <dgm:prSet custT="1"/>
      <dgm:spPr/>
      <dgm:t>
        <a:bodyPr/>
        <a:lstStyle/>
        <a:p>
          <a:r>
            <a:rPr lang="en-US" sz="2300" dirty="0"/>
            <a:t>Created</a:t>
          </a:r>
          <a:r>
            <a:rPr lang="en-US" sz="2300" baseline="0" dirty="0"/>
            <a:t> age groups</a:t>
          </a:r>
          <a:endParaRPr lang="en-US" sz="2300" dirty="0"/>
        </a:p>
      </dgm:t>
    </dgm:pt>
    <dgm:pt modelId="{0986424E-BC1A-E847-B160-5B0924A32CD4}" type="parTrans" cxnId="{271CF1A9-1460-154C-BF96-9CEBCB2416D7}">
      <dgm:prSet/>
      <dgm:spPr/>
      <dgm:t>
        <a:bodyPr/>
        <a:lstStyle/>
        <a:p>
          <a:endParaRPr lang="en-US"/>
        </a:p>
      </dgm:t>
    </dgm:pt>
    <dgm:pt modelId="{BFF1FE84-728F-EF49-903C-5E2B65F34D21}" type="sibTrans" cxnId="{271CF1A9-1460-154C-BF96-9CEBCB2416D7}">
      <dgm:prSet/>
      <dgm:spPr/>
      <dgm:t>
        <a:bodyPr/>
        <a:lstStyle/>
        <a:p>
          <a:endParaRPr lang="en-US"/>
        </a:p>
      </dgm:t>
    </dgm:pt>
    <dgm:pt modelId="{E66C3E4F-E006-3E4A-B2C9-28EE9103A326}">
      <dgm:prSet/>
      <dgm:spPr/>
      <dgm:t>
        <a:bodyPr/>
        <a:lstStyle/>
        <a:p>
          <a:r>
            <a:rPr lang="en-US" dirty="0"/>
            <a:t>Modified number of persons in a household</a:t>
          </a:r>
        </a:p>
      </dgm:t>
    </dgm:pt>
    <dgm:pt modelId="{04B2BC69-75D5-F742-A7E7-93041A710395}" type="parTrans" cxnId="{8BB600F7-E198-954D-9B43-9C34848D8D58}">
      <dgm:prSet/>
      <dgm:spPr/>
      <dgm:t>
        <a:bodyPr/>
        <a:lstStyle/>
        <a:p>
          <a:endParaRPr lang="en-US"/>
        </a:p>
      </dgm:t>
    </dgm:pt>
    <dgm:pt modelId="{B1625BB1-9BC6-A24D-B5CC-0569A829D8E2}" type="sibTrans" cxnId="{8BB600F7-E198-954D-9B43-9C34848D8D58}">
      <dgm:prSet/>
      <dgm:spPr/>
      <dgm:t>
        <a:bodyPr/>
        <a:lstStyle/>
        <a:p>
          <a:endParaRPr lang="en-US"/>
        </a:p>
      </dgm:t>
    </dgm:pt>
    <dgm:pt modelId="{C1BC5006-22C4-2644-AAED-FB523D787273}">
      <dgm:prSet/>
      <dgm:spPr/>
      <dgm:t>
        <a:bodyPr/>
        <a:lstStyle/>
        <a:p>
          <a:r>
            <a:rPr lang="en-US" dirty="0"/>
            <a:t>Reverted</a:t>
          </a:r>
          <a:r>
            <a:rPr lang="en-US" baseline="0" dirty="0"/>
            <a:t> income back to dollar amounts</a:t>
          </a:r>
          <a:endParaRPr lang="en-US" dirty="0"/>
        </a:p>
      </dgm:t>
    </dgm:pt>
    <dgm:pt modelId="{2EA875CB-2A94-874D-9367-85720C9582D1}" type="parTrans" cxnId="{88BE34A6-64F1-A641-89CF-348C34DB2B3C}">
      <dgm:prSet/>
      <dgm:spPr/>
      <dgm:t>
        <a:bodyPr/>
        <a:lstStyle/>
        <a:p>
          <a:endParaRPr lang="en-US"/>
        </a:p>
      </dgm:t>
    </dgm:pt>
    <dgm:pt modelId="{85A1008C-5738-244B-B601-E58DE6A77FE5}" type="sibTrans" cxnId="{88BE34A6-64F1-A641-89CF-348C34DB2B3C}">
      <dgm:prSet/>
      <dgm:spPr/>
      <dgm:t>
        <a:bodyPr/>
        <a:lstStyle/>
        <a:p>
          <a:endParaRPr lang="en-US"/>
        </a:p>
      </dgm:t>
    </dgm:pt>
    <dgm:pt modelId="{97F326E2-B94E-984D-A862-BCD8347F9AA3}" type="pres">
      <dgm:prSet presAssocID="{AFBC4F1C-8D5C-9A4A-BBFB-6969433F559B}" presName="Name0" presStyleCnt="0">
        <dgm:presLayoutVars>
          <dgm:dir/>
          <dgm:animLvl val="lvl"/>
          <dgm:resizeHandles val="exact"/>
        </dgm:presLayoutVars>
      </dgm:prSet>
      <dgm:spPr/>
    </dgm:pt>
    <dgm:pt modelId="{DC98850A-1C65-6A4F-9BC5-ECC8589ACB50}" type="pres">
      <dgm:prSet presAssocID="{55ECAFEC-228F-2842-9560-687FF5F22502}" presName="parTxOnly" presStyleLbl="node1" presStyleIdx="0" presStyleCnt="3">
        <dgm:presLayoutVars>
          <dgm:chMax val="0"/>
          <dgm:chPref val="0"/>
          <dgm:bulletEnabled val="1"/>
        </dgm:presLayoutVars>
      </dgm:prSet>
      <dgm:spPr/>
    </dgm:pt>
    <dgm:pt modelId="{B8F8C24D-07B1-B746-86B8-B0B03B1C6257}" type="pres">
      <dgm:prSet presAssocID="{BFF1FE84-728F-EF49-903C-5E2B65F34D21}" presName="parTxOnlySpace" presStyleCnt="0"/>
      <dgm:spPr/>
    </dgm:pt>
    <dgm:pt modelId="{EFC5C392-6017-8443-86D8-0600AD462692}" type="pres">
      <dgm:prSet presAssocID="{E66C3E4F-E006-3E4A-B2C9-28EE9103A326}" presName="parTxOnly" presStyleLbl="node1" presStyleIdx="1" presStyleCnt="3">
        <dgm:presLayoutVars>
          <dgm:chMax val="0"/>
          <dgm:chPref val="0"/>
          <dgm:bulletEnabled val="1"/>
        </dgm:presLayoutVars>
      </dgm:prSet>
      <dgm:spPr/>
    </dgm:pt>
    <dgm:pt modelId="{11284C61-D1D3-004B-9DF5-04F3AF037B54}" type="pres">
      <dgm:prSet presAssocID="{B1625BB1-9BC6-A24D-B5CC-0569A829D8E2}" presName="parTxOnlySpace" presStyleCnt="0"/>
      <dgm:spPr/>
    </dgm:pt>
    <dgm:pt modelId="{F27B9F0E-1D6A-1A46-B319-8D9C4ACDC8E7}" type="pres">
      <dgm:prSet presAssocID="{C1BC5006-22C4-2644-AAED-FB523D787273}" presName="parTxOnly" presStyleLbl="node1" presStyleIdx="2" presStyleCnt="3">
        <dgm:presLayoutVars>
          <dgm:chMax val="0"/>
          <dgm:chPref val="0"/>
          <dgm:bulletEnabled val="1"/>
        </dgm:presLayoutVars>
      </dgm:prSet>
      <dgm:spPr/>
    </dgm:pt>
  </dgm:ptLst>
  <dgm:cxnLst>
    <dgm:cxn modelId="{414FED39-13F4-2B40-9149-B88ED03BBFA9}" type="presOf" srcId="{AFBC4F1C-8D5C-9A4A-BBFB-6969433F559B}" destId="{97F326E2-B94E-984D-A862-BCD8347F9AA3}" srcOrd="0" destOrd="0" presId="urn:microsoft.com/office/officeart/2005/8/layout/chevron1"/>
    <dgm:cxn modelId="{5F5A1E78-5092-C142-85EB-DF81788CC5ED}" type="presOf" srcId="{55ECAFEC-228F-2842-9560-687FF5F22502}" destId="{DC98850A-1C65-6A4F-9BC5-ECC8589ACB50}" srcOrd="0" destOrd="0" presId="urn:microsoft.com/office/officeart/2005/8/layout/chevron1"/>
    <dgm:cxn modelId="{88BE34A6-64F1-A641-89CF-348C34DB2B3C}" srcId="{AFBC4F1C-8D5C-9A4A-BBFB-6969433F559B}" destId="{C1BC5006-22C4-2644-AAED-FB523D787273}" srcOrd="2" destOrd="0" parTransId="{2EA875CB-2A94-874D-9367-85720C9582D1}" sibTransId="{85A1008C-5738-244B-B601-E58DE6A77FE5}"/>
    <dgm:cxn modelId="{271CF1A9-1460-154C-BF96-9CEBCB2416D7}" srcId="{AFBC4F1C-8D5C-9A4A-BBFB-6969433F559B}" destId="{55ECAFEC-228F-2842-9560-687FF5F22502}" srcOrd="0" destOrd="0" parTransId="{0986424E-BC1A-E847-B160-5B0924A32CD4}" sibTransId="{BFF1FE84-728F-EF49-903C-5E2B65F34D21}"/>
    <dgm:cxn modelId="{0EECAABA-7137-5C4E-9C7A-98C4C03E32FA}" type="presOf" srcId="{C1BC5006-22C4-2644-AAED-FB523D787273}" destId="{F27B9F0E-1D6A-1A46-B319-8D9C4ACDC8E7}" srcOrd="0" destOrd="0" presId="urn:microsoft.com/office/officeart/2005/8/layout/chevron1"/>
    <dgm:cxn modelId="{B0D0BDDA-2013-3F47-B8AE-6E55051B139D}" type="presOf" srcId="{E66C3E4F-E006-3E4A-B2C9-28EE9103A326}" destId="{EFC5C392-6017-8443-86D8-0600AD462692}" srcOrd="0" destOrd="0" presId="urn:microsoft.com/office/officeart/2005/8/layout/chevron1"/>
    <dgm:cxn modelId="{8BB600F7-E198-954D-9B43-9C34848D8D58}" srcId="{AFBC4F1C-8D5C-9A4A-BBFB-6969433F559B}" destId="{E66C3E4F-E006-3E4A-B2C9-28EE9103A326}" srcOrd="1" destOrd="0" parTransId="{04B2BC69-75D5-F742-A7E7-93041A710395}" sibTransId="{B1625BB1-9BC6-A24D-B5CC-0569A829D8E2}"/>
    <dgm:cxn modelId="{CBC31E7D-7672-3342-BD5A-5E42C39B4D09}" type="presParOf" srcId="{97F326E2-B94E-984D-A862-BCD8347F9AA3}" destId="{DC98850A-1C65-6A4F-9BC5-ECC8589ACB50}" srcOrd="0" destOrd="0" presId="urn:microsoft.com/office/officeart/2005/8/layout/chevron1"/>
    <dgm:cxn modelId="{8A1A6A25-4EB3-2141-AAC8-7BCB97638201}" type="presParOf" srcId="{97F326E2-B94E-984D-A862-BCD8347F9AA3}" destId="{B8F8C24D-07B1-B746-86B8-B0B03B1C6257}" srcOrd="1" destOrd="0" presId="urn:microsoft.com/office/officeart/2005/8/layout/chevron1"/>
    <dgm:cxn modelId="{B18E098A-67D0-AC45-BC81-F17AD81C942A}" type="presParOf" srcId="{97F326E2-B94E-984D-A862-BCD8347F9AA3}" destId="{EFC5C392-6017-8443-86D8-0600AD462692}" srcOrd="2" destOrd="0" presId="urn:microsoft.com/office/officeart/2005/8/layout/chevron1"/>
    <dgm:cxn modelId="{1746F6F7-E3AF-724E-8ADC-A198A84F9B6E}" type="presParOf" srcId="{97F326E2-B94E-984D-A862-BCD8347F9AA3}" destId="{11284C61-D1D3-004B-9DF5-04F3AF037B54}" srcOrd="3" destOrd="0" presId="urn:microsoft.com/office/officeart/2005/8/layout/chevron1"/>
    <dgm:cxn modelId="{176C2FEC-20A3-4748-8F80-7BB82D312215}" type="presParOf" srcId="{97F326E2-B94E-984D-A862-BCD8347F9AA3}" destId="{F27B9F0E-1D6A-1A46-B319-8D9C4ACDC8E7}"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889AF7-746E-E042-9CFF-E2CA792E4759}" type="doc">
      <dgm:prSet loTypeId="urn:microsoft.com/office/officeart/2005/8/layout/vProcess5" loCatId="relationship" qsTypeId="urn:microsoft.com/office/officeart/2005/8/quickstyle/simple3" qsCatId="simple" csTypeId="urn:microsoft.com/office/officeart/2005/8/colors/colorful2" csCatId="colorful" phldr="1"/>
      <dgm:spPr/>
      <dgm:t>
        <a:bodyPr/>
        <a:lstStyle/>
        <a:p>
          <a:endParaRPr lang="en-US"/>
        </a:p>
      </dgm:t>
    </dgm:pt>
    <dgm:pt modelId="{57820E70-B778-1049-B730-F2B4B2184C94}">
      <dgm:prSet custT="1"/>
      <dgm:spPr/>
      <dgm:t>
        <a:bodyPr/>
        <a:lstStyle/>
        <a:p>
          <a:r>
            <a:rPr lang="en-US" sz="1900" dirty="0"/>
            <a:t>Question being asked </a:t>
          </a:r>
          <a:r>
            <a:rPr lang="en-US" sz="1900" dirty="0">
              <a:sym typeface="Wingdings" pitchFamily="2" charset="2"/>
            </a:rPr>
            <a:t></a:t>
          </a:r>
          <a:r>
            <a:rPr lang="en-US" sz="1900" dirty="0"/>
            <a:t> Classification modeling to answer</a:t>
          </a:r>
        </a:p>
      </dgm:t>
    </dgm:pt>
    <dgm:pt modelId="{A6D635E7-2219-B94B-89C2-10786B12C53C}" type="parTrans" cxnId="{185273FE-0900-3B49-8898-86622E794740}">
      <dgm:prSet/>
      <dgm:spPr/>
      <dgm:t>
        <a:bodyPr/>
        <a:lstStyle/>
        <a:p>
          <a:endParaRPr lang="en-US"/>
        </a:p>
      </dgm:t>
    </dgm:pt>
    <dgm:pt modelId="{3882CE20-D158-EB46-9B54-E28784930F7F}" type="sibTrans" cxnId="{185273FE-0900-3B49-8898-86622E794740}">
      <dgm:prSet/>
      <dgm:spPr/>
      <dgm:t>
        <a:bodyPr/>
        <a:lstStyle/>
        <a:p>
          <a:endParaRPr lang="en-US"/>
        </a:p>
      </dgm:t>
    </dgm:pt>
    <dgm:pt modelId="{A88A3E1C-D0C3-9845-AA9A-3DE54633FF83}">
      <dgm:prSet custT="1"/>
      <dgm:spPr/>
      <dgm:t>
        <a:bodyPr/>
        <a:lstStyle/>
        <a:p>
          <a:r>
            <a:rPr lang="en-US" sz="1900" dirty="0"/>
            <a:t>Final data cleaning steps</a:t>
          </a:r>
        </a:p>
      </dgm:t>
    </dgm:pt>
    <dgm:pt modelId="{D1689FE1-6827-244C-8F05-DC007283159D}" type="parTrans" cxnId="{11C4CD10-D969-E144-A1EF-BAA3FCC6032E}">
      <dgm:prSet/>
      <dgm:spPr/>
      <dgm:t>
        <a:bodyPr/>
        <a:lstStyle/>
        <a:p>
          <a:endParaRPr lang="en-US"/>
        </a:p>
      </dgm:t>
    </dgm:pt>
    <dgm:pt modelId="{402ED8B2-8CB4-D349-B7D2-0CC6AF1B8605}" type="sibTrans" cxnId="{11C4CD10-D969-E144-A1EF-BAA3FCC6032E}">
      <dgm:prSet/>
      <dgm:spPr/>
      <dgm:t>
        <a:bodyPr/>
        <a:lstStyle/>
        <a:p>
          <a:endParaRPr lang="en-US"/>
        </a:p>
      </dgm:t>
    </dgm:pt>
    <dgm:pt modelId="{D4A222E3-6477-B946-9F27-F4BAECD6F159}">
      <dgm:prSet custT="1"/>
      <dgm:spPr/>
      <dgm:t>
        <a:bodyPr/>
        <a:lstStyle/>
        <a:p>
          <a:r>
            <a:rPr lang="en-US" sz="1900" dirty="0"/>
            <a:t>Pre-processing steps</a:t>
          </a:r>
        </a:p>
      </dgm:t>
    </dgm:pt>
    <dgm:pt modelId="{E64D93CB-19F3-4A4B-A35E-DB080EFF4D43}" type="parTrans" cxnId="{467E577B-3284-8246-B690-E374D1B2C913}">
      <dgm:prSet/>
      <dgm:spPr/>
      <dgm:t>
        <a:bodyPr/>
        <a:lstStyle/>
        <a:p>
          <a:endParaRPr lang="en-US"/>
        </a:p>
      </dgm:t>
    </dgm:pt>
    <dgm:pt modelId="{C0DF387D-9D3F-394B-991F-4F7116EE11BF}" type="sibTrans" cxnId="{467E577B-3284-8246-B690-E374D1B2C913}">
      <dgm:prSet/>
      <dgm:spPr/>
      <dgm:t>
        <a:bodyPr/>
        <a:lstStyle/>
        <a:p>
          <a:endParaRPr lang="en-US"/>
        </a:p>
      </dgm:t>
    </dgm:pt>
    <dgm:pt modelId="{E0399BF5-CEBC-7744-B16A-DB529C2867ED}">
      <dgm:prSet/>
      <dgm:spPr/>
      <dgm:t>
        <a:bodyPr/>
        <a:lstStyle/>
        <a:p>
          <a:r>
            <a:rPr lang="en-US" dirty="0"/>
            <a:t>Baseline score found</a:t>
          </a:r>
        </a:p>
      </dgm:t>
    </dgm:pt>
    <dgm:pt modelId="{F8EFF164-6996-EC4C-BC56-3BA2764EE97A}" type="parTrans" cxnId="{2DCD894C-DE8D-914E-9980-1E847E486390}">
      <dgm:prSet/>
      <dgm:spPr/>
      <dgm:t>
        <a:bodyPr/>
        <a:lstStyle/>
        <a:p>
          <a:endParaRPr lang="en-US"/>
        </a:p>
      </dgm:t>
    </dgm:pt>
    <dgm:pt modelId="{1F7758DA-5642-514B-8609-C1A645A4C941}" type="sibTrans" cxnId="{2DCD894C-DE8D-914E-9980-1E847E486390}">
      <dgm:prSet/>
      <dgm:spPr/>
      <dgm:t>
        <a:bodyPr/>
        <a:lstStyle/>
        <a:p>
          <a:endParaRPr lang="en-US"/>
        </a:p>
      </dgm:t>
    </dgm:pt>
    <dgm:pt modelId="{5E01F362-246D-B448-8FB7-01F372534FA4}">
      <dgm:prSet/>
      <dgm:spPr/>
      <dgm:t>
        <a:bodyPr/>
        <a:lstStyle/>
        <a:p>
          <a:r>
            <a:rPr lang="en-US" dirty="0"/>
            <a:t>Wanted to minimize as many false negatives as I could</a:t>
          </a:r>
        </a:p>
      </dgm:t>
    </dgm:pt>
    <dgm:pt modelId="{1A455080-A629-F84B-9D47-42EBB2AFF4BE}" type="parTrans" cxnId="{53DBEB81-2255-4C49-8F8D-7820C12C556E}">
      <dgm:prSet/>
      <dgm:spPr/>
      <dgm:t>
        <a:bodyPr/>
        <a:lstStyle/>
        <a:p>
          <a:endParaRPr lang="en-US"/>
        </a:p>
      </dgm:t>
    </dgm:pt>
    <dgm:pt modelId="{B42AA8E1-9C29-504E-98FB-4372B45AB533}" type="sibTrans" cxnId="{53DBEB81-2255-4C49-8F8D-7820C12C556E}">
      <dgm:prSet/>
      <dgm:spPr/>
      <dgm:t>
        <a:bodyPr/>
        <a:lstStyle/>
        <a:p>
          <a:endParaRPr lang="en-US"/>
        </a:p>
      </dgm:t>
    </dgm:pt>
    <dgm:pt modelId="{0215A8FA-A264-2245-A65F-E555588BEEB3}" type="pres">
      <dgm:prSet presAssocID="{50889AF7-746E-E042-9CFF-E2CA792E4759}" presName="outerComposite" presStyleCnt="0">
        <dgm:presLayoutVars>
          <dgm:chMax val="5"/>
          <dgm:dir/>
          <dgm:resizeHandles val="exact"/>
        </dgm:presLayoutVars>
      </dgm:prSet>
      <dgm:spPr/>
    </dgm:pt>
    <dgm:pt modelId="{9CBE711F-585F-564D-82B9-AA4C5ED6BFBF}" type="pres">
      <dgm:prSet presAssocID="{50889AF7-746E-E042-9CFF-E2CA792E4759}" presName="dummyMaxCanvas" presStyleCnt="0">
        <dgm:presLayoutVars/>
      </dgm:prSet>
      <dgm:spPr/>
    </dgm:pt>
    <dgm:pt modelId="{574038CE-CAD5-3844-A4F9-CE284C66F23C}" type="pres">
      <dgm:prSet presAssocID="{50889AF7-746E-E042-9CFF-E2CA792E4759}" presName="FiveNodes_1" presStyleLbl="node1" presStyleIdx="0" presStyleCnt="5">
        <dgm:presLayoutVars>
          <dgm:bulletEnabled val="1"/>
        </dgm:presLayoutVars>
      </dgm:prSet>
      <dgm:spPr/>
    </dgm:pt>
    <dgm:pt modelId="{896F4095-DD72-9941-A47F-21A235F88150}" type="pres">
      <dgm:prSet presAssocID="{50889AF7-746E-E042-9CFF-E2CA792E4759}" presName="FiveNodes_2" presStyleLbl="node1" presStyleIdx="1" presStyleCnt="5">
        <dgm:presLayoutVars>
          <dgm:bulletEnabled val="1"/>
        </dgm:presLayoutVars>
      </dgm:prSet>
      <dgm:spPr/>
    </dgm:pt>
    <dgm:pt modelId="{08422ABB-995F-F541-891A-BB8680B2CCF7}" type="pres">
      <dgm:prSet presAssocID="{50889AF7-746E-E042-9CFF-E2CA792E4759}" presName="FiveNodes_3" presStyleLbl="node1" presStyleIdx="2" presStyleCnt="5">
        <dgm:presLayoutVars>
          <dgm:bulletEnabled val="1"/>
        </dgm:presLayoutVars>
      </dgm:prSet>
      <dgm:spPr/>
    </dgm:pt>
    <dgm:pt modelId="{BB89E722-366A-6E47-BD07-A8C48F9CA21E}" type="pres">
      <dgm:prSet presAssocID="{50889AF7-746E-E042-9CFF-E2CA792E4759}" presName="FiveNodes_4" presStyleLbl="node1" presStyleIdx="3" presStyleCnt="5">
        <dgm:presLayoutVars>
          <dgm:bulletEnabled val="1"/>
        </dgm:presLayoutVars>
      </dgm:prSet>
      <dgm:spPr/>
    </dgm:pt>
    <dgm:pt modelId="{94643FE4-9AC0-EB4D-A165-1CDFC3079140}" type="pres">
      <dgm:prSet presAssocID="{50889AF7-746E-E042-9CFF-E2CA792E4759}" presName="FiveNodes_5" presStyleLbl="node1" presStyleIdx="4" presStyleCnt="5">
        <dgm:presLayoutVars>
          <dgm:bulletEnabled val="1"/>
        </dgm:presLayoutVars>
      </dgm:prSet>
      <dgm:spPr/>
    </dgm:pt>
    <dgm:pt modelId="{8ACE6E46-40FD-3144-A0A1-575AC3ECCB17}" type="pres">
      <dgm:prSet presAssocID="{50889AF7-746E-E042-9CFF-E2CA792E4759}" presName="FiveConn_1-2" presStyleLbl="fgAccFollowNode1" presStyleIdx="0" presStyleCnt="4">
        <dgm:presLayoutVars>
          <dgm:bulletEnabled val="1"/>
        </dgm:presLayoutVars>
      </dgm:prSet>
      <dgm:spPr/>
    </dgm:pt>
    <dgm:pt modelId="{A56EBBF8-0CBC-FC4A-AE62-EE7D5A6186A6}" type="pres">
      <dgm:prSet presAssocID="{50889AF7-746E-E042-9CFF-E2CA792E4759}" presName="FiveConn_2-3" presStyleLbl="fgAccFollowNode1" presStyleIdx="1" presStyleCnt="4">
        <dgm:presLayoutVars>
          <dgm:bulletEnabled val="1"/>
        </dgm:presLayoutVars>
      </dgm:prSet>
      <dgm:spPr/>
    </dgm:pt>
    <dgm:pt modelId="{E0A6F878-CA93-8E4D-AB9B-2AA8F1024B59}" type="pres">
      <dgm:prSet presAssocID="{50889AF7-746E-E042-9CFF-E2CA792E4759}" presName="FiveConn_3-4" presStyleLbl="fgAccFollowNode1" presStyleIdx="2" presStyleCnt="4">
        <dgm:presLayoutVars>
          <dgm:bulletEnabled val="1"/>
        </dgm:presLayoutVars>
      </dgm:prSet>
      <dgm:spPr/>
    </dgm:pt>
    <dgm:pt modelId="{28209E1E-3339-2645-959A-6486FC1F1E9D}" type="pres">
      <dgm:prSet presAssocID="{50889AF7-746E-E042-9CFF-E2CA792E4759}" presName="FiveConn_4-5" presStyleLbl="fgAccFollowNode1" presStyleIdx="3" presStyleCnt="4">
        <dgm:presLayoutVars>
          <dgm:bulletEnabled val="1"/>
        </dgm:presLayoutVars>
      </dgm:prSet>
      <dgm:spPr/>
    </dgm:pt>
    <dgm:pt modelId="{65DC6A29-257B-634C-87B8-39B5578425A4}" type="pres">
      <dgm:prSet presAssocID="{50889AF7-746E-E042-9CFF-E2CA792E4759}" presName="FiveNodes_1_text" presStyleLbl="node1" presStyleIdx="4" presStyleCnt="5">
        <dgm:presLayoutVars>
          <dgm:bulletEnabled val="1"/>
        </dgm:presLayoutVars>
      </dgm:prSet>
      <dgm:spPr/>
    </dgm:pt>
    <dgm:pt modelId="{9A7646A8-820A-1146-86E1-8B98B047BC11}" type="pres">
      <dgm:prSet presAssocID="{50889AF7-746E-E042-9CFF-E2CA792E4759}" presName="FiveNodes_2_text" presStyleLbl="node1" presStyleIdx="4" presStyleCnt="5">
        <dgm:presLayoutVars>
          <dgm:bulletEnabled val="1"/>
        </dgm:presLayoutVars>
      </dgm:prSet>
      <dgm:spPr/>
    </dgm:pt>
    <dgm:pt modelId="{411D5E79-93CD-A942-BE58-E19ED9E05CE8}" type="pres">
      <dgm:prSet presAssocID="{50889AF7-746E-E042-9CFF-E2CA792E4759}" presName="FiveNodes_3_text" presStyleLbl="node1" presStyleIdx="4" presStyleCnt="5">
        <dgm:presLayoutVars>
          <dgm:bulletEnabled val="1"/>
        </dgm:presLayoutVars>
      </dgm:prSet>
      <dgm:spPr/>
    </dgm:pt>
    <dgm:pt modelId="{0848D47B-1341-9C46-ACE5-1C8602C50B4B}" type="pres">
      <dgm:prSet presAssocID="{50889AF7-746E-E042-9CFF-E2CA792E4759}" presName="FiveNodes_4_text" presStyleLbl="node1" presStyleIdx="4" presStyleCnt="5">
        <dgm:presLayoutVars>
          <dgm:bulletEnabled val="1"/>
        </dgm:presLayoutVars>
      </dgm:prSet>
      <dgm:spPr/>
    </dgm:pt>
    <dgm:pt modelId="{D8ED43E8-0993-364F-8A2D-3668716C8FDC}" type="pres">
      <dgm:prSet presAssocID="{50889AF7-746E-E042-9CFF-E2CA792E4759}" presName="FiveNodes_5_text" presStyleLbl="node1" presStyleIdx="4" presStyleCnt="5">
        <dgm:presLayoutVars>
          <dgm:bulletEnabled val="1"/>
        </dgm:presLayoutVars>
      </dgm:prSet>
      <dgm:spPr/>
    </dgm:pt>
  </dgm:ptLst>
  <dgm:cxnLst>
    <dgm:cxn modelId="{A5EA7B0F-23C0-3949-AACB-F80279452019}" type="presOf" srcId="{57820E70-B778-1049-B730-F2B4B2184C94}" destId="{574038CE-CAD5-3844-A4F9-CE284C66F23C}" srcOrd="0" destOrd="0" presId="urn:microsoft.com/office/officeart/2005/8/layout/vProcess5"/>
    <dgm:cxn modelId="{45D31410-F3D8-0B4B-B170-66949DB1067A}" type="presOf" srcId="{D4A222E3-6477-B946-9F27-F4BAECD6F159}" destId="{411D5E79-93CD-A942-BE58-E19ED9E05CE8}" srcOrd="1" destOrd="0" presId="urn:microsoft.com/office/officeart/2005/8/layout/vProcess5"/>
    <dgm:cxn modelId="{11C4CD10-D969-E144-A1EF-BAA3FCC6032E}" srcId="{50889AF7-746E-E042-9CFF-E2CA792E4759}" destId="{A88A3E1C-D0C3-9845-AA9A-3DE54633FF83}" srcOrd="1" destOrd="0" parTransId="{D1689FE1-6827-244C-8F05-DC007283159D}" sibTransId="{402ED8B2-8CB4-D349-B7D2-0CC6AF1B8605}"/>
    <dgm:cxn modelId="{2DCD894C-DE8D-914E-9980-1E847E486390}" srcId="{50889AF7-746E-E042-9CFF-E2CA792E4759}" destId="{E0399BF5-CEBC-7744-B16A-DB529C2867ED}" srcOrd="3" destOrd="0" parTransId="{F8EFF164-6996-EC4C-BC56-3BA2764EE97A}" sibTransId="{1F7758DA-5642-514B-8609-C1A645A4C941}"/>
    <dgm:cxn modelId="{23656C4D-906C-814B-B8C6-009CAD549B2B}" type="presOf" srcId="{E0399BF5-CEBC-7744-B16A-DB529C2867ED}" destId="{BB89E722-366A-6E47-BD07-A8C48F9CA21E}" srcOrd="0" destOrd="0" presId="urn:microsoft.com/office/officeart/2005/8/layout/vProcess5"/>
    <dgm:cxn modelId="{D990D25E-677F-5A4B-AD45-D27D3E5ADC62}" type="presOf" srcId="{5E01F362-246D-B448-8FB7-01F372534FA4}" destId="{D8ED43E8-0993-364F-8A2D-3668716C8FDC}" srcOrd="1" destOrd="0" presId="urn:microsoft.com/office/officeart/2005/8/layout/vProcess5"/>
    <dgm:cxn modelId="{E146F05E-F835-4F43-90FD-ED2159E1F56B}" type="presOf" srcId="{1F7758DA-5642-514B-8609-C1A645A4C941}" destId="{28209E1E-3339-2645-959A-6486FC1F1E9D}" srcOrd="0" destOrd="0" presId="urn:microsoft.com/office/officeart/2005/8/layout/vProcess5"/>
    <dgm:cxn modelId="{FF729C6F-FB10-D74A-A708-0180D89D8F84}" type="presOf" srcId="{402ED8B2-8CB4-D349-B7D2-0CC6AF1B8605}" destId="{A56EBBF8-0CBC-FC4A-AE62-EE7D5A6186A6}" srcOrd="0" destOrd="0" presId="urn:microsoft.com/office/officeart/2005/8/layout/vProcess5"/>
    <dgm:cxn modelId="{467E577B-3284-8246-B690-E374D1B2C913}" srcId="{50889AF7-746E-E042-9CFF-E2CA792E4759}" destId="{D4A222E3-6477-B946-9F27-F4BAECD6F159}" srcOrd="2" destOrd="0" parTransId="{E64D93CB-19F3-4A4B-A35E-DB080EFF4D43}" sibTransId="{C0DF387D-9D3F-394B-991F-4F7116EE11BF}"/>
    <dgm:cxn modelId="{53DBEB81-2255-4C49-8F8D-7820C12C556E}" srcId="{50889AF7-746E-E042-9CFF-E2CA792E4759}" destId="{5E01F362-246D-B448-8FB7-01F372534FA4}" srcOrd="4" destOrd="0" parTransId="{1A455080-A629-F84B-9D47-42EBB2AFF4BE}" sibTransId="{B42AA8E1-9C29-504E-98FB-4372B45AB533}"/>
    <dgm:cxn modelId="{888863AA-5CF7-D440-9D46-E940501CAB3C}" type="presOf" srcId="{A88A3E1C-D0C3-9845-AA9A-3DE54633FF83}" destId="{896F4095-DD72-9941-A47F-21A235F88150}" srcOrd="0" destOrd="0" presId="urn:microsoft.com/office/officeart/2005/8/layout/vProcess5"/>
    <dgm:cxn modelId="{0D152CB2-95B6-C345-976B-613E9A934609}" type="presOf" srcId="{5E01F362-246D-B448-8FB7-01F372534FA4}" destId="{94643FE4-9AC0-EB4D-A165-1CDFC3079140}" srcOrd="0" destOrd="0" presId="urn:microsoft.com/office/officeart/2005/8/layout/vProcess5"/>
    <dgm:cxn modelId="{F56E35C0-88E4-8F45-A063-143BCE517FD8}" type="presOf" srcId="{D4A222E3-6477-B946-9F27-F4BAECD6F159}" destId="{08422ABB-995F-F541-891A-BB8680B2CCF7}" srcOrd="0" destOrd="0" presId="urn:microsoft.com/office/officeart/2005/8/layout/vProcess5"/>
    <dgm:cxn modelId="{9A958ADB-FB05-F541-821A-816941DAE812}" type="presOf" srcId="{E0399BF5-CEBC-7744-B16A-DB529C2867ED}" destId="{0848D47B-1341-9C46-ACE5-1C8602C50B4B}" srcOrd="1" destOrd="0" presId="urn:microsoft.com/office/officeart/2005/8/layout/vProcess5"/>
    <dgm:cxn modelId="{B2DFECDD-53D8-E04C-AFC9-426E5D6D2572}" type="presOf" srcId="{3882CE20-D158-EB46-9B54-E28784930F7F}" destId="{8ACE6E46-40FD-3144-A0A1-575AC3ECCB17}" srcOrd="0" destOrd="0" presId="urn:microsoft.com/office/officeart/2005/8/layout/vProcess5"/>
    <dgm:cxn modelId="{5706D9E5-2F5C-8F40-BD0E-3B7370178E70}" type="presOf" srcId="{57820E70-B778-1049-B730-F2B4B2184C94}" destId="{65DC6A29-257B-634C-87B8-39B5578425A4}" srcOrd="1" destOrd="0" presId="urn:microsoft.com/office/officeart/2005/8/layout/vProcess5"/>
    <dgm:cxn modelId="{E71B96F4-7FC3-5345-893A-DC23B7ACA586}" type="presOf" srcId="{A88A3E1C-D0C3-9845-AA9A-3DE54633FF83}" destId="{9A7646A8-820A-1146-86E1-8B98B047BC11}" srcOrd="1" destOrd="0" presId="urn:microsoft.com/office/officeart/2005/8/layout/vProcess5"/>
    <dgm:cxn modelId="{028BABF7-D167-994D-85F1-600390FDBFF2}" type="presOf" srcId="{C0DF387D-9D3F-394B-991F-4F7116EE11BF}" destId="{E0A6F878-CA93-8E4D-AB9B-2AA8F1024B59}" srcOrd="0" destOrd="0" presId="urn:microsoft.com/office/officeart/2005/8/layout/vProcess5"/>
    <dgm:cxn modelId="{8E7118FB-861A-8144-86E3-D3A65594A431}" type="presOf" srcId="{50889AF7-746E-E042-9CFF-E2CA792E4759}" destId="{0215A8FA-A264-2245-A65F-E555588BEEB3}" srcOrd="0" destOrd="0" presId="urn:microsoft.com/office/officeart/2005/8/layout/vProcess5"/>
    <dgm:cxn modelId="{185273FE-0900-3B49-8898-86622E794740}" srcId="{50889AF7-746E-E042-9CFF-E2CA792E4759}" destId="{57820E70-B778-1049-B730-F2B4B2184C94}" srcOrd="0" destOrd="0" parTransId="{A6D635E7-2219-B94B-89C2-10786B12C53C}" sibTransId="{3882CE20-D158-EB46-9B54-E28784930F7F}"/>
    <dgm:cxn modelId="{49FB8106-0DE7-CE4A-B5C9-7D8A596B7861}" type="presParOf" srcId="{0215A8FA-A264-2245-A65F-E555588BEEB3}" destId="{9CBE711F-585F-564D-82B9-AA4C5ED6BFBF}" srcOrd="0" destOrd="0" presId="urn:microsoft.com/office/officeart/2005/8/layout/vProcess5"/>
    <dgm:cxn modelId="{79718829-62FA-F34E-B8BC-0D5D571E658F}" type="presParOf" srcId="{0215A8FA-A264-2245-A65F-E555588BEEB3}" destId="{574038CE-CAD5-3844-A4F9-CE284C66F23C}" srcOrd="1" destOrd="0" presId="urn:microsoft.com/office/officeart/2005/8/layout/vProcess5"/>
    <dgm:cxn modelId="{5F39C4CE-F82F-3E4B-9F54-6839A4ABC303}" type="presParOf" srcId="{0215A8FA-A264-2245-A65F-E555588BEEB3}" destId="{896F4095-DD72-9941-A47F-21A235F88150}" srcOrd="2" destOrd="0" presId="urn:microsoft.com/office/officeart/2005/8/layout/vProcess5"/>
    <dgm:cxn modelId="{ABBAB8DC-BD27-A54C-8E14-93F419510F8B}" type="presParOf" srcId="{0215A8FA-A264-2245-A65F-E555588BEEB3}" destId="{08422ABB-995F-F541-891A-BB8680B2CCF7}" srcOrd="3" destOrd="0" presId="urn:microsoft.com/office/officeart/2005/8/layout/vProcess5"/>
    <dgm:cxn modelId="{FD81DAD3-4E19-4341-A978-D3B659818A17}" type="presParOf" srcId="{0215A8FA-A264-2245-A65F-E555588BEEB3}" destId="{BB89E722-366A-6E47-BD07-A8C48F9CA21E}" srcOrd="4" destOrd="0" presId="urn:microsoft.com/office/officeart/2005/8/layout/vProcess5"/>
    <dgm:cxn modelId="{DCD28B76-E01F-9042-865E-7AD5A443744E}" type="presParOf" srcId="{0215A8FA-A264-2245-A65F-E555588BEEB3}" destId="{94643FE4-9AC0-EB4D-A165-1CDFC3079140}" srcOrd="5" destOrd="0" presId="urn:microsoft.com/office/officeart/2005/8/layout/vProcess5"/>
    <dgm:cxn modelId="{114D7166-FF48-3146-A020-CE9028743DA5}" type="presParOf" srcId="{0215A8FA-A264-2245-A65F-E555588BEEB3}" destId="{8ACE6E46-40FD-3144-A0A1-575AC3ECCB17}" srcOrd="6" destOrd="0" presId="urn:microsoft.com/office/officeart/2005/8/layout/vProcess5"/>
    <dgm:cxn modelId="{1DB796F1-B812-A045-9885-1271C3D0BF30}" type="presParOf" srcId="{0215A8FA-A264-2245-A65F-E555588BEEB3}" destId="{A56EBBF8-0CBC-FC4A-AE62-EE7D5A6186A6}" srcOrd="7" destOrd="0" presId="urn:microsoft.com/office/officeart/2005/8/layout/vProcess5"/>
    <dgm:cxn modelId="{5C361F1C-2BA5-FE43-87C5-AAD37BD00A70}" type="presParOf" srcId="{0215A8FA-A264-2245-A65F-E555588BEEB3}" destId="{E0A6F878-CA93-8E4D-AB9B-2AA8F1024B59}" srcOrd="8" destOrd="0" presId="urn:microsoft.com/office/officeart/2005/8/layout/vProcess5"/>
    <dgm:cxn modelId="{72B1E3BE-009D-C748-B58C-4ECCEED8A2E8}" type="presParOf" srcId="{0215A8FA-A264-2245-A65F-E555588BEEB3}" destId="{28209E1E-3339-2645-959A-6486FC1F1E9D}" srcOrd="9" destOrd="0" presId="urn:microsoft.com/office/officeart/2005/8/layout/vProcess5"/>
    <dgm:cxn modelId="{F19DA7BD-4BB8-4140-A207-6EFE4D48B620}" type="presParOf" srcId="{0215A8FA-A264-2245-A65F-E555588BEEB3}" destId="{65DC6A29-257B-634C-87B8-39B5578425A4}" srcOrd="10" destOrd="0" presId="urn:microsoft.com/office/officeart/2005/8/layout/vProcess5"/>
    <dgm:cxn modelId="{E339860F-29DB-3F4A-9249-E4564BA03385}" type="presParOf" srcId="{0215A8FA-A264-2245-A65F-E555588BEEB3}" destId="{9A7646A8-820A-1146-86E1-8B98B047BC11}" srcOrd="11" destOrd="0" presId="urn:microsoft.com/office/officeart/2005/8/layout/vProcess5"/>
    <dgm:cxn modelId="{D56BF8DA-6C73-A548-8623-D8015493138E}" type="presParOf" srcId="{0215A8FA-A264-2245-A65F-E555588BEEB3}" destId="{411D5E79-93CD-A942-BE58-E19ED9E05CE8}" srcOrd="12" destOrd="0" presId="urn:microsoft.com/office/officeart/2005/8/layout/vProcess5"/>
    <dgm:cxn modelId="{37FFCE41-8D93-2A4B-B36A-16043A60B44D}" type="presParOf" srcId="{0215A8FA-A264-2245-A65F-E555588BEEB3}" destId="{0848D47B-1341-9C46-ACE5-1C8602C50B4B}" srcOrd="13" destOrd="0" presId="urn:microsoft.com/office/officeart/2005/8/layout/vProcess5"/>
    <dgm:cxn modelId="{CB21C356-E031-3C49-9B8E-1D3595A78DD7}" type="presParOf" srcId="{0215A8FA-A264-2245-A65F-E555588BEEB3}" destId="{D8ED43E8-0993-364F-8A2D-3668716C8FDC}"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323DD6-41F1-3549-B9B4-FD44A28C48AD}" type="doc">
      <dgm:prSet loTypeId="urn:microsoft.com/office/officeart/2005/8/layout/lProcess3" loCatId="relationship" qsTypeId="urn:microsoft.com/office/officeart/2005/8/quickstyle/simple3" qsCatId="simple" csTypeId="urn:microsoft.com/office/officeart/2005/8/colors/colorful2" csCatId="colorful" phldr="1"/>
      <dgm:spPr/>
      <dgm:t>
        <a:bodyPr/>
        <a:lstStyle/>
        <a:p>
          <a:endParaRPr lang="en-US"/>
        </a:p>
      </dgm:t>
    </dgm:pt>
    <dgm:pt modelId="{AC11F2C4-9815-C741-8C30-C52EBCD04425}">
      <dgm:prSet/>
      <dgm:spPr/>
      <dgm:t>
        <a:bodyPr/>
        <a:lstStyle/>
        <a:p>
          <a:r>
            <a:rPr lang="en-US"/>
            <a:t>Ran several different models</a:t>
          </a:r>
        </a:p>
      </dgm:t>
    </dgm:pt>
    <dgm:pt modelId="{7170D0D9-6E8C-814E-9D24-29128F83BE5B}" type="parTrans" cxnId="{37E324FE-9BEB-7E42-AFEC-BC668CCAF7D5}">
      <dgm:prSet/>
      <dgm:spPr/>
      <dgm:t>
        <a:bodyPr/>
        <a:lstStyle/>
        <a:p>
          <a:endParaRPr lang="en-US"/>
        </a:p>
      </dgm:t>
    </dgm:pt>
    <dgm:pt modelId="{6D43262F-00FC-B64D-9216-746C904ECA2F}" type="sibTrans" cxnId="{37E324FE-9BEB-7E42-AFEC-BC668CCAF7D5}">
      <dgm:prSet/>
      <dgm:spPr/>
      <dgm:t>
        <a:bodyPr/>
        <a:lstStyle/>
        <a:p>
          <a:endParaRPr lang="en-US"/>
        </a:p>
      </dgm:t>
    </dgm:pt>
    <dgm:pt modelId="{B8E42F0E-9EC2-2748-A025-C71B92C7B3CA}">
      <dgm:prSet/>
      <dgm:spPr/>
      <dgm:t>
        <a:bodyPr/>
        <a:lstStyle/>
        <a:p>
          <a:r>
            <a:rPr lang="en-US" dirty="0"/>
            <a:t>Random Forest</a:t>
          </a:r>
        </a:p>
      </dgm:t>
    </dgm:pt>
    <dgm:pt modelId="{A573C78A-3BCF-9046-B15F-41EFDC9D4DDF}" type="parTrans" cxnId="{04568C4E-9AF9-1F41-A6C3-60A091D18B4D}">
      <dgm:prSet/>
      <dgm:spPr/>
      <dgm:t>
        <a:bodyPr/>
        <a:lstStyle/>
        <a:p>
          <a:endParaRPr lang="en-US"/>
        </a:p>
      </dgm:t>
    </dgm:pt>
    <dgm:pt modelId="{E1C7ADFB-379C-0E4C-87A3-0E8FFF2A1497}" type="sibTrans" cxnId="{04568C4E-9AF9-1F41-A6C3-60A091D18B4D}">
      <dgm:prSet/>
      <dgm:spPr/>
      <dgm:t>
        <a:bodyPr/>
        <a:lstStyle/>
        <a:p>
          <a:endParaRPr lang="en-US"/>
        </a:p>
      </dgm:t>
    </dgm:pt>
    <dgm:pt modelId="{92B47E2D-FC61-E943-81C9-5F16A318686F}">
      <dgm:prSet/>
      <dgm:spPr/>
      <dgm:t>
        <a:bodyPr/>
        <a:lstStyle/>
        <a:p>
          <a:r>
            <a:rPr lang="en-US" dirty="0"/>
            <a:t>Random Forest</a:t>
          </a:r>
        </a:p>
      </dgm:t>
    </dgm:pt>
    <dgm:pt modelId="{379A9FEF-9EBC-3645-B469-087A0CB6BB22}" type="parTrans" cxnId="{89D7203E-1D9F-0D4C-948D-2291652950F0}">
      <dgm:prSet/>
      <dgm:spPr/>
      <dgm:t>
        <a:bodyPr/>
        <a:lstStyle/>
        <a:p>
          <a:endParaRPr lang="en-US"/>
        </a:p>
      </dgm:t>
    </dgm:pt>
    <dgm:pt modelId="{3772CFAD-73DB-514E-A6DF-31FD432EDE39}" type="sibTrans" cxnId="{89D7203E-1D9F-0D4C-948D-2291652950F0}">
      <dgm:prSet/>
      <dgm:spPr/>
      <dgm:t>
        <a:bodyPr/>
        <a:lstStyle/>
        <a:p>
          <a:endParaRPr lang="en-US"/>
        </a:p>
      </dgm:t>
    </dgm:pt>
    <dgm:pt modelId="{C5C77AC9-795A-0548-A58F-31762740E9AD}">
      <dgm:prSet/>
      <dgm:spPr/>
      <dgm:t>
        <a:bodyPr/>
        <a:lstStyle/>
        <a:p>
          <a:r>
            <a:rPr lang="en-US" dirty="0"/>
            <a:t>Difference of 14 misclassified food secure</a:t>
          </a:r>
        </a:p>
      </dgm:t>
    </dgm:pt>
    <dgm:pt modelId="{17F6E56C-D1C6-6E47-9FF8-2D857E50056C}" type="parTrans" cxnId="{65C3348C-FB77-9F43-AF6F-A9AB9DEE0F4D}">
      <dgm:prSet/>
      <dgm:spPr/>
      <dgm:t>
        <a:bodyPr/>
        <a:lstStyle/>
        <a:p>
          <a:endParaRPr lang="en-US"/>
        </a:p>
      </dgm:t>
    </dgm:pt>
    <dgm:pt modelId="{AA280032-7FA6-9540-9AF8-58B03F9B81C4}" type="sibTrans" cxnId="{65C3348C-FB77-9F43-AF6F-A9AB9DEE0F4D}">
      <dgm:prSet/>
      <dgm:spPr/>
      <dgm:t>
        <a:bodyPr/>
        <a:lstStyle/>
        <a:p>
          <a:endParaRPr lang="en-US"/>
        </a:p>
      </dgm:t>
    </dgm:pt>
    <dgm:pt modelId="{1F62ABF9-62A6-9B42-9109-95E6FBDF9FB3}">
      <dgm:prSet/>
      <dgm:spPr/>
      <dgm:t>
        <a:bodyPr/>
        <a:lstStyle/>
        <a:p>
          <a:r>
            <a:rPr lang="en-US"/>
            <a:t>Metrics checked for each model</a:t>
          </a:r>
        </a:p>
      </dgm:t>
    </dgm:pt>
    <dgm:pt modelId="{8F228478-45D1-8F45-B394-FD265FDEAC34}" type="parTrans" cxnId="{ACD7BAAD-9702-B24B-A92A-679149348DAC}">
      <dgm:prSet/>
      <dgm:spPr/>
      <dgm:t>
        <a:bodyPr/>
        <a:lstStyle/>
        <a:p>
          <a:endParaRPr lang="en-US"/>
        </a:p>
      </dgm:t>
    </dgm:pt>
    <dgm:pt modelId="{DC065AD6-D0F3-FF49-925B-18D4163DBF15}" type="sibTrans" cxnId="{ACD7BAAD-9702-B24B-A92A-679149348DAC}">
      <dgm:prSet/>
      <dgm:spPr/>
      <dgm:t>
        <a:bodyPr/>
        <a:lstStyle/>
        <a:p>
          <a:endParaRPr lang="en-US"/>
        </a:p>
      </dgm:t>
    </dgm:pt>
    <dgm:pt modelId="{246F7E87-7DCD-8047-8EB8-E182CB4338F1}">
      <dgm:prSet/>
      <dgm:spPr/>
      <dgm:t>
        <a:bodyPr/>
        <a:lstStyle/>
        <a:p>
          <a:r>
            <a:rPr lang="en-US"/>
            <a:t>Misclassified percentage for positive and negative classes</a:t>
          </a:r>
        </a:p>
      </dgm:t>
    </dgm:pt>
    <dgm:pt modelId="{11EEBB14-2968-344C-82AC-A9BE46779ACB}" type="parTrans" cxnId="{04B9E054-3C8E-2F49-B93E-77470FE94636}">
      <dgm:prSet/>
      <dgm:spPr/>
      <dgm:t>
        <a:bodyPr/>
        <a:lstStyle/>
        <a:p>
          <a:endParaRPr lang="en-US"/>
        </a:p>
      </dgm:t>
    </dgm:pt>
    <dgm:pt modelId="{7E89EAB9-7CD8-2A4F-9F68-08F272B6A646}" type="sibTrans" cxnId="{04B9E054-3C8E-2F49-B93E-77470FE94636}">
      <dgm:prSet/>
      <dgm:spPr/>
      <dgm:t>
        <a:bodyPr/>
        <a:lstStyle/>
        <a:p>
          <a:endParaRPr lang="en-US"/>
        </a:p>
      </dgm:t>
    </dgm:pt>
    <dgm:pt modelId="{36D4A998-689A-0044-A7AC-B835220463DD}">
      <dgm:prSet/>
      <dgm:spPr/>
      <dgm:t>
        <a:bodyPr/>
        <a:lstStyle/>
        <a:p>
          <a:r>
            <a:rPr lang="en-US"/>
            <a:t>Accuracy</a:t>
          </a:r>
        </a:p>
      </dgm:t>
    </dgm:pt>
    <dgm:pt modelId="{E229433B-9A4F-0044-88CC-2712919B0F0F}" type="parTrans" cxnId="{A5D3365A-F072-0D44-B9A7-2E6D0B1F9E44}">
      <dgm:prSet/>
      <dgm:spPr/>
      <dgm:t>
        <a:bodyPr/>
        <a:lstStyle/>
        <a:p>
          <a:endParaRPr lang="en-US"/>
        </a:p>
      </dgm:t>
    </dgm:pt>
    <dgm:pt modelId="{11041E2A-5101-2C4B-8EF3-1BC3E78262B1}" type="sibTrans" cxnId="{A5D3365A-F072-0D44-B9A7-2E6D0B1F9E44}">
      <dgm:prSet/>
      <dgm:spPr/>
      <dgm:t>
        <a:bodyPr/>
        <a:lstStyle/>
        <a:p>
          <a:endParaRPr lang="en-US"/>
        </a:p>
      </dgm:t>
    </dgm:pt>
    <dgm:pt modelId="{E05732CE-D513-4A4D-830F-CF9F95AD5C63}">
      <dgm:prSet/>
      <dgm:spPr/>
      <dgm:t>
        <a:bodyPr/>
        <a:lstStyle/>
        <a:p>
          <a:r>
            <a:rPr lang="en-US"/>
            <a:t>f1-score</a:t>
          </a:r>
        </a:p>
      </dgm:t>
    </dgm:pt>
    <dgm:pt modelId="{FC0F33C7-6F99-DD48-80DE-AA8D58A6DFD7}" type="parTrans" cxnId="{4AE2EBE2-ACAE-BB40-83C7-128A28517BF2}">
      <dgm:prSet/>
      <dgm:spPr/>
      <dgm:t>
        <a:bodyPr/>
        <a:lstStyle/>
        <a:p>
          <a:endParaRPr lang="en-US"/>
        </a:p>
      </dgm:t>
    </dgm:pt>
    <dgm:pt modelId="{71152A2D-8BF4-5042-ACAD-052F73989C86}" type="sibTrans" cxnId="{4AE2EBE2-ACAE-BB40-83C7-128A28517BF2}">
      <dgm:prSet/>
      <dgm:spPr/>
      <dgm:t>
        <a:bodyPr/>
        <a:lstStyle/>
        <a:p>
          <a:endParaRPr lang="en-US"/>
        </a:p>
      </dgm:t>
    </dgm:pt>
    <dgm:pt modelId="{CC7A5700-E987-BE44-BF36-C731149E526F}">
      <dgm:prSet/>
      <dgm:spPr/>
      <dgm:t>
        <a:bodyPr/>
        <a:lstStyle/>
        <a:p>
          <a:r>
            <a:rPr lang="en-US" dirty="0"/>
            <a:t>Histogram Gradient Boosting Classifier</a:t>
          </a:r>
        </a:p>
      </dgm:t>
    </dgm:pt>
    <dgm:pt modelId="{C61CDF7D-6419-0A4C-9C10-D7BC7768F581}" type="parTrans" cxnId="{E0718F23-0EA7-A043-B29C-A7CBD6DF02F5}">
      <dgm:prSet/>
      <dgm:spPr/>
      <dgm:t>
        <a:bodyPr/>
        <a:lstStyle/>
        <a:p>
          <a:endParaRPr lang="en-US"/>
        </a:p>
      </dgm:t>
    </dgm:pt>
    <dgm:pt modelId="{A12BB41D-827C-C342-B2DF-687FD8B9DC1E}" type="sibTrans" cxnId="{E0718F23-0EA7-A043-B29C-A7CBD6DF02F5}">
      <dgm:prSet/>
      <dgm:spPr/>
      <dgm:t>
        <a:bodyPr/>
        <a:lstStyle/>
        <a:p>
          <a:endParaRPr lang="en-US"/>
        </a:p>
      </dgm:t>
    </dgm:pt>
    <dgm:pt modelId="{8F99F006-4468-DB41-9DC1-D7D166F1C158}" type="pres">
      <dgm:prSet presAssocID="{58323DD6-41F1-3549-B9B4-FD44A28C48AD}" presName="Name0" presStyleCnt="0">
        <dgm:presLayoutVars>
          <dgm:chPref val="3"/>
          <dgm:dir/>
          <dgm:animLvl val="lvl"/>
          <dgm:resizeHandles/>
        </dgm:presLayoutVars>
      </dgm:prSet>
      <dgm:spPr/>
    </dgm:pt>
    <dgm:pt modelId="{50B5A919-ECE0-A54C-B796-2750F1F0869F}" type="pres">
      <dgm:prSet presAssocID="{AC11F2C4-9815-C741-8C30-C52EBCD04425}" presName="horFlow" presStyleCnt="0"/>
      <dgm:spPr/>
    </dgm:pt>
    <dgm:pt modelId="{573D9C67-5F54-C242-B0E1-56E7BE7C3537}" type="pres">
      <dgm:prSet presAssocID="{AC11F2C4-9815-C741-8C30-C52EBCD04425}" presName="bigChev" presStyleLbl="node1" presStyleIdx="0" presStyleCnt="3"/>
      <dgm:spPr/>
    </dgm:pt>
    <dgm:pt modelId="{7C2948FF-A134-DB44-A993-F8B8E260B5EA}" type="pres">
      <dgm:prSet presAssocID="{A573C78A-3BCF-9046-B15F-41EFDC9D4DDF}" presName="parTrans" presStyleCnt="0"/>
      <dgm:spPr/>
    </dgm:pt>
    <dgm:pt modelId="{9289B602-CB90-AA4F-9F5D-CC792367BD2F}" type="pres">
      <dgm:prSet presAssocID="{B8E42F0E-9EC2-2748-A025-C71B92C7B3CA}" presName="node" presStyleLbl="alignAccFollowNode1" presStyleIdx="0" presStyleCnt="6">
        <dgm:presLayoutVars>
          <dgm:bulletEnabled val="1"/>
        </dgm:presLayoutVars>
      </dgm:prSet>
      <dgm:spPr/>
    </dgm:pt>
    <dgm:pt modelId="{EFAEFF04-934D-CE41-B492-96963370908A}" type="pres">
      <dgm:prSet presAssocID="{E1C7ADFB-379C-0E4C-87A3-0E8FFF2A1497}" presName="sibTrans" presStyleCnt="0"/>
      <dgm:spPr/>
    </dgm:pt>
    <dgm:pt modelId="{BE81C3B1-A431-4049-9783-F8F4B92069E4}" type="pres">
      <dgm:prSet presAssocID="{CC7A5700-E987-BE44-BF36-C731149E526F}" presName="node" presStyleLbl="alignAccFollowNode1" presStyleIdx="1" presStyleCnt="6">
        <dgm:presLayoutVars>
          <dgm:bulletEnabled val="1"/>
        </dgm:presLayoutVars>
      </dgm:prSet>
      <dgm:spPr/>
    </dgm:pt>
    <dgm:pt modelId="{F4280CCC-0ED5-394D-8231-BE4EC6F70866}" type="pres">
      <dgm:prSet presAssocID="{AC11F2C4-9815-C741-8C30-C52EBCD04425}" presName="vSp" presStyleCnt="0"/>
      <dgm:spPr/>
    </dgm:pt>
    <dgm:pt modelId="{CE26D924-353A-8B48-B9B8-28282826111A}" type="pres">
      <dgm:prSet presAssocID="{92B47E2D-FC61-E943-81C9-5F16A318686F}" presName="horFlow" presStyleCnt="0"/>
      <dgm:spPr/>
    </dgm:pt>
    <dgm:pt modelId="{02749089-1A76-AC48-AA43-4F6A6F70BB80}" type="pres">
      <dgm:prSet presAssocID="{92B47E2D-FC61-E943-81C9-5F16A318686F}" presName="bigChev" presStyleLbl="node1" presStyleIdx="1" presStyleCnt="3"/>
      <dgm:spPr/>
    </dgm:pt>
    <dgm:pt modelId="{A1B3D707-7F50-064C-98CE-4EFE0AE3520D}" type="pres">
      <dgm:prSet presAssocID="{17F6E56C-D1C6-6E47-9FF8-2D857E50056C}" presName="parTrans" presStyleCnt="0"/>
      <dgm:spPr/>
    </dgm:pt>
    <dgm:pt modelId="{DB5456E4-1516-C749-B533-3308E0F87E95}" type="pres">
      <dgm:prSet presAssocID="{C5C77AC9-795A-0548-A58F-31762740E9AD}" presName="node" presStyleLbl="alignAccFollowNode1" presStyleIdx="2" presStyleCnt="6">
        <dgm:presLayoutVars>
          <dgm:bulletEnabled val="1"/>
        </dgm:presLayoutVars>
      </dgm:prSet>
      <dgm:spPr/>
    </dgm:pt>
    <dgm:pt modelId="{6F2AD231-C74D-1C41-BE23-07B0463AD9C2}" type="pres">
      <dgm:prSet presAssocID="{92B47E2D-FC61-E943-81C9-5F16A318686F}" presName="vSp" presStyleCnt="0"/>
      <dgm:spPr/>
    </dgm:pt>
    <dgm:pt modelId="{C1D20FFA-489E-E34B-8716-443B6984E501}" type="pres">
      <dgm:prSet presAssocID="{1F62ABF9-62A6-9B42-9109-95E6FBDF9FB3}" presName="horFlow" presStyleCnt="0"/>
      <dgm:spPr/>
    </dgm:pt>
    <dgm:pt modelId="{6AD60B0C-4594-D64A-B1A6-7DF556AA6864}" type="pres">
      <dgm:prSet presAssocID="{1F62ABF9-62A6-9B42-9109-95E6FBDF9FB3}" presName="bigChev" presStyleLbl="node1" presStyleIdx="2" presStyleCnt="3"/>
      <dgm:spPr/>
    </dgm:pt>
    <dgm:pt modelId="{52795F74-9198-A04F-B598-CDEDEF1C917E}" type="pres">
      <dgm:prSet presAssocID="{11EEBB14-2968-344C-82AC-A9BE46779ACB}" presName="parTrans" presStyleCnt="0"/>
      <dgm:spPr/>
    </dgm:pt>
    <dgm:pt modelId="{60028F46-8DCD-5C43-9984-CED3C1A119CE}" type="pres">
      <dgm:prSet presAssocID="{246F7E87-7DCD-8047-8EB8-E182CB4338F1}" presName="node" presStyleLbl="alignAccFollowNode1" presStyleIdx="3" presStyleCnt="6">
        <dgm:presLayoutVars>
          <dgm:bulletEnabled val="1"/>
        </dgm:presLayoutVars>
      </dgm:prSet>
      <dgm:spPr/>
    </dgm:pt>
    <dgm:pt modelId="{19A65A25-BC04-6E48-9755-92CFF03C8558}" type="pres">
      <dgm:prSet presAssocID="{7E89EAB9-7CD8-2A4F-9F68-08F272B6A646}" presName="sibTrans" presStyleCnt="0"/>
      <dgm:spPr/>
    </dgm:pt>
    <dgm:pt modelId="{57EAED6E-4745-7F47-B980-345200957447}" type="pres">
      <dgm:prSet presAssocID="{36D4A998-689A-0044-A7AC-B835220463DD}" presName="node" presStyleLbl="alignAccFollowNode1" presStyleIdx="4" presStyleCnt="6">
        <dgm:presLayoutVars>
          <dgm:bulletEnabled val="1"/>
        </dgm:presLayoutVars>
      </dgm:prSet>
      <dgm:spPr/>
    </dgm:pt>
    <dgm:pt modelId="{84DEDAD6-D31B-534D-801C-EF2D507ED6B0}" type="pres">
      <dgm:prSet presAssocID="{11041E2A-5101-2C4B-8EF3-1BC3E78262B1}" presName="sibTrans" presStyleCnt="0"/>
      <dgm:spPr/>
    </dgm:pt>
    <dgm:pt modelId="{DB3C811A-F6DE-B94A-9DE4-FF274551BC4F}" type="pres">
      <dgm:prSet presAssocID="{E05732CE-D513-4A4D-830F-CF9F95AD5C63}" presName="node" presStyleLbl="alignAccFollowNode1" presStyleIdx="5" presStyleCnt="6">
        <dgm:presLayoutVars>
          <dgm:bulletEnabled val="1"/>
        </dgm:presLayoutVars>
      </dgm:prSet>
      <dgm:spPr/>
    </dgm:pt>
  </dgm:ptLst>
  <dgm:cxnLst>
    <dgm:cxn modelId="{B74A6206-4033-E645-AF50-865AD7A40FF2}" type="presOf" srcId="{246F7E87-7DCD-8047-8EB8-E182CB4338F1}" destId="{60028F46-8DCD-5C43-9984-CED3C1A119CE}" srcOrd="0" destOrd="0" presId="urn:microsoft.com/office/officeart/2005/8/layout/lProcess3"/>
    <dgm:cxn modelId="{E1AC891B-BF7F-B24F-91E6-D238E3582DC7}" type="presOf" srcId="{B8E42F0E-9EC2-2748-A025-C71B92C7B3CA}" destId="{9289B602-CB90-AA4F-9F5D-CC792367BD2F}" srcOrd="0" destOrd="0" presId="urn:microsoft.com/office/officeart/2005/8/layout/lProcess3"/>
    <dgm:cxn modelId="{E0718F23-0EA7-A043-B29C-A7CBD6DF02F5}" srcId="{AC11F2C4-9815-C741-8C30-C52EBCD04425}" destId="{CC7A5700-E987-BE44-BF36-C731149E526F}" srcOrd="1" destOrd="0" parTransId="{C61CDF7D-6419-0A4C-9C10-D7BC7768F581}" sibTransId="{A12BB41D-827C-C342-B2DF-687FD8B9DC1E}"/>
    <dgm:cxn modelId="{7C30A13A-9CF1-E74F-809C-A9BB655FBDF3}" type="presOf" srcId="{36D4A998-689A-0044-A7AC-B835220463DD}" destId="{57EAED6E-4745-7F47-B980-345200957447}" srcOrd="0" destOrd="0" presId="urn:microsoft.com/office/officeart/2005/8/layout/lProcess3"/>
    <dgm:cxn modelId="{89D7203E-1D9F-0D4C-948D-2291652950F0}" srcId="{58323DD6-41F1-3549-B9B4-FD44A28C48AD}" destId="{92B47E2D-FC61-E943-81C9-5F16A318686F}" srcOrd="1" destOrd="0" parTransId="{379A9FEF-9EBC-3645-B469-087A0CB6BB22}" sibTransId="{3772CFAD-73DB-514E-A6DF-31FD432EDE39}"/>
    <dgm:cxn modelId="{04568C4E-9AF9-1F41-A6C3-60A091D18B4D}" srcId="{AC11F2C4-9815-C741-8C30-C52EBCD04425}" destId="{B8E42F0E-9EC2-2748-A025-C71B92C7B3CA}" srcOrd="0" destOrd="0" parTransId="{A573C78A-3BCF-9046-B15F-41EFDC9D4DDF}" sibTransId="{E1C7ADFB-379C-0E4C-87A3-0E8FFF2A1497}"/>
    <dgm:cxn modelId="{04B9E054-3C8E-2F49-B93E-77470FE94636}" srcId="{1F62ABF9-62A6-9B42-9109-95E6FBDF9FB3}" destId="{246F7E87-7DCD-8047-8EB8-E182CB4338F1}" srcOrd="0" destOrd="0" parTransId="{11EEBB14-2968-344C-82AC-A9BE46779ACB}" sibTransId="{7E89EAB9-7CD8-2A4F-9F68-08F272B6A646}"/>
    <dgm:cxn modelId="{A5D3365A-F072-0D44-B9A7-2E6D0B1F9E44}" srcId="{1F62ABF9-62A6-9B42-9109-95E6FBDF9FB3}" destId="{36D4A998-689A-0044-A7AC-B835220463DD}" srcOrd="1" destOrd="0" parTransId="{E229433B-9A4F-0044-88CC-2712919B0F0F}" sibTransId="{11041E2A-5101-2C4B-8EF3-1BC3E78262B1}"/>
    <dgm:cxn modelId="{F16B1E8B-7836-7C41-943A-69AA279994E1}" type="presOf" srcId="{92B47E2D-FC61-E943-81C9-5F16A318686F}" destId="{02749089-1A76-AC48-AA43-4F6A6F70BB80}" srcOrd="0" destOrd="0" presId="urn:microsoft.com/office/officeart/2005/8/layout/lProcess3"/>
    <dgm:cxn modelId="{65C3348C-FB77-9F43-AF6F-A9AB9DEE0F4D}" srcId="{92B47E2D-FC61-E943-81C9-5F16A318686F}" destId="{C5C77AC9-795A-0548-A58F-31762740E9AD}" srcOrd="0" destOrd="0" parTransId="{17F6E56C-D1C6-6E47-9FF8-2D857E50056C}" sibTransId="{AA280032-7FA6-9540-9AF8-58B03F9B81C4}"/>
    <dgm:cxn modelId="{ADDC4D9A-7EAF-CE44-9505-18A8A678A42A}" type="presOf" srcId="{AC11F2C4-9815-C741-8C30-C52EBCD04425}" destId="{573D9C67-5F54-C242-B0E1-56E7BE7C3537}" srcOrd="0" destOrd="0" presId="urn:microsoft.com/office/officeart/2005/8/layout/lProcess3"/>
    <dgm:cxn modelId="{D4C6DD9C-3CCA-AB41-A3B6-767FAFCB41DA}" type="presOf" srcId="{CC7A5700-E987-BE44-BF36-C731149E526F}" destId="{BE81C3B1-A431-4049-9783-F8F4B92069E4}" srcOrd="0" destOrd="0" presId="urn:microsoft.com/office/officeart/2005/8/layout/lProcess3"/>
    <dgm:cxn modelId="{ACD7BAAD-9702-B24B-A92A-679149348DAC}" srcId="{58323DD6-41F1-3549-B9B4-FD44A28C48AD}" destId="{1F62ABF9-62A6-9B42-9109-95E6FBDF9FB3}" srcOrd="2" destOrd="0" parTransId="{8F228478-45D1-8F45-B394-FD265FDEAC34}" sibTransId="{DC065AD6-D0F3-FF49-925B-18D4163DBF15}"/>
    <dgm:cxn modelId="{0C9CCCB1-263B-1D42-9202-89693ACFE663}" type="presOf" srcId="{C5C77AC9-795A-0548-A58F-31762740E9AD}" destId="{DB5456E4-1516-C749-B533-3308E0F87E95}" srcOrd="0" destOrd="0" presId="urn:microsoft.com/office/officeart/2005/8/layout/lProcess3"/>
    <dgm:cxn modelId="{04D52DD1-502B-204D-BE19-9BCBCB699E77}" type="presOf" srcId="{1F62ABF9-62A6-9B42-9109-95E6FBDF9FB3}" destId="{6AD60B0C-4594-D64A-B1A6-7DF556AA6864}" srcOrd="0" destOrd="0" presId="urn:microsoft.com/office/officeart/2005/8/layout/lProcess3"/>
    <dgm:cxn modelId="{4AE2EBE2-ACAE-BB40-83C7-128A28517BF2}" srcId="{1F62ABF9-62A6-9B42-9109-95E6FBDF9FB3}" destId="{E05732CE-D513-4A4D-830F-CF9F95AD5C63}" srcOrd="2" destOrd="0" parTransId="{FC0F33C7-6F99-DD48-80DE-AA8D58A6DFD7}" sibTransId="{71152A2D-8BF4-5042-ACAD-052F73989C86}"/>
    <dgm:cxn modelId="{B04920E3-9414-7440-981B-79117DB8769A}" type="presOf" srcId="{E05732CE-D513-4A4D-830F-CF9F95AD5C63}" destId="{DB3C811A-F6DE-B94A-9DE4-FF274551BC4F}" srcOrd="0" destOrd="0" presId="urn:microsoft.com/office/officeart/2005/8/layout/lProcess3"/>
    <dgm:cxn modelId="{37E324FE-9BEB-7E42-AFEC-BC668CCAF7D5}" srcId="{58323DD6-41F1-3549-B9B4-FD44A28C48AD}" destId="{AC11F2C4-9815-C741-8C30-C52EBCD04425}" srcOrd="0" destOrd="0" parTransId="{7170D0D9-6E8C-814E-9D24-29128F83BE5B}" sibTransId="{6D43262F-00FC-B64D-9216-746C904ECA2F}"/>
    <dgm:cxn modelId="{1BA496FE-6CA6-9B4C-96F1-3DBED69C3315}" type="presOf" srcId="{58323DD6-41F1-3549-B9B4-FD44A28C48AD}" destId="{8F99F006-4468-DB41-9DC1-D7D166F1C158}" srcOrd="0" destOrd="0" presId="urn:microsoft.com/office/officeart/2005/8/layout/lProcess3"/>
    <dgm:cxn modelId="{53ABCF78-B46B-D841-AA16-D287BCC57B02}" type="presParOf" srcId="{8F99F006-4468-DB41-9DC1-D7D166F1C158}" destId="{50B5A919-ECE0-A54C-B796-2750F1F0869F}" srcOrd="0" destOrd="0" presId="urn:microsoft.com/office/officeart/2005/8/layout/lProcess3"/>
    <dgm:cxn modelId="{67B49D33-60CF-6746-8E82-EC720CC619C6}" type="presParOf" srcId="{50B5A919-ECE0-A54C-B796-2750F1F0869F}" destId="{573D9C67-5F54-C242-B0E1-56E7BE7C3537}" srcOrd="0" destOrd="0" presId="urn:microsoft.com/office/officeart/2005/8/layout/lProcess3"/>
    <dgm:cxn modelId="{2B918D29-07A6-8B4C-8320-2DEE6D262134}" type="presParOf" srcId="{50B5A919-ECE0-A54C-B796-2750F1F0869F}" destId="{7C2948FF-A134-DB44-A993-F8B8E260B5EA}" srcOrd="1" destOrd="0" presId="urn:microsoft.com/office/officeart/2005/8/layout/lProcess3"/>
    <dgm:cxn modelId="{9F10B07F-C5B1-D440-A155-A86776716D98}" type="presParOf" srcId="{50B5A919-ECE0-A54C-B796-2750F1F0869F}" destId="{9289B602-CB90-AA4F-9F5D-CC792367BD2F}" srcOrd="2" destOrd="0" presId="urn:microsoft.com/office/officeart/2005/8/layout/lProcess3"/>
    <dgm:cxn modelId="{27862D44-A832-1946-9D42-522E01863487}" type="presParOf" srcId="{50B5A919-ECE0-A54C-B796-2750F1F0869F}" destId="{EFAEFF04-934D-CE41-B492-96963370908A}" srcOrd="3" destOrd="0" presId="urn:microsoft.com/office/officeart/2005/8/layout/lProcess3"/>
    <dgm:cxn modelId="{1BF3262E-EBEE-6847-BFDD-35969E2172E2}" type="presParOf" srcId="{50B5A919-ECE0-A54C-B796-2750F1F0869F}" destId="{BE81C3B1-A431-4049-9783-F8F4B92069E4}" srcOrd="4" destOrd="0" presId="urn:microsoft.com/office/officeart/2005/8/layout/lProcess3"/>
    <dgm:cxn modelId="{158AC0DD-DE27-2D4A-82BE-33AA6D96835D}" type="presParOf" srcId="{8F99F006-4468-DB41-9DC1-D7D166F1C158}" destId="{F4280CCC-0ED5-394D-8231-BE4EC6F70866}" srcOrd="1" destOrd="0" presId="urn:microsoft.com/office/officeart/2005/8/layout/lProcess3"/>
    <dgm:cxn modelId="{B10131E1-11C6-0D4A-BCAD-5CCD8C6178AE}" type="presParOf" srcId="{8F99F006-4468-DB41-9DC1-D7D166F1C158}" destId="{CE26D924-353A-8B48-B9B8-28282826111A}" srcOrd="2" destOrd="0" presId="urn:microsoft.com/office/officeart/2005/8/layout/lProcess3"/>
    <dgm:cxn modelId="{A1C79128-3EA2-B442-A88E-D65347609DEF}" type="presParOf" srcId="{CE26D924-353A-8B48-B9B8-28282826111A}" destId="{02749089-1A76-AC48-AA43-4F6A6F70BB80}" srcOrd="0" destOrd="0" presId="urn:microsoft.com/office/officeart/2005/8/layout/lProcess3"/>
    <dgm:cxn modelId="{CBBF8F19-2EDD-BA4F-84EA-D08AD6E72A1A}" type="presParOf" srcId="{CE26D924-353A-8B48-B9B8-28282826111A}" destId="{A1B3D707-7F50-064C-98CE-4EFE0AE3520D}" srcOrd="1" destOrd="0" presId="urn:microsoft.com/office/officeart/2005/8/layout/lProcess3"/>
    <dgm:cxn modelId="{17C7B03C-2961-3D45-8A27-F3FB513AE970}" type="presParOf" srcId="{CE26D924-353A-8B48-B9B8-28282826111A}" destId="{DB5456E4-1516-C749-B533-3308E0F87E95}" srcOrd="2" destOrd="0" presId="urn:microsoft.com/office/officeart/2005/8/layout/lProcess3"/>
    <dgm:cxn modelId="{C7CCDF69-8EFE-A04F-8E4A-1859D2C7AA37}" type="presParOf" srcId="{8F99F006-4468-DB41-9DC1-D7D166F1C158}" destId="{6F2AD231-C74D-1C41-BE23-07B0463AD9C2}" srcOrd="3" destOrd="0" presId="urn:microsoft.com/office/officeart/2005/8/layout/lProcess3"/>
    <dgm:cxn modelId="{12629F39-C56F-CE4E-87D1-864CFBAB39ED}" type="presParOf" srcId="{8F99F006-4468-DB41-9DC1-D7D166F1C158}" destId="{C1D20FFA-489E-E34B-8716-443B6984E501}" srcOrd="4" destOrd="0" presId="urn:microsoft.com/office/officeart/2005/8/layout/lProcess3"/>
    <dgm:cxn modelId="{5236B45F-E902-1949-845E-5A4E439262B5}" type="presParOf" srcId="{C1D20FFA-489E-E34B-8716-443B6984E501}" destId="{6AD60B0C-4594-D64A-B1A6-7DF556AA6864}" srcOrd="0" destOrd="0" presId="urn:microsoft.com/office/officeart/2005/8/layout/lProcess3"/>
    <dgm:cxn modelId="{96ED8C5E-1B1C-834D-B3F2-3D3C8915EDC3}" type="presParOf" srcId="{C1D20FFA-489E-E34B-8716-443B6984E501}" destId="{52795F74-9198-A04F-B598-CDEDEF1C917E}" srcOrd="1" destOrd="0" presId="urn:microsoft.com/office/officeart/2005/8/layout/lProcess3"/>
    <dgm:cxn modelId="{6FB3BCAF-7974-0941-A11C-ED60B1FA5B0E}" type="presParOf" srcId="{C1D20FFA-489E-E34B-8716-443B6984E501}" destId="{60028F46-8DCD-5C43-9984-CED3C1A119CE}" srcOrd="2" destOrd="0" presId="urn:microsoft.com/office/officeart/2005/8/layout/lProcess3"/>
    <dgm:cxn modelId="{98DE3FE7-D561-874A-A57E-DDE7F69BB411}" type="presParOf" srcId="{C1D20FFA-489E-E34B-8716-443B6984E501}" destId="{19A65A25-BC04-6E48-9755-92CFF03C8558}" srcOrd="3" destOrd="0" presId="urn:microsoft.com/office/officeart/2005/8/layout/lProcess3"/>
    <dgm:cxn modelId="{2AA4D685-5740-8741-89A7-F74C083986DF}" type="presParOf" srcId="{C1D20FFA-489E-E34B-8716-443B6984E501}" destId="{57EAED6E-4745-7F47-B980-345200957447}" srcOrd="4" destOrd="0" presId="urn:microsoft.com/office/officeart/2005/8/layout/lProcess3"/>
    <dgm:cxn modelId="{1206F077-832D-C846-AA14-75F7DD3FCD80}" type="presParOf" srcId="{C1D20FFA-489E-E34B-8716-443B6984E501}" destId="{84DEDAD6-D31B-534D-801C-EF2D507ED6B0}" srcOrd="5" destOrd="0" presId="urn:microsoft.com/office/officeart/2005/8/layout/lProcess3"/>
    <dgm:cxn modelId="{EFEE317B-A3DC-574E-A50D-95CD81CBA49D}" type="presParOf" srcId="{C1D20FFA-489E-E34B-8716-443B6984E501}" destId="{DB3C811A-F6DE-B94A-9DE4-FF274551BC4F}"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A36822-F962-43F6-A14B-FBEEBA895AA5}" type="doc">
      <dgm:prSet loTypeId="urn:microsoft.com/office/officeart/2016/7/layout/LinearArrowProcessNumbered" loCatId="process" qsTypeId="urn:microsoft.com/office/officeart/2005/8/quickstyle/simple1" qsCatId="simple" csTypeId="urn:microsoft.com/office/officeart/2005/8/colors/colorful2" csCatId="colorful" phldr="1"/>
      <dgm:spPr/>
      <dgm:t>
        <a:bodyPr/>
        <a:lstStyle/>
        <a:p>
          <a:endParaRPr lang="en-US"/>
        </a:p>
      </dgm:t>
    </dgm:pt>
    <dgm:pt modelId="{7C2B975D-8830-4A7E-BF9B-C97EA25246C4}">
      <dgm:prSet custT="1"/>
      <dgm:spPr/>
      <dgm:t>
        <a:bodyPr/>
        <a:lstStyle/>
        <a:p>
          <a:r>
            <a:rPr lang="en-US" sz="2400" dirty="0"/>
            <a:t>2020 CPS Food Security data</a:t>
          </a:r>
        </a:p>
      </dgm:t>
    </dgm:pt>
    <dgm:pt modelId="{C81FA953-E249-4A5E-8586-344CE3A53B0E}" type="parTrans" cxnId="{EA1BEEA0-E8D1-4E32-BD1C-C59C10A0B497}">
      <dgm:prSet/>
      <dgm:spPr/>
      <dgm:t>
        <a:bodyPr/>
        <a:lstStyle/>
        <a:p>
          <a:endParaRPr lang="en-US"/>
        </a:p>
      </dgm:t>
    </dgm:pt>
    <dgm:pt modelId="{D3413EC8-A5E7-4522-867E-61CF883E0F30}" type="sibTrans" cxnId="{EA1BEEA0-E8D1-4E32-BD1C-C59C10A0B497}">
      <dgm:prSet phldrT="1" phldr="0"/>
      <dgm:spPr/>
      <dgm:t>
        <a:bodyPr/>
        <a:lstStyle/>
        <a:p>
          <a:r>
            <a:rPr lang="en-US"/>
            <a:t>1</a:t>
          </a:r>
        </a:p>
      </dgm:t>
    </dgm:pt>
    <dgm:pt modelId="{48353773-9ACB-401E-80B9-D138E152AA30}">
      <dgm:prSet custT="1"/>
      <dgm:spPr/>
      <dgm:t>
        <a:bodyPr/>
        <a:lstStyle/>
        <a:p>
          <a:r>
            <a:rPr lang="en-US" sz="2400" dirty="0"/>
            <a:t>Gather non-census data for more diverse data</a:t>
          </a:r>
        </a:p>
      </dgm:t>
    </dgm:pt>
    <dgm:pt modelId="{4D415FAD-4F9E-4A9E-B4D6-1402ED36EDDB}" type="parTrans" cxnId="{1FCE2964-596F-453D-916B-7B7743705D92}">
      <dgm:prSet/>
      <dgm:spPr/>
      <dgm:t>
        <a:bodyPr/>
        <a:lstStyle/>
        <a:p>
          <a:endParaRPr lang="en-US"/>
        </a:p>
      </dgm:t>
    </dgm:pt>
    <dgm:pt modelId="{97520444-59DB-4091-B31A-C103BB063027}" type="sibTrans" cxnId="{1FCE2964-596F-453D-916B-7B7743705D92}">
      <dgm:prSet phldrT="2" phldr="0"/>
      <dgm:spPr/>
      <dgm:t>
        <a:bodyPr/>
        <a:lstStyle/>
        <a:p>
          <a:r>
            <a:rPr lang="en-US"/>
            <a:t>2</a:t>
          </a:r>
        </a:p>
      </dgm:t>
    </dgm:pt>
    <dgm:pt modelId="{4032BD6E-C5D9-4537-9B75-A886431A373C}">
      <dgm:prSet custT="1"/>
      <dgm:spPr/>
      <dgm:t>
        <a:bodyPr/>
        <a:lstStyle/>
        <a:p>
          <a:r>
            <a:rPr lang="en-US" sz="2400" dirty="0"/>
            <a:t>Ready new data and model for deployment</a:t>
          </a:r>
        </a:p>
      </dgm:t>
    </dgm:pt>
    <dgm:pt modelId="{98E00B06-5B48-4692-B2F9-39917E936C3B}" type="parTrans" cxnId="{1F9BE4E9-D11A-4A3B-9341-5F40D7771389}">
      <dgm:prSet/>
      <dgm:spPr/>
      <dgm:t>
        <a:bodyPr/>
        <a:lstStyle/>
        <a:p>
          <a:endParaRPr lang="en-US"/>
        </a:p>
      </dgm:t>
    </dgm:pt>
    <dgm:pt modelId="{C47A2B89-826B-4C88-A2DC-12B55216F187}" type="sibTrans" cxnId="{1F9BE4E9-D11A-4A3B-9341-5F40D7771389}">
      <dgm:prSet phldrT="3" phldr="0"/>
      <dgm:spPr/>
      <dgm:t>
        <a:bodyPr/>
        <a:lstStyle/>
        <a:p>
          <a:r>
            <a:rPr lang="en-US"/>
            <a:t>3</a:t>
          </a:r>
        </a:p>
      </dgm:t>
    </dgm:pt>
    <dgm:pt modelId="{2B17D1DE-276F-4CDA-BA25-BFA995DF6D0D}">
      <dgm:prSet custT="1"/>
      <dgm:spPr/>
      <dgm:t>
        <a:bodyPr/>
        <a:lstStyle/>
        <a:p>
          <a:r>
            <a:rPr lang="en-US" sz="2400" dirty="0"/>
            <a:t>Send out alternative questionnaire </a:t>
          </a:r>
        </a:p>
      </dgm:t>
    </dgm:pt>
    <dgm:pt modelId="{005DE3CA-EFC2-436D-A260-C1DB64701EB6}" type="parTrans" cxnId="{DE9C6B18-FB7D-4E24-A940-980FDA3725D0}">
      <dgm:prSet/>
      <dgm:spPr/>
      <dgm:t>
        <a:bodyPr/>
        <a:lstStyle/>
        <a:p>
          <a:endParaRPr lang="en-US"/>
        </a:p>
      </dgm:t>
    </dgm:pt>
    <dgm:pt modelId="{6C163FF3-D0DF-4D92-B94A-305CFB4C9442}" type="sibTrans" cxnId="{DE9C6B18-FB7D-4E24-A940-980FDA3725D0}">
      <dgm:prSet phldrT="4" phldr="0"/>
      <dgm:spPr/>
      <dgm:t>
        <a:bodyPr/>
        <a:lstStyle/>
        <a:p>
          <a:r>
            <a:rPr lang="en-US"/>
            <a:t>4</a:t>
          </a:r>
        </a:p>
      </dgm:t>
    </dgm:pt>
    <dgm:pt modelId="{8C59570A-F2EE-1748-A5E9-82E46279B971}" type="pres">
      <dgm:prSet presAssocID="{3BA36822-F962-43F6-A14B-FBEEBA895AA5}" presName="linearFlow" presStyleCnt="0">
        <dgm:presLayoutVars>
          <dgm:dir/>
          <dgm:animLvl val="lvl"/>
          <dgm:resizeHandles val="exact"/>
        </dgm:presLayoutVars>
      </dgm:prSet>
      <dgm:spPr/>
    </dgm:pt>
    <dgm:pt modelId="{B715AC42-C1D4-6745-98D5-5C05B77AB612}" type="pres">
      <dgm:prSet presAssocID="{7C2B975D-8830-4A7E-BF9B-C97EA25246C4}" presName="compositeNode" presStyleCnt="0"/>
      <dgm:spPr/>
    </dgm:pt>
    <dgm:pt modelId="{AD8ED585-95E9-F24E-AC24-638FBE40FBFC}" type="pres">
      <dgm:prSet presAssocID="{7C2B975D-8830-4A7E-BF9B-C97EA25246C4}" presName="parTx" presStyleLbl="node1" presStyleIdx="0" presStyleCnt="0">
        <dgm:presLayoutVars>
          <dgm:chMax val="0"/>
          <dgm:chPref val="0"/>
          <dgm:bulletEnabled val="1"/>
        </dgm:presLayoutVars>
      </dgm:prSet>
      <dgm:spPr/>
    </dgm:pt>
    <dgm:pt modelId="{2D97EDD3-4E2C-6C4B-B22F-0F9CD13D8266}" type="pres">
      <dgm:prSet presAssocID="{7C2B975D-8830-4A7E-BF9B-C97EA25246C4}" presName="parSh" presStyleCnt="0"/>
      <dgm:spPr/>
    </dgm:pt>
    <dgm:pt modelId="{CDC25D01-C1B7-0142-95CC-42EDC942C3DA}" type="pres">
      <dgm:prSet presAssocID="{7C2B975D-8830-4A7E-BF9B-C97EA25246C4}" presName="lineNode" presStyleLbl="alignAccFollowNode1" presStyleIdx="0" presStyleCnt="12"/>
      <dgm:spPr/>
    </dgm:pt>
    <dgm:pt modelId="{89FFC871-6736-464E-B72B-BDCDBAD3D43B}" type="pres">
      <dgm:prSet presAssocID="{7C2B975D-8830-4A7E-BF9B-C97EA25246C4}" presName="lineArrowNode" presStyleLbl="alignAccFollowNode1" presStyleIdx="1" presStyleCnt="12"/>
      <dgm:spPr/>
    </dgm:pt>
    <dgm:pt modelId="{02D5ACDE-601A-9348-BD82-D7B475F2269C}" type="pres">
      <dgm:prSet presAssocID="{D3413EC8-A5E7-4522-867E-61CF883E0F30}" presName="sibTransNodeCircle" presStyleLbl="alignNode1" presStyleIdx="0" presStyleCnt="4">
        <dgm:presLayoutVars>
          <dgm:chMax val="0"/>
          <dgm:bulletEnabled/>
        </dgm:presLayoutVars>
      </dgm:prSet>
      <dgm:spPr/>
    </dgm:pt>
    <dgm:pt modelId="{D14CDFB6-EF28-4A45-92E8-FEC6B04B7486}" type="pres">
      <dgm:prSet presAssocID="{D3413EC8-A5E7-4522-867E-61CF883E0F30}" presName="spacerBetweenCircleAndCallout" presStyleCnt="0">
        <dgm:presLayoutVars/>
      </dgm:prSet>
      <dgm:spPr/>
    </dgm:pt>
    <dgm:pt modelId="{36B50754-5631-0747-8220-329A3DB52F1C}" type="pres">
      <dgm:prSet presAssocID="{7C2B975D-8830-4A7E-BF9B-C97EA25246C4}" presName="nodeText" presStyleLbl="alignAccFollowNode1" presStyleIdx="2" presStyleCnt="12">
        <dgm:presLayoutVars>
          <dgm:bulletEnabled val="1"/>
        </dgm:presLayoutVars>
      </dgm:prSet>
      <dgm:spPr/>
    </dgm:pt>
    <dgm:pt modelId="{8A311804-3CB0-9043-82DB-F88A73DEBD46}" type="pres">
      <dgm:prSet presAssocID="{D3413EC8-A5E7-4522-867E-61CF883E0F30}" presName="sibTransComposite" presStyleCnt="0"/>
      <dgm:spPr/>
    </dgm:pt>
    <dgm:pt modelId="{A2E9527A-D070-0746-9EBE-4A3377BBDC6F}" type="pres">
      <dgm:prSet presAssocID="{48353773-9ACB-401E-80B9-D138E152AA30}" presName="compositeNode" presStyleCnt="0"/>
      <dgm:spPr/>
    </dgm:pt>
    <dgm:pt modelId="{ABEB7209-37B1-1C40-80AB-7175D383D932}" type="pres">
      <dgm:prSet presAssocID="{48353773-9ACB-401E-80B9-D138E152AA30}" presName="parTx" presStyleLbl="node1" presStyleIdx="0" presStyleCnt="0">
        <dgm:presLayoutVars>
          <dgm:chMax val="0"/>
          <dgm:chPref val="0"/>
          <dgm:bulletEnabled val="1"/>
        </dgm:presLayoutVars>
      </dgm:prSet>
      <dgm:spPr/>
    </dgm:pt>
    <dgm:pt modelId="{68395009-820C-AD47-AFD9-A6878BC1E48B}" type="pres">
      <dgm:prSet presAssocID="{48353773-9ACB-401E-80B9-D138E152AA30}" presName="parSh" presStyleCnt="0"/>
      <dgm:spPr/>
    </dgm:pt>
    <dgm:pt modelId="{5E2632E8-B390-2C46-B158-180BD4768729}" type="pres">
      <dgm:prSet presAssocID="{48353773-9ACB-401E-80B9-D138E152AA30}" presName="lineNode" presStyleLbl="alignAccFollowNode1" presStyleIdx="3" presStyleCnt="12"/>
      <dgm:spPr/>
    </dgm:pt>
    <dgm:pt modelId="{7934BE3F-729A-F941-9C02-195B641EF0CD}" type="pres">
      <dgm:prSet presAssocID="{48353773-9ACB-401E-80B9-D138E152AA30}" presName="lineArrowNode" presStyleLbl="alignAccFollowNode1" presStyleIdx="4" presStyleCnt="12"/>
      <dgm:spPr/>
    </dgm:pt>
    <dgm:pt modelId="{0ED9E15C-908D-B847-A5EF-0070F0CC0FF7}" type="pres">
      <dgm:prSet presAssocID="{97520444-59DB-4091-B31A-C103BB063027}" presName="sibTransNodeCircle" presStyleLbl="alignNode1" presStyleIdx="1" presStyleCnt="4">
        <dgm:presLayoutVars>
          <dgm:chMax val="0"/>
          <dgm:bulletEnabled/>
        </dgm:presLayoutVars>
      </dgm:prSet>
      <dgm:spPr/>
    </dgm:pt>
    <dgm:pt modelId="{20A15876-F999-5D4D-A086-C9D5DDD47B48}" type="pres">
      <dgm:prSet presAssocID="{97520444-59DB-4091-B31A-C103BB063027}" presName="spacerBetweenCircleAndCallout" presStyleCnt="0">
        <dgm:presLayoutVars/>
      </dgm:prSet>
      <dgm:spPr/>
    </dgm:pt>
    <dgm:pt modelId="{481B5ED5-4A88-C843-9042-D8075217CC4B}" type="pres">
      <dgm:prSet presAssocID="{48353773-9ACB-401E-80B9-D138E152AA30}" presName="nodeText" presStyleLbl="alignAccFollowNode1" presStyleIdx="5" presStyleCnt="12">
        <dgm:presLayoutVars>
          <dgm:bulletEnabled val="1"/>
        </dgm:presLayoutVars>
      </dgm:prSet>
      <dgm:spPr/>
    </dgm:pt>
    <dgm:pt modelId="{32EF87C5-F4CC-3D4E-9F39-6EED7983B6BB}" type="pres">
      <dgm:prSet presAssocID="{97520444-59DB-4091-B31A-C103BB063027}" presName="sibTransComposite" presStyleCnt="0"/>
      <dgm:spPr/>
    </dgm:pt>
    <dgm:pt modelId="{2CD5887F-6472-1B44-B2B4-97A2444D3109}" type="pres">
      <dgm:prSet presAssocID="{4032BD6E-C5D9-4537-9B75-A886431A373C}" presName="compositeNode" presStyleCnt="0"/>
      <dgm:spPr/>
    </dgm:pt>
    <dgm:pt modelId="{EE8CF041-0CD5-2D47-ABD9-39ABF0B7061F}" type="pres">
      <dgm:prSet presAssocID="{4032BD6E-C5D9-4537-9B75-A886431A373C}" presName="parTx" presStyleLbl="node1" presStyleIdx="0" presStyleCnt="0">
        <dgm:presLayoutVars>
          <dgm:chMax val="0"/>
          <dgm:chPref val="0"/>
          <dgm:bulletEnabled val="1"/>
        </dgm:presLayoutVars>
      </dgm:prSet>
      <dgm:spPr/>
    </dgm:pt>
    <dgm:pt modelId="{C64C40DF-7760-6142-8CB4-3EE79429823E}" type="pres">
      <dgm:prSet presAssocID="{4032BD6E-C5D9-4537-9B75-A886431A373C}" presName="parSh" presStyleCnt="0"/>
      <dgm:spPr/>
    </dgm:pt>
    <dgm:pt modelId="{74EED9FA-221E-3443-95A3-8F31E33459A6}" type="pres">
      <dgm:prSet presAssocID="{4032BD6E-C5D9-4537-9B75-A886431A373C}" presName="lineNode" presStyleLbl="alignAccFollowNode1" presStyleIdx="6" presStyleCnt="12"/>
      <dgm:spPr/>
    </dgm:pt>
    <dgm:pt modelId="{AA2CC277-3B6F-2C4A-8655-E14FBBDBEF54}" type="pres">
      <dgm:prSet presAssocID="{4032BD6E-C5D9-4537-9B75-A886431A373C}" presName="lineArrowNode" presStyleLbl="alignAccFollowNode1" presStyleIdx="7" presStyleCnt="12"/>
      <dgm:spPr/>
    </dgm:pt>
    <dgm:pt modelId="{DC196944-EA6B-1F4B-85E2-33293E469FFC}" type="pres">
      <dgm:prSet presAssocID="{C47A2B89-826B-4C88-A2DC-12B55216F187}" presName="sibTransNodeCircle" presStyleLbl="alignNode1" presStyleIdx="2" presStyleCnt="4">
        <dgm:presLayoutVars>
          <dgm:chMax val="0"/>
          <dgm:bulletEnabled/>
        </dgm:presLayoutVars>
      </dgm:prSet>
      <dgm:spPr/>
    </dgm:pt>
    <dgm:pt modelId="{F269505D-09C4-5943-A363-65BA1F7CF12A}" type="pres">
      <dgm:prSet presAssocID="{C47A2B89-826B-4C88-A2DC-12B55216F187}" presName="spacerBetweenCircleAndCallout" presStyleCnt="0">
        <dgm:presLayoutVars/>
      </dgm:prSet>
      <dgm:spPr/>
    </dgm:pt>
    <dgm:pt modelId="{B5A8DD99-B65E-3B4C-AACE-9860600178C7}" type="pres">
      <dgm:prSet presAssocID="{4032BD6E-C5D9-4537-9B75-A886431A373C}" presName="nodeText" presStyleLbl="alignAccFollowNode1" presStyleIdx="8" presStyleCnt="12">
        <dgm:presLayoutVars>
          <dgm:bulletEnabled val="1"/>
        </dgm:presLayoutVars>
      </dgm:prSet>
      <dgm:spPr/>
    </dgm:pt>
    <dgm:pt modelId="{67BF367A-30FE-6747-8D4C-0BC5CBC1FD84}" type="pres">
      <dgm:prSet presAssocID="{C47A2B89-826B-4C88-A2DC-12B55216F187}" presName="sibTransComposite" presStyleCnt="0"/>
      <dgm:spPr/>
    </dgm:pt>
    <dgm:pt modelId="{9D57B86A-EAAE-4343-9E13-83B35732821E}" type="pres">
      <dgm:prSet presAssocID="{2B17D1DE-276F-4CDA-BA25-BFA995DF6D0D}" presName="compositeNode" presStyleCnt="0"/>
      <dgm:spPr/>
    </dgm:pt>
    <dgm:pt modelId="{32C836C7-120E-0D49-A2BA-1F50205A124F}" type="pres">
      <dgm:prSet presAssocID="{2B17D1DE-276F-4CDA-BA25-BFA995DF6D0D}" presName="parTx" presStyleLbl="node1" presStyleIdx="0" presStyleCnt="0">
        <dgm:presLayoutVars>
          <dgm:chMax val="0"/>
          <dgm:chPref val="0"/>
          <dgm:bulletEnabled val="1"/>
        </dgm:presLayoutVars>
      </dgm:prSet>
      <dgm:spPr/>
    </dgm:pt>
    <dgm:pt modelId="{815F8C36-A3E5-3743-9DAE-F5F9DB237452}" type="pres">
      <dgm:prSet presAssocID="{2B17D1DE-276F-4CDA-BA25-BFA995DF6D0D}" presName="parSh" presStyleCnt="0"/>
      <dgm:spPr/>
    </dgm:pt>
    <dgm:pt modelId="{E1AAE502-1EA1-0849-9E43-C67DA5A99717}" type="pres">
      <dgm:prSet presAssocID="{2B17D1DE-276F-4CDA-BA25-BFA995DF6D0D}" presName="lineNode" presStyleLbl="alignAccFollowNode1" presStyleIdx="9" presStyleCnt="12"/>
      <dgm:spPr/>
    </dgm:pt>
    <dgm:pt modelId="{3E1631BD-630D-704E-A72C-329EB9DC8F98}" type="pres">
      <dgm:prSet presAssocID="{2B17D1DE-276F-4CDA-BA25-BFA995DF6D0D}" presName="lineArrowNode" presStyleLbl="alignAccFollowNode1" presStyleIdx="10" presStyleCnt="12"/>
      <dgm:spPr/>
    </dgm:pt>
    <dgm:pt modelId="{9270CF9F-D76F-1145-B313-6D01A10430F4}" type="pres">
      <dgm:prSet presAssocID="{6C163FF3-D0DF-4D92-B94A-305CFB4C9442}" presName="sibTransNodeCircle" presStyleLbl="alignNode1" presStyleIdx="3" presStyleCnt="4">
        <dgm:presLayoutVars>
          <dgm:chMax val="0"/>
          <dgm:bulletEnabled/>
        </dgm:presLayoutVars>
      </dgm:prSet>
      <dgm:spPr/>
    </dgm:pt>
    <dgm:pt modelId="{8F95E5C9-D7E0-9444-8443-C9873114D58B}" type="pres">
      <dgm:prSet presAssocID="{6C163FF3-D0DF-4D92-B94A-305CFB4C9442}" presName="spacerBetweenCircleAndCallout" presStyleCnt="0">
        <dgm:presLayoutVars/>
      </dgm:prSet>
      <dgm:spPr/>
    </dgm:pt>
    <dgm:pt modelId="{82F9F4E2-8FA0-C648-94E2-3D041F8DD46E}" type="pres">
      <dgm:prSet presAssocID="{2B17D1DE-276F-4CDA-BA25-BFA995DF6D0D}" presName="nodeText" presStyleLbl="alignAccFollowNode1" presStyleIdx="11" presStyleCnt="12">
        <dgm:presLayoutVars>
          <dgm:bulletEnabled val="1"/>
        </dgm:presLayoutVars>
      </dgm:prSet>
      <dgm:spPr/>
    </dgm:pt>
  </dgm:ptLst>
  <dgm:cxnLst>
    <dgm:cxn modelId="{B9B9FE16-7ABD-F04F-AAF6-DAF4113DE7A9}" type="presOf" srcId="{4032BD6E-C5D9-4537-9B75-A886431A373C}" destId="{B5A8DD99-B65E-3B4C-AACE-9860600178C7}" srcOrd="0" destOrd="0" presId="urn:microsoft.com/office/officeart/2016/7/layout/LinearArrowProcessNumbered"/>
    <dgm:cxn modelId="{DE9C6B18-FB7D-4E24-A940-980FDA3725D0}" srcId="{3BA36822-F962-43F6-A14B-FBEEBA895AA5}" destId="{2B17D1DE-276F-4CDA-BA25-BFA995DF6D0D}" srcOrd="3" destOrd="0" parTransId="{005DE3CA-EFC2-436D-A260-C1DB64701EB6}" sibTransId="{6C163FF3-D0DF-4D92-B94A-305CFB4C9442}"/>
    <dgm:cxn modelId="{3912CA1F-88D7-654C-8FA7-268D6264A5FD}" type="presOf" srcId="{C47A2B89-826B-4C88-A2DC-12B55216F187}" destId="{DC196944-EA6B-1F4B-85E2-33293E469FFC}" srcOrd="0" destOrd="0" presId="urn:microsoft.com/office/officeart/2016/7/layout/LinearArrowProcessNumbered"/>
    <dgm:cxn modelId="{9BDF362F-EDAE-6442-9DA0-86395A50CFF4}" type="presOf" srcId="{97520444-59DB-4091-B31A-C103BB063027}" destId="{0ED9E15C-908D-B847-A5EF-0070F0CC0FF7}" srcOrd="0" destOrd="0" presId="urn:microsoft.com/office/officeart/2016/7/layout/LinearArrowProcessNumbered"/>
    <dgm:cxn modelId="{31AABF32-DAD4-7146-A541-150EAD9A539B}" type="presOf" srcId="{6C163FF3-D0DF-4D92-B94A-305CFB4C9442}" destId="{9270CF9F-D76F-1145-B313-6D01A10430F4}" srcOrd="0" destOrd="0" presId="urn:microsoft.com/office/officeart/2016/7/layout/LinearArrowProcessNumbered"/>
    <dgm:cxn modelId="{91770D45-0E92-964C-B68B-AEBC3F7003D9}" type="presOf" srcId="{2B17D1DE-276F-4CDA-BA25-BFA995DF6D0D}" destId="{82F9F4E2-8FA0-C648-94E2-3D041F8DD46E}" srcOrd="0" destOrd="0" presId="urn:microsoft.com/office/officeart/2016/7/layout/LinearArrowProcessNumbered"/>
    <dgm:cxn modelId="{1FCE2964-596F-453D-916B-7B7743705D92}" srcId="{3BA36822-F962-43F6-A14B-FBEEBA895AA5}" destId="{48353773-9ACB-401E-80B9-D138E152AA30}" srcOrd="1" destOrd="0" parTransId="{4D415FAD-4F9E-4A9E-B4D6-1402ED36EDDB}" sibTransId="{97520444-59DB-4091-B31A-C103BB063027}"/>
    <dgm:cxn modelId="{9C744267-B0B5-8445-A362-9CDB47A831B8}" type="presOf" srcId="{3BA36822-F962-43F6-A14B-FBEEBA895AA5}" destId="{8C59570A-F2EE-1748-A5E9-82E46279B971}" srcOrd="0" destOrd="0" presId="urn:microsoft.com/office/officeart/2016/7/layout/LinearArrowProcessNumbered"/>
    <dgm:cxn modelId="{722A6C7A-9357-9C47-B48C-186033F993B7}" type="presOf" srcId="{7C2B975D-8830-4A7E-BF9B-C97EA25246C4}" destId="{36B50754-5631-0747-8220-329A3DB52F1C}" srcOrd="0" destOrd="0" presId="urn:microsoft.com/office/officeart/2016/7/layout/LinearArrowProcessNumbered"/>
    <dgm:cxn modelId="{EA1BEEA0-E8D1-4E32-BD1C-C59C10A0B497}" srcId="{3BA36822-F962-43F6-A14B-FBEEBA895AA5}" destId="{7C2B975D-8830-4A7E-BF9B-C97EA25246C4}" srcOrd="0" destOrd="0" parTransId="{C81FA953-E249-4A5E-8586-344CE3A53B0E}" sibTransId="{D3413EC8-A5E7-4522-867E-61CF883E0F30}"/>
    <dgm:cxn modelId="{3A339DB9-2933-9F4F-9333-00F4E6D20846}" type="presOf" srcId="{D3413EC8-A5E7-4522-867E-61CF883E0F30}" destId="{02D5ACDE-601A-9348-BD82-D7B475F2269C}" srcOrd="0" destOrd="0" presId="urn:microsoft.com/office/officeart/2016/7/layout/LinearArrowProcessNumbered"/>
    <dgm:cxn modelId="{1F9BE4E9-D11A-4A3B-9341-5F40D7771389}" srcId="{3BA36822-F962-43F6-A14B-FBEEBA895AA5}" destId="{4032BD6E-C5D9-4537-9B75-A886431A373C}" srcOrd="2" destOrd="0" parTransId="{98E00B06-5B48-4692-B2F9-39917E936C3B}" sibTransId="{C47A2B89-826B-4C88-A2DC-12B55216F187}"/>
    <dgm:cxn modelId="{AEB226F1-2E38-B045-81F4-95A648847F67}" type="presOf" srcId="{48353773-9ACB-401E-80B9-D138E152AA30}" destId="{481B5ED5-4A88-C843-9042-D8075217CC4B}" srcOrd="0" destOrd="0" presId="urn:microsoft.com/office/officeart/2016/7/layout/LinearArrowProcessNumbered"/>
    <dgm:cxn modelId="{D20DE4BA-9C28-514A-9347-D867697D0BF7}" type="presParOf" srcId="{8C59570A-F2EE-1748-A5E9-82E46279B971}" destId="{B715AC42-C1D4-6745-98D5-5C05B77AB612}" srcOrd="0" destOrd="0" presId="urn:microsoft.com/office/officeart/2016/7/layout/LinearArrowProcessNumbered"/>
    <dgm:cxn modelId="{972ABCC1-F6B5-A84C-BD3E-55B4AFC8C983}" type="presParOf" srcId="{B715AC42-C1D4-6745-98D5-5C05B77AB612}" destId="{AD8ED585-95E9-F24E-AC24-638FBE40FBFC}" srcOrd="0" destOrd="0" presId="urn:microsoft.com/office/officeart/2016/7/layout/LinearArrowProcessNumbered"/>
    <dgm:cxn modelId="{88B53E10-C2B2-3746-931D-94900F85A668}" type="presParOf" srcId="{B715AC42-C1D4-6745-98D5-5C05B77AB612}" destId="{2D97EDD3-4E2C-6C4B-B22F-0F9CD13D8266}" srcOrd="1" destOrd="0" presId="urn:microsoft.com/office/officeart/2016/7/layout/LinearArrowProcessNumbered"/>
    <dgm:cxn modelId="{1D078F00-389A-9547-9049-D08A0C62597D}" type="presParOf" srcId="{2D97EDD3-4E2C-6C4B-B22F-0F9CD13D8266}" destId="{CDC25D01-C1B7-0142-95CC-42EDC942C3DA}" srcOrd="0" destOrd="0" presId="urn:microsoft.com/office/officeart/2016/7/layout/LinearArrowProcessNumbered"/>
    <dgm:cxn modelId="{5E8D2F02-70FF-9140-86E1-FC47D02B3EC2}" type="presParOf" srcId="{2D97EDD3-4E2C-6C4B-B22F-0F9CD13D8266}" destId="{89FFC871-6736-464E-B72B-BDCDBAD3D43B}" srcOrd="1" destOrd="0" presId="urn:microsoft.com/office/officeart/2016/7/layout/LinearArrowProcessNumbered"/>
    <dgm:cxn modelId="{CC763ECD-4BE5-F54F-BB19-C124DFAD22CB}" type="presParOf" srcId="{2D97EDD3-4E2C-6C4B-B22F-0F9CD13D8266}" destId="{02D5ACDE-601A-9348-BD82-D7B475F2269C}" srcOrd="2" destOrd="0" presId="urn:microsoft.com/office/officeart/2016/7/layout/LinearArrowProcessNumbered"/>
    <dgm:cxn modelId="{C64D9BBC-87F1-AD48-BCD3-B2D7AD49EA93}" type="presParOf" srcId="{2D97EDD3-4E2C-6C4B-B22F-0F9CD13D8266}" destId="{D14CDFB6-EF28-4A45-92E8-FEC6B04B7486}" srcOrd="3" destOrd="0" presId="urn:microsoft.com/office/officeart/2016/7/layout/LinearArrowProcessNumbered"/>
    <dgm:cxn modelId="{BA80E927-71F7-F744-85E4-23AED62129F2}" type="presParOf" srcId="{B715AC42-C1D4-6745-98D5-5C05B77AB612}" destId="{36B50754-5631-0747-8220-329A3DB52F1C}" srcOrd="2" destOrd="0" presId="urn:microsoft.com/office/officeart/2016/7/layout/LinearArrowProcessNumbered"/>
    <dgm:cxn modelId="{ACB0CF29-86F7-2647-96F9-A8FBDF454B1C}" type="presParOf" srcId="{8C59570A-F2EE-1748-A5E9-82E46279B971}" destId="{8A311804-3CB0-9043-82DB-F88A73DEBD46}" srcOrd="1" destOrd="0" presId="urn:microsoft.com/office/officeart/2016/7/layout/LinearArrowProcessNumbered"/>
    <dgm:cxn modelId="{746A68E0-02A9-8746-BDDD-C72A02816EB1}" type="presParOf" srcId="{8C59570A-F2EE-1748-A5E9-82E46279B971}" destId="{A2E9527A-D070-0746-9EBE-4A3377BBDC6F}" srcOrd="2" destOrd="0" presId="urn:microsoft.com/office/officeart/2016/7/layout/LinearArrowProcessNumbered"/>
    <dgm:cxn modelId="{EFE96A16-D2F4-074F-9B3A-F88096B769DC}" type="presParOf" srcId="{A2E9527A-D070-0746-9EBE-4A3377BBDC6F}" destId="{ABEB7209-37B1-1C40-80AB-7175D383D932}" srcOrd="0" destOrd="0" presId="urn:microsoft.com/office/officeart/2016/7/layout/LinearArrowProcessNumbered"/>
    <dgm:cxn modelId="{1C48283F-4C78-0340-81EE-5FC8846E9CB3}" type="presParOf" srcId="{A2E9527A-D070-0746-9EBE-4A3377BBDC6F}" destId="{68395009-820C-AD47-AFD9-A6878BC1E48B}" srcOrd="1" destOrd="0" presId="urn:microsoft.com/office/officeart/2016/7/layout/LinearArrowProcessNumbered"/>
    <dgm:cxn modelId="{8806261A-3EEB-F345-8720-1EA783CECFB6}" type="presParOf" srcId="{68395009-820C-AD47-AFD9-A6878BC1E48B}" destId="{5E2632E8-B390-2C46-B158-180BD4768729}" srcOrd="0" destOrd="0" presId="urn:microsoft.com/office/officeart/2016/7/layout/LinearArrowProcessNumbered"/>
    <dgm:cxn modelId="{EBFF63B7-9799-1F4D-81C8-B4ED08179689}" type="presParOf" srcId="{68395009-820C-AD47-AFD9-A6878BC1E48B}" destId="{7934BE3F-729A-F941-9C02-195B641EF0CD}" srcOrd="1" destOrd="0" presId="urn:microsoft.com/office/officeart/2016/7/layout/LinearArrowProcessNumbered"/>
    <dgm:cxn modelId="{AD10E946-052B-214F-A7E7-B5CADA6791CE}" type="presParOf" srcId="{68395009-820C-AD47-AFD9-A6878BC1E48B}" destId="{0ED9E15C-908D-B847-A5EF-0070F0CC0FF7}" srcOrd="2" destOrd="0" presId="urn:microsoft.com/office/officeart/2016/7/layout/LinearArrowProcessNumbered"/>
    <dgm:cxn modelId="{6AE7C34F-DE5F-8E47-91D0-3E2C7FCB2498}" type="presParOf" srcId="{68395009-820C-AD47-AFD9-A6878BC1E48B}" destId="{20A15876-F999-5D4D-A086-C9D5DDD47B48}" srcOrd="3" destOrd="0" presId="urn:microsoft.com/office/officeart/2016/7/layout/LinearArrowProcessNumbered"/>
    <dgm:cxn modelId="{CD02A228-F89C-7541-8C34-5AEDC0E84269}" type="presParOf" srcId="{A2E9527A-D070-0746-9EBE-4A3377BBDC6F}" destId="{481B5ED5-4A88-C843-9042-D8075217CC4B}" srcOrd="2" destOrd="0" presId="urn:microsoft.com/office/officeart/2016/7/layout/LinearArrowProcessNumbered"/>
    <dgm:cxn modelId="{F1653C68-5854-384A-B677-66467E0252BD}" type="presParOf" srcId="{8C59570A-F2EE-1748-A5E9-82E46279B971}" destId="{32EF87C5-F4CC-3D4E-9F39-6EED7983B6BB}" srcOrd="3" destOrd="0" presId="urn:microsoft.com/office/officeart/2016/7/layout/LinearArrowProcessNumbered"/>
    <dgm:cxn modelId="{F1AD187E-F75F-7A4A-ADB5-92D2D3661074}" type="presParOf" srcId="{8C59570A-F2EE-1748-A5E9-82E46279B971}" destId="{2CD5887F-6472-1B44-B2B4-97A2444D3109}" srcOrd="4" destOrd="0" presId="urn:microsoft.com/office/officeart/2016/7/layout/LinearArrowProcessNumbered"/>
    <dgm:cxn modelId="{0935F1EF-BBEC-3F47-858D-C0859E4B64EF}" type="presParOf" srcId="{2CD5887F-6472-1B44-B2B4-97A2444D3109}" destId="{EE8CF041-0CD5-2D47-ABD9-39ABF0B7061F}" srcOrd="0" destOrd="0" presId="urn:microsoft.com/office/officeart/2016/7/layout/LinearArrowProcessNumbered"/>
    <dgm:cxn modelId="{75D5D2F0-FBC6-9947-B95F-DE6CCF1B695B}" type="presParOf" srcId="{2CD5887F-6472-1B44-B2B4-97A2444D3109}" destId="{C64C40DF-7760-6142-8CB4-3EE79429823E}" srcOrd="1" destOrd="0" presId="urn:microsoft.com/office/officeart/2016/7/layout/LinearArrowProcessNumbered"/>
    <dgm:cxn modelId="{C89F8366-91F4-8D43-8D46-855D651A83EC}" type="presParOf" srcId="{C64C40DF-7760-6142-8CB4-3EE79429823E}" destId="{74EED9FA-221E-3443-95A3-8F31E33459A6}" srcOrd="0" destOrd="0" presId="urn:microsoft.com/office/officeart/2016/7/layout/LinearArrowProcessNumbered"/>
    <dgm:cxn modelId="{2FEEC25B-36F2-AD4D-8821-E7B88C0C43F8}" type="presParOf" srcId="{C64C40DF-7760-6142-8CB4-3EE79429823E}" destId="{AA2CC277-3B6F-2C4A-8655-E14FBBDBEF54}" srcOrd="1" destOrd="0" presId="urn:microsoft.com/office/officeart/2016/7/layout/LinearArrowProcessNumbered"/>
    <dgm:cxn modelId="{6B0509E6-54A8-8B45-88D3-3DCDA6BC7667}" type="presParOf" srcId="{C64C40DF-7760-6142-8CB4-3EE79429823E}" destId="{DC196944-EA6B-1F4B-85E2-33293E469FFC}" srcOrd="2" destOrd="0" presId="urn:microsoft.com/office/officeart/2016/7/layout/LinearArrowProcessNumbered"/>
    <dgm:cxn modelId="{950AC051-1ED2-C74E-AD4F-6F8BCD97BFB9}" type="presParOf" srcId="{C64C40DF-7760-6142-8CB4-3EE79429823E}" destId="{F269505D-09C4-5943-A363-65BA1F7CF12A}" srcOrd="3" destOrd="0" presId="urn:microsoft.com/office/officeart/2016/7/layout/LinearArrowProcessNumbered"/>
    <dgm:cxn modelId="{04C2BD46-DBCF-A946-BC9F-A4991B77190D}" type="presParOf" srcId="{2CD5887F-6472-1B44-B2B4-97A2444D3109}" destId="{B5A8DD99-B65E-3B4C-AACE-9860600178C7}" srcOrd="2" destOrd="0" presId="urn:microsoft.com/office/officeart/2016/7/layout/LinearArrowProcessNumbered"/>
    <dgm:cxn modelId="{1D6ECFA0-E237-9C47-9C9C-6B67A521804C}" type="presParOf" srcId="{8C59570A-F2EE-1748-A5E9-82E46279B971}" destId="{67BF367A-30FE-6747-8D4C-0BC5CBC1FD84}" srcOrd="5" destOrd="0" presId="urn:microsoft.com/office/officeart/2016/7/layout/LinearArrowProcessNumbered"/>
    <dgm:cxn modelId="{9FAC54B1-E76F-C540-9549-3C583AF15DA1}" type="presParOf" srcId="{8C59570A-F2EE-1748-A5E9-82E46279B971}" destId="{9D57B86A-EAAE-4343-9E13-83B35732821E}" srcOrd="6" destOrd="0" presId="urn:microsoft.com/office/officeart/2016/7/layout/LinearArrowProcessNumbered"/>
    <dgm:cxn modelId="{4F17EEE4-7084-6741-A565-161E043680ED}" type="presParOf" srcId="{9D57B86A-EAAE-4343-9E13-83B35732821E}" destId="{32C836C7-120E-0D49-A2BA-1F50205A124F}" srcOrd="0" destOrd="0" presId="urn:microsoft.com/office/officeart/2016/7/layout/LinearArrowProcessNumbered"/>
    <dgm:cxn modelId="{BAED545D-13BC-544E-B3FD-C7055A3B2C42}" type="presParOf" srcId="{9D57B86A-EAAE-4343-9E13-83B35732821E}" destId="{815F8C36-A3E5-3743-9DAE-F5F9DB237452}" srcOrd="1" destOrd="0" presId="urn:microsoft.com/office/officeart/2016/7/layout/LinearArrowProcessNumbered"/>
    <dgm:cxn modelId="{3579E313-8428-D34E-9DD3-E2ADD281F53C}" type="presParOf" srcId="{815F8C36-A3E5-3743-9DAE-F5F9DB237452}" destId="{E1AAE502-1EA1-0849-9E43-C67DA5A99717}" srcOrd="0" destOrd="0" presId="urn:microsoft.com/office/officeart/2016/7/layout/LinearArrowProcessNumbered"/>
    <dgm:cxn modelId="{E0AAA795-8A6E-5646-9190-7EC38CA562BC}" type="presParOf" srcId="{815F8C36-A3E5-3743-9DAE-F5F9DB237452}" destId="{3E1631BD-630D-704E-A72C-329EB9DC8F98}" srcOrd="1" destOrd="0" presId="urn:microsoft.com/office/officeart/2016/7/layout/LinearArrowProcessNumbered"/>
    <dgm:cxn modelId="{09DBF1D8-CAA3-3E4B-AF74-038645545BFB}" type="presParOf" srcId="{815F8C36-A3E5-3743-9DAE-F5F9DB237452}" destId="{9270CF9F-D76F-1145-B313-6D01A10430F4}" srcOrd="2" destOrd="0" presId="urn:microsoft.com/office/officeart/2016/7/layout/LinearArrowProcessNumbered"/>
    <dgm:cxn modelId="{EF5FFA37-33A1-2244-886B-31D2985579D3}" type="presParOf" srcId="{815F8C36-A3E5-3743-9DAE-F5F9DB237452}" destId="{8F95E5C9-D7E0-9444-8443-C9873114D58B}" srcOrd="3" destOrd="0" presId="urn:microsoft.com/office/officeart/2016/7/layout/LinearArrowProcessNumbered"/>
    <dgm:cxn modelId="{09413763-D0BB-9A45-BBD0-1BB75DD50016}" type="presParOf" srcId="{9D57B86A-EAAE-4343-9E13-83B35732821E}" destId="{82F9F4E2-8FA0-C648-94E2-3D041F8DD46E}"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61D76-CE02-1E43-97F0-9C05CC6CB4FC}">
      <dsp:nvSpPr>
        <dsp:cNvPr id="0" name=""/>
        <dsp:cNvSpPr/>
      </dsp:nvSpPr>
      <dsp:spPr>
        <a:xfrm>
          <a:off x="2456" y="7711"/>
          <a:ext cx="2395106" cy="518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Inspiration for project:</a:t>
          </a:r>
        </a:p>
      </dsp:txBody>
      <dsp:txXfrm>
        <a:off x="2456" y="7711"/>
        <a:ext cx="2395106" cy="518400"/>
      </dsp:txXfrm>
    </dsp:sp>
    <dsp:sp modelId="{8E201BE2-A488-9F41-85BE-A8246EBDD59B}">
      <dsp:nvSpPr>
        <dsp:cNvPr id="0" name=""/>
        <dsp:cNvSpPr/>
      </dsp:nvSpPr>
      <dsp:spPr>
        <a:xfrm>
          <a:off x="2456" y="526111"/>
          <a:ext cx="2395106" cy="261873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Bok Choy local project</a:t>
          </a:r>
        </a:p>
        <a:p>
          <a:pPr marL="171450" lvl="1" indent="-171450" algn="l" defTabSz="800100">
            <a:lnSpc>
              <a:spcPct val="90000"/>
            </a:lnSpc>
            <a:spcBef>
              <a:spcPct val="0"/>
            </a:spcBef>
            <a:spcAft>
              <a:spcPct val="15000"/>
            </a:spcAft>
            <a:buChar char="•"/>
          </a:pPr>
          <a:r>
            <a:rPr lang="en-US" sz="1800" kern="1200"/>
            <a:t>13.7 million households experienced food insecurity in 2019</a:t>
          </a:r>
        </a:p>
        <a:p>
          <a:pPr marL="171450" lvl="1" indent="-171450" algn="l" defTabSz="800100">
            <a:lnSpc>
              <a:spcPct val="90000"/>
            </a:lnSpc>
            <a:spcBef>
              <a:spcPct val="0"/>
            </a:spcBef>
            <a:spcAft>
              <a:spcPct val="15000"/>
            </a:spcAft>
            <a:buChar char="•"/>
          </a:pPr>
          <a:r>
            <a:rPr lang="en-US" sz="1800" kern="1200"/>
            <a:t>$161 billion worth of food thrown out each year</a:t>
          </a:r>
        </a:p>
      </dsp:txBody>
      <dsp:txXfrm>
        <a:off x="2456" y="526111"/>
        <a:ext cx="2395106" cy="2618730"/>
      </dsp:txXfrm>
    </dsp:sp>
    <dsp:sp modelId="{B0815AC9-8B41-5F4E-B5C7-6275B5313B0E}">
      <dsp:nvSpPr>
        <dsp:cNvPr id="0" name=""/>
        <dsp:cNvSpPr/>
      </dsp:nvSpPr>
      <dsp:spPr>
        <a:xfrm>
          <a:off x="2732878" y="7711"/>
          <a:ext cx="2395106" cy="51840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Data:</a:t>
          </a:r>
        </a:p>
      </dsp:txBody>
      <dsp:txXfrm>
        <a:off x="2732878" y="7711"/>
        <a:ext cx="2395106" cy="518400"/>
      </dsp:txXfrm>
    </dsp:sp>
    <dsp:sp modelId="{57477545-3833-2A41-BC01-8B77CAC0F46A}">
      <dsp:nvSpPr>
        <dsp:cNvPr id="0" name=""/>
        <dsp:cNvSpPr/>
      </dsp:nvSpPr>
      <dsp:spPr>
        <a:xfrm>
          <a:off x="2732878" y="526111"/>
          <a:ext cx="2395106" cy="2618730"/>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CPS Food Insecurity 2019 Data</a:t>
          </a:r>
        </a:p>
      </dsp:txBody>
      <dsp:txXfrm>
        <a:off x="2732878" y="526111"/>
        <a:ext cx="2395106" cy="2618730"/>
      </dsp:txXfrm>
    </dsp:sp>
    <dsp:sp modelId="{674BB317-44AF-C640-92C2-C07B6C03117D}">
      <dsp:nvSpPr>
        <dsp:cNvPr id="0" name=""/>
        <dsp:cNvSpPr/>
      </dsp:nvSpPr>
      <dsp:spPr>
        <a:xfrm>
          <a:off x="5463299" y="7711"/>
          <a:ext cx="2395106" cy="5184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Question to answer:</a:t>
          </a:r>
        </a:p>
      </dsp:txBody>
      <dsp:txXfrm>
        <a:off x="5463299" y="7711"/>
        <a:ext cx="2395106" cy="518400"/>
      </dsp:txXfrm>
    </dsp:sp>
    <dsp:sp modelId="{AF0C58C9-4D37-AA4F-802C-28773F330861}">
      <dsp:nvSpPr>
        <dsp:cNvPr id="0" name=""/>
        <dsp:cNvSpPr/>
      </dsp:nvSpPr>
      <dsp:spPr>
        <a:xfrm>
          <a:off x="5463299" y="526111"/>
          <a:ext cx="2395106" cy="261873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Can we predict whether someone will experience food insecurity or not. </a:t>
          </a:r>
        </a:p>
      </dsp:txBody>
      <dsp:txXfrm>
        <a:off x="5463299" y="526111"/>
        <a:ext cx="2395106" cy="2618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8850A-1C65-6A4F-9BC5-ECC8589ACB50}">
      <dsp:nvSpPr>
        <dsp:cNvPr id="0" name=""/>
        <dsp:cNvSpPr/>
      </dsp:nvSpPr>
      <dsp:spPr>
        <a:xfrm>
          <a:off x="2823" y="844151"/>
          <a:ext cx="3440046" cy="1376018"/>
        </a:xfrm>
        <a:prstGeom prst="chevron">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Created</a:t>
          </a:r>
          <a:r>
            <a:rPr lang="en-US" sz="2300" kern="1200" baseline="0" dirty="0"/>
            <a:t> age groups</a:t>
          </a:r>
          <a:endParaRPr lang="en-US" sz="2300" kern="1200" dirty="0"/>
        </a:p>
      </dsp:txBody>
      <dsp:txXfrm>
        <a:off x="690832" y="844151"/>
        <a:ext cx="2064028" cy="1376018"/>
      </dsp:txXfrm>
    </dsp:sp>
    <dsp:sp modelId="{EFC5C392-6017-8443-86D8-0600AD462692}">
      <dsp:nvSpPr>
        <dsp:cNvPr id="0" name=""/>
        <dsp:cNvSpPr/>
      </dsp:nvSpPr>
      <dsp:spPr>
        <a:xfrm>
          <a:off x="3098864" y="844151"/>
          <a:ext cx="3440046" cy="1376018"/>
        </a:xfrm>
        <a:prstGeom prst="chevron">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Modified number of persons in a household</a:t>
          </a:r>
        </a:p>
      </dsp:txBody>
      <dsp:txXfrm>
        <a:off x="3786873" y="844151"/>
        <a:ext cx="2064028" cy="1376018"/>
      </dsp:txXfrm>
    </dsp:sp>
    <dsp:sp modelId="{F27B9F0E-1D6A-1A46-B319-8D9C4ACDC8E7}">
      <dsp:nvSpPr>
        <dsp:cNvPr id="0" name=""/>
        <dsp:cNvSpPr/>
      </dsp:nvSpPr>
      <dsp:spPr>
        <a:xfrm>
          <a:off x="6194906" y="844151"/>
          <a:ext cx="3440046" cy="1376018"/>
        </a:xfrm>
        <a:prstGeom prst="chevron">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Reverted</a:t>
          </a:r>
          <a:r>
            <a:rPr lang="en-US" sz="2300" kern="1200" baseline="0" dirty="0"/>
            <a:t> income back to dollar amounts</a:t>
          </a:r>
          <a:endParaRPr lang="en-US" sz="2300" kern="1200" dirty="0"/>
        </a:p>
      </dsp:txBody>
      <dsp:txXfrm>
        <a:off x="6882915" y="844151"/>
        <a:ext cx="2064028" cy="1376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038CE-CAD5-3844-A4F9-CE284C66F23C}">
      <dsp:nvSpPr>
        <dsp:cNvPr id="0" name=""/>
        <dsp:cNvSpPr/>
      </dsp:nvSpPr>
      <dsp:spPr>
        <a:xfrm>
          <a:off x="0" y="0"/>
          <a:ext cx="6052864" cy="72447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Question being asked </a:t>
          </a:r>
          <a:r>
            <a:rPr lang="en-US" sz="1900" kern="1200" dirty="0">
              <a:sym typeface="Wingdings" pitchFamily="2" charset="2"/>
            </a:rPr>
            <a:t></a:t>
          </a:r>
          <a:r>
            <a:rPr lang="en-US" sz="1900" kern="1200" dirty="0"/>
            <a:t> Classification modeling to answer</a:t>
          </a:r>
        </a:p>
      </dsp:txBody>
      <dsp:txXfrm>
        <a:off x="21219" y="21219"/>
        <a:ext cx="5186331" cy="682041"/>
      </dsp:txXfrm>
    </dsp:sp>
    <dsp:sp modelId="{896F4095-DD72-9941-A47F-21A235F88150}">
      <dsp:nvSpPr>
        <dsp:cNvPr id="0" name=""/>
        <dsp:cNvSpPr/>
      </dsp:nvSpPr>
      <dsp:spPr>
        <a:xfrm>
          <a:off x="451999" y="825101"/>
          <a:ext cx="6052864" cy="724479"/>
        </a:xfrm>
        <a:prstGeom prst="roundRect">
          <a:avLst>
            <a:gd name="adj" fmla="val 10000"/>
          </a:avLst>
        </a:prstGeom>
        <a:gradFill rotWithShape="0">
          <a:gsLst>
            <a:gs pos="0">
              <a:schemeClr val="accent2">
                <a:hueOff val="-363841"/>
                <a:satOff val="-20982"/>
                <a:lumOff val="2157"/>
                <a:alphaOff val="0"/>
                <a:lumMod val="110000"/>
                <a:satMod val="105000"/>
                <a:tint val="67000"/>
              </a:schemeClr>
            </a:gs>
            <a:gs pos="50000">
              <a:schemeClr val="accent2">
                <a:hueOff val="-363841"/>
                <a:satOff val="-20982"/>
                <a:lumOff val="2157"/>
                <a:alphaOff val="0"/>
                <a:lumMod val="105000"/>
                <a:satMod val="103000"/>
                <a:tint val="73000"/>
              </a:schemeClr>
            </a:gs>
            <a:gs pos="100000">
              <a:schemeClr val="accent2">
                <a:hueOff val="-363841"/>
                <a:satOff val="-20982"/>
                <a:lumOff val="215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Final data cleaning steps</a:t>
          </a:r>
        </a:p>
      </dsp:txBody>
      <dsp:txXfrm>
        <a:off x="473218" y="846320"/>
        <a:ext cx="5087515" cy="682041"/>
      </dsp:txXfrm>
    </dsp:sp>
    <dsp:sp modelId="{08422ABB-995F-F541-891A-BB8680B2CCF7}">
      <dsp:nvSpPr>
        <dsp:cNvPr id="0" name=""/>
        <dsp:cNvSpPr/>
      </dsp:nvSpPr>
      <dsp:spPr>
        <a:xfrm>
          <a:off x="903999" y="1650202"/>
          <a:ext cx="6052864" cy="724479"/>
        </a:xfrm>
        <a:prstGeom prst="roundRect">
          <a:avLst>
            <a:gd name="adj" fmla="val 10000"/>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Pre-processing steps</a:t>
          </a:r>
        </a:p>
      </dsp:txBody>
      <dsp:txXfrm>
        <a:off x="925218" y="1671421"/>
        <a:ext cx="5087515" cy="682041"/>
      </dsp:txXfrm>
    </dsp:sp>
    <dsp:sp modelId="{BB89E722-366A-6E47-BD07-A8C48F9CA21E}">
      <dsp:nvSpPr>
        <dsp:cNvPr id="0" name=""/>
        <dsp:cNvSpPr/>
      </dsp:nvSpPr>
      <dsp:spPr>
        <a:xfrm>
          <a:off x="1355998" y="2475303"/>
          <a:ext cx="6052864" cy="724479"/>
        </a:xfrm>
        <a:prstGeom prst="roundRect">
          <a:avLst>
            <a:gd name="adj" fmla="val 10000"/>
          </a:avLst>
        </a:prstGeom>
        <a:gradFill rotWithShape="0">
          <a:gsLst>
            <a:gs pos="0">
              <a:schemeClr val="accent2">
                <a:hueOff val="-1091522"/>
                <a:satOff val="-62946"/>
                <a:lumOff val="6471"/>
                <a:alphaOff val="0"/>
                <a:lumMod val="110000"/>
                <a:satMod val="105000"/>
                <a:tint val="67000"/>
              </a:schemeClr>
            </a:gs>
            <a:gs pos="50000">
              <a:schemeClr val="accent2">
                <a:hueOff val="-1091522"/>
                <a:satOff val="-62946"/>
                <a:lumOff val="6471"/>
                <a:alphaOff val="0"/>
                <a:lumMod val="105000"/>
                <a:satMod val="103000"/>
                <a:tint val="73000"/>
              </a:schemeClr>
            </a:gs>
            <a:gs pos="100000">
              <a:schemeClr val="accent2">
                <a:hueOff val="-1091522"/>
                <a:satOff val="-62946"/>
                <a:lumOff val="647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Baseline score found</a:t>
          </a:r>
        </a:p>
      </dsp:txBody>
      <dsp:txXfrm>
        <a:off x="1377217" y="2496522"/>
        <a:ext cx="5087515" cy="682041"/>
      </dsp:txXfrm>
    </dsp:sp>
    <dsp:sp modelId="{94643FE4-9AC0-EB4D-A165-1CDFC3079140}">
      <dsp:nvSpPr>
        <dsp:cNvPr id="0" name=""/>
        <dsp:cNvSpPr/>
      </dsp:nvSpPr>
      <dsp:spPr>
        <a:xfrm>
          <a:off x="1807998" y="3300404"/>
          <a:ext cx="6052864" cy="724479"/>
        </a:xfrm>
        <a:prstGeom prst="roundRect">
          <a:avLst>
            <a:gd name="adj" fmla="val 10000"/>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Wanted to minimize as many false negatives as I could</a:t>
          </a:r>
        </a:p>
      </dsp:txBody>
      <dsp:txXfrm>
        <a:off x="1829217" y="3321623"/>
        <a:ext cx="5087515" cy="682041"/>
      </dsp:txXfrm>
    </dsp:sp>
    <dsp:sp modelId="{8ACE6E46-40FD-3144-A0A1-575AC3ECCB17}">
      <dsp:nvSpPr>
        <dsp:cNvPr id="0" name=""/>
        <dsp:cNvSpPr/>
      </dsp:nvSpPr>
      <dsp:spPr>
        <a:xfrm>
          <a:off x="5581953" y="529272"/>
          <a:ext cx="470911" cy="470911"/>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687908" y="529272"/>
        <a:ext cx="259001" cy="354361"/>
      </dsp:txXfrm>
    </dsp:sp>
    <dsp:sp modelId="{A56EBBF8-0CBC-FC4A-AE62-EE7D5A6186A6}">
      <dsp:nvSpPr>
        <dsp:cNvPr id="0" name=""/>
        <dsp:cNvSpPr/>
      </dsp:nvSpPr>
      <dsp:spPr>
        <a:xfrm>
          <a:off x="6033952" y="1354373"/>
          <a:ext cx="470911" cy="470911"/>
        </a:xfrm>
        <a:prstGeom prst="downArrow">
          <a:avLst>
            <a:gd name="adj1" fmla="val 55000"/>
            <a:gd name="adj2" fmla="val 45000"/>
          </a:avLst>
        </a:prstGeom>
        <a:solidFill>
          <a:schemeClr val="accent2">
            <a:tint val="40000"/>
            <a:alpha val="90000"/>
            <a:hueOff val="-283075"/>
            <a:satOff val="-25115"/>
            <a:lumOff val="-256"/>
            <a:alphaOff val="0"/>
          </a:schemeClr>
        </a:solidFill>
        <a:ln w="6350" cap="flat" cmpd="sng" algn="ctr">
          <a:solidFill>
            <a:schemeClr val="accent2">
              <a:tint val="40000"/>
              <a:alpha val="90000"/>
              <a:hueOff val="-283075"/>
              <a:satOff val="-25115"/>
              <a:lumOff val="-25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139907" y="1354373"/>
        <a:ext cx="259001" cy="354361"/>
      </dsp:txXfrm>
    </dsp:sp>
    <dsp:sp modelId="{E0A6F878-CA93-8E4D-AB9B-2AA8F1024B59}">
      <dsp:nvSpPr>
        <dsp:cNvPr id="0" name=""/>
        <dsp:cNvSpPr/>
      </dsp:nvSpPr>
      <dsp:spPr>
        <a:xfrm>
          <a:off x="6485952" y="2167400"/>
          <a:ext cx="470911" cy="470911"/>
        </a:xfrm>
        <a:prstGeom prst="downArrow">
          <a:avLst>
            <a:gd name="adj1" fmla="val 55000"/>
            <a:gd name="adj2" fmla="val 45000"/>
          </a:avLst>
        </a:prstGeom>
        <a:solidFill>
          <a:schemeClr val="accent2">
            <a:tint val="40000"/>
            <a:alpha val="90000"/>
            <a:hueOff val="-566151"/>
            <a:satOff val="-50231"/>
            <a:lumOff val="-513"/>
            <a:alphaOff val="0"/>
          </a:schemeClr>
        </a:solidFill>
        <a:ln w="6350" cap="flat" cmpd="sng" algn="ctr">
          <a:solidFill>
            <a:schemeClr val="accent2">
              <a:tint val="40000"/>
              <a:alpha val="90000"/>
              <a:hueOff val="-566151"/>
              <a:satOff val="-50231"/>
              <a:lumOff val="-51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591907" y="2167400"/>
        <a:ext cx="259001" cy="354361"/>
      </dsp:txXfrm>
    </dsp:sp>
    <dsp:sp modelId="{28209E1E-3339-2645-959A-6486FC1F1E9D}">
      <dsp:nvSpPr>
        <dsp:cNvPr id="0" name=""/>
        <dsp:cNvSpPr/>
      </dsp:nvSpPr>
      <dsp:spPr>
        <a:xfrm>
          <a:off x="6937951" y="3000551"/>
          <a:ext cx="470911" cy="470911"/>
        </a:xfrm>
        <a:prstGeom prst="downArrow">
          <a:avLst>
            <a:gd name="adj1" fmla="val 55000"/>
            <a:gd name="adj2" fmla="val 45000"/>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043906" y="3000551"/>
        <a:ext cx="259001" cy="354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D9C67-5F54-C242-B0E1-56E7BE7C3537}">
      <dsp:nvSpPr>
        <dsp:cNvPr id="0" name=""/>
        <dsp:cNvSpPr/>
      </dsp:nvSpPr>
      <dsp:spPr>
        <a:xfrm>
          <a:off x="70781" y="364"/>
          <a:ext cx="3316932" cy="1326772"/>
        </a:xfrm>
        <a:prstGeom prst="chevron">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None/>
          </a:pPr>
          <a:r>
            <a:rPr lang="en-US" sz="3000" kern="1200"/>
            <a:t>Ran several different models</a:t>
          </a:r>
        </a:p>
      </dsp:txBody>
      <dsp:txXfrm>
        <a:off x="734167" y="364"/>
        <a:ext cx="1990160" cy="1326772"/>
      </dsp:txXfrm>
    </dsp:sp>
    <dsp:sp modelId="{9289B602-CB90-AA4F-9F5D-CC792367BD2F}">
      <dsp:nvSpPr>
        <dsp:cNvPr id="0" name=""/>
        <dsp:cNvSpPr/>
      </dsp:nvSpPr>
      <dsp:spPr>
        <a:xfrm>
          <a:off x="2956512" y="113140"/>
          <a:ext cx="2753053" cy="1101221"/>
        </a:xfrm>
        <a:prstGeom prst="chevron">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Random Forest</a:t>
          </a:r>
        </a:p>
      </dsp:txBody>
      <dsp:txXfrm>
        <a:off x="3507123" y="113140"/>
        <a:ext cx="1651832" cy="1101221"/>
      </dsp:txXfrm>
    </dsp:sp>
    <dsp:sp modelId="{BE81C3B1-A431-4049-9783-F8F4B92069E4}">
      <dsp:nvSpPr>
        <dsp:cNvPr id="0" name=""/>
        <dsp:cNvSpPr/>
      </dsp:nvSpPr>
      <dsp:spPr>
        <a:xfrm>
          <a:off x="5324138" y="113140"/>
          <a:ext cx="2753053" cy="1101221"/>
        </a:xfrm>
        <a:prstGeom prst="chevron">
          <a:avLst/>
        </a:prstGeom>
        <a:solidFill>
          <a:schemeClr val="accent2">
            <a:tint val="40000"/>
            <a:alpha val="90000"/>
            <a:hueOff val="-169845"/>
            <a:satOff val="-15069"/>
            <a:lumOff val="-154"/>
            <a:alphaOff val="0"/>
          </a:schemeClr>
        </a:solidFill>
        <a:ln w="6350" cap="flat" cmpd="sng" algn="ctr">
          <a:solidFill>
            <a:schemeClr val="accent2">
              <a:tint val="40000"/>
              <a:alpha val="90000"/>
              <a:hueOff val="-169845"/>
              <a:satOff val="-15069"/>
              <a:lumOff val="-15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Histogram Gradient Boosting Classifier</a:t>
          </a:r>
        </a:p>
      </dsp:txBody>
      <dsp:txXfrm>
        <a:off x="5874749" y="113140"/>
        <a:ext cx="1651832" cy="1101221"/>
      </dsp:txXfrm>
    </dsp:sp>
    <dsp:sp modelId="{02749089-1A76-AC48-AA43-4F6A6F70BB80}">
      <dsp:nvSpPr>
        <dsp:cNvPr id="0" name=""/>
        <dsp:cNvSpPr/>
      </dsp:nvSpPr>
      <dsp:spPr>
        <a:xfrm>
          <a:off x="70781" y="1512885"/>
          <a:ext cx="3316932" cy="1326772"/>
        </a:xfrm>
        <a:prstGeom prst="chevron">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Random Forest</a:t>
          </a:r>
        </a:p>
      </dsp:txBody>
      <dsp:txXfrm>
        <a:off x="734167" y="1512885"/>
        <a:ext cx="1990160" cy="1326772"/>
      </dsp:txXfrm>
    </dsp:sp>
    <dsp:sp modelId="{DB5456E4-1516-C749-B533-3308E0F87E95}">
      <dsp:nvSpPr>
        <dsp:cNvPr id="0" name=""/>
        <dsp:cNvSpPr/>
      </dsp:nvSpPr>
      <dsp:spPr>
        <a:xfrm>
          <a:off x="2956512" y="1625661"/>
          <a:ext cx="2753053" cy="1101221"/>
        </a:xfrm>
        <a:prstGeom prst="chevron">
          <a:avLst/>
        </a:prstGeom>
        <a:solidFill>
          <a:schemeClr val="accent2">
            <a:tint val="40000"/>
            <a:alpha val="90000"/>
            <a:hueOff val="-339690"/>
            <a:satOff val="-30138"/>
            <a:lumOff val="-308"/>
            <a:alphaOff val="0"/>
          </a:schemeClr>
        </a:solidFill>
        <a:ln w="6350" cap="flat" cmpd="sng" algn="ctr">
          <a:solidFill>
            <a:schemeClr val="accent2">
              <a:tint val="40000"/>
              <a:alpha val="90000"/>
              <a:hueOff val="-339690"/>
              <a:satOff val="-30138"/>
              <a:lumOff val="-30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Difference of 14 misclassified food secure</a:t>
          </a:r>
        </a:p>
      </dsp:txBody>
      <dsp:txXfrm>
        <a:off x="3507123" y="1625661"/>
        <a:ext cx="1651832" cy="1101221"/>
      </dsp:txXfrm>
    </dsp:sp>
    <dsp:sp modelId="{6AD60B0C-4594-D64A-B1A6-7DF556AA6864}">
      <dsp:nvSpPr>
        <dsp:cNvPr id="0" name=""/>
        <dsp:cNvSpPr/>
      </dsp:nvSpPr>
      <dsp:spPr>
        <a:xfrm>
          <a:off x="70781" y="3025406"/>
          <a:ext cx="3316932" cy="1326772"/>
        </a:xfrm>
        <a:prstGeom prst="chevron">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None/>
          </a:pPr>
          <a:r>
            <a:rPr lang="en-US" sz="3000" kern="1200"/>
            <a:t>Metrics checked for each model</a:t>
          </a:r>
        </a:p>
      </dsp:txBody>
      <dsp:txXfrm>
        <a:off x="734167" y="3025406"/>
        <a:ext cx="1990160" cy="1326772"/>
      </dsp:txXfrm>
    </dsp:sp>
    <dsp:sp modelId="{60028F46-8DCD-5C43-9984-CED3C1A119CE}">
      <dsp:nvSpPr>
        <dsp:cNvPr id="0" name=""/>
        <dsp:cNvSpPr/>
      </dsp:nvSpPr>
      <dsp:spPr>
        <a:xfrm>
          <a:off x="2956512" y="3138182"/>
          <a:ext cx="2753053" cy="1101221"/>
        </a:xfrm>
        <a:prstGeom prst="chevron">
          <a:avLst/>
        </a:prstGeom>
        <a:solidFill>
          <a:schemeClr val="accent2">
            <a:tint val="40000"/>
            <a:alpha val="90000"/>
            <a:hueOff val="-509536"/>
            <a:satOff val="-45208"/>
            <a:lumOff val="-461"/>
            <a:alphaOff val="0"/>
          </a:schemeClr>
        </a:solidFill>
        <a:ln w="6350" cap="flat" cmpd="sng" algn="ctr">
          <a:solidFill>
            <a:schemeClr val="accent2">
              <a:tint val="40000"/>
              <a:alpha val="90000"/>
              <a:hueOff val="-509536"/>
              <a:satOff val="-45208"/>
              <a:lumOff val="-4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a:t>Misclassified percentage for positive and negative classes</a:t>
          </a:r>
        </a:p>
      </dsp:txBody>
      <dsp:txXfrm>
        <a:off x="3507123" y="3138182"/>
        <a:ext cx="1651832" cy="1101221"/>
      </dsp:txXfrm>
    </dsp:sp>
    <dsp:sp modelId="{57EAED6E-4745-7F47-B980-345200957447}">
      <dsp:nvSpPr>
        <dsp:cNvPr id="0" name=""/>
        <dsp:cNvSpPr/>
      </dsp:nvSpPr>
      <dsp:spPr>
        <a:xfrm>
          <a:off x="5324138" y="3138182"/>
          <a:ext cx="2753053" cy="1101221"/>
        </a:xfrm>
        <a:prstGeom prst="chevron">
          <a:avLst/>
        </a:prstGeom>
        <a:solidFill>
          <a:schemeClr val="accent2">
            <a:tint val="40000"/>
            <a:alpha val="90000"/>
            <a:hueOff val="-679381"/>
            <a:satOff val="-60277"/>
            <a:lumOff val="-615"/>
            <a:alphaOff val="0"/>
          </a:schemeClr>
        </a:solidFill>
        <a:ln w="6350" cap="flat" cmpd="sng" algn="ctr">
          <a:solidFill>
            <a:schemeClr val="accent2">
              <a:tint val="40000"/>
              <a:alpha val="90000"/>
              <a:hueOff val="-679381"/>
              <a:satOff val="-60277"/>
              <a:lumOff val="-61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a:t>Accuracy</a:t>
          </a:r>
        </a:p>
      </dsp:txBody>
      <dsp:txXfrm>
        <a:off x="5874749" y="3138182"/>
        <a:ext cx="1651832" cy="1101221"/>
      </dsp:txXfrm>
    </dsp:sp>
    <dsp:sp modelId="{DB3C811A-F6DE-B94A-9DE4-FF274551BC4F}">
      <dsp:nvSpPr>
        <dsp:cNvPr id="0" name=""/>
        <dsp:cNvSpPr/>
      </dsp:nvSpPr>
      <dsp:spPr>
        <a:xfrm>
          <a:off x="7691765" y="3138182"/>
          <a:ext cx="2753053" cy="1101221"/>
        </a:xfrm>
        <a:prstGeom prst="chevron">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a:t>f1-score</a:t>
          </a:r>
        </a:p>
      </dsp:txBody>
      <dsp:txXfrm>
        <a:off x="8242376" y="3138182"/>
        <a:ext cx="1651832" cy="11012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25D01-C1B7-0142-95CC-42EDC942C3DA}">
      <dsp:nvSpPr>
        <dsp:cNvPr id="0" name=""/>
        <dsp:cNvSpPr/>
      </dsp:nvSpPr>
      <dsp:spPr>
        <a:xfrm>
          <a:off x="1318300" y="1113145"/>
          <a:ext cx="1050533"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FFC871-6736-464E-B72B-BDCDBAD3D43B}">
      <dsp:nvSpPr>
        <dsp:cNvPr id="0" name=""/>
        <dsp:cNvSpPr/>
      </dsp:nvSpPr>
      <dsp:spPr>
        <a:xfrm>
          <a:off x="2431865" y="1024847"/>
          <a:ext cx="120811" cy="227084"/>
        </a:xfrm>
        <a:prstGeom prst="chevron">
          <a:avLst>
            <a:gd name="adj" fmla="val 90000"/>
          </a:avLst>
        </a:prstGeom>
        <a:solidFill>
          <a:schemeClr val="accent2">
            <a:tint val="40000"/>
            <a:alpha val="90000"/>
            <a:hueOff val="-77202"/>
            <a:satOff val="-6850"/>
            <a:lumOff val="-70"/>
            <a:alphaOff val="0"/>
          </a:schemeClr>
        </a:solidFill>
        <a:ln w="12700" cap="flat" cmpd="sng" algn="ctr">
          <a:solidFill>
            <a:schemeClr val="accent2">
              <a:tint val="40000"/>
              <a:alpha val="90000"/>
              <a:hueOff val="-77202"/>
              <a:satOff val="-6850"/>
              <a:lumOff val="-7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D5ACDE-601A-9348-BD82-D7B475F2269C}">
      <dsp:nvSpPr>
        <dsp:cNvPr id="0" name=""/>
        <dsp:cNvSpPr/>
      </dsp:nvSpPr>
      <dsp:spPr>
        <a:xfrm>
          <a:off x="638845" y="565042"/>
          <a:ext cx="1096277" cy="109627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99391" y="725588"/>
        <a:ext cx="775185" cy="775185"/>
      </dsp:txXfrm>
    </dsp:sp>
    <dsp:sp modelId="{36B50754-5631-0747-8220-329A3DB52F1C}">
      <dsp:nvSpPr>
        <dsp:cNvPr id="0" name=""/>
        <dsp:cNvSpPr/>
      </dsp:nvSpPr>
      <dsp:spPr>
        <a:xfrm>
          <a:off x="5134" y="1826917"/>
          <a:ext cx="2363699" cy="1965600"/>
        </a:xfrm>
        <a:prstGeom prst="upArrowCallout">
          <a:avLst>
            <a:gd name="adj1" fmla="val 50000"/>
            <a:gd name="adj2" fmla="val 20000"/>
            <a:gd name="adj3" fmla="val 20000"/>
            <a:gd name="adj4" fmla="val 100000"/>
          </a:avLst>
        </a:prstGeom>
        <a:solidFill>
          <a:schemeClr val="accent2">
            <a:tint val="40000"/>
            <a:alpha val="90000"/>
            <a:hueOff val="-154405"/>
            <a:satOff val="-13699"/>
            <a:lumOff val="-140"/>
            <a:alphaOff val="0"/>
          </a:schemeClr>
        </a:solidFill>
        <a:ln w="12700" cap="flat" cmpd="sng" algn="ctr">
          <a:solidFill>
            <a:schemeClr val="accent2">
              <a:tint val="40000"/>
              <a:alpha val="90000"/>
              <a:hueOff val="-154405"/>
              <a:satOff val="-13699"/>
              <a:lumOff val="-1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1066800">
            <a:lnSpc>
              <a:spcPct val="90000"/>
            </a:lnSpc>
            <a:spcBef>
              <a:spcPct val="0"/>
            </a:spcBef>
            <a:spcAft>
              <a:spcPct val="35000"/>
            </a:spcAft>
            <a:buNone/>
          </a:pPr>
          <a:r>
            <a:rPr lang="en-US" sz="2400" kern="1200" dirty="0"/>
            <a:t>2020 CPS Food Security data</a:t>
          </a:r>
        </a:p>
      </dsp:txBody>
      <dsp:txXfrm>
        <a:off x="5134" y="2220037"/>
        <a:ext cx="2363699" cy="1572480"/>
      </dsp:txXfrm>
    </dsp:sp>
    <dsp:sp modelId="{5E2632E8-B390-2C46-B158-180BD4768729}">
      <dsp:nvSpPr>
        <dsp:cNvPr id="0" name=""/>
        <dsp:cNvSpPr/>
      </dsp:nvSpPr>
      <dsp:spPr>
        <a:xfrm>
          <a:off x="2631467" y="1113109"/>
          <a:ext cx="2363699" cy="71"/>
        </a:xfrm>
        <a:prstGeom prst="rect">
          <a:avLst/>
        </a:prstGeom>
        <a:solidFill>
          <a:schemeClr val="accent2">
            <a:tint val="40000"/>
            <a:alpha val="90000"/>
            <a:hueOff val="-231607"/>
            <a:satOff val="-20549"/>
            <a:lumOff val="-210"/>
            <a:alphaOff val="0"/>
          </a:schemeClr>
        </a:solidFill>
        <a:ln w="12700" cap="flat" cmpd="sng" algn="ctr">
          <a:solidFill>
            <a:schemeClr val="accent2">
              <a:tint val="40000"/>
              <a:alpha val="90000"/>
              <a:hueOff val="-231607"/>
              <a:satOff val="-20549"/>
              <a:lumOff val="-21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34BE3F-729A-F941-9C02-195B641EF0CD}">
      <dsp:nvSpPr>
        <dsp:cNvPr id="0" name=""/>
        <dsp:cNvSpPr/>
      </dsp:nvSpPr>
      <dsp:spPr>
        <a:xfrm>
          <a:off x="5058198" y="1024814"/>
          <a:ext cx="120811" cy="227130"/>
        </a:xfrm>
        <a:prstGeom prst="chevron">
          <a:avLst>
            <a:gd name="adj" fmla="val 90000"/>
          </a:avLst>
        </a:prstGeom>
        <a:solidFill>
          <a:schemeClr val="accent2">
            <a:tint val="40000"/>
            <a:alpha val="90000"/>
            <a:hueOff val="-308809"/>
            <a:satOff val="-27399"/>
            <a:lumOff val="-280"/>
            <a:alphaOff val="0"/>
          </a:schemeClr>
        </a:solidFill>
        <a:ln w="12700" cap="flat" cmpd="sng" algn="ctr">
          <a:solidFill>
            <a:schemeClr val="accent2">
              <a:tint val="40000"/>
              <a:alpha val="90000"/>
              <a:hueOff val="-308809"/>
              <a:satOff val="-27399"/>
              <a:lumOff val="-2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D9E15C-908D-B847-A5EF-0070F0CC0FF7}">
      <dsp:nvSpPr>
        <dsp:cNvPr id="0" name=""/>
        <dsp:cNvSpPr/>
      </dsp:nvSpPr>
      <dsp:spPr>
        <a:xfrm>
          <a:off x="3265178" y="565006"/>
          <a:ext cx="1096277" cy="1096277"/>
        </a:xfrm>
        <a:prstGeom prst="ellips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25724" y="725552"/>
        <a:ext cx="775185" cy="775185"/>
      </dsp:txXfrm>
    </dsp:sp>
    <dsp:sp modelId="{481B5ED5-4A88-C843-9042-D8075217CC4B}">
      <dsp:nvSpPr>
        <dsp:cNvPr id="0" name=""/>
        <dsp:cNvSpPr/>
      </dsp:nvSpPr>
      <dsp:spPr>
        <a:xfrm>
          <a:off x="2631467" y="1826878"/>
          <a:ext cx="2363699" cy="1965600"/>
        </a:xfrm>
        <a:prstGeom prst="upArrowCallout">
          <a:avLst>
            <a:gd name="adj1" fmla="val 50000"/>
            <a:gd name="adj2" fmla="val 20000"/>
            <a:gd name="adj3" fmla="val 20000"/>
            <a:gd name="adj4" fmla="val 100000"/>
          </a:avLst>
        </a:prstGeom>
        <a:solidFill>
          <a:schemeClr val="accent2">
            <a:tint val="40000"/>
            <a:alpha val="90000"/>
            <a:hueOff val="-386012"/>
            <a:satOff val="-34248"/>
            <a:lumOff val="-350"/>
            <a:alphaOff val="0"/>
          </a:schemeClr>
        </a:solidFill>
        <a:ln w="12700" cap="flat" cmpd="sng" algn="ctr">
          <a:solidFill>
            <a:schemeClr val="accent2">
              <a:tint val="40000"/>
              <a:alpha val="90000"/>
              <a:hueOff val="-386012"/>
              <a:satOff val="-34248"/>
              <a:lumOff val="-3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1066800">
            <a:lnSpc>
              <a:spcPct val="90000"/>
            </a:lnSpc>
            <a:spcBef>
              <a:spcPct val="0"/>
            </a:spcBef>
            <a:spcAft>
              <a:spcPct val="35000"/>
            </a:spcAft>
            <a:buNone/>
          </a:pPr>
          <a:r>
            <a:rPr lang="en-US" sz="2400" kern="1200" dirty="0"/>
            <a:t>Gather non-census data for more diverse data</a:t>
          </a:r>
        </a:p>
      </dsp:txBody>
      <dsp:txXfrm>
        <a:off x="2631467" y="2219998"/>
        <a:ext cx="2363699" cy="1572480"/>
      </dsp:txXfrm>
    </dsp:sp>
    <dsp:sp modelId="{74EED9FA-221E-3443-95A3-8F31E33459A6}">
      <dsp:nvSpPr>
        <dsp:cNvPr id="0" name=""/>
        <dsp:cNvSpPr/>
      </dsp:nvSpPr>
      <dsp:spPr>
        <a:xfrm>
          <a:off x="5257800" y="1113126"/>
          <a:ext cx="2363699" cy="72"/>
        </a:xfrm>
        <a:prstGeom prst="rect">
          <a:avLst/>
        </a:prstGeom>
        <a:solidFill>
          <a:schemeClr val="accent2">
            <a:tint val="40000"/>
            <a:alpha val="90000"/>
            <a:hueOff val="-463214"/>
            <a:satOff val="-41098"/>
            <a:lumOff val="-419"/>
            <a:alphaOff val="0"/>
          </a:schemeClr>
        </a:solidFill>
        <a:ln w="12700" cap="flat" cmpd="sng" algn="ctr">
          <a:solidFill>
            <a:schemeClr val="accent2">
              <a:tint val="40000"/>
              <a:alpha val="90000"/>
              <a:hueOff val="-463214"/>
              <a:satOff val="-41098"/>
              <a:lumOff val="-419"/>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2CC277-3B6F-2C4A-8655-E14FBBDBEF54}">
      <dsp:nvSpPr>
        <dsp:cNvPr id="0" name=""/>
        <dsp:cNvSpPr/>
      </dsp:nvSpPr>
      <dsp:spPr>
        <a:xfrm>
          <a:off x="7684531" y="1024828"/>
          <a:ext cx="120811" cy="227143"/>
        </a:xfrm>
        <a:prstGeom prst="chevron">
          <a:avLst>
            <a:gd name="adj" fmla="val 90000"/>
          </a:avLst>
        </a:prstGeom>
        <a:solidFill>
          <a:schemeClr val="accent2">
            <a:tint val="40000"/>
            <a:alpha val="90000"/>
            <a:hueOff val="-540417"/>
            <a:satOff val="-47947"/>
            <a:lumOff val="-489"/>
            <a:alphaOff val="0"/>
          </a:schemeClr>
        </a:solidFill>
        <a:ln w="12700" cap="flat" cmpd="sng" algn="ctr">
          <a:solidFill>
            <a:schemeClr val="accent2">
              <a:tint val="40000"/>
              <a:alpha val="90000"/>
              <a:hueOff val="-540417"/>
              <a:satOff val="-47947"/>
              <a:lumOff val="-489"/>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196944-EA6B-1F4B-85E2-33293E469FFC}">
      <dsp:nvSpPr>
        <dsp:cNvPr id="0" name=""/>
        <dsp:cNvSpPr/>
      </dsp:nvSpPr>
      <dsp:spPr>
        <a:xfrm>
          <a:off x="5891511" y="565023"/>
          <a:ext cx="1096277" cy="1096277"/>
        </a:xfrm>
        <a:prstGeom prst="ellips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052057" y="725569"/>
        <a:ext cx="775185" cy="775185"/>
      </dsp:txXfrm>
    </dsp:sp>
    <dsp:sp modelId="{B5A8DD99-B65E-3B4C-AACE-9860600178C7}">
      <dsp:nvSpPr>
        <dsp:cNvPr id="0" name=""/>
        <dsp:cNvSpPr/>
      </dsp:nvSpPr>
      <dsp:spPr>
        <a:xfrm>
          <a:off x="5257800" y="1826917"/>
          <a:ext cx="2363699" cy="1965600"/>
        </a:xfrm>
        <a:prstGeom prst="upArrowCallout">
          <a:avLst>
            <a:gd name="adj1" fmla="val 50000"/>
            <a:gd name="adj2" fmla="val 20000"/>
            <a:gd name="adj3" fmla="val 20000"/>
            <a:gd name="adj4" fmla="val 100000"/>
          </a:avLst>
        </a:prstGeom>
        <a:solidFill>
          <a:schemeClr val="accent2">
            <a:tint val="40000"/>
            <a:alpha val="90000"/>
            <a:hueOff val="-617619"/>
            <a:satOff val="-54797"/>
            <a:lumOff val="-559"/>
            <a:alphaOff val="0"/>
          </a:schemeClr>
        </a:solidFill>
        <a:ln w="12700" cap="flat" cmpd="sng" algn="ctr">
          <a:solidFill>
            <a:schemeClr val="accent2">
              <a:tint val="40000"/>
              <a:alpha val="90000"/>
              <a:hueOff val="-617619"/>
              <a:satOff val="-54797"/>
              <a:lumOff val="-5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1066800">
            <a:lnSpc>
              <a:spcPct val="90000"/>
            </a:lnSpc>
            <a:spcBef>
              <a:spcPct val="0"/>
            </a:spcBef>
            <a:spcAft>
              <a:spcPct val="35000"/>
            </a:spcAft>
            <a:buNone/>
          </a:pPr>
          <a:r>
            <a:rPr lang="en-US" sz="2400" kern="1200" dirty="0"/>
            <a:t>Ready new data and model for deployment</a:t>
          </a:r>
        </a:p>
      </dsp:txBody>
      <dsp:txXfrm>
        <a:off x="5257800" y="2220037"/>
        <a:ext cx="2363699" cy="1572480"/>
      </dsp:txXfrm>
    </dsp:sp>
    <dsp:sp modelId="{E1AAE502-1EA1-0849-9E43-C67DA5A99717}">
      <dsp:nvSpPr>
        <dsp:cNvPr id="0" name=""/>
        <dsp:cNvSpPr/>
      </dsp:nvSpPr>
      <dsp:spPr>
        <a:xfrm>
          <a:off x="7884132" y="1113126"/>
          <a:ext cx="1181849" cy="72"/>
        </a:xfrm>
        <a:prstGeom prst="rect">
          <a:avLst/>
        </a:prstGeom>
        <a:solidFill>
          <a:schemeClr val="accent2">
            <a:tint val="40000"/>
            <a:alpha val="90000"/>
            <a:hueOff val="-694821"/>
            <a:satOff val="-61647"/>
            <a:lumOff val="-629"/>
            <a:alphaOff val="0"/>
          </a:schemeClr>
        </a:solidFill>
        <a:ln w="12700" cap="flat" cmpd="sng" algn="ctr">
          <a:solidFill>
            <a:schemeClr val="accent2">
              <a:tint val="40000"/>
              <a:alpha val="90000"/>
              <a:hueOff val="-694821"/>
              <a:satOff val="-61647"/>
              <a:lumOff val="-6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70CF9F-D76F-1145-B313-6D01A10430F4}">
      <dsp:nvSpPr>
        <dsp:cNvPr id="0" name=""/>
        <dsp:cNvSpPr/>
      </dsp:nvSpPr>
      <dsp:spPr>
        <a:xfrm>
          <a:off x="8517843" y="565023"/>
          <a:ext cx="1096277" cy="1096277"/>
        </a:xfrm>
        <a:prstGeom prst="ellips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678389" y="725569"/>
        <a:ext cx="775185" cy="775185"/>
      </dsp:txXfrm>
    </dsp:sp>
    <dsp:sp modelId="{82F9F4E2-8FA0-C648-94E2-3D041F8DD46E}">
      <dsp:nvSpPr>
        <dsp:cNvPr id="0" name=""/>
        <dsp:cNvSpPr/>
      </dsp:nvSpPr>
      <dsp:spPr>
        <a:xfrm>
          <a:off x="7884132" y="1826917"/>
          <a:ext cx="2363699" cy="1965600"/>
        </a:xfrm>
        <a:prstGeom prst="upArrowCallout">
          <a:avLst>
            <a:gd name="adj1" fmla="val 50000"/>
            <a:gd name="adj2" fmla="val 20000"/>
            <a:gd name="adj3" fmla="val 20000"/>
            <a:gd name="adj4" fmla="val 100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1066800">
            <a:lnSpc>
              <a:spcPct val="90000"/>
            </a:lnSpc>
            <a:spcBef>
              <a:spcPct val="0"/>
            </a:spcBef>
            <a:spcAft>
              <a:spcPct val="35000"/>
            </a:spcAft>
            <a:buNone/>
          </a:pPr>
          <a:r>
            <a:rPr lang="en-US" sz="2400" kern="1200" dirty="0"/>
            <a:t>Send out alternative questionnaire </a:t>
          </a:r>
        </a:p>
      </dsp:txBody>
      <dsp:txXfrm>
        <a:off x="7884132" y="2220037"/>
        <a:ext cx="2363699" cy="15724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5CC2D-2AC0-5442-9C32-F2D7CBA497BF}" type="datetimeFigureOut">
              <a:rPr lang="en-US" smtClean="0"/>
              <a:t>10/19/20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34434-8F6C-B545-B069-57D628678FFA}" type="slidenum">
              <a:rPr lang="en-US" smtClean="0"/>
              <a:t>‹#›</a:t>
            </a:fld>
            <a:endParaRPr lang="en-US"/>
          </a:p>
        </p:txBody>
      </p:sp>
    </p:spTree>
    <p:extLst>
      <p:ext uri="{BB962C8B-B14F-4D97-AF65-F5344CB8AC3E}">
        <p14:creationId xmlns:p14="http://schemas.microsoft.com/office/powerpoint/2010/main" val="156782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I’m excited to share with you all my project I’ve been working on to predict food insecurity in hopes that local and federal government officials and policy makers can be proactive in the fight to end the meal gap and offer affordable and accessible food for all.</a:t>
            </a:r>
          </a:p>
        </p:txBody>
      </p:sp>
      <p:sp>
        <p:nvSpPr>
          <p:cNvPr id="4" name="Slide Number Placeholder 3"/>
          <p:cNvSpPr>
            <a:spLocks noGrp="1"/>
          </p:cNvSpPr>
          <p:nvPr>
            <p:ph type="sldNum" sz="quarter" idx="5"/>
          </p:nvPr>
        </p:nvSpPr>
        <p:spPr/>
        <p:txBody>
          <a:bodyPr/>
          <a:lstStyle/>
          <a:p>
            <a:fld id="{BAC34434-8F6C-B545-B069-57D628678FFA}" type="slidenum">
              <a:rPr lang="en-US" smtClean="0"/>
              <a:t>1</a:t>
            </a:fld>
            <a:endParaRPr lang="en-US"/>
          </a:p>
        </p:txBody>
      </p:sp>
    </p:spTree>
    <p:extLst>
      <p:ext uri="{BB962C8B-B14F-4D97-AF65-F5344CB8AC3E}">
        <p14:creationId xmlns:p14="http://schemas.microsoft.com/office/powerpoint/2010/main" val="484647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I ended up running 9 different models including some experimental models and found that my best ones were the Random Forest and the Histogram Gradient Boosting Classifier. In the end I ended up choosing the random forest as the best model to answer this question. The scores for the two were almost identical but the random forest model had performed better with minimizing false negatives. The metrics checked for the models included the misclassified percentages of the positive class (food insecurity) and negative class (food security), accuracy, f1-scores, and the ROC-AUC score which I will touch on all of these a bit more in just a second.</a:t>
            </a:r>
          </a:p>
        </p:txBody>
      </p:sp>
      <p:sp>
        <p:nvSpPr>
          <p:cNvPr id="4" name="Slide Number Placeholder 3"/>
          <p:cNvSpPr>
            <a:spLocks noGrp="1"/>
          </p:cNvSpPr>
          <p:nvPr>
            <p:ph type="sldNum" sz="quarter" idx="5"/>
          </p:nvPr>
        </p:nvSpPr>
        <p:spPr/>
        <p:txBody>
          <a:bodyPr/>
          <a:lstStyle/>
          <a:p>
            <a:fld id="{BAC34434-8F6C-B545-B069-57D628678FFA}" type="slidenum">
              <a:rPr lang="en-US" smtClean="0"/>
              <a:t>10</a:t>
            </a:fld>
            <a:endParaRPr lang="en-US"/>
          </a:p>
        </p:txBody>
      </p:sp>
    </p:spTree>
    <p:extLst>
      <p:ext uri="{BB962C8B-B14F-4D97-AF65-F5344CB8AC3E}">
        <p14:creationId xmlns:p14="http://schemas.microsoft.com/office/powerpoint/2010/main" val="2739357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talk about the random forest model and why I chose it as the best model. The score for the training set was roughly 0.96 and for the testing set was roughly 0.95 which indicated that this model does well with new data being introduced in order to classify which category the new data will fall under. After this, I looked at the misclassification of food secure and food insecure rates to determine the best model. </a:t>
            </a:r>
          </a:p>
          <a:p>
            <a:endParaRPr lang="en-US" dirty="0"/>
          </a:p>
          <a:p>
            <a:r>
              <a:rPr lang="en-US" dirty="0"/>
              <a:t>Random forest performed the best in this area with 613 misclassified as being food secure but were food insecure and 155 misclassified as being food insecure but were food secure. All the other models had a higher rate of misclassifying more as food secure but were food insecure. Since I was dealing with heavily imbalanced classes, I also wanted to look at the f1-score and ROC-AUC score. The f1-score looks at both the misclassified food secure and misclassified food insecure and produce a weighted average for each. The closer to 1 the score is, the better. For food secure, the f1 score was 0.97 and for food insecure, the score was 0.86. </a:t>
            </a:r>
          </a:p>
          <a:p>
            <a:endParaRPr lang="en-US" dirty="0"/>
          </a:p>
          <a:p>
            <a:r>
              <a:rPr lang="en-US" dirty="0"/>
              <a:t>The ROC-AUC is used to visualize the capability of the model to distinguish between the different classes, or in this case to distinguish between food secure and food insecure. Like the f1-score, we want the ROC score to be as close to 1 as possible. For this model, the score was 0.96 which means that the model has a 96% chance of being able to distinguish between the food secure and food insecure classes.</a:t>
            </a:r>
          </a:p>
        </p:txBody>
      </p:sp>
      <p:sp>
        <p:nvSpPr>
          <p:cNvPr id="4" name="Slide Number Placeholder 3"/>
          <p:cNvSpPr>
            <a:spLocks noGrp="1"/>
          </p:cNvSpPr>
          <p:nvPr>
            <p:ph type="sldNum" sz="quarter" idx="5"/>
          </p:nvPr>
        </p:nvSpPr>
        <p:spPr/>
        <p:txBody>
          <a:bodyPr/>
          <a:lstStyle/>
          <a:p>
            <a:fld id="{BAC34434-8F6C-B545-B069-57D628678FFA}" type="slidenum">
              <a:rPr lang="en-US" smtClean="0"/>
              <a:t>11</a:t>
            </a:fld>
            <a:endParaRPr lang="en-US"/>
          </a:p>
        </p:txBody>
      </p:sp>
    </p:spTree>
    <p:extLst>
      <p:ext uri="{BB962C8B-B14F-4D97-AF65-F5344CB8AC3E}">
        <p14:creationId xmlns:p14="http://schemas.microsoft.com/office/powerpoint/2010/main" val="135188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steps I have for continuing this project includes gathering the 2020 food security data when the </a:t>
            </a:r>
            <a:r>
              <a:rPr lang="en-US" dirty="0" err="1"/>
              <a:t>census.gov</a:t>
            </a:r>
            <a:r>
              <a:rPr lang="en-US" dirty="0"/>
              <a:t> makes it available in December. I also plan to gather data outside of the census that way I can create a master data set that is more diverse and representative of the actual population. I would then want to tune the new data set to place into my model so that I can have variables that play nice with deployment and </a:t>
            </a:r>
            <a:r>
              <a:rPr lang="en-US" dirty="0" err="1"/>
              <a:t>streamlit</a:t>
            </a:r>
            <a:r>
              <a:rPr lang="en-US" dirty="0"/>
              <a:t>. Once deployed I would love to send the model out in place of the census since there are a lot of people who do not want to answer or feel comfortable answering census surveys. By doing this, we could get a more accurate representation of food insecurity for future years so that actions can be taken now so that every person has accessible and affordable healthy food options. </a:t>
            </a:r>
          </a:p>
        </p:txBody>
      </p:sp>
      <p:sp>
        <p:nvSpPr>
          <p:cNvPr id="4" name="Slide Number Placeholder 3"/>
          <p:cNvSpPr>
            <a:spLocks noGrp="1"/>
          </p:cNvSpPr>
          <p:nvPr>
            <p:ph type="sldNum" sz="quarter" idx="5"/>
          </p:nvPr>
        </p:nvSpPr>
        <p:spPr/>
        <p:txBody>
          <a:bodyPr/>
          <a:lstStyle/>
          <a:p>
            <a:fld id="{BAC34434-8F6C-B545-B069-57D628678FFA}" type="slidenum">
              <a:rPr lang="en-US" smtClean="0"/>
              <a:t>12</a:t>
            </a:fld>
            <a:endParaRPr lang="en-US"/>
          </a:p>
        </p:txBody>
      </p:sp>
    </p:spTree>
    <p:extLst>
      <p:ext uri="{BB962C8B-B14F-4D97-AF65-F5344CB8AC3E}">
        <p14:creationId xmlns:p14="http://schemas.microsoft.com/office/powerpoint/2010/main" val="180081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so much for your time and I am open for questions now. Thank you!</a:t>
            </a:r>
          </a:p>
        </p:txBody>
      </p:sp>
      <p:sp>
        <p:nvSpPr>
          <p:cNvPr id="4" name="Slide Number Placeholder 3"/>
          <p:cNvSpPr>
            <a:spLocks noGrp="1"/>
          </p:cNvSpPr>
          <p:nvPr>
            <p:ph type="sldNum" sz="quarter" idx="5"/>
          </p:nvPr>
        </p:nvSpPr>
        <p:spPr/>
        <p:txBody>
          <a:bodyPr/>
          <a:lstStyle/>
          <a:p>
            <a:fld id="{BAC34434-8F6C-B545-B069-57D628678FFA}" type="slidenum">
              <a:rPr lang="en-US" smtClean="0"/>
              <a:t>13</a:t>
            </a:fld>
            <a:endParaRPr lang="en-US"/>
          </a:p>
        </p:txBody>
      </p:sp>
    </p:spTree>
    <p:extLst>
      <p:ext uri="{BB962C8B-B14F-4D97-AF65-F5344CB8AC3E}">
        <p14:creationId xmlns:p14="http://schemas.microsoft.com/office/powerpoint/2010/main" val="241165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start with an introduction about how and why I chose this subject as well as a brief overview of what I will be discussing with you all. To start, I had an idea where I wanted to create a web-app for folk to use where they could see what produce was in season as well as easy, affordable plant-based recipes to try out. Since this didn’t answer a data science question, I began to dig deeper into what this idea means to me. In doing so, I remembered this local project known as the Bok Choy Project started by </a:t>
            </a:r>
            <a:r>
              <a:rPr lang="en-US" dirty="0" err="1"/>
              <a:t>Shauntrice</a:t>
            </a:r>
            <a:r>
              <a:rPr lang="en-US" dirty="0"/>
              <a:t> Rice, Root Cause Research Center, and Nichole Funk here in Louisville, KY. Their project visually shows the difference in food selection at Kroger’s all across town and highlight’s how the Kroger in the West End, and area of Louisville that has a higher BIPOC population as well as lower income households, had a smaller produce section, less organic options, and no Bok Choy to show how food insecurity and food apartheids happen here in Louisville. In addition to that, it was reported in 2019 that 13.7 million households in America experienced food insecurity while there is over $161 billion worth of food thrown out each year. This is a problem I have felt compelled to advocate for for years now and wanted to try and do so with machine learning.</a:t>
            </a:r>
          </a:p>
          <a:p>
            <a:endParaRPr lang="en-US" dirty="0"/>
          </a:p>
          <a:p>
            <a:r>
              <a:rPr lang="en-US" dirty="0"/>
              <a:t>The data used for my project came from the Census Current Population Survey on Food Insecurity from 2019 and the question that I want to answer is can we predict whether or not someone will experience food insecurity so that we can bridge the meal gap and help our fellow comrades get the healthy and affordable food they need as well as deserve.</a:t>
            </a:r>
          </a:p>
        </p:txBody>
      </p:sp>
      <p:sp>
        <p:nvSpPr>
          <p:cNvPr id="4" name="Slide Number Placeholder 3"/>
          <p:cNvSpPr>
            <a:spLocks noGrp="1"/>
          </p:cNvSpPr>
          <p:nvPr>
            <p:ph type="sldNum" sz="quarter" idx="5"/>
          </p:nvPr>
        </p:nvSpPr>
        <p:spPr/>
        <p:txBody>
          <a:bodyPr/>
          <a:lstStyle/>
          <a:p>
            <a:fld id="{BAC34434-8F6C-B545-B069-57D628678FFA}" type="slidenum">
              <a:rPr lang="en-US" smtClean="0"/>
              <a:t>2</a:t>
            </a:fld>
            <a:endParaRPr lang="en-US"/>
          </a:p>
        </p:txBody>
      </p:sp>
    </p:spTree>
    <p:extLst>
      <p:ext uri="{BB962C8B-B14F-4D97-AF65-F5344CB8AC3E}">
        <p14:creationId xmlns:p14="http://schemas.microsoft.com/office/powerpoint/2010/main" val="367653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to begin with diving deeper into the data. I gathered this data from </a:t>
            </a:r>
            <a:r>
              <a:rPr lang="en-US" dirty="0" err="1"/>
              <a:t>Census.gov</a:t>
            </a:r>
            <a:r>
              <a:rPr lang="en-US" dirty="0"/>
              <a:t> under their food security data sets page. My hope was originally to gather the data sets from 2019-2016 but there were formatting challenges that occurred when trying to access the data from 2016-2018 where all the columns merged as 1 with none of the same column labels as in the 2019 data sets. The census provides a data dictionary with each set and the one for 2019 was over 200 pages detailed what each column label meant as well as what each value label meant.</a:t>
            </a:r>
          </a:p>
          <a:p>
            <a:endParaRPr lang="en-US" dirty="0"/>
          </a:p>
          <a:p>
            <a:r>
              <a:rPr lang="en-US" dirty="0"/>
              <a:t>Before cleaning, the data set had over 500 columns, which after reading the data dictionary I discovered that a majority of columns were essentially the same question asked in multiple different ways. These repeat question columns were dropped, and a lot of the columns were renamed to provide an easier understanding of what I was looking at.</a:t>
            </a:r>
          </a:p>
          <a:p>
            <a:endParaRPr lang="en-US" dirty="0"/>
          </a:p>
          <a:p>
            <a:r>
              <a:rPr lang="en-US" dirty="0"/>
              <a:t>There were over 138,000 rows within the original data set too which I discovered was because each person from each household was questioned. I decided to drop anyone under the age of 16, I chose 16 because I had found that most 16-year old’s held jobs and I wanted to keep the main person questioned from each household in the data set. Because if they had answered yes to being food insecure, this meant the whole household was food-insecure. </a:t>
            </a:r>
          </a:p>
          <a:p>
            <a:endParaRPr lang="en-US" dirty="0"/>
          </a:p>
          <a:p>
            <a:r>
              <a:rPr lang="en-US" dirty="0"/>
              <a:t>After going through the data set and data dictionary, I noticed that all the categorical variables were already converted to different types of numerical values. Again, for easier understanding of my data set, I decided to change all these values back to their original values until modeling.</a:t>
            </a:r>
          </a:p>
          <a:p>
            <a:endParaRPr lang="en-US" dirty="0"/>
          </a:p>
          <a:p>
            <a:r>
              <a:rPr lang="en-US" dirty="0"/>
              <a:t>Lastly, a master column that would indicate food secure (0) and food insecure (1) was created based on responses to the various questions asked about feeling as though they had enough to feed their families, never had to worry about where food came from, received any assistance at any point in the year or not, and so on. After creating this, any questions used to calculate the master column were then dropped.</a:t>
            </a:r>
          </a:p>
          <a:p>
            <a:endParaRPr lang="en-US" dirty="0"/>
          </a:p>
        </p:txBody>
      </p:sp>
      <p:sp>
        <p:nvSpPr>
          <p:cNvPr id="4" name="Slide Number Placeholder 3"/>
          <p:cNvSpPr>
            <a:spLocks noGrp="1"/>
          </p:cNvSpPr>
          <p:nvPr>
            <p:ph type="sldNum" sz="quarter" idx="5"/>
          </p:nvPr>
        </p:nvSpPr>
        <p:spPr/>
        <p:txBody>
          <a:bodyPr/>
          <a:lstStyle/>
          <a:p>
            <a:fld id="{BAC34434-8F6C-B545-B069-57D628678FFA}" type="slidenum">
              <a:rPr lang="en-US" smtClean="0"/>
              <a:t>3</a:t>
            </a:fld>
            <a:endParaRPr lang="en-US"/>
          </a:p>
        </p:txBody>
      </p:sp>
    </p:spTree>
    <p:extLst>
      <p:ext uri="{BB962C8B-B14F-4D97-AF65-F5344CB8AC3E}">
        <p14:creationId xmlns:p14="http://schemas.microsoft.com/office/powerpoint/2010/main" val="448712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conducting my EDA, I decided to switch up some variables for easier readability. For age, since it ranged from 16-85, I decided to create age groups for a friendly graph.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individuals in a household ranged from 1-14 and this was changed to 1-6 with anyone who had 6 or more being grouped under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Income was on a scale from1-16, so these values were changed back to their original which then ranged from $5,000-$150,000</a:t>
            </a:r>
          </a:p>
          <a:p>
            <a:endParaRPr lang="en-US" dirty="0"/>
          </a:p>
        </p:txBody>
      </p:sp>
      <p:sp>
        <p:nvSpPr>
          <p:cNvPr id="4" name="Slide Number Placeholder 3"/>
          <p:cNvSpPr>
            <a:spLocks noGrp="1"/>
          </p:cNvSpPr>
          <p:nvPr>
            <p:ph type="sldNum" sz="quarter" idx="5"/>
          </p:nvPr>
        </p:nvSpPr>
        <p:spPr/>
        <p:txBody>
          <a:bodyPr/>
          <a:lstStyle/>
          <a:p>
            <a:fld id="{BAC34434-8F6C-B545-B069-57D628678FFA}" type="slidenum">
              <a:rPr lang="en-US" smtClean="0"/>
              <a:t>4</a:t>
            </a:fld>
            <a:endParaRPr lang="en-US"/>
          </a:p>
        </p:txBody>
      </p:sp>
    </p:spTree>
    <p:extLst>
      <p:ext uri="{BB962C8B-B14F-4D97-AF65-F5344CB8AC3E}">
        <p14:creationId xmlns:p14="http://schemas.microsoft.com/office/powerpoint/2010/main" val="58909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 finally completed the data cleaning, I wanted to look for any specific trends and correlations within the data set that way I could really get to know this data set. Exploring the data helped me figure out how I wanted to deal with null values and the values from the data dictionary that corresponded with -1 which meant not in universe/not-applicable, -2 which meant don’t know, and -9 which meant no response. The key explorations that drove this were hours worked in a week, location-based food security, age analysis, number of individuals in a household, family income, race and ethnicity, gender, and marital status.</a:t>
            </a:r>
          </a:p>
          <a:p>
            <a:endParaRPr lang="en-US" dirty="0"/>
          </a:p>
          <a:p>
            <a:r>
              <a:rPr lang="en-US" dirty="0"/>
              <a:t>For hours worked, there was a value of -4 which translated to the person’s hours varied each week. These values were changed to 40 since 40 was the mode and all the individuals held jobs. There were almost 20,000 rows of individuals who had values of -1 for this question and when I looked at these rows, they did not share how many jobs they had or what type of job they had so I changed these values to 0. Almost all values that were -1 were changed to 0 during cleaning and analysis because I did not want to be working with any negative numbers when modeling. I felt this was the right choice since almost all questions that were asked did not contain any variable of 0.When I did location-based analysis, I found that there was an even distribution among those who were food secure and food insecure across the states even though the amount of people questioned from each state ranged greatly. </a:t>
            </a:r>
          </a:p>
          <a:p>
            <a:endParaRPr lang="en-US" dirty="0"/>
          </a:p>
          <a:p>
            <a:r>
              <a:rPr lang="en-US" dirty="0"/>
              <a:t>Another thing I found from this data set is that it is not a diverse data set. 82% of individuals were white, over 50% of households had 1 or 2 people, and the average household income was $150,000. This will be addressed later in the presentation as well.</a:t>
            </a:r>
          </a:p>
        </p:txBody>
      </p:sp>
      <p:sp>
        <p:nvSpPr>
          <p:cNvPr id="4" name="Slide Number Placeholder 3"/>
          <p:cNvSpPr>
            <a:spLocks noGrp="1"/>
          </p:cNvSpPr>
          <p:nvPr>
            <p:ph type="sldNum" sz="quarter" idx="5"/>
          </p:nvPr>
        </p:nvSpPr>
        <p:spPr/>
        <p:txBody>
          <a:bodyPr/>
          <a:lstStyle/>
          <a:p>
            <a:fld id="{BAC34434-8F6C-B545-B069-57D628678FFA}" type="slidenum">
              <a:rPr lang="en-US" smtClean="0"/>
              <a:t>5</a:t>
            </a:fld>
            <a:endParaRPr lang="en-US"/>
          </a:p>
        </p:txBody>
      </p:sp>
    </p:spTree>
    <p:extLst>
      <p:ext uri="{BB962C8B-B14F-4D97-AF65-F5344CB8AC3E}">
        <p14:creationId xmlns:p14="http://schemas.microsoft.com/office/powerpoint/2010/main" val="128964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just wanted to show the graphs for food security based on number of people in a household and food security based on age. The blue bars represent food security, and the orange bars represent food insecurity. We can see here that with larger families, food insecurity occurs more frequently even as income increases. </a:t>
            </a:r>
          </a:p>
        </p:txBody>
      </p:sp>
      <p:sp>
        <p:nvSpPr>
          <p:cNvPr id="4" name="Slide Number Placeholder 3"/>
          <p:cNvSpPr>
            <a:spLocks noGrp="1"/>
          </p:cNvSpPr>
          <p:nvPr>
            <p:ph type="sldNum" sz="quarter" idx="5"/>
          </p:nvPr>
        </p:nvSpPr>
        <p:spPr/>
        <p:txBody>
          <a:bodyPr/>
          <a:lstStyle/>
          <a:p>
            <a:fld id="{BAC34434-8F6C-B545-B069-57D628678FFA}" type="slidenum">
              <a:rPr lang="en-US" smtClean="0"/>
              <a:t>6</a:t>
            </a:fld>
            <a:endParaRPr lang="en-US"/>
          </a:p>
        </p:txBody>
      </p:sp>
    </p:spTree>
    <p:extLst>
      <p:ext uri="{BB962C8B-B14F-4D97-AF65-F5344CB8AC3E}">
        <p14:creationId xmlns:p14="http://schemas.microsoft.com/office/powerpoint/2010/main" val="3277923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outliers were discovered when I explored gender analysis as well as food recipient analysis. For gender, the outliers, though very few, were women who had a family income of $150,000 and said they were food insecure. When looking at these rows, these individuals had jobs, small households, no disability, nothing that stood out to indicate what might be the cause of these outliers. I decided to drop them since I couldn’t find any indication of food insecurity and figured that they may have just either answered some questions wrong or their responses were recorded incorrectly.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Everyone in the questionnaire was asked if they knew or had a food pantry or something similar near by. Of those who were food insecure, about half of them either had no idea where one was or said there was not one close to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also explored relationships between family size and marital status regarding food security and job type as well. Nothing too special came from these as most people were still married and most people either worked at a for profit job or did not indicate the type of job they had. </a:t>
            </a:r>
          </a:p>
          <a:p>
            <a:endParaRPr lang="en-US" dirty="0"/>
          </a:p>
        </p:txBody>
      </p:sp>
      <p:sp>
        <p:nvSpPr>
          <p:cNvPr id="4" name="Slide Number Placeholder 3"/>
          <p:cNvSpPr>
            <a:spLocks noGrp="1"/>
          </p:cNvSpPr>
          <p:nvPr>
            <p:ph type="sldNum" sz="quarter" idx="5"/>
          </p:nvPr>
        </p:nvSpPr>
        <p:spPr/>
        <p:txBody>
          <a:bodyPr/>
          <a:lstStyle/>
          <a:p>
            <a:fld id="{BAC34434-8F6C-B545-B069-57D628678FFA}" type="slidenum">
              <a:rPr lang="en-US" smtClean="0"/>
              <a:t>7</a:t>
            </a:fld>
            <a:endParaRPr lang="en-US"/>
          </a:p>
        </p:txBody>
      </p:sp>
    </p:spTree>
    <p:extLst>
      <p:ext uri="{BB962C8B-B14F-4D97-AF65-F5344CB8AC3E}">
        <p14:creationId xmlns:p14="http://schemas.microsoft.com/office/powerpoint/2010/main" val="753008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the roughly 50,000 rows left after dropping all but one person from each household, I discovered that about 47,000 said they have never or do not receive food stamps and/or assistance and only about 3,000 do. I did a quick plot of these answers and household income to see if all who were food insecure were receiving adequate assistance. Long story short, they were not. Many folks who were food insecure had answered no to receiving assistance and a few who were food secure did receive assistance. </a:t>
            </a:r>
          </a:p>
          <a:p>
            <a:endParaRPr lang="en-US" dirty="0"/>
          </a:p>
          <a:p>
            <a:r>
              <a:rPr lang="en-US" dirty="0"/>
              <a:t>Whenever I took a deeper look into the outliers of those who said they were food insecure and the household income was over $75,000, I found that most these folks had 6+ persons households. To put this in perspective, say we have a household with 6 people and the income is $150,000. Assuming it is a two-parent household with 4 kids with both parents working, this would mean that each parent makes about $75,000 a year. Now let’s say this family lives in California. According to </a:t>
            </a:r>
            <a:r>
              <a:rPr lang="en-US" dirty="0" err="1"/>
              <a:t>livingwage.mit.edu</a:t>
            </a:r>
            <a:r>
              <a:rPr lang="en-US" dirty="0"/>
              <a:t>, the required family income for a 2-parent household with 3 kids is about $104,251 to make ends meet. This scenario explains the outliers well in my opinion given the fact that many individuals experiencing food insecure do not just have children living with them but also their parents and are not a two-parent household.</a:t>
            </a:r>
          </a:p>
        </p:txBody>
      </p:sp>
      <p:sp>
        <p:nvSpPr>
          <p:cNvPr id="4" name="Slide Number Placeholder 3"/>
          <p:cNvSpPr>
            <a:spLocks noGrp="1"/>
          </p:cNvSpPr>
          <p:nvPr>
            <p:ph type="sldNum" sz="quarter" idx="5"/>
          </p:nvPr>
        </p:nvSpPr>
        <p:spPr/>
        <p:txBody>
          <a:bodyPr/>
          <a:lstStyle/>
          <a:p>
            <a:fld id="{BAC34434-8F6C-B545-B069-57D628678FFA}" type="slidenum">
              <a:rPr lang="en-US" smtClean="0"/>
              <a:t>8</a:t>
            </a:fld>
            <a:endParaRPr lang="en-US"/>
          </a:p>
        </p:txBody>
      </p:sp>
    </p:spTree>
    <p:extLst>
      <p:ext uri="{BB962C8B-B14F-4D97-AF65-F5344CB8AC3E}">
        <p14:creationId xmlns:p14="http://schemas.microsoft.com/office/powerpoint/2010/main" val="3887264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that I was asking was if I could build a model to use to predict food insecurity so that local and federal government officials and policy makers  as well as community members could be proactive in the fight to bridge the meal gap. To answer this, classification models would need to be used to classify individuals as being food secure or insecure. Before I could officially begin modeling, I needed to convert some of my categorical values back to numerical values. Any place where someone had answered yes was changed to a value of 1 and no was changed to a value of 0. </a:t>
            </a:r>
          </a:p>
          <a:p>
            <a:endParaRPr lang="en-US" dirty="0"/>
          </a:p>
          <a:p>
            <a:r>
              <a:rPr lang="en-US" dirty="0"/>
              <a:t>For the columns like State and Region that didn’t have simple yes or no responses, I did a pre-processing step of target encoding which replaces each value in the column with the mean target value of the category. A baseline score of 82% classified as foods secure and 18% classified as food insecure was calculated followed by setting up the X and y variables which were then scaled for the models that required using scaled data, or in other words, the models that would need the values of income and number of people in a household to be scaled to more relatable values.</a:t>
            </a:r>
          </a:p>
          <a:p>
            <a:endParaRPr lang="en-US" dirty="0"/>
          </a:p>
          <a:p>
            <a:r>
              <a:rPr lang="en-US" dirty="0"/>
              <a:t>For this question, I wanted to find the model that not only scored the best but also minimized false negatives the most. I wanted to eliminate the amount of individuals being misclassified as food secure but actually are food insecure.</a:t>
            </a:r>
          </a:p>
        </p:txBody>
      </p:sp>
      <p:sp>
        <p:nvSpPr>
          <p:cNvPr id="4" name="Slide Number Placeholder 3"/>
          <p:cNvSpPr>
            <a:spLocks noGrp="1"/>
          </p:cNvSpPr>
          <p:nvPr>
            <p:ph type="sldNum" sz="quarter" idx="5"/>
          </p:nvPr>
        </p:nvSpPr>
        <p:spPr/>
        <p:txBody>
          <a:bodyPr/>
          <a:lstStyle/>
          <a:p>
            <a:fld id="{BAC34434-8F6C-B545-B069-57D628678FFA}" type="slidenum">
              <a:rPr lang="en-US" smtClean="0"/>
              <a:t>9</a:t>
            </a:fld>
            <a:endParaRPr lang="en-US"/>
          </a:p>
        </p:txBody>
      </p:sp>
    </p:spTree>
    <p:extLst>
      <p:ext uri="{BB962C8B-B14F-4D97-AF65-F5344CB8AC3E}">
        <p14:creationId xmlns:p14="http://schemas.microsoft.com/office/powerpoint/2010/main" val="113531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F0FD-F75E-FB48-9DC8-16F2B2201A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36C7D0-7FE7-294F-B9D5-1346644B2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C948A2-4040-0D48-9FD4-55A6CFFB1A35}"/>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5" name="Footer Placeholder 4">
            <a:extLst>
              <a:ext uri="{FF2B5EF4-FFF2-40B4-BE49-F238E27FC236}">
                <a16:creationId xmlns:a16="http://schemas.microsoft.com/office/drawing/2014/main" id="{FA7EBA54-FB57-1D4B-8681-014E3DB7E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0BD72-6975-F745-AFAC-A3C2CDD2A0E3}"/>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5265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09A7-B2A4-BD46-A0DC-0C7C3FC06C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078D31-1771-BF4D-8667-DF7B4A299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35F75-CC30-CC46-AE86-CA4C931DC61D}"/>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5" name="Footer Placeholder 4">
            <a:extLst>
              <a:ext uri="{FF2B5EF4-FFF2-40B4-BE49-F238E27FC236}">
                <a16:creationId xmlns:a16="http://schemas.microsoft.com/office/drawing/2014/main" id="{357BEB98-35CF-6149-888D-5DA2DEE99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AFFAE-5FD8-0443-9BE2-AE65D64BE570}"/>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380989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7C694-0E70-A84D-A1A2-1DAE1FE1F9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FF615D-2D88-9441-996E-6CA635D8F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BDAEA-B756-EA47-AD14-FCF4A59C31C0}"/>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5" name="Footer Placeholder 4">
            <a:extLst>
              <a:ext uri="{FF2B5EF4-FFF2-40B4-BE49-F238E27FC236}">
                <a16:creationId xmlns:a16="http://schemas.microsoft.com/office/drawing/2014/main" id="{D298F4DE-0082-8748-92CD-667A7AE6C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E9A2A-658C-FA46-8F48-598EB55D788F}"/>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239233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4812-6EAA-974F-A8CF-5EA262873D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41347-BAB9-914C-B4BE-23BD043D0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F0023-018C-204E-AA37-D2C840FEC619}"/>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5" name="Footer Placeholder 4">
            <a:extLst>
              <a:ext uri="{FF2B5EF4-FFF2-40B4-BE49-F238E27FC236}">
                <a16:creationId xmlns:a16="http://schemas.microsoft.com/office/drawing/2014/main" id="{347F9556-71C6-D54E-AB08-AA6D49DEA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A350C-CD8C-4B40-8A06-BBEB86EF62F6}"/>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103666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6A41-2E24-C34B-9F20-C2B155D342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25BEB5-B774-5440-8B0A-3A379850E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0E9228-4101-9A46-9816-249391CB02DF}"/>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5" name="Footer Placeholder 4">
            <a:extLst>
              <a:ext uri="{FF2B5EF4-FFF2-40B4-BE49-F238E27FC236}">
                <a16:creationId xmlns:a16="http://schemas.microsoft.com/office/drawing/2014/main" id="{423BF6BC-9B4D-2344-9CDA-BD44132A4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F32FB-AAD1-904A-86C5-1F9410E9F2B4}"/>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41543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9F7A-5310-1447-948D-E61FD648ED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5D4C27-C855-A346-9917-BEE2550A6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A64CE1-9412-8847-B2FB-856495C8DD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0CAE5-F5A1-EE4A-843F-D1B585C563DE}"/>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6" name="Footer Placeholder 5">
            <a:extLst>
              <a:ext uri="{FF2B5EF4-FFF2-40B4-BE49-F238E27FC236}">
                <a16:creationId xmlns:a16="http://schemas.microsoft.com/office/drawing/2014/main" id="{74561B45-F922-1E48-8A2C-F2FB2F8D0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B0D51-ADEF-B041-81BA-84851FADEBBA}"/>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309413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C8DE-79FA-274C-B03C-8DFEDED298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C0223D-CB47-3C4A-BEA1-7355CBCB7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3544E-19EB-FA41-95CD-035F0B2ED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91C2EE-6D05-1B42-B56B-1DE6C34BF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FF8AD7-AC83-0E45-8F2D-9EE7EBD2A2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F57F3C-C38D-334F-A0E4-471026EE7C0E}"/>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8" name="Footer Placeholder 7">
            <a:extLst>
              <a:ext uri="{FF2B5EF4-FFF2-40B4-BE49-F238E27FC236}">
                <a16:creationId xmlns:a16="http://schemas.microsoft.com/office/drawing/2014/main" id="{4D2A3E53-1DA4-A74C-8468-18D475BEA7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882174-8C09-8B4B-B79F-5696756C3144}"/>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85234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159E-724C-5B45-87A8-3EABC3B6D7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5CDAA3-CDCB-D14D-B644-CB38E3DDBC29}"/>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4" name="Footer Placeholder 3">
            <a:extLst>
              <a:ext uri="{FF2B5EF4-FFF2-40B4-BE49-F238E27FC236}">
                <a16:creationId xmlns:a16="http://schemas.microsoft.com/office/drawing/2014/main" id="{E2B3DAD7-3739-0B41-B2F1-07825CBA2F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7D62C3-AE5E-0049-815C-FA841DD953A1}"/>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349716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1BE9F-4CBF-5342-A56E-738ADF9F78E4}"/>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3" name="Footer Placeholder 2">
            <a:extLst>
              <a:ext uri="{FF2B5EF4-FFF2-40B4-BE49-F238E27FC236}">
                <a16:creationId xmlns:a16="http://schemas.microsoft.com/office/drawing/2014/main" id="{35338529-199A-F649-9FB3-DDDD3661EB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962022-4CCD-3D41-90AC-47E34F6A7926}"/>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41190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B4EF-D21A-9B44-8385-72700CBD6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72BD3C-7BE1-694D-9DF4-86FDA72A1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205448-B2C2-814E-937B-F1EC84214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1336B-E357-A640-A94C-D7C6E590BCF0}"/>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6" name="Footer Placeholder 5">
            <a:extLst>
              <a:ext uri="{FF2B5EF4-FFF2-40B4-BE49-F238E27FC236}">
                <a16:creationId xmlns:a16="http://schemas.microsoft.com/office/drawing/2014/main" id="{5DB48D64-C3DC-064A-9814-FDB593961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27221-69C4-5D4E-BE29-E4DA88FA756F}"/>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275387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06C8-8732-C848-9BCA-FBFF9A79E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3C08B-3450-A64C-9083-24A024A2C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F93E15-1025-5248-B0BA-063D7270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74752-73C3-F24D-8131-25AAC20ECCFB}"/>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6" name="Footer Placeholder 5">
            <a:extLst>
              <a:ext uri="{FF2B5EF4-FFF2-40B4-BE49-F238E27FC236}">
                <a16:creationId xmlns:a16="http://schemas.microsoft.com/office/drawing/2014/main" id="{7CE1EF18-FEAF-0647-9FEC-64D5C6ED9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1D275-E453-614E-9FAE-329FEC9BFD98}"/>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140207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784F29-C9CC-6E4B-9186-ECEF22C1E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F3276-E8D2-6344-BADE-682A1CE39C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8716F-26F4-FB48-9BDF-69FD56EC9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632A6-EC22-7249-ADBC-8605D40965D5}" type="datetimeFigureOut">
              <a:rPr lang="en-US" smtClean="0"/>
              <a:t>10/19/20</a:t>
            </a:fld>
            <a:endParaRPr lang="en-US"/>
          </a:p>
        </p:txBody>
      </p:sp>
      <p:sp>
        <p:nvSpPr>
          <p:cNvPr id="5" name="Footer Placeholder 4">
            <a:extLst>
              <a:ext uri="{FF2B5EF4-FFF2-40B4-BE49-F238E27FC236}">
                <a16:creationId xmlns:a16="http://schemas.microsoft.com/office/drawing/2014/main" id="{40C013A9-0615-114E-8402-295248768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9E95D-4210-FD45-B199-27A4E57A4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4B5B3-4ACB-B849-A4A4-63B04FD3DA69}" type="slidenum">
              <a:rPr lang="en-US" smtClean="0"/>
              <a:t>‹#›</a:t>
            </a:fld>
            <a:endParaRPr lang="en-US"/>
          </a:p>
        </p:txBody>
      </p:sp>
    </p:spTree>
    <p:extLst>
      <p:ext uri="{BB962C8B-B14F-4D97-AF65-F5344CB8AC3E}">
        <p14:creationId xmlns:p14="http://schemas.microsoft.com/office/powerpoint/2010/main" val="3038067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xhere.com/en/photo/806173"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pxhere.com/en/photo/806173"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ore filled with lots of fresh produce&#10;&#10;Description automatically generated">
            <a:extLst>
              <a:ext uri="{FF2B5EF4-FFF2-40B4-BE49-F238E27FC236}">
                <a16:creationId xmlns:a16="http://schemas.microsoft.com/office/drawing/2014/main" id="{A3E3298B-2856-3B48-8D72-5BBBE52A06A2}"/>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a:stretch/>
        </p:blipFill>
        <p:spPr>
          <a:xfrm>
            <a:off x="20" y="10"/>
            <a:ext cx="12191980" cy="6857990"/>
          </a:xfrm>
          <a:prstGeom prst="rect">
            <a:avLst/>
          </a:prstGeom>
        </p:spPr>
      </p:pic>
      <p:sp>
        <p:nvSpPr>
          <p:cNvPr id="114" name="Freeform: Shape 101">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717EE200-9A3B-2341-BE4B-B960DFE1E2B5}"/>
              </a:ext>
            </a:extLst>
          </p:cNvPr>
          <p:cNvSpPr>
            <a:spLocks noGrp="1"/>
          </p:cNvSpPr>
          <p:nvPr>
            <p:ph type="subTitle" idx="1"/>
          </p:nvPr>
        </p:nvSpPr>
        <p:spPr>
          <a:xfrm>
            <a:off x="841249" y="5543643"/>
            <a:ext cx="8856058" cy="479701"/>
          </a:xfrm>
        </p:spPr>
        <p:txBody>
          <a:bodyPr>
            <a:normAutofit/>
          </a:bodyPr>
          <a:lstStyle/>
          <a:p>
            <a:pPr algn="l"/>
            <a:r>
              <a:rPr lang="en-US" sz="2000">
                <a:solidFill>
                  <a:srgbClr val="FFFFFF"/>
                </a:solidFill>
              </a:rPr>
              <a:t>By: Cassy Clark</a:t>
            </a:r>
          </a:p>
        </p:txBody>
      </p:sp>
      <p:sp>
        <p:nvSpPr>
          <p:cNvPr id="2" name="Title 1">
            <a:extLst>
              <a:ext uri="{FF2B5EF4-FFF2-40B4-BE49-F238E27FC236}">
                <a16:creationId xmlns:a16="http://schemas.microsoft.com/office/drawing/2014/main" id="{393B6045-2875-704F-B3A0-3E4B5925398D}"/>
              </a:ext>
            </a:extLst>
          </p:cNvPr>
          <p:cNvSpPr>
            <a:spLocks noGrp="1"/>
          </p:cNvSpPr>
          <p:nvPr>
            <p:ph type="ctrTitle"/>
          </p:nvPr>
        </p:nvSpPr>
        <p:spPr>
          <a:xfrm>
            <a:off x="841248" y="4199861"/>
            <a:ext cx="8856059" cy="1336826"/>
          </a:xfrm>
        </p:spPr>
        <p:txBody>
          <a:bodyPr>
            <a:normAutofit/>
          </a:bodyPr>
          <a:lstStyle/>
          <a:p>
            <a:pPr algn="l"/>
            <a:r>
              <a:rPr lang="en-US" sz="4200">
                <a:solidFill>
                  <a:srgbClr val="FFFFFF"/>
                </a:solidFill>
              </a:rPr>
              <a:t>Predicting Food Insecurity with Machine Learning</a:t>
            </a:r>
          </a:p>
        </p:txBody>
      </p:sp>
    </p:spTree>
    <p:extLst>
      <p:ext uri="{BB962C8B-B14F-4D97-AF65-F5344CB8AC3E}">
        <p14:creationId xmlns:p14="http://schemas.microsoft.com/office/powerpoint/2010/main" val="152528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6000">
              <a:schemeClr val="accent3">
                <a:lumMod val="67000"/>
              </a:schemeClr>
            </a:gs>
            <a:gs pos="51000">
              <a:schemeClr val="accent3">
                <a:lumMod val="97000"/>
                <a:lumOff val="3000"/>
              </a:schemeClr>
            </a:gs>
            <a:gs pos="71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5AE07-8995-8D47-A85F-2B10178A02E8}"/>
              </a:ext>
            </a:extLst>
          </p:cNvPr>
          <p:cNvSpPr>
            <a:spLocks noGrp="1"/>
          </p:cNvSpPr>
          <p:nvPr>
            <p:ph type="title"/>
          </p:nvPr>
        </p:nvSpPr>
        <p:spPr>
          <a:xfrm>
            <a:off x="838200" y="557188"/>
            <a:ext cx="10515600" cy="1133499"/>
          </a:xfrm>
        </p:spPr>
        <p:txBody>
          <a:bodyPr>
            <a:normAutofit/>
          </a:bodyPr>
          <a:lstStyle/>
          <a:p>
            <a:pPr algn="ctr"/>
            <a:r>
              <a:rPr lang="en-US" sz="5200"/>
              <a:t>Modeling Process Cont.</a:t>
            </a:r>
          </a:p>
        </p:txBody>
      </p:sp>
      <p:graphicFrame>
        <p:nvGraphicFramePr>
          <p:cNvPr id="4" name="Content Placeholder 3">
            <a:extLst>
              <a:ext uri="{FF2B5EF4-FFF2-40B4-BE49-F238E27FC236}">
                <a16:creationId xmlns:a16="http://schemas.microsoft.com/office/drawing/2014/main" id="{6A6115DB-CCC5-B643-A336-E39D8442B0BD}"/>
              </a:ext>
            </a:extLst>
          </p:cNvPr>
          <p:cNvGraphicFramePr>
            <a:graphicFrameLocks noGrp="1"/>
          </p:cNvGraphicFramePr>
          <p:nvPr>
            <p:ph idx="1"/>
            <p:extLst>
              <p:ext uri="{D42A27DB-BD31-4B8C-83A1-F6EECF244321}">
                <p14:modId xmlns:p14="http://schemas.microsoft.com/office/powerpoint/2010/main" val="8982844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901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73D9C67-5F54-C242-B0E1-56E7BE7C353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02749089-1A76-AC48-AA43-4F6A6F70BB80}"/>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6AD60B0C-4594-D64A-B1A6-7DF556AA68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9289B602-CB90-AA4F-9F5D-CC792367BD2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BE81C3B1-A431-4049-9783-F8F4B92069E4}"/>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DB5456E4-1516-C749-B533-3308E0F87E95}"/>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60028F46-8DCD-5C43-9984-CED3C1A119CE}"/>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57EAED6E-4745-7F47-B980-34520095744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DB3C811A-F6DE-B94A-9DE4-FF274551BC4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A2B412-6E0C-0347-A7AA-73D02A914B25}"/>
              </a:ext>
            </a:extLst>
          </p:cNvPr>
          <p:cNvSpPr>
            <a:spLocks noGrp="1"/>
          </p:cNvSpPr>
          <p:nvPr>
            <p:ph type="title"/>
          </p:nvPr>
        </p:nvSpPr>
        <p:spPr>
          <a:xfrm>
            <a:off x="838200" y="992088"/>
            <a:ext cx="4277264" cy="2862729"/>
          </a:xfrm>
        </p:spPr>
        <p:txBody>
          <a:bodyPr anchor="b">
            <a:normAutofit/>
          </a:bodyPr>
          <a:lstStyle/>
          <a:p>
            <a:r>
              <a:rPr lang="en-US" sz="4800">
                <a:solidFill>
                  <a:srgbClr val="FFFFFF"/>
                </a:solidFill>
              </a:rPr>
              <a:t>Random Forest Model</a:t>
            </a:r>
          </a:p>
        </p:txBody>
      </p:sp>
      <p:sp>
        <p:nvSpPr>
          <p:cNvPr id="3" name="Content Placeholder 2">
            <a:extLst>
              <a:ext uri="{FF2B5EF4-FFF2-40B4-BE49-F238E27FC236}">
                <a16:creationId xmlns:a16="http://schemas.microsoft.com/office/drawing/2014/main" id="{EA2351D6-2E4D-544A-ACA8-7B2A9FA17B7E}"/>
              </a:ext>
            </a:extLst>
          </p:cNvPr>
          <p:cNvSpPr>
            <a:spLocks noGrp="1"/>
          </p:cNvSpPr>
          <p:nvPr>
            <p:ph idx="1"/>
          </p:nvPr>
        </p:nvSpPr>
        <p:spPr>
          <a:xfrm>
            <a:off x="6769978" y="1338724"/>
            <a:ext cx="4583821" cy="4415146"/>
          </a:xfrm>
        </p:spPr>
        <p:txBody>
          <a:bodyPr anchor="ctr">
            <a:normAutofit/>
          </a:bodyPr>
          <a:lstStyle/>
          <a:p>
            <a:r>
              <a:rPr lang="en-US" sz="2400" dirty="0">
                <a:solidFill>
                  <a:schemeClr val="bg1"/>
                </a:solidFill>
              </a:rPr>
              <a:t>Well fit model</a:t>
            </a:r>
          </a:p>
          <a:p>
            <a:r>
              <a:rPr lang="en-US" sz="2400" dirty="0">
                <a:solidFill>
                  <a:schemeClr val="bg1"/>
                </a:solidFill>
              </a:rPr>
              <a:t>Least amount of folks being misclassified as food secure when they are food insecure</a:t>
            </a:r>
          </a:p>
          <a:p>
            <a:r>
              <a:rPr lang="en-US" sz="2400" dirty="0">
                <a:solidFill>
                  <a:schemeClr val="bg1"/>
                </a:solidFill>
              </a:rPr>
              <a:t>Highest f1 score for class 0 and class 1</a:t>
            </a:r>
          </a:p>
          <a:p>
            <a:r>
              <a:rPr lang="en-US" sz="2400" dirty="0">
                <a:solidFill>
                  <a:schemeClr val="bg1"/>
                </a:solidFill>
              </a:rPr>
              <a:t>ROC-AUC score of 0.96</a:t>
            </a:r>
          </a:p>
        </p:txBody>
      </p:sp>
    </p:spTree>
    <p:extLst>
      <p:ext uri="{BB962C8B-B14F-4D97-AF65-F5344CB8AC3E}">
        <p14:creationId xmlns:p14="http://schemas.microsoft.com/office/powerpoint/2010/main" val="114099847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0E0DF-5A7A-AE4A-A72E-FBAD023C4E38}"/>
              </a:ext>
            </a:extLst>
          </p:cNvPr>
          <p:cNvSpPr>
            <a:spLocks noGrp="1"/>
          </p:cNvSpPr>
          <p:nvPr>
            <p:ph type="title"/>
          </p:nvPr>
        </p:nvSpPr>
        <p:spPr>
          <a:xfrm>
            <a:off x="841248" y="256032"/>
            <a:ext cx="10506456" cy="1014984"/>
          </a:xfrm>
        </p:spPr>
        <p:txBody>
          <a:bodyPr anchor="b">
            <a:normAutofit/>
          </a:bodyPr>
          <a:lstStyle/>
          <a:p>
            <a:r>
              <a:rPr lang="en-US" dirty="0"/>
              <a:t>Next Steps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A05466C-0218-43B9-ABA6-EDAC7D4C0F0A}"/>
              </a:ext>
            </a:extLst>
          </p:cNvPr>
          <p:cNvGraphicFramePr>
            <a:graphicFrameLocks noGrp="1"/>
          </p:cNvGraphicFramePr>
          <p:nvPr>
            <p:ph idx="1"/>
            <p:extLst>
              <p:ext uri="{D42A27DB-BD31-4B8C-83A1-F6EECF244321}">
                <p14:modId xmlns:p14="http://schemas.microsoft.com/office/powerpoint/2010/main" val="407014890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07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graphicEl>
                                              <a:dgm id="{CDC25D01-C1B7-0142-95CC-42EDC942C3DA}"/>
                                            </p:graphicEl>
                                          </p:spTgt>
                                        </p:tgtEl>
                                        <p:attrNameLst>
                                          <p:attrName>style.visibility</p:attrName>
                                        </p:attrNameLst>
                                      </p:cBhvr>
                                      <p:to>
                                        <p:strVal val="visible"/>
                                      </p:to>
                                    </p:set>
                                    <p:anim calcmode="lin" valueType="num">
                                      <p:cBhvr additive="base">
                                        <p:cTn id="7" dur="500" fill="hold"/>
                                        <p:tgtEl>
                                          <p:spTgt spid="5">
                                            <p:graphicEl>
                                              <a:dgm id="{CDC25D01-C1B7-0142-95CC-42EDC942C3DA}"/>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graphicEl>
                                              <a:dgm id="{CDC25D01-C1B7-0142-95CC-42EDC942C3DA}"/>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graphicEl>
                                              <a:dgm id="{89FFC871-6736-464E-B72B-BDCDBAD3D43B}"/>
                                            </p:graphicEl>
                                          </p:spTgt>
                                        </p:tgtEl>
                                        <p:attrNameLst>
                                          <p:attrName>style.visibility</p:attrName>
                                        </p:attrNameLst>
                                      </p:cBhvr>
                                      <p:to>
                                        <p:strVal val="visible"/>
                                      </p:to>
                                    </p:set>
                                    <p:anim calcmode="lin" valueType="num">
                                      <p:cBhvr additive="base">
                                        <p:cTn id="11" dur="500" fill="hold"/>
                                        <p:tgtEl>
                                          <p:spTgt spid="5">
                                            <p:graphicEl>
                                              <a:dgm id="{89FFC871-6736-464E-B72B-BDCDBAD3D43B}"/>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graphicEl>
                                              <a:dgm id="{89FFC871-6736-464E-B72B-BDCDBAD3D43B}"/>
                                            </p:graphic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
                                            <p:graphicEl>
                                              <a:dgm id="{36B50754-5631-0747-8220-329A3DB52F1C}"/>
                                            </p:graphicEl>
                                          </p:spTgt>
                                        </p:tgtEl>
                                        <p:attrNameLst>
                                          <p:attrName>style.visibility</p:attrName>
                                        </p:attrNameLst>
                                      </p:cBhvr>
                                      <p:to>
                                        <p:strVal val="visible"/>
                                      </p:to>
                                    </p:set>
                                    <p:anim calcmode="lin" valueType="num">
                                      <p:cBhvr additive="base">
                                        <p:cTn id="15" dur="500" fill="hold"/>
                                        <p:tgtEl>
                                          <p:spTgt spid="5">
                                            <p:graphicEl>
                                              <a:dgm id="{36B50754-5631-0747-8220-329A3DB52F1C}"/>
                                            </p:graphic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graphicEl>
                                              <a:dgm id="{36B50754-5631-0747-8220-329A3DB52F1C}"/>
                                            </p:graphic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5">
                                            <p:graphicEl>
                                              <a:dgm id="{02D5ACDE-601A-9348-BD82-D7B475F2269C}"/>
                                            </p:graphicEl>
                                          </p:spTgt>
                                        </p:tgtEl>
                                        <p:attrNameLst>
                                          <p:attrName>style.visibility</p:attrName>
                                        </p:attrNameLst>
                                      </p:cBhvr>
                                      <p:to>
                                        <p:strVal val="visible"/>
                                      </p:to>
                                    </p:set>
                                    <p:anim calcmode="lin" valueType="num">
                                      <p:cBhvr additive="base">
                                        <p:cTn id="21" dur="500" fill="hold"/>
                                        <p:tgtEl>
                                          <p:spTgt spid="5">
                                            <p:graphicEl>
                                              <a:dgm id="{02D5ACDE-601A-9348-BD82-D7B475F2269C}"/>
                                            </p:graphic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
                                            <p:graphicEl>
                                              <a:dgm id="{02D5ACDE-601A-9348-BD82-D7B475F2269C}"/>
                                            </p:graphic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
                                            <p:graphicEl>
                                              <a:dgm id="{7934BE3F-729A-F941-9C02-195B641EF0CD}"/>
                                            </p:graphicEl>
                                          </p:spTgt>
                                        </p:tgtEl>
                                        <p:attrNameLst>
                                          <p:attrName>style.visibility</p:attrName>
                                        </p:attrNameLst>
                                      </p:cBhvr>
                                      <p:to>
                                        <p:strVal val="visible"/>
                                      </p:to>
                                    </p:set>
                                    <p:anim calcmode="lin" valueType="num">
                                      <p:cBhvr additive="base">
                                        <p:cTn id="25" dur="500" fill="hold"/>
                                        <p:tgtEl>
                                          <p:spTgt spid="5">
                                            <p:graphicEl>
                                              <a:dgm id="{7934BE3F-729A-F941-9C02-195B641EF0CD}"/>
                                            </p:graphic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graphicEl>
                                              <a:dgm id="{7934BE3F-729A-F941-9C02-195B641EF0CD}"/>
                                            </p:graphic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
                                            <p:graphicEl>
                                              <a:dgm id="{5E2632E8-B390-2C46-B158-180BD4768729}"/>
                                            </p:graphicEl>
                                          </p:spTgt>
                                        </p:tgtEl>
                                        <p:attrNameLst>
                                          <p:attrName>style.visibility</p:attrName>
                                        </p:attrNameLst>
                                      </p:cBhvr>
                                      <p:to>
                                        <p:strVal val="visible"/>
                                      </p:to>
                                    </p:set>
                                    <p:anim calcmode="lin" valueType="num">
                                      <p:cBhvr additive="base">
                                        <p:cTn id="29" dur="500" fill="hold"/>
                                        <p:tgtEl>
                                          <p:spTgt spid="5">
                                            <p:graphicEl>
                                              <a:dgm id="{5E2632E8-B390-2C46-B158-180BD4768729}"/>
                                            </p:graphic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graphicEl>
                                              <a:dgm id="{5E2632E8-B390-2C46-B158-180BD4768729}"/>
                                            </p:graphic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5">
                                            <p:graphicEl>
                                              <a:dgm id="{481B5ED5-4A88-C843-9042-D8075217CC4B}"/>
                                            </p:graphicEl>
                                          </p:spTgt>
                                        </p:tgtEl>
                                        <p:attrNameLst>
                                          <p:attrName>style.visibility</p:attrName>
                                        </p:attrNameLst>
                                      </p:cBhvr>
                                      <p:to>
                                        <p:strVal val="visible"/>
                                      </p:to>
                                    </p:set>
                                    <p:anim calcmode="lin" valueType="num">
                                      <p:cBhvr additive="base">
                                        <p:cTn id="33" dur="500" fill="hold"/>
                                        <p:tgtEl>
                                          <p:spTgt spid="5">
                                            <p:graphicEl>
                                              <a:dgm id="{481B5ED5-4A88-C843-9042-D8075217CC4B}"/>
                                            </p:graphic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
                                            <p:graphicEl>
                                              <a:dgm id="{481B5ED5-4A88-C843-9042-D8075217CC4B}"/>
                                            </p:graphic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
                                            <p:graphicEl>
                                              <a:dgm id="{0ED9E15C-908D-B847-A5EF-0070F0CC0FF7}"/>
                                            </p:graphicEl>
                                          </p:spTgt>
                                        </p:tgtEl>
                                        <p:attrNameLst>
                                          <p:attrName>style.visibility</p:attrName>
                                        </p:attrNameLst>
                                      </p:cBhvr>
                                      <p:to>
                                        <p:strVal val="visible"/>
                                      </p:to>
                                    </p:set>
                                    <p:anim calcmode="lin" valueType="num">
                                      <p:cBhvr additive="base">
                                        <p:cTn id="39" dur="500" fill="hold"/>
                                        <p:tgtEl>
                                          <p:spTgt spid="5">
                                            <p:graphicEl>
                                              <a:dgm id="{0ED9E15C-908D-B847-A5EF-0070F0CC0FF7}"/>
                                            </p:graphic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
                                            <p:graphicEl>
                                              <a:dgm id="{0ED9E15C-908D-B847-A5EF-0070F0CC0FF7}"/>
                                            </p:graphic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5">
                                            <p:graphicEl>
                                              <a:dgm id="{74EED9FA-221E-3443-95A3-8F31E33459A6}"/>
                                            </p:graphicEl>
                                          </p:spTgt>
                                        </p:tgtEl>
                                        <p:attrNameLst>
                                          <p:attrName>style.visibility</p:attrName>
                                        </p:attrNameLst>
                                      </p:cBhvr>
                                      <p:to>
                                        <p:strVal val="visible"/>
                                      </p:to>
                                    </p:set>
                                    <p:anim calcmode="lin" valueType="num">
                                      <p:cBhvr additive="base">
                                        <p:cTn id="43" dur="500" fill="hold"/>
                                        <p:tgtEl>
                                          <p:spTgt spid="5">
                                            <p:graphicEl>
                                              <a:dgm id="{74EED9FA-221E-3443-95A3-8F31E33459A6}"/>
                                            </p:graphic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graphicEl>
                                              <a:dgm id="{74EED9FA-221E-3443-95A3-8F31E33459A6}"/>
                                            </p:graphic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5">
                                            <p:graphicEl>
                                              <a:dgm id="{AA2CC277-3B6F-2C4A-8655-E14FBBDBEF54}"/>
                                            </p:graphicEl>
                                          </p:spTgt>
                                        </p:tgtEl>
                                        <p:attrNameLst>
                                          <p:attrName>style.visibility</p:attrName>
                                        </p:attrNameLst>
                                      </p:cBhvr>
                                      <p:to>
                                        <p:strVal val="visible"/>
                                      </p:to>
                                    </p:set>
                                    <p:anim calcmode="lin" valueType="num">
                                      <p:cBhvr additive="base">
                                        <p:cTn id="47" dur="500" fill="hold"/>
                                        <p:tgtEl>
                                          <p:spTgt spid="5">
                                            <p:graphicEl>
                                              <a:dgm id="{AA2CC277-3B6F-2C4A-8655-E14FBBDBEF54}"/>
                                            </p:graphic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
                                            <p:graphicEl>
                                              <a:dgm id="{AA2CC277-3B6F-2C4A-8655-E14FBBDBEF54}"/>
                                            </p:graphic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5">
                                            <p:graphicEl>
                                              <a:dgm id="{B5A8DD99-B65E-3B4C-AACE-9860600178C7}"/>
                                            </p:graphicEl>
                                          </p:spTgt>
                                        </p:tgtEl>
                                        <p:attrNameLst>
                                          <p:attrName>style.visibility</p:attrName>
                                        </p:attrNameLst>
                                      </p:cBhvr>
                                      <p:to>
                                        <p:strVal val="visible"/>
                                      </p:to>
                                    </p:set>
                                    <p:anim calcmode="lin" valueType="num">
                                      <p:cBhvr additive="base">
                                        <p:cTn id="51" dur="500" fill="hold"/>
                                        <p:tgtEl>
                                          <p:spTgt spid="5">
                                            <p:graphicEl>
                                              <a:dgm id="{B5A8DD99-B65E-3B4C-AACE-9860600178C7}"/>
                                            </p:graphic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
                                            <p:graphicEl>
                                              <a:dgm id="{B5A8DD99-B65E-3B4C-AACE-9860600178C7}"/>
                                            </p:graphic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
                                            <p:graphicEl>
                                              <a:dgm id="{DC196944-EA6B-1F4B-85E2-33293E469FFC}"/>
                                            </p:graphicEl>
                                          </p:spTgt>
                                        </p:tgtEl>
                                        <p:attrNameLst>
                                          <p:attrName>style.visibility</p:attrName>
                                        </p:attrNameLst>
                                      </p:cBhvr>
                                      <p:to>
                                        <p:strVal val="visible"/>
                                      </p:to>
                                    </p:set>
                                    <p:anim calcmode="lin" valueType="num">
                                      <p:cBhvr additive="base">
                                        <p:cTn id="57" dur="500" fill="hold"/>
                                        <p:tgtEl>
                                          <p:spTgt spid="5">
                                            <p:graphicEl>
                                              <a:dgm id="{DC196944-EA6B-1F4B-85E2-33293E469FFC}"/>
                                            </p:graphic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
                                            <p:graphicEl>
                                              <a:dgm id="{DC196944-EA6B-1F4B-85E2-33293E469FFC}"/>
                                            </p:graphic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
                                            <p:graphicEl>
                                              <a:dgm id="{E1AAE502-1EA1-0849-9E43-C67DA5A99717}"/>
                                            </p:graphicEl>
                                          </p:spTgt>
                                        </p:tgtEl>
                                        <p:attrNameLst>
                                          <p:attrName>style.visibility</p:attrName>
                                        </p:attrNameLst>
                                      </p:cBhvr>
                                      <p:to>
                                        <p:strVal val="visible"/>
                                      </p:to>
                                    </p:set>
                                    <p:anim calcmode="lin" valueType="num">
                                      <p:cBhvr additive="base">
                                        <p:cTn id="61" dur="500" fill="hold"/>
                                        <p:tgtEl>
                                          <p:spTgt spid="5">
                                            <p:graphicEl>
                                              <a:dgm id="{E1AAE502-1EA1-0849-9E43-C67DA5A99717}"/>
                                            </p:graphic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graphicEl>
                                              <a:dgm id="{E1AAE502-1EA1-0849-9E43-C67DA5A99717}"/>
                                            </p:graphic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5">
                                            <p:graphicEl>
                                              <a:dgm id="{3E1631BD-630D-704E-A72C-329EB9DC8F98}"/>
                                            </p:graphicEl>
                                          </p:spTgt>
                                        </p:tgtEl>
                                        <p:attrNameLst>
                                          <p:attrName>style.visibility</p:attrName>
                                        </p:attrNameLst>
                                      </p:cBhvr>
                                      <p:to>
                                        <p:strVal val="visible"/>
                                      </p:to>
                                    </p:set>
                                    <p:anim calcmode="lin" valueType="num">
                                      <p:cBhvr additive="base">
                                        <p:cTn id="65" dur="500" fill="hold"/>
                                        <p:tgtEl>
                                          <p:spTgt spid="5">
                                            <p:graphicEl>
                                              <a:dgm id="{3E1631BD-630D-704E-A72C-329EB9DC8F98}"/>
                                            </p:graphic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
                                            <p:graphicEl>
                                              <a:dgm id="{3E1631BD-630D-704E-A72C-329EB9DC8F98}"/>
                                            </p:graphic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5">
                                            <p:graphicEl>
                                              <a:dgm id="{82F9F4E2-8FA0-C648-94E2-3D041F8DD46E}"/>
                                            </p:graphicEl>
                                          </p:spTgt>
                                        </p:tgtEl>
                                        <p:attrNameLst>
                                          <p:attrName>style.visibility</p:attrName>
                                        </p:attrNameLst>
                                      </p:cBhvr>
                                      <p:to>
                                        <p:strVal val="visible"/>
                                      </p:to>
                                    </p:set>
                                    <p:anim calcmode="lin" valueType="num">
                                      <p:cBhvr additive="base">
                                        <p:cTn id="69" dur="500" fill="hold"/>
                                        <p:tgtEl>
                                          <p:spTgt spid="5">
                                            <p:graphicEl>
                                              <a:dgm id="{82F9F4E2-8FA0-C648-94E2-3D041F8DD46E}"/>
                                            </p:graphic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5">
                                            <p:graphicEl>
                                              <a:dgm id="{82F9F4E2-8FA0-C648-94E2-3D041F8DD46E}"/>
                                            </p:graphic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5">
                                            <p:graphicEl>
                                              <a:dgm id="{9270CF9F-D76F-1145-B313-6D01A10430F4}"/>
                                            </p:graphicEl>
                                          </p:spTgt>
                                        </p:tgtEl>
                                        <p:attrNameLst>
                                          <p:attrName>style.visibility</p:attrName>
                                        </p:attrNameLst>
                                      </p:cBhvr>
                                      <p:to>
                                        <p:strVal val="visible"/>
                                      </p:to>
                                    </p:set>
                                    <p:anim calcmode="lin" valueType="num">
                                      <p:cBhvr additive="base">
                                        <p:cTn id="73" dur="500" fill="hold"/>
                                        <p:tgtEl>
                                          <p:spTgt spid="5">
                                            <p:graphicEl>
                                              <a:dgm id="{9270CF9F-D76F-1145-B313-6D01A10430F4}"/>
                                            </p:graphic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
                                            <p:graphicEl>
                                              <a:dgm id="{9270CF9F-D76F-1145-B313-6D01A10430F4}"/>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 name="Rectangle 3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store filled with lots of fresh produce&#10;&#10;Description automatically generated">
            <a:extLst>
              <a:ext uri="{FF2B5EF4-FFF2-40B4-BE49-F238E27FC236}">
                <a16:creationId xmlns:a16="http://schemas.microsoft.com/office/drawing/2014/main" id="{01E82745-C2B8-0E40-AE8E-CE000D9DE6AB}"/>
              </a:ext>
            </a:extLst>
          </p:cNvPr>
          <p:cNvPicPr>
            <a:picLocks noChangeAspect="1"/>
          </p:cNvPicPr>
          <p:nvPr/>
        </p:nvPicPr>
        <p:blipFill rotWithShape="1">
          <a:blip r:embed="rId3">
            <a:alphaModFix amt="50000"/>
            <a:extLst>
              <a:ext uri="{837473B0-CC2E-450A-ABE3-18F120FF3D39}">
                <a1611:picAttrSrcUrl xmlns:a1611="http://schemas.microsoft.com/office/drawing/2016/11/main" r:id="rId4"/>
              </a:ext>
            </a:extLst>
          </a:blip>
          <a:srcRect/>
          <a:stretch/>
        </p:blipFill>
        <p:spPr>
          <a:xfrm>
            <a:off x="20" y="1"/>
            <a:ext cx="12191980" cy="6857999"/>
          </a:xfrm>
          <a:prstGeom prst="rect">
            <a:avLst/>
          </a:prstGeom>
        </p:spPr>
      </p:pic>
      <p:sp>
        <p:nvSpPr>
          <p:cNvPr id="26" name="TextBox 25">
            <a:extLst>
              <a:ext uri="{FF2B5EF4-FFF2-40B4-BE49-F238E27FC236}">
                <a16:creationId xmlns:a16="http://schemas.microsoft.com/office/drawing/2014/main" id="{80233ECB-5894-7A48-8F86-964BB3C3186B}"/>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a:solidFill>
                  <a:srgbClr val="FFFFFF"/>
                </a:solidFill>
                <a:latin typeface="+mj-lt"/>
                <a:ea typeface="+mj-ea"/>
                <a:cs typeface="+mj-cs"/>
              </a:rPr>
              <a:t>Any Questions? </a:t>
            </a:r>
            <a:r>
              <a:rPr lang="en-US" sz="6000">
                <a:solidFill>
                  <a:srgbClr val="FFFFFF"/>
                </a:solidFill>
                <a:latin typeface="+mj-lt"/>
                <a:ea typeface="+mj-ea"/>
                <a:cs typeface="+mj-cs"/>
                <a:sym typeface="Wingdings" pitchFamily="2" charset="2"/>
              </a:rPr>
              <a:t></a:t>
            </a:r>
            <a:endParaRPr lang="en-US" sz="6000">
              <a:solidFill>
                <a:srgbClr val="FFFFFF"/>
              </a:solidFill>
              <a:latin typeface="+mj-lt"/>
              <a:ea typeface="+mj-ea"/>
              <a:cs typeface="+mj-cs"/>
            </a:endParaRPr>
          </a:p>
        </p:txBody>
      </p:sp>
      <p:sp>
        <p:nvSpPr>
          <p:cNvPr id="4" name="TextBox 3">
            <a:extLst>
              <a:ext uri="{FF2B5EF4-FFF2-40B4-BE49-F238E27FC236}">
                <a16:creationId xmlns:a16="http://schemas.microsoft.com/office/drawing/2014/main" id="{30EB0906-FAD7-F844-A537-C4DDCD326D0E}"/>
              </a:ext>
            </a:extLst>
          </p:cNvPr>
          <p:cNvSpPr txBox="1"/>
          <p:nvPr/>
        </p:nvSpPr>
        <p:spPr>
          <a:xfrm>
            <a:off x="1024128" y="965199"/>
            <a:ext cx="6766078" cy="4927601"/>
          </a:xfrm>
          <a:prstGeom prst="rect">
            <a:avLst/>
          </a:prstGeom>
        </p:spPr>
        <p:txBody>
          <a:bodyPr vert="horz" lIns="91440" tIns="45720" rIns="91440" bIns="45720" rtlCol="0" anchor="ctr">
            <a:normAutofit/>
          </a:bodyPr>
          <a:lstStyle/>
          <a:p>
            <a:pPr algn="r">
              <a:lnSpc>
                <a:spcPct val="90000"/>
              </a:lnSpc>
              <a:spcBef>
                <a:spcPct val="0"/>
              </a:spcBef>
              <a:spcAft>
                <a:spcPts val="600"/>
              </a:spcAft>
            </a:pPr>
            <a:endParaRPr lang="en-US" sz="4800" kern="1200" dirty="0">
              <a:solidFill>
                <a:schemeClr val="bg1"/>
              </a:solidFill>
              <a:latin typeface="+mj-lt"/>
              <a:ea typeface="+mj-ea"/>
              <a:cs typeface="+mj-cs"/>
            </a:endParaRPr>
          </a:p>
        </p:txBody>
      </p:sp>
    </p:spTree>
    <p:extLst>
      <p:ext uri="{BB962C8B-B14F-4D97-AF65-F5344CB8AC3E}">
        <p14:creationId xmlns:p14="http://schemas.microsoft.com/office/powerpoint/2010/main" val="21587240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8BD7AA-000F-4149-9FF6-E8DB2DE6F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792587" cy="6858000"/>
          </a:xfrm>
          <a:custGeom>
            <a:avLst/>
            <a:gdLst>
              <a:gd name="connsiteX0" fmla="*/ 9792587 w 9792587"/>
              <a:gd name="connsiteY0" fmla="*/ 0 h 6858000"/>
              <a:gd name="connsiteX1" fmla="*/ 2339431 w 9792587"/>
              <a:gd name="connsiteY1" fmla="*/ 0 h 6858000"/>
              <a:gd name="connsiteX2" fmla="*/ 2190696 w 9792587"/>
              <a:gd name="connsiteY2" fmla="*/ 145339 h 6858000"/>
              <a:gd name="connsiteX3" fmla="*/ 0 w 9792587"/>
              <a:gd name="connsiteY3" fmla="*/ 5565888 h 6858000"/>
              <a:gd name="connsiteX4" fmla="*/ 79127 w 9792587"/>
              <a:gd name="connsiteY4" fmla="*/ 6681235 h 6858000"/>
              <a:gd name="connsiteX5" fmla="*/ 108694 w 9792587"/>
              <a:gd name="connsiteY5" fmla="*/ 6858000 h 6858000"/>
              <a:gd name="connsiteX6" fmla="*/ 9792587 w 97925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92587" h="6858000">
                <a:moveTo>
                  <a:pt x="9792587" y="0"/>
                </a:moveTo>
                <a:lnTo>
                  <a:pt x="2339431" y="0"/>
                </a:lnTo>
                <a:lnTo>
                  <a:pt x="2190696" y="145339"/>
                </a:lnTo>
                <a:cubicBezTo>
                  <a:pt x="834428" y="1548908"/>
                  <a:pt x="0" y="3459953"/>
                  <a:pt x="0" y="5565888"/>
                </a:cubicBezTo>
                <a:cubicBezTo>
                  <a:pt x="0" y="5944579"/>
                  <a:pt x="26981" y="6316967"/>
                  <a:pt x="79127" y="6681235"/>
                </a:cubicBezTo>
                <a:lnTo>
                  <a:pt x="108694" y="6858000"/>
                </a:lnTo>
                <a:lnTo>
                  <a:pt x="9792587"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4A4A823-72DC-4BA8-8157-D36A8939A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492529" cy="6858000"/>
          </a:xfrm>
          <a:custGeom>
            <a:avLst/>
            <a:gdLst>
              <a:gd name="connsiteX0" fmla="*/ 9492529 w 9492529"/>
              <a:gd name="connsiteY0" fmla="*/ 0 h 6858000"/>
              <a:gd name="connsiteX1" fmla="*/ 2472310 w 9492529"/>
              <a:gd name="connsiteY1" fmla="*/ 0 h 6858000"/>
              <a:gd name="connsiteX2" fmla="*/ 2157501 w 9492529"/>
              <a:gd name="connsiteY2" fmla="*/ 301488 h 6858000"/>
              <a:gd name="connsiteX3" fmla="*/ 0 w 9492529"/>
              <a:gd name="connsiteY3" fmla="*/ 5565888 h 6858000"/>
              <a:gd name="connsiteX4" fmla="*/ 76084 w 9492529"/>
              <a:gd name="connsiteY4" fmla="*/ 6638337 h 6858000"/>
              <a:gd name="connsiteX5" fmla="*/ 112827 w 9492529"/>
              <a:gd name="connsiteY5" fmla="*/ 6858000 h 6858000"/>
              <a:gd name="connsiteX6" fmla="*/ 9492529 w 9492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92529" h="6858000">
                <a:moveTo>
                  <a:pt x="9492529" y="0"/>
                </a:moveTo>
                <a:lnTo>
                  <a:pt x="2472310" y="0"/>
                </a:lnTo>
                <a:lnTo>
                  <a:pt x="2157501" y="301488"/>
                </a:lnTo>
                <a:cubicBezTo>
                  <a:pt x="823309" y="1655711"/>
                  <a:pt x="0" y="3514654"/>
                  <a:pt x="0" y="5565888"/>
                </a:cubicBezTo>
                <a:cubicBezTo>
                  <a:pt x="0" y="5930014"/>
                  <a:pt x="25944" y="6288079"/>
                  <a:pt x="76084" y="6638337"/>
                </a:cubicBezTo>
                <a:lnTo>
                  <a:pt x="112827" y="6858000"/>
                </a:lnTo>
                <a:lnTo>
                  <a:pt x="9492529"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21D3A4-7714-D443-AEA8-823B13D7C823}"/>
              </a:ext>
            </a:extLst>
          </p:cNvPr>
          <p:cNvSpPr>
            <a:spLocks noGrp="1"/>
          </p:cNvSpPr>
          <p:nvPr>
            <p:ph type="title"/>
          </p:nvPr>
        </p:nvSpPr>
        <p:spPr>
          <a:xfrm>
            <a:off x="804672" y="1445494"/>
            <a:ext cx="7165235" cy="1288238"/>
          </a:xfrm>
        </p:spPr>
        <p:txBody>
          <a:bodyPr anchor="ctr">
            <a:normAutofit/>
          </a:bodyPr>
          <a:lstStyle/>
          <a:p>
            <a:r>
              <a:rPr lang="en-US" dirty="0"/>
              <a:t>Introduction</a:t>
            </a:r>
          </a:p>
        </p:txBody>
      </p:sp>
      <p:graphicFrame>
        <p:nvGraphicFramePr>
          <p:cNvPr id="4" name="Content Placeholder 3">
            <a:extLst>
              <a:ext uri="{FF2B5EF4-FFF2-40B4-BE49-F238E27FC236}">
                <a16:creationId xmlns:a16="http://schemas.microsoft.com/office/drawing/2014/main" id="{F14E89D8-F644-414A-A74D-C2A4916EB63C}"/>
              </a:ext>
            </a:extLst>
          </p:cNvPr>
          <p:cNvGraphicFramePr>
            <a:graphicFrameLocks noGrp="1"/>
          </p:cNvGraphicFramePr>
          <p:nvPr>
            <p:ph idx="1"/>
            <p:extLst>
              <p:ext uri="{D42A27DB-BD31-4B8C-83A1-F6EECF244321}">
                <p14:modId xmlns:p14="http://schemas.microsoft.com/office/powerpoint/2010/main" val="2028475176"/>
              </p:ext>
            </p:extLst>
          </p:nvPr>
        </p:nvGraphicFramePr>
        <p:xfrm>
          <a:off x="804671" y="2897372"/>
          <a:ext cx="7860863" cy="3152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59674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04EE3B-5373-B54D-B63E-7B3AAEA3491C}"/>
              </a:ext>
            </a:extLst>
          </p:cNvPr>
          <p:cNvSpPr>
            <a:spLocks noGrp="1"/>
          </p:cNvSpPr>
          <p:nvPr>
            <p:ph type="title"/>
          </p:nvPr>
        </p:nvSpPr>
        <p:spPr>
          <a:xfrm>
            <a:off x="2311147" y="365760"/>
            <a:ext cx="7569706" cy="1288238"/>
          </a:xfrm>
        </p:spPr>
        <p:txBody>
          <a:bodyPr anchor="ctr">
            <a:normAutofit/>
          </a:bodyPr>
          <a:lstStyle/>
          <a:p>
            <a:pPr algn="ctr"/>
            <a:r>
              <a:rPr lang="en-US" dirty="0"/>
              <a:t>Diving Deeper into the Data</a:t>
            </a:r>
          </a:p>
        </p:txBody>
      </p:sp>
      <p:sp>
        <p:nvSpPr>
          <p:cNvPr id="3" name="Content Placeholder 2">
            <a:extLst>
              <a:ext uri="{FF2B5EF4-FFF2-40B4-BE49-F238E27FC236}">
                <a16:creationId xmlns:a16="http://schemas.microsoft.com/office/drawing/2014/main" id="{430E1FA8-058D-B944-8FE7-1EC1FB607A86}"/>
              </a:ext>
            </a:extLst>
          </p:cNvPr>
          <p:cNvSpPr>
            <a:spLocks noGrp="1"/>
          </p:cNvSpPr>
          <p:nvPr>
            <p:ph idx="1"/>
          </p:nvPr>
        </p:nvSpPr>
        <p:spPr>
          <a:xfrm>
            <a:off x="2165569" y="1956816"/>
            <a:ext cx="7860863" cy="4024884"/>
          </a:xfrm>
        </p:spPr>
        <p:txBody>
          <a:bodyPr anchor="t">
            <a:normAutofit/>
          </a:bodyPr>
          <a:lstStyle/>
          <a:p>
            <a:r>
              <a:rPr lang="en-US" sz="2400" dirty="0"/>
              <a:t>Data and data dictionary gathered from </a:t>
            </a:r>
            <a:r>
              <a:rPr lang="en-US" sz="2400" dirty="0" err="1"/>
              <a:t>Census.gov</a:t>
            </a:r>
            <a:r>
              <a:rPr lang="en-US" sz="2400" dirty="0"/>
              <a:t> under their food security data sets page</a:t>
            </a:r>
          </a:p>
          <a:p>
            <a:r>
              <a:rPr lang="en-US" sz="2400" dirty="0"/>
              <a:t>Original data set contained over 500 columns of various questions, many of which were dropped due to the replicative nature of the question</a:t>
            </a:r>
          </a:p>
          <a:p>
            <a:r>
              <a:rPr lang="en-US" sz="2400" dirty="0"/>
              <a:t>Original data set had over 138,000 rows of which individuals from households with more than 1 person were dropped, mostly based on age</a:t>
            </a:r>
          </a:p>
          <a:p>
            <a:r>
              <a:rPr lang="en-US" sz="2400" dirty="0"/>
              <a:t>Changed numerical values back to actual categorical values</a:t>
            </a:r>
          </a:p>
        </p:txBody>
      </p:sp>
    </p:spTree>
    <p:extLst>
      <p:ext uri="{BB962C8B-B14F-4D97-AF65-F5344CB8AC3E}">
        <p14:creationId xmlns:p14="http://schemas.microsoft.com/office/powerpoint/2010/main" val="253707068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3A6602B-CADB-48C2-8885-B1E1586EF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1D42DCF-D87D-C94E-B19A-72055E63A1CF}"/>
              </a:ext>
            </a:extLst>
          </p:cNvPr>
          <p:cNvSpPr>
            <a:spLocks noGrp="1"/>
          </p:cNvSpPr>
          <p:nvPr>
            <p:ph type="title"/>
          </p:nvPr>
        </p:nvSpPr>
        <p:spPr>
          <a:xfrm>
            <a:off x="1288064" y="1049781"/>
            <a:ext cx="9637776" cy="1430696"/>
          </a:xfrm>
        </p:spPr>
        <p:txBody>
          <a:bodyPr>
            <a:normAutofit/>
          </a:bodyPr>
          <a:lstStyle/>
          <a:p>
            <a:r>
              <a:rPr lang="en-US">
                <a:solidFill>
                  <a:schemeClr val="bg1"/>
                </a:solidFill>
              </a:rPr>
              <a:t>Variable Changes</a:t>
            </a:r>
            <a:endParaRPr lang="en-US" dirty="0">
              <a:solidFill>
                <a:schemeClr val="bg1"/>
              </a:solidFill>
            </a:endParaRPr>
          </a:p>
        </p:txBody>
      </p:sp>
      <p:graphicFrame>
        <p:nvGraphicFramePr>
          <p:cNvPr id="9" name="Content Placeholder 8">
            <a:extLst>
              <a:ext uri="{FF2B5EF4-FFF2-40B4-BE49-F238E27FC236}">
                <a16:creationId xmlns:a16="http://schemas.microsoft.com/office/drawing/2014/main" id="{C8E22D75-2BAB-B542-A2C0-51276E975E3B}"/>
              </a:ext>
            </a:extLst>
          </p:cNvPr>
          <p:cNvGraphicFramePr>
            <a:graphicFrameLocks noGrp="1"/>
          </p:cNvGraphicFramePr>
          <p:nvPr>
            <p:ph idx="1"/>
            <p:extLst>
              <p:ext uri="{D42A27DB-BD31-4B8C-83A1-F6EECF244321}">
                <p14:modId xmlns:p14="http://schemas.microsoft.com/office/powerpoint/2010/main" val="4140212046"/>
              </p:ext>
            </p:extLst>
          </p:nvPr>
        </p:nvGraphicFramePr>
        <p:xfrm>
          <a:off x="1288064" y="2618928"/>
          <a:ext cx="9637776" cy="3064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570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9">
                                            <p:graphicEl>
                                              <a:dgm id="{DC98850A-1C65-6A4F-9BC5-ECC8589ACB50}"/>
                                            </p:graphicEl>
                                          </p:spTgt>
                                        </p:tgtEl>
                                        <p:attrNameLst>
                                          <p:attrName>style.visibility</p:attrName>
                                        </p:attrNameLst>
                                      </p:cBhvr>
                                      <p:to>
                                        <p:strVal val="visible"/>
                                      </p:to>
                                    </p:set>
                                    <p:anim calcmode="lin" valueType="num">
                                      <p:cBhvr>
                                        <p:cTn id="7" dur="500" decel="50000" fill="hold">
                                          <p:stCondLst>
                                            <p:cond delay="0"/>
                                          </p:stCondLst>
                                        </p:cTn>
                                        <p:tgtEl>
                                          <p:spTgt spid="9">
                                            <p:graphicEl>
                                              <a:dgm id="{DC98850A-1C65-6A4F-9BC5-ECC8589ACB50}"/>
                                            </p:graphic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graphicEl>
                                              <a:dgm id="{DC98850A-1C65-6A4F-9BC5-ECC8589ACB50}"/>
                                            </p:graphic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graphicEl>
                                              <a:dgm id="{DC98850A-1C65-6A4F-9BC5-ECC8589ACB50}"/>
                                            </p:graphicEl>
                                          </p:spTgt>
                                        </p:tgtEl>
                                        <p:attrNameLst>
                                          <p:attrName>ppt_w</p:attrName>
                                        </p:attrNameLst>
                                      </p:cBhvr>
                                      <p:tavLst>
                                        <p:tav tm="0">
                                          <p:val>
                                            <p:strVal val="#ppt_w*.05"/>
                                          </p:val>
                                        </p:tav>
                                        <p:tav tm="100000">
                                          <p:val>
                                            <p:strVal val="#ppt_w"/>
                                          </p:val>
                                        </p:tav>
                                      </p:tavLst>
                                    </p:anim>
                                    <p:anim calcmode="lin" valueType="num">
                                      <p:cBhvr>
                                        <p:cTn id="10" dur="1000" fill="hold"/>
                                        <p:tgtEl>
                                          <p:spTgt spid="9">
                                            <p:graphicEl>
                                              <a:dgm id="{DC98850A-1C65-6A4F-9BC5-ECC8589ACB50}"/>
                                            </p:graphic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graphicEl>
                                              <a:dgm id="{DC98850A-1C65-6A4F-9BC5-ECC8589ACB50}"/>
                                            </p:graphic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graphicEl>
                                              <a:dgm id="{DC98850A-1C65-6A4F-9BC5-ECC8589ACB50}"/>
                                            </p:graphic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graphicEl>
                                              <a:dgm id="{DC98850A-1C65-6A4F-9BC5-ECC8589ACB50}"/>
                                            </p:graphic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graphicEl>
                                              <a:dgm id="{DC98850A-1C65-6A4F-9BC5-ECC8589ACB50}"/>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9">
                                            <p:graphicEl>
                                              <a:dgm id="{EFC5C392-6017-8443-86D8-0600AD462692}"/>
                                            </p:graphicEl>
                                          </p:spTgt>
                                        </p:tgtEl>
                                        <p:attrNameLst>
                                          <p:attrName>style.visibility</p:attrName>
                                        </p:attrNameLst>
                                      </p:cBhvr>
                                      <p:to>
                                        <p:strVal val="visible"/>
                                      </p:to>
                                    </p:set>
                                    <p:anim calcmode="lin" valueType="num">
                                      <p:cBhvr>
                                        <p:cTn id="19" dur="500" decel="50000" fill="hold">
                                          <p:stCondLst>
                                            <p:cond delay="0"/>
                                          </p:stCondLst>
                                        </p:cTn>
                                        <p:tgtEl>
                                          <p:spTgt spid="9">
                                            <p:graphicEl>
                                              <a:dgm id="{EFC5C392-6017-8443-86D8-0600AD462692}"/>
                                            </p:graphic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graphicEl>
                                              <a:dgm id="{EFC5C392-6017-8443-86D8-0600AD462692}"/>
                                            </p:graphic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graphicEl>
                                              <a:dgm id="{EFC5C392-6017-8443-86D8-0600AD462692}"/>
                                            </p:graphicEl>
                                          </p:spTgt>
                                        </p:tgtEl>
                                        <p:attrNameLst>
                                          <p:attrName>ppt_w</p:attrName>
                                        </p:attrNameLst>
                                      </p:cBhvr>
                                      <p:tavLst>
                                        <p:tav tm="0">
                                          <p:val>
                                            <p:strVal val="#ppt_w*.05"/>
                                          </p:val>
                                        </p:tav>
                                        <p:tav tm="100000">
                                          <p:val>
                                            <p:strVal val="#ppt_w"/>
                                          </p:val>
                                        </p:tav>
                                      </p:tavLst>
                                    </p:anim>
                                    <p:anim calcmode="lin" valueType="num">
                                      <p:cBhvr>
                                        <p:cTn id="22" dur="1000" fill="hold"/>
                                        <p:tgtEl>
                                          <p:spTgt spid="9">
                                            <p:graphicEl>
                                              <a:dgm id="{EFC5C392-6017-8443-86D8-0600AD462692}"/>
                                            </p:graphic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graphicEl>
                                              <a:dgm id="{EFC5C392-6017-8443-86D8-0600AD462692}"/>
                                            </p:graphic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graphicEl>
                                              <a:dgm id="{EFC5C392-6017-8443-86D8-0600AD462692}"/>
                                            </p:graphic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graphicEl>
                                              <a:dgm id="{EFC5C392-6017-8443-86D8-0600AD462692}"/>
                                            </p:graphic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graphicEl>
                                              <a:dgm id="{EFC5C392-6017-8443-86D8-0600AD46269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9">
                                            <p:graphicEl>
                                              <a:dgm id="{F27B9F0E-1D6A-1A46-B319-8D9C4ACDC8E7}"/>
                                            </p:graphicEl>
                                          </p:spTgt>
                                        </p:tgtEl>
                                        <p:attrNameLst>
                                          <p:attrName>style.visibility</p:attrName>
                                        </p:attrNameLst>
                                      </p:cBhvr>
                                      <p:to>
                                        <p:strVal val="visible"/>
                                      </p:to>
                                    </p:set>
                                    <p:anim calcmode="lin" valueType="num">
                                      <p:cBhvr>
                                        <p:cTn id="31" dur="500" decel="50000" fill="hold">
                                          <p:stCondLst>
                                            <p:cond delay="0"/>
                                          </p:stCondLst>
                                        </p:cTn>
                                        <p:tgtEl>
                                          <p:spTgt spid="9">
                                            <p:graphicEl>
                                              <a:dgm id="{F27B9F0E-1D6A-1A46-B319-8D9C4ACDC8E7}"/>
                                            </p:graphic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9">
                                            <p:graphicEl>
                                              <a:dgm id="{F27B9F0E-1D6A-1A46-B319-8D9C4ACDC8E7}"/>
                                            </p:graphic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9">
                                            <p:graphicEl>
                                              <a:dgm id="{F27B9F0E-1D6A-1A46-B319-8D9C4ACDC8E7}"/>
                                            </p:graphicEl>
                                          </p:spTgt>
                                        </p:tgtEl>
                                        <p:attrNameLst>
                                          <p:attrName>ppt_w</p:attrName>
                                        </p:attrNameLst>
                                      </p:cBhvr>
                                      <p:tavLst>
                                        <p:tav tm="0">
                                          <p:val>
                                            <p:strVal val="#ppt_w*.05"/>
                                          </p:val>
                                        </p:tav>
                                        <p:tav tm="100000">
                                          <p:val>
                                            <p:strVal val="#ppt_w"/>
                                          </p:val>
                                        </p:tav>
                                      </p:tavLst>
                                    </p:anim>
                                    <p:anim calcmode="lin" valueType="num">
                                      <p:cBhvr>
                                        <p:cTn id="34" dur="1000" fill="hold"/>
                                        <p:tgtEl>
                                          <p:spTgt spid="9">
                                            <p:graphicEl>
                                              <a:dgm id="{F27B9F0E-1D6A-1A46-B319-8D9C4ACDC8E7}"/>
                                            </p:graphic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9">
                                            <p:graphicEl>
                                              <a:dgm id="{F27B9F0E-1D6A-1A46-B319-8D9C4ACDC8E7}"/>
                                            </p:graphic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9">
                                            <p:graphicEl>
                                              <a:dgm id="{F27B9F0E-1D6A-1A46-B319-8D9C4ACDC8E7}"/>
                                            </p:graphic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9">
                                            <p:graphicEl>
                                              <a:dgm id="{F27B9F0E-1D6A-1A46-B319-8D9C4ACDC8E7}"/>
                                            </p:graphic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9">
                                            <p:graphicEl>
                                              <a:dgm id="{F27B9F0E-1D6A-1A46-B319-8D9C4ACDC8E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C0235A-CD5E-A14E-8E80-9945657F4D3E}"/>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dirty="0"/>
              <a:t>Exploratory Data Analysis</a:t>
            </a:r>
          </a:p>
        </p:txBody>
      </p:sp>
      <p:sp>
        <p:nvSpPr>
          <p:cNvPr id="3" name="Content Placeholder 2">
            <a:extLst>
              <a:ext uri="{FF2B5EF4-FFF2-40B4-BE49-F238E27FC236}">
                <a16:creationId xmlns:a16="http://schemas.microsoft.com/office/drawing/2014/main" id="{994559AC-AF30-E34B-8AE6-4A4DF905C6BF}"/>
              </a:ext>
            </a:extLst>
          </p:cNvPr>
          <p:cNvSpPr>
            <a:spLocks noGrp="1"/>
          </p:cNvSpPr>
          <p:nvPr>
            <p:ph idx="1"/>
          </p:nvPr>
        </p:nvSpPr>
        <p:spPr>
          <a:xfrm>
            <a:off x="4256690" y="1088137"/>
            <a:ext cx="6180082" cy="3801067"/>
          </a:xfrm>
        </p:spPr>
        <p:txBody>
          <a:bodyPr anchor="ctr">
            <a:normAutofit/>
          </a:bodyPr>
          <a:lstStyle/>
          <a:p>
            <a:r>
              <a:rPr lang="en-US" sz="2000" dirty="0">
                <a:solidFill>
                  <a:schemeClr val="bg1"/>
                </a:solidFill>
              </a:rPr>
              <a:t>After finishing the data cleaning process, I wanted to look for any trends or highly correlated factors that would result in an individual experiencing food insecurity</a:t>
            </a:r>
          </a:p>
          <a:p>
            <a:r>
              <a:rPr lang="en-US" sz="2000" dirty="0">
                <a:solidFill>
                  <a:schemeClr val="bg1"/>
                </a:solidFill>
              </a:rPr>
              <a:t>Key explorations were hours worked in a week, difference location had on food insecurity, age analysis, number of individuals in a household as well as family income, race and ethnicity, gender, and marital status </a:t>
            </a:r>
          </a:p>
          <a:p>
            <a:r>
              <a:rPr lang="en-US" sz="2000" dirty="0">
                <a:solidFill>
                  <a:schemeClr val="bg1"/>
                </a:solidFill>
              </a:rPr>
              <a:t>Turned out to be not a diverse data set</a:t>
            </a:r>
          </a:p>
        </p:txBody>
      </p:sp>
    </p:spTree>
    <p:extLst>
      <p:ext uri="{BB962C8B-B14F-4D97-AF65-F5344CB8AC3E}">
        <p14:creationId xmlns:p14="http://schemas.microsoft.com/office/powerpoint/2010/main" val="411034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6" name="Rectangle 13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7" name="Rectangle 139">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hart, bar chart&#10;&#10;Description automatically generated">
            <a:extLst>
              <a:ext uri="{FF2B5EF4-FFF2-40B4-BE49-F238E27FC236}">
                <a16:creationId xmlns:a16="http://schemas.microsoft.com/office/drawing/2014/main" id="{EDA58F31-F7BB-6E4E-AD21-FED25C413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585913"/>
            <a:ext cx="4733925" cy="3686175"/>
          </a:xfrm>
          <a:prstGeom prst="rect">
            <a:avLst/>
          </a:prstGeom>
          <a:extLst>
            <a:ext uri="{909E8E84-426E-40DD-AFC4-6F175D3DCCD1}">
              <a14:hiddenFill xmlns:a14="http://schemas.microsoft.com/office/drawing/2010/main">
                <a:solidFill>
                  <a:srgbClr val="FFFFFF"/>
                </a:solidFill>
              </a14:hiddenFill>
            </a:ext>
          </a:extLst>
        </p:spPr>
      </p:pic>
      <p:pic>
        <p:nvPicPr>
          <p:cNvPr id="5124" name="Picture 4" descr="Chart&#10;&#10;Description automatically generated">
            <a:extLst>
              <a:ext uri="{FF2B5EF4-FFF2-40B4-BE49-F238E27FC236}">
                <a16:creationId xmlns:a16="http://schemas.microsoft.com/office/drawing/2014/main" id="{1944FD56-0C93-B841-92FB-A37785D0FE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79" r="-5" b="-5"/>
          <a:stretch/>
        </p:blipFill>
        <p:spPr bwMode="auto">
          <a:xfrm>
            <a:off x="5500688" y="1585913"/>
            <a:ext cx="6007100" cy="368617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01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32EF-E712-3D47-A1CE-DEE40F9A0485}"/>
              </a:ext>
            </a:extLst>
          </p:cNvPr>
          <p:cNvSpPr>
            <a:spLocks noGrp="1"/>
          </p:cNvSpPr>
          <p:nvPr>
            <p:ph type="title"/>
          </p:nvPr>
        </p:nvSpPr>
        <p:spPr>
          <a:xfrm>
            <a:off x="804673" y="1445494"/>
            <a:ext cx="3616856" cy="4376572"/>
          </a:xfrm>
        </p:spPr>
        <p:txBody>
          <a:bodyPr anchor="ctr">
            <a:normAutofit/>
          </a:bodyPr>
          <a:lstStyle/>
          <a:p>
            <a:r>
              <a:rPr lang="en-US" sz="4800" dirty="0"/>
              <a:t>Other Areas Explored</a:t>
            </a:r>
          </a:p>
        </p:txBody>
      </p:sp>
      <p:sp>
        <p:nvSpPr>
          <p:cNvPr id="12"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89CB3E-927D-8442-814A-674238C34FE6}"/>
              </a:ext>
            </a:extLst>
          </p:cNvPr>
          <p:cNvSpPr>
            <a:spLocks noGrp="1"/>
          </p:cNvSpPr>
          <p:nvPr>
            <p:ph idx="1"/>
          </p:nvPr>
        </p:nvSpPr>
        <p:spPr>
          <a:xfrm>
            <a:off x="6096000" y="1399032"/>
            <a:ext cx="5501834" cy="4471416"/>
          </a:xfrm>
        </p:spPr>
        <p:txBody>
          <a:bodyPr anchor="ctr">
            <a:normAutofit/>
          </a:bodyPr>
          <a:lstStyle/>
          <a:p>
            <a:r>
              <a:rPr lang="en-US" sz="2200" dirty="0">
                <a:solidFill>
                  <a:schemeClr val="bg1"/>
                </a:solidFill>
              </a:rPr>
              <a:t>Number of jobs and Food security </a:t>
            </a:r>
          </a:p>
          <a:p>
            <a:r>
              <a:rPr lang="en-US" sz="2200" dirty="0">
                <a:solidFill>
                  <a:schemeClr val="bg1"/>
                </a:solidFill>
              </a:rPr>
              <a:t>Gender and Income based food security</a:t>
            </a:r>
          </a:p>
          <a:p>
            <a:pPr lvl="1"/>
            <a:r>
              <a:rPr lang="en-US" sz="1800" dirty="0">
                <a:solidFill>
                  <a:schemeClr val="bg1"/>
                </a:solidFill>
              </a:rPr>
              <a:t>Outliers found here</a:t>
            </a:r>
          </a:p>
          <a:p>
            <a:r>
              <a:rPr lang="en-US" sz="2200" dirty="0">
                <a:solidFill>
                  <a:schemeClr val="bg1"/>
                </a:solidFill>
              </a:rPr>
              <a:t>Food pantry location unknown</a:t>
            </a:r>
          </a:p>
          <a:p>
            <a:r>
              <a:rPr lang="en-US" sz="2200" dirty="0">
                <a:solidFill>
                  <a:schemeClr val="bg1"/>
                </a:solidFill>
              </a:rPr>
              <a:t>Family size and marital status in relation to food security</a:t>
            </a:r>
          </a:p>
          <a:p>
            <a:r>
              <a:rPr lang="en-US" sz="2200" dirty="0">
                <a:solidFill>
                  <a:schemeClr val="bg1"/>
                </a:solidFill>
              </a:rPr>
              <a:t>Job type and food security levels</a:t>
            </a:r>
          </a:p>
          <a:p>
            <a:endParaRPr lang="en-US" sz="2200" dirty="0">
              <a:solidFill>
                <a:schemeClr val="bg1"/>
              </a:solidFill>
            </a:endParaRPr>
          </a:p>
        </p:txBody>
      </p:sp>
    </p:spTree>
    <p:extLst>
      <p:ext uri="{BB962C8B-B14F-4D97-AF65-F5344CB8AC3E}">
        <p14:creationId xmlns:p14="http://schemas.microsoft.com/office/powerpoint/2010/main" val="80075597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632FC37-2AF5-4A4A-88D4-09954B059851}"/>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Food Recipient Analysis</a:t>
            </a:r>
          </a:p>
        </p:txBody>
      </p:sp>
      <p:sp>
        <p:nvSpPr>
          <p:cNvPr id="7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rt, box and whisker chart&#10;&#10;Description automatically generated">
            <a:extLst>
              <a:ext uri="{FF2B5EF4-FFF2-40B4-BE49-F238E27FC236}">
                <a16:creationId xmlns:a16="http://schemas.microsoft.com/office/drawing/2014/main" id="{7C7FAB99-CCE8-424A-83C4-97635486384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5874" b="-1"/>
          <a:stretch/>
        </p:blipFill>
        <p:spPr bwMode="auto">
          <a:xfrm>
            <a:off x="976251"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1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65896D-A9C5-774F-8306-0D9A09742448}"/>
              </a:ext>
            </a:extLst>
          </p:cNvPr>
          <p:cNvSpPr>
            <a:spLocks noGrp="1"/>
          </p:cNvSpPr>
          <p:nvPr>
            <p:ph type="title"/>
          </p:nvPr>
        </p:nvSpPr>
        <p:spPr>
          <a:xfrm>
            <a:off x="2311147" y="365760"/>
            <a:ext cx="7569706" cy="1288238"/>
          </a:xfrm>
        </p:spPr>
        <p:txBody>
          <a:bodyPr anchor="ctr">
            <a:normAutofit/>
          </a:bodyPr>
          <a:lstStyle/>
          <a:p>
            <a:pPr algn="ctr"/>
            <a:r>
              <a:rPr lang="en-US" dirty="0"/>
              <a:t>Modeling Process</a:t>
            </a:r>
          </a:p>
        </p:txBody>
      </p:sp>
      <p:graphicFrame>
        <p:nvGraphicFramePr>
          <p:cNvPr id="4" name="Content Placeholder 3">
            <a:extLst>
              <a:ext uri="{FF2B5EF4-FFF2-40B4-BE49-F238E27FC236}">
                <a16:creationId xmlns:a16="http://schemas.microsoft.com/office/drawing/2014/main" id="{7F19797D-3133-9541-9E19-42E50CC130DB}"/>
              </a:ext>
            </a:extLst>
          </p:cNvPr>
          <p:cNvGraphicFramePr>
            <a:graphicFrameLocks noGrp="1"/>
          </p:cNvGraphicFramePr>
          <p:nvPr>
            <p:ph idx="1"/>
            <p:extLst>
              <p:ext uri="{D42A27DB-BD31-4B8C-83A1-F6EECF244321}">
                <p14:modId xmlns:p14="http://schemas.microsoft.com/office/powerpoint/2010/main" val="390298966"/>
              </p:ext>
            </p:extLst>
          </p:nvPr>
        </p:nvGraphicFramePr>
        <p:xfrm>
          <a:off x="2165569" y="1956816"/>
          <a:ext cx="7860863" cy="4024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79647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graphicEl>
                                              <a:dgm id="{574038CE-CAD5-3844-A4F9-CE284C66F23C}"/>
                                            </p:graphicEl>
                                          </p:spTgt>
                                        </p:tgtEl>
                                        <p:attrNameLst>
                                          <p:attrName>style.visibility</p:attrName>
                                        </p:attrNameLst>
                                      </p:cBhvr>
                                      <p:to>
                                        <p:strVal val="visible"/>
                                      </p:to>
                                    </p:set>
                                    <p:animEffect transition="in" filter="dissolve">
                                      <p:cBhvr>
                                        <p:cTn id="7" dur="500"/>
                                        <p:tgtEl>
                                          <p:spTgt spid="4">
                                            <p:graphicEl>
                                              <a:dgm id="{574038CE-CAD5-3844-A4F9-CE284C66F23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graphicEl>
                                              <a:dgm id="{8ACE6E46-40FD-3144-A0A1-575AC3ECCB17}"/>
                                            </p:graphicEl>
                                          </p:spTgt>
                                        </p:tgtEl>
                                        <p:attrNameLst>
                                          <p:attrName>style.visibility</p:attrName>
                                        </p:attrNameLst>
                                      </p:cBhvr>
                                      <p:to>
                                        <p:strVal val="visible"/>
                                      </p:to>
                                    </p:set>
                                    <p:animEffect transition="in" filter="dissolve">
                                      <p:cBhvr>
                                        <p:cTn id="12" dur="500"/>
                                        <p:tgtEl>
                                          <p:spTgt spid="4">
                                            <p:graphicEl>
                                              <a:dgm id="{8ACE6E46-40FD-3144-A0A1-575AC3ECCB17}"/>
                                            </p:graphic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graphicEl>
                                              <a:dgm id="{896F4095-DD72-9941-A47F-21A235F88150}"/>
                                            </p:graphicEl>
                                          </p:spTgt>
                                        </p:tgtEl>
                                        <p:attrNameLst>
                                          <p:attrName>style.visibility</p:attrName>
                                        </p:attrNameLst>
                                      </p:cBhvr>
                                      <p:to>
                                        <p:strVal val="visible"/>
                                      </p:to>
                                    </p:set>
                                    <p:animEffect transition="in" filter="dissolve">
                                      <p:cBhvr>
                                        <p:cTn id="15" dur="500"/>
                                        <p:tgtEl>
                                          <p:spTgt spid="4">
                                            <p:graphicEl>
                                              <a:dgm id="{896F4095-DD72-9941-A47F-21A235F8815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graphicEl>
                                              <a:dgm id="{A56EBBF8-0CBC-FC4A-AE62-EE7D5A6186A6}"/>
                                            </p:graphicEl>
                                          </p:spTgt>
                                        </p:tgtEl>
                                        <p:attrNameLst>
                                          <p:attrName>style.visibility</p:attrName>
                                        </p:attrNameLst>
                                      </p:cBhvr>
                                      <p:to>
                                        <p:strVal val="visible"/>
                                      </p:to>
                                    </p:set>
                                    <p:animEffect transition="in" filter="dissolve">
                                      <p:cBhvr>
                                        <p:cTn id="20" dur="500"/>
                                        <p:tgtEl>
                                          <p:spTgt spid="4">
                                            <p:graphicEl>
                                              <a:dgm id="{A56EBBF8-0CBC-FC4A-AE62-EE7D5A6186A6}"/>
                                            </p:graphic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
                                            <p:graphicEl>
                                              <a:dgm id="{08422ABB-995F-F541-891A-BB8680B2CCF7}"/>
                                            </p:graphicEl>
                                          </p:spTgt>
                                        </p:tgtEl>
                                        <p:attrNameLst>
                                          <p:attrName>style.visibility</p:attrName>
                                        </p:attrNameLst>
                                      </p:cBhvr>
                                      <p:to>
                                        <p:strVal val="visible"/>
                                      </p:to>
                                    </p:set>
                                    <p:animEffect transition="in" filter="dissolve">
                                      <p:cBhvr>
                                        <p:cTn id="23" dur="500"/>
                                        <p:tgtEl>
                                          <p:spTgt spid="4">
                                            <p:graphicEl>
                                              <a:dgm id="{08422ABB-995F-F541-891A-BB8680B2CCF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graphicEl>
                                              <a:dgm id="{E0A6F878-CA93-8E4D-AB9B-2AA8F1024B59}"/>
                                            </p:graphicEl>
                                          </p:spTgt>
                                        </p:tgtEl>
                                        <p:attrNameLst>
                                          <p:attrName>style.visibility</p:attrName>
                                        </p:attrNameLst>
                                      </p:cBhvr>
                                      <p:to>
                                        <p:strVal val="visible"/>
                                      </p:to>
                                    </p:set>
                                    <p:animEffect transition="in" filter="dissolve">
                                      <p:cBhvr>
                                        <p:cTn id="28" dur="500"/>
                                        <p:tgtEl>
                                          <p:spTgt spid="4">
                                            <p:graphicEl>
                                              <a:dgm id="{E0A6F878-CA93-8E4D-AB9B-2AA8F1024B59}"/>
                                            </p:graphic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
                                            <p:graphicEl>
                                              <a:dgm id="{BB89E722-366A-6E47-BD07-A8C48F9CA21E}"/>
                                            </p:graphicEl>
                                          </p:spTgt>
                                        </p:tgtEl>
                                        <p:attrNameLst>
                                          <p:attrName>style.visibility</p:attrName>
                                        </p:attrNameLst>
                                      </p:cBhvr>
                                      <p:to>
                                        <p:strVal val="visible"/>
                                      </p:to>
                                    </p:set>
                                    <p:animEffect transition="in" filter="dissolve">
                                      <p:cBhvr>
                                        <p:cTn id="31" dur="500"/>
                                        <p:tgtEl>
                                          <p:spTgt spid="4">
                                            <p:graphicEl>
                                              <a:dgm id="{BB89E722-366A-6E47-BD07-A8C48F9CA21E}"/>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
                                            <p:graphicEl>
                                              <a:dgm id="{28209E1E-3339-2645-959A-6486FC1F1E9D}"/>
                                            </p:graphicEl>
                                          </p:spTgt>
                                        </p:tgtEl>
                                        <p:attrNameLst>
                                          <p:attrName>style.visibility</p:attrName>
                                        </p:attrNameLst>
                                      </p:cBhvr>
                                      <p:to>
                                        <p:strVal val="visible"/>
                                      </p:to>
                                    </p:set>
                                    <p:animEffect transition="in" filter="dissolve">
                                      <p:cBhvr>
                                        <p:cTn id="36" dur="500"/>
                                        <p:tgtEl>
                                          <p:spTgt spid="4">
                                            <p:graphicEl>
                                              <a:dgm id="{28209E1E-3339-2645-959A-6486FC1F1E9D}"/>
                                            </p:graphic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
                                            <p:graphicEl>
                                              <a:dgm id="{94643FE4-9AC0-EB4D-A165-1CDFC3079140}"/>
                                            </p:graphicEl>
                                          </p:spTgt>
                                        </p:tgtEl>
                                        <p:attrNameLst>
                                          <p:attrName>style.visibility</p:attrName>
                                        </p:attrNameLst>
                                      </p:cBhvr>
                                      <p:to>
                                        <p:strVal val="visible"/>
                                      </p:to>
                                    </p:set>
                                    <p:animEffect transition="in" filter="dissolve">
                                      <p:cBhvr>
                                        <p:cTn id="39" dur="500"/>
                                        <p:tgtEl>
                                          <p:spTgt spid="4">
                                            <p:graphicEl>
                                              <a:dgm id="{94643FE4-9AC0-EB4D-A165-1CDFC307914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2987</Words>
  <Application>Microsoft Macintosh PowerPoint</Application>
  <PresentationFormat>Widescreen</PresentationFormat>
  <Paragraphs>121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Predicting Food Insecurity with Machine Learning</vt:lpstr>
      <vt:lpstr>Introduction</vt:lpstr>
      <vt:lpstr>Diving Deeper into the Data</vt:lpstr>
      <vt:lpstr>Variable Changes</vt:lpstr>
      <vt:lpstr>Exploratory Data Analysis</vt:lpstr>
      <vt:lpstr>PowerPoint Presentation</vt:lpstr>
      <vt:lpstr>Other Areas Explored</vt:lpstr>
      <vt:lpstr>Food Recipient Analysis</vt:lpstr>
      <vt:lpstr>Modeling Process</vt:lpstr>
      <vt:lpstr>Modeling Process Cont.</vt:lpstr>
      <vt:lpstr>Random Forest Model</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Food Insecurity with Machine Learning</dc:title>
  <dc:creator>Microsoft Office User</dc:creator>
  <cp:lastModifiedBy>Microsoft Office User</cp:lastModifiedBy>
  <cp:revision>12</cp:revision>
  <dcterms:created xsi:type="dcterms:W3CDTF">2020-10-19T01:03:44Z</dcterms:created>
  <dcterms:modified xsi:type="dcterms:W3CDTF">2020-10-19T17:52:48Z</dcterms:modified>
</cp:coreProperties>
</file>