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
      <p:font typeface="Merriweather Light"/>
      <p:regular r:id="rId48"/>
      <p:bold r:id="rId49"/>
      <p:italic r:id="rId50"/>
      <p:boldItalic r:id="rId51"/>
    </p:embeddedFont>
    <p:embeddedFont>
      <p:font typeface="Merriweather Black"/>
      <p:bold r:id="rId52"/>
      <p:boldItalic r:id="rId53"/>
    </p:embeddedFont>
    <p:embeddedFont>
      <p:font typeface="Merriweather"/>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slide" Target="slides/slide38.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Light-regular.fntdata"/><Relationship Id="rId47" Type="http://schemas.openxmlformats.org/officeDocument/2006/relationships/font" Target="fonts/Roboto-boldItalic.fntdata"/><Relationship Id="rId49" Type="http://schemas.openxmlformats.org/officeDocument/2006/relationships/font" Target="fonts/Merriweather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Light-boldItalic.fntdata"/><Relationship Id="rId50" Type="http://schemas.openxmlformats.org/officeDocument/2006/relationships/font" Target="fonts/MerriweatherLight-italic.fntdata"/><Relationship Id="rId53" Type="http://schemas.openxmlformats.org/officeDocument/2006/relationships/font" Target="fonts/MerriweatherBlack-boldItalic.fntdata"/><Relationship Id="rId52" Type="http://schemas.openxmlformats.org/officeDocument/2006/relationships/font" Target="fonts/MerriweatherBlack-bold.fntdata"/><Relationship Id="rId11" Type="http://schemas.openxmlformats.org/officeDocument/2006/relationships/slide" Target="slides/slide6.xml"/><Relationship Id="rId55" Type="http://schemas.openxmlformats.org/officeDocument/2006/relationships/font" Target="fonts/Merriweather-bold.fntdata"/><Relationship Id="rId10" Type="http://schemas.openxmlformats.org/officeDocument/2006/relationships/slide" Target="slides/slide5.xml"/><Relationship Id="rId54" Type="http://schemas.openxmlformats.org/officeDocument/2006/relationships/font" Target="fonts/Merriweather-regular.fntdata"/><Relationship Id="rId13" Type="http://schemas.openxmlformats.org/officeDocument/2006/relationships/slide" Target="slides/slide8.xml"/><Relationship Id="rId57" Type="http://schemas.openxmlformats.org/officeDocument/2006/relationships/font" Target="fonts/Merriweather-boldItalic.fntdata"/><Relationship Id="rId12" Type="http://schemas.openxmlformats.org/officeDocument/2006/relationships/slide" Target="slides/slide7.xml"/><Relationship Id="rId56"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86d4a999f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86d4a999f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86d4a999f_3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86d4a999f_3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86d4a999f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86d4a999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86d4a999f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86d4a999f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86d4a999f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86d4a999f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c5eecfc9c_5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c5eecfc9c_5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859cedbd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859cedbd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c5eecfc9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c5eecfc9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c5eecfc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c5eecfc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c5eecfc9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c5eecfc9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c5eecfc9c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c5eecfc9c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c5eecfc9c_5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c5eecfc9c_5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c5eecfc9c_5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ec5eecfc9c_5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86fdd709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786fdd70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c5eecfc9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c5eecfc9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8710de39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78710de39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8710de3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78710de3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8710de39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78710de3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d769198c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d769198c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c5eecfc9c_5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ec5eecfc9c_5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d44ea85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ed44ea85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859cedb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859cedb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d44ea85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d44ea85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d44ea85d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d44ea85d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d44ea85d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d44ea85d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d44ea85d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d44ea85d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859cedbd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7859cedbd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7859cedbd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7859cedbd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edbeecb2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edbeecb2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786d4a999f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786d4a999f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7859cedbd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7859cedbd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c5eecfc9c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c5eecfc9c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859cedbd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859cedbd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c5eecfc9c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c5eecfc9c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c5eecfc9c_5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c5eecfc9c_5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859cedb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859cedb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859cedbd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859cedbd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6.jpg"/><Relationship Id="rId5" Type="http://schemas.openxmlformats.org/officeDocument/2006/relationships/image" Target="../media/image1.jpg"/><Relationship Id="rId6"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hyperlink" Target="http://www.baseball-referenc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Moneyball Part Deux</a:t>
            </a:r>
            <a:endParaRPr/>
          </a:p>
        </p:txBody>
      </p:sp>
      <p:sp>
        <p:nvSpPr>
          <p:cNvPr id="65" name="Google Shape;65;p13"/>
          <p:cNvSpPr txBox="1"/>
          <p:nvPr>
            <p:ph idx="1" type="subTitle"/>
          </p:nvPr>
        </p:nvSpPr>
        <p:spPr>
          <a:xfrm>
            <a:off x="311700" y="1878550"/>
            <a:ext cx="37815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How to get the Colorado Rockies to the World Series</a:t>
            </a:r>
            <a:endParaRPr b="1" i="1"/>
          </a:p>
        </p:txBody>
      </p:sp>
      <p:pic>
        <p:nvPicPr>
          <p:cNvPr id="66" name="Google Shape;66;p13"/>
          <p:cNvPicPr preferRelativeResize="0"/>
          <p:nvPr/>
        </p:nvPicPr>
        <p:blipFill>
          <a:blip r:embed="rId3">
            <a:alphaModFix/>
          </a:blip>
          <a:stretch>
            <a:fillRect/>
          </a:stretch>
        </p:blipFill>
        <p:spPr>
          <a:xfrm>
            <a:off x="4923146" y="881475"/>
            <a:ext cx="4037524" cy="4037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OBP, RpG, RBIs.</a:t>
            </a:r>
            <a:endParaRPr/>
          </a:p>
        </p:txBody>
      </p:sp>
      <p:pic>
        <p:nvPicPr>
          <p:cNvPr id="149" name="Google Shape;149;p22"/>
          <p:cNvPicPr preferRelativeResize="0"/>
          <p:nvPr/>
        </p:nvPicPr>
        <p:blipFill>
          <a:blip r:embed="rId3">
            <a:alphaModFix/>
          </a:blip>
          <a:stretch>
            <a:fillRect/>
          </a:stretch>
        </p:blipFill>
        <p:spPr>
          <a:xfrm>
            <a:off x="8425998" y="1672773"/>
            <a:ext cx="541500" cy="422725"/>
          </a:xfrm>
          <a:prstGeom prst="rect">
            <a:avLst/>
          </a:prstGeom>
          <a:noFill/>
          <a:ln>
            <a:noFill/>
          </a:ln>
        </p:spPr>
      </p:pic>
      <p:pic>
        <p:nvPicPr>
          <p:cNvPr id="150" name="Google Shape;150;p22"/>
          <p:cNvPicPr preferRelativeResize="0"/>
          <p:nvPr/>
        </p:nvPicPr>
        <p:blipFill>
          <a:blip r:embed="rId4">
            <a:alphaModFix/>
          </a:blip>
          <a:stretch>
            <a:fillRect/>
          </a:stretch>
        </p:blipFill>
        <p:spPr>
          <a:xfrm>
            <a:off x="4000500" y="0"/>
            <a:ext cx="5143500" cy="5143500"/>
          </a:xfrm>
          <a:prstGeom prst="rect">
            <a:avLst/>
          </a:prstGeom>
          <a:noFill/>
          <a:ln>
            <a:noFill/>
          </a:ln>
        </p:spPr>
      </p:pic>
      <p:sp>
        <p:nvSpPr>
          <p:cNvPr id="151" name="Google Shape;151;p22"/>
          <p:cNvSpPr txBox="1"/>
          <p:nvPr>
            <p:ph idx="1" type="body"/>
          </p:nvPr>
        </p:nvSpPr>
        <p:spPr>
          <a:xfrm>
            <a:off x="222075" y="1156950"/>
            <a:ext cx="3386100" cy="2272200"/>
          </a:xfrm>
          <a:prstGeom prst="rect">
            <a:avLst/>
          </a:prstGeom>
        </p:spPr>
        <p:txBody>
          <a:bodyPr anchorCtr="0" anchor="t" bIns="91425" lIns="91425" spcFirstLastPara="1" rIns="91425" wrap="square" tIns="91425">
            <a:normAutofit/>
          </a:bodyPr>
          <a:lstStyle/>
          <a:p>
            <a:pPr indent="-311150" lvl="0" marL="457200" marR="0" rtl="0" algn="l">
              <a:lnSpc>
                <a:spcPct val="100000"/>
              </a:lnSpc>
              <a:spcBef>
                <a:spcPts val="0"/>
              </a:spcBef>
              <a:spcAft>
                <a:spcPts val="0"/>
              </a:spcAft>
              <a:buClr>
                <a:schemeClr val="lt1"/>
              </a:buClr>
              <a:buSzPts val="1300"/>
              <a:buFont typeface="Roboto"/>
              <a:buChar char="-"/>
            </a:pPr>
            <a:r>
              <a:rPr lang="en">
                <a:solidFill>
                  <a:schemeClr val="lt1"/>
                </a:solidFill>
              </a:rPr>
              <a:t>The median OBP is slightly higher in 2007 v 2024. (33% v 30%).</a:t>
            </a:r>
            <a:endParaRPr>
              <a:solidFill>
                <a:schemeClr val="lt1"/>
              </a:solidFill>
            </a:endParaRPr>
          </a:p>
          <a:p>
            <a:pPr indent="-317500" lvl="0" marL="457200" marR="0" rtl="0" algn="l">
              <a:lnSpc>
                <a:spcPct val="100000"/>
              </a:lnSpc>
              <a:spcBef>
                <a:spcPts val="0"/>
              </a:spcBef>
              <a:spcAft>
                <a:spcPts val="0"/>
              </a:spcAft>
              <a:buClr>
                <a:schemeClr val="lt1"/>
              </a:buClr>
              <a:buSzPts val="1400"/>
              <a:buFont typeface="Arial"/>
              <a:buChar char="-"/>
            </a:pPr>
            <a:r>
              <a:rPr lang="en">
                <a:solidFill>
                  <a:schemeClr val="lt1"/>
                </a:solidFill>
              </a:rPr>
              <a:t>RpG and RBIs also are higher distributions in 2007 compared to 2024.</a:t>
            </a:r>
            <a:endParaRPr>
              <a:solidFill>
                <a:schemeClr val="lt1"/>
              </a:solidFill>
            </a:endParaRPr>
          </a:p>
          <a:p>
            <a:pPr indent="-317500" lvl="0" marL="457200" marR="0" rtl="0" algn="l">
              <a:lnSpc>
                <a:spcPct val="100000"/>
              </a:lnSpc>
              <a:spcBef>
                <a:spcPts val="0"/>
              </a:spcBef>
              <a:spcAft>
                <a:spcPts val="0"/>
              </a:spcAft>
              <a:buClr>
                <a:schemeClr val="lt1"/>
              </a:buClr>
              <a:buSzPts val="1400"/>
              <a:buFont typeface="Arial"/>
              <a:buChar char="-"/>
            </a:pPr>
            <a:r>
              <a:rPr lang="en">
                <a:solidFill>
                  <a:schemeClr val="lt1"/>
                </a:solidFill>
              </a:rPr>
              <a:t>Median aRBI is much lower in 2007 </a:t>
            </a:r>
            <a:r>
              <a:rPr lang="en">
                <a:solidFill>
                  <a:schemeClr val="lt1"/>
                </a:solidFill>
              </a:rPr>
              <a:t>suggesting that the Rockies are concerned less with getting on base and more focused on power hitting.</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Home Runs</a:t>
            </a:r>
            <a:endParaRPr/>
          </a:p>
        </p:txBody>
      </p:sp>
      <p:pic>
        <p:nvPicPr>
          <p:cNvPr id="157" name="Google Shape;157;p23"/>
          <p:cNvPicPr preferRelativeResize="0"/>
          <p:nvPr/>
        </p:nvPicPr>
        <p:blipFill>
          <a:blip r:embed="rId3">
            <a:alphaModFix/>
          </a:blip>
          <a:stretch>
            <a:fillRect/>
          </a:stretch>
        </p:blipFill>
        <p:spPr>
          <a:xfrm>
            <a:off x="2012575" y="1377875"/>
            <a:ext cx="4545704" cy="371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OBP</a:t>
            </a:r>
            <a:endParaRPr/>
          </a:p>
        </p:txBody>
      </p:sp>
      <p:pic>
        <p:nvPicPr>
          <p:cNvPr id="163" name="Google Shape;163;p24"/>
          <p:cNvPicPr preferRelativeResize="0"/>
          <p:nvPr/>
        </p:nvPicPr>
        <p:blipFill>
          <a:blip r:embed="rId3">
            <a:alphaModFix/>
          </a:blip>
          <a:stretch>
            <a:fillRect/>
          </a:stretch>
        </p:blipFill>
        <p:spPr>
          <a:xfrm>
            <a:off x="76200" y="1407462"/>
            <a:ext cx="4297525" cy="3433475"/>
          </a:xfrm>
          <a:prstGeom prst="rect">
            <a:avLst/>
          </a:prstGeom>
          <a:noFill/>
          <a:ln>
            <a:noFill/>
          </a:ln>
        </p:spPr>
      </p:pic>
      <p:pic>
        <p:nvPicPr>
          <p:cNvPr id="164" name="Google Shape;164;p24"/>
          <p:cNvPicPr preferRelativeResize="0"/>
          <p:nvPr/>
        </p:nvPicPr>
        <p:blipFill>
          <a:blip r:embed="rId4">
            <a:alphaModFix/>
          </a:blip>
          <a:stretch>
            <a:fillRect/>
          </a:stretch>
        </p:blipFill>
        <p:spPr>
          <a:xfrm>
            <a:off x="4770125" y="1409688"/>
            <a:ext cx="4297680" cy="3429000"/>
          </a:xfrm>
          <a:prstGeom prst="rect">
            <a:avLst/>
          </a:prstGeom>
          <a:noFill/>
          <a:ln>
            <a:noFill/>
          </a:ln>
        </p:spPr>
      </p:pic>
      <p:pic>
        <p:nvPicPr>
          <p:cNvPr id="165" name="Google Shape;165;p24"/>
          <p:cNvPicPr preferRelativeResize="0"/>
          <p:nvPr/>
        </p:nvPicPr>
        <p:blipFill>
          <a:blip r:embed="rId5">
            <a:alphaModFix/>
          </a:blip>
          <a:stretch>
            <a:fillRect/>
          </a:stretch>
        </p:blipFill>
        <p:spPr>
          <a:xfrm>
            <a:off x="586348" y="1672773"/>
            <a:ext cx="541500" cy="422725"/>
          </a:xfrm>
          <a:prstGeom prst="rect">
            <a:avLst/>
          </a:prstGeom>
          <a:noFill/>
          <a:ln>
            <a:noFill/>
          </a:ln>
        </p:spPr>
      </p:pic>
      <p:pic>
        <p:nvPicPr>
          <p:cNvPr id="166" name="Google Shape;166;p24"/>
          <p:cNvPicPr preferRelativeResize="0"/>
          <p:nvPr/>
        </p:nvPicPr>
        <p:blipFill>
          <a:blip r:embed="rId5">
            <a:alphaModFix/>
          </a:blip>
          <a:stretch>
            <a:fillRect/>
          </a:stretch>
        </p:blipFill>
        <p:spPr>
          <a:xfrm>
            <a:off x="8425998" y="1672773"/>
            <a:ext cx="541500" cy="42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Runs and RBIs</a:t>
            </a:r>
            <a:endParaRPr/>
          </a:p>
        </p:txBody>
      </p:sp>
      <p:pic>
        <p:nvPicPr>
          <p:cNvPr id="172" name="Google Shape;172;p25"/>
          <p:cNvPicPr preferRelativeResize="0"/>
          <p:nvPr/>
        </p:nvPicPr>
        <p:blipFill>
          <a:blip r:embed="rId3">
            <a:alphaModFix/>
          </a:blip>
          <a:stretch>
            <a:fillRect/>
          </a:stretch>
        </p:blipFill>
        <p:spPr>
          <a:xfrm>
            <a:off x="76200" y="1353225"/>
            <a:ext cx="4261104" cy="3714075"/>
          </a:xfrm>
          <a:prstGeom prst="rect">
            <a:avLst/>
          </a:prstGeom>
          <a:noFill/>
          <a:ln>
            <a:noFill/>
          </a:ln>
        </p:spPr>
      </p:pic>
      <p:pic>
        <p:nvPicPr>
          <p:cNvPr id="173" name="Google Shape;173;p25"/>
          <p:cNvPicPr preferRelativeResize="0"/>
          <p:nvPr/>
        </p:nvPicPr>
        <p:blipFill>
          <a:blip r:embed="rId4">
            <a:alphaModFix/>
          </a:blip>
          <a:stretch>
            <a:fillRect/>
          </a:stretch>
        </p:blipFill>
        <p:spPr>
          <a:xfrm>
            <a:off x="4806601" y="1354025"/>
            <a:ext cx="4261199" cy="37124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6300"/>
              <a:t>Conclusion</a:t>
            </a:r>
            <a:r>
              <a:rPr lang="en" sz="6300"/>
              <a:t>: </a:t>
            </a:r>
            <a:endParaRPr sz="6300"/>
          </a:p>
          <a:p>
            <a:pPr indent="0" lvl="0" marL="0" rtl="0" algn="l">
              <a:spcBef>
                <a:spcPts val="0"/>
              </a:spcBef>
              <a:spcAft>
                <a:spcPts val="0"/>
              </a:spcAft>
              <a:buSzPts val="990"/>
              <a:buNone/>
            </a:pPr>
            <a:r>
              <a:rPr lang="en" sz="2400"/>
              <a:t>OBP OBP OBP OBP OBP OBP OBP</a:t>
            </a:r>
            <a:endParaRPr sz="2400"/>
          </a:p>
        </p:txBody>
      </p:sp>
      <p:sp>
        <p:nvSpPr>
          <p:cNvPr id="179" name="Google Shape;179;p26"/>
          <p:cNvSpPr txBox="1"/>
          <p:nvPr>
            <p:ph idx="1" type="body"/>
          </p:nvPr>
        </p:nvSpPr>
        <p:spPr>
          <a:xfrm>
            <a:off x="311700" y="2121425"/>
            <a:ext cx="6165300" cy="283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OBP is an important statistic resulting in an overall better performing team. Therefore, the Rockies need to prioritize this </a:t>
            </a:r>
            <a:r>
              <a:rPr lang="en"/>
              <a:t>and re-establish</a:t>
            </a:r>
            <a:r>
              <a:rPr lang="en"/>
              <a:t> this </a:t>
            </a:r>
            <a:r>
              <a:rPr lang="en"/>
              <a:t>strategy</a:t>
            </a:r>
            <a:r>
              <a:rPr lang="en"/>
              <a:t> in order to be closer to a chance at the World Series.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Prominent positions of struggle include Outfielders (Left and Right) and ShortStop. Replacing these players with those who have better OBPs is </a:t>
            </a:r>
            <a:r>
              <a:rPr lang="en"/>
              <a:t>recommended</a:t>
            </a: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50" y="831175"/>
            <a:ext cx="53349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Pitching</a:t>
            </a:r>
            <a:endParaRPr/>
          </a:p>
        </p:txBody>
      </p:sp>
      <p:sp>
        <p:nvSpPr>
          <p:cNvPr id="185" name="Google Shape;185;p27"/>
          <p:cNvSpPr txBox="1"/>
          <p:nvPr>
            <p:ph idx="1" type="body"/>
          </p:nvPr>
        </p:nvSpPr>
        <p:spPr>
          <a:xfrm>
            <a:off x="311700" y="2121425"/>
            <a:ext cx="8639400" cy="2262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200"/>
              <a:t>How do Starting Pitchers (SP), Relief Pitchers (RP), and Closing Pitchers (CL) in 2024 compare to the 2007 roster, and what needs to change in order to improve the team?</a:t>
            </a:r>
            <a:endParaRPr sz="2100"/>
          </a:p>
          <a:p>
            <a:pPr indent="0" lvl="0" marL="0" rtl="0" algn="l">
              <a:spcBef>
                <a:spcPts val="1200"/>
              </a:spcBef>
              <a:spcAft>
                <a:spcPts val="0"/>
              </a:spcAft>
              <a:buNone/>
            </a:pPr>
            <a:r>
              <a:rPr lang="en" sz="2100"/>
              <a:t>We will look at: </a:t>
            </a:r>
            <a:endParaRPr sz="2100"/>
          </a:p>
          <a:p>
            <a:pPr indent="-304958" lvl="0" marL="457200" rtl="0" algn="l">
              <a:spcBef>
                <a:spcPts val="1200"/>
              </a:spcBef>
              <a:spcAft>
                <a:spcPts val="0"/>
              </a:spcAft>
              <a:buSzPct val="100000"/>
              <a:buAutoNum type="arabicPeriod"/>
            </a:pPr>
            <a:r>
              <a:rPr lang="en"/>
              <a:t>Average Win-loss ratio</a:t>
            </a:r>
            <a:endParaRPr/>
          </a:p>
          <a:p>
            <a:pPr indent="-304958" lvl="0" marL="457200" rtl="0" algn="l">
              <a:spcBef>
                <a:spcPts val="0"/>
              </a:spcBef>
              <a:spcAft>
                <a:spcPts val="0"/>
              </a:spcAft>
              <a:buSzPct val="100000"/>
              <a:buAutoNum type="arabicPeriod"/>
            </a:pPr>
            <a:r>
              <a:rPr lang="en"/>
              <a:t>ERA</a:t>
            </a:r>
            <a:endParaRPr/>
          </a:p>
          <a:p>
            <a:pPr indent="-304958" lvl="0" marL="457200" rtl="0" algn="l">
              <a:spcBef>
                <a:spcPts val="0"/>
              </a:spcBef>
              <a:spcAft>
                <a:spcPts val="0"/>
              </a:spcAft>
              <a:buSzPct val="100000"/>
              <a:buAutoNum type="arabicPeriod"/>
            </a:pPr>
            <a:r>
              <a:rPr lang="en"/>
              <a:t>Strike-outs to Balls ratio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Pitchers’ Win-Loss Percentage per Season</a:t>
            </a:r>
            <a:endParaRPr/>
          </a:p>
        </p:txBody>
      </p:sp>
      <p:grpSp>
        <p:nvGrpSpPr>
          <p:cNvPr id="191" name="Google Shape;191;p28"/>
          <p:cNvGrpSpPr/>
          <p:nvPr/>
        </p:nvGrpSpPr>
        <p:grpSpPr>
          <a:xfrm>
            <a:off x="945023" y="1353225"/>
            <a:ext cx="7253975" cy="3714075"/>
            <a:chOff x="1842400" y="1277025"/>
            <a:chExt cx="7253975" cy="3714075"/>
          </a:xfrm>
        </p:grpSpPr>
        <p:pic>
          <p:nvPicPr>
            <p:cNvPr id="192" name="Google Shape;192;p28"/>
            <p:cNvPicPr preferRelativeResize="0"/>
            <p:nvPr/>
          </p:nvPicPr>
          <p:blipFill>
            <a:blip r:embed="rId3">
              <a:alphaModFix/>
            </a:blip>
            <a:stretch>
              <a:fillRect/>
            </a:stretch>
          </p:blipFill>
          <p:spPr>
            <a:xfrm>
              <a:off x="1842400" y="1277025"/>
              <a:ext cx="3714075" cy="3714075"/>
            </a:xfrm>
            <a:prstGeom prst="rect">
              <a:avLst/>
            </a:prstGeom>
            <a:noFill/>
            <a:ln>
              <a:noFill/>
            </a:ln>
          </p:spPr>
        </p:pic>
        <p:pic>
          <p:nvPicPr>
            <p:cNvPr id="193" name="Google Shape;193;p28"/>
            <p:cNvPicPr preferRelativeResize="0"/>
            <p:nvPr/>
          </p:nvPicPr>
          <p:blipFill>
            <a:blip r:embed="rId4">
              <a:alphaModFix/>
            </a:blip>
            <a:stretch>
              <a:fillRect/>
            </a:stretch>
          </p:blipFill>
          <p:spPr>
            <a:xfrm>
              <a:off x="5382300" y="1277025"/>
              <a:ext cx="3714075" cy="3714075"/>
            </a:xfrm>
            <a:prstGeom prst="rect">
              <a:avLst/>
            </a:prstGeom>
            <a:noFill/>
            <a:ln>
              <a:noFill/>
            </a:ln>
          </p:spPr>
        </p:pic>
        <p:cxnSp>
          <p:nvCxnSpPr>
            <p:cNvPr id="194" name="Google Shape;194;p28"/>
            <p:cNvCxnSpPr/>
            <p:nvPr/>
          </p:nvCxnSpPr>
          <p:spPr>
            <a:xfrm>
              <a:off x="2288625" y="2915150"/>
              <a:ext cx="6432900" cy="0"/>
            </a:xfrm>
            <a:prstGeom prst="straightConnector1">
              <a:avLst/>
            </a:prstGeom>
            <a:noFill/>
            <a:ln cap="flat" cmpd="sng" w="9525">
              <a:solidFill>
                <a:schemeClr val="dk2"/>
              </a:solidFill>
              <a:prstDash val="dot"/>
              <a:round/>
              <a:headEnd len="med" w="med" type="none"/>
              <a:tailEnd len="med" w="med" type="none"/>
            </a:ln>
          </p:spPr>
        </p:cxnSp>
        <p:cxnSp>
          <p:nvCxnSpPr>
            <p:cNvPr id="195" name="Google Shape;195;p28"/>
            <p:cNvCxnSpPr/>
            <p:nvPr/>
          </p:nvCxnSpPr>
          <p:spPr>
            <a:xfrm>
              <a:off x="2288625" y="3392400"/>
              <a:ext cx="6432900" cy="0"/>
            </a:xfrm>
            <a:prstGeom prst="straightConnector1">
              <a:avLst/>
            </a:prstGeom>
            <a:noFill/>
            <a:ln cap="flat" cmpd="sng" w="9525">
              <a:solidFill>
                <a:schemeClr val="dk2"/>
              </a:solidFill>
              <a:prstDash val="dot"/>
              <a:round/>
              <a:headEnd len="med" w="med" type="none"/>
              <a:tailEnd len="med" w="med" type="none"/>
            </a:ln>
          </p:spPr>
        </p:cxnSp>
        <p:sp>
          <p:nvSpPr>
            <p:cNvPr id="196" name="Google Shape;196;p28"/>
            <p:cNvSpPr txBox="1"/>
            <p:nvPr/>
          </p:nvSpPr>
          <p:spPr>
            <a:xfrm>
              <a:off x="4072850" y="2659850"/>
              <a:ext cx="10422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Roboto"/>
                  <a:ea typeface="Roboto"/>
                  <a:cs typeface="Roboto"/>
                  <a:sym typeface="Roboto"/>
                </a:rPr>
                <a:t>Rockies 2007 median</a:t>
              </a:r>
              <a:endParaRPr sz="700">
                <a:solidFill>
                  <a:schemeClr val="dk2"/>
                </a:solidFill>
                <a:latin typeface="Roboto"/>
                <a:ea typeface="Roboto"/>
                <a:cs typeface="Roboto"/>
                <a:sym typeface="Roboto"/>
              </a:endParaRPr>
            </a:p>
          </p:txBody>
        </p:sp>
        <p:sp>
          <p:nvSpPr>
            <p:cNvPr id="197" name="Google Shape;197;p28"/>
            <p:cNvSpPr txBox="1"/>
            <p:nvPr/>
          </p:nvSpPr>
          <p:spPr>
            <a:xfrm>
              <a:off x="4072850" y="3137100"/>
              <a:ext cx="10422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Roboto"/>
                  <a:ea typeface="Roboto"/>
                  <a:cs typeface="Roboto"/>
                  <a:sym typeface="Roboto"/>
                </a:rPr>
                <a:t>Rockies 2024 median</a:t>
              </a:r>
              <a:endParaRPr sz="700">
                <a:solidFill>
                  <a:schemeClr val="dk2"/>
                </a:solidFill>
                <a:latin typeface="Roboto"/>
                <a:ea typeface="Roboto"/>
                <a:cs typeface="Roboto"/>
                <a:sym typeface="Roboto"/>
              </a:endParaRPr>
            </a:p>
          </p:txBody>
        </p:sp>
        <p:sp>
          <p:nvSpPr>
            <p:cNvPr id="198" name="Google Shape;198;p28"/>
            <p:cNvSpPr txBox="1"/>
            <p:nvPr/>
          </p:nvSpPr>
          <p:spPr>
            <a:xfrm>
              <a:off x="7621125" y="2659850"/>
              <a:ext cx="10422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Roboto"/>
                  <a:ea typeface="Roboto"/>
                  <a:cs typeface="Roboto"/>
                  <a:sym typeface="Roboto"/>
                </a:rPr>
                <a:t>Rockies 2007 median</a:t>
              </a:r>
              <a:endParaRPr sz="700">
                <a:solidFill>
                  <a:schemeClr val="dk2"/>
                </a:solidFill>
                <a:latin typeface="Roboto"/>
                <a:ea typeface="Roboto"/>
                <a:cs typeface="Roboto"/>
                <a:sym typeface="Roboto"/>
              </a:endParaRPr>
            </a:p>
          </p:txBody>
        </p:sp>
        <p:sp>
          <p:nvSpPr>
            <p:cNvPr id="199" name="Google Shape;199;p28"/>
            <p:cNvSpPr txBox="1"/>
            <p:nvPr/>
          </p:nvSpPr>
          <p:spPr>
            <a:xfrm>
              <a:off x="7621125" y="3137100"/>
              <a:ext cx="10422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Roboto"/>
                  <a:ea typeface="Roboto"/>
                  <a:cs typeface="Roboto"/>
                  <a:sym typeface="Roboto"/>
                </a:rPr>
                <a:t>Rockies 2024 median</a:t>
              </a:r>
              <a:endParaRPr sz="700">
                <a:solidFill>
                  <a:schemeClr val="dk2"/>
                </a:solidFill>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p:nvPr/>
        </p:nvSpPr>
        <p:spPr>
          <a:xfrm>
            <a:off x="693800" y="3151475"/>
            <a:ext cx="3398400" cy="84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5" name="Google Shape;205;p29"/>
          <p:cNvSpPr txBox="1"/>
          <p:nvPr>
            <p:ph type="title"/>
          </p:nvPr>
        </p:nvSpPr>
        <p:spPr>
          <a:xfrm>
            <a:off x="311725" y="500925"/>
            <a:ext cx="39846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Average Win-Loss %</a:t>
            </a:r>
            <a:endParaRPr/>
          </a:p>
        </p:txBody>
      </p:sp>
      <p:sp>
        <p:nvSpPr>
          <p:cNvPr id="206" name="Google Shape;206;p29"/>
          <p:cNvSpPr txBox="1"/>
          <p:nvPr>
            <p:ph idx="1" type="body"/>
          </p:nvPr>
        </p:nvSpPr>
        <p:spPr>
          <a:xfrm>
            <a:off x="311700" y="2033449"/>
            <a:ext cx="3758100" cy="232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2"/>
              </a:buClr>
              <a:buSzPts val="1300"/>
              <a:buChar char="-"/>
            </a:pPr>
            <a:r>
              <a:rPr lang="en">
                <a:solidFill>
                  <a:schemeClr val="accent2"/>
                </a:solidFill>
              </a:rPr>
              <a:t>2024 </a:t>
            </a:r>
            <a:r>
              <a:rPr lang="en">
                <a:solidFill>
                  <a:schemeClr val="accent2"/>
                </a:solidFill>
              </a:rPr>
              <a:t>CL and RP position appears to perform better in terms of their win-loss percentage. However, this is may be misleading because the 2024 team has played fewer overall games so far, when compared to the 2007 team. </a:t>
            </a:r>
            <a:endParaRPr>
              <a:solidFill>
                <a:schemeClr val="accent2"/>
              </a:solidFill>
            </a:endParaRPr>
          </a:p>
          <a:p>
            <a:pPr indent="-311150" lvl="0" marL="457200" rtl="0" algn="l">
              <a:spcBef>
                <a:spcPts val="0"/>
              </a:spcBef>
              <a:spcAft>
                <a:spcPts val="0"/>
              </a:spcAft>
              <a:buClr>
                <a:schemeClr val="accent2"/>
              </a:buClr>
              <a:buSzPts val="1300"/>
              <a:buChar char="-"/>
            </a:pPr>
            <a:r>
              <a:rPr lang="en">
                <a:solidFill>
                  <a:schemeClr val="accent2"/>
                </a:solidFill>
              </a:rPr>
              <a:t>CL and RP players also play fewer games than the starting pitchers.</a:t>
            </a:r>
            <a:endParaRPr>
              <a:solidFill>
                <a:schemeClr val="accent2"/>
              </a:solidFill>
            </a:endParaRPr>
          </a:p>
        </p:txBody>
      </p:sp>
      <p:pic>
        <p:nvPicPr>
          <p:cNvPr id="207" name="Google Shape;207;p29"/>
          <p:cNvPicPr preferRelativeResize="0"/>
          <p:nvPr/>
        </p:nvPicPr>
        <p:blipFill>
          <a:blip r:embed="rId3">
            <a:alphaModFix/>
          </a:blip>
          <a:stretch>
            <a:fillRect/>
          </a:stretch>
        </p:blipFill>
        <p:spPr>
          <a:xfrm>
            <a:off x="4381500" y="190500"/>
            <a:ext cx="4762500" cy="4762500"/>
          </a:xfrm>
          <a:prstGeom prst="rect">
            <a:avLst/>
          </a:prstGeom>
          <a:noFill/>
          <a:ln>
            <a:noFill/>
          </a:ln>
        </p:spPr>
      </p:pic>
      <p:sp>
        <p:nvSpPr>
          <p:cNvPr id="208" name="Google Shape;208;p29"/>
          <p:cNvSpPr/>
          <p:nvPr/>
        </p:nvSpPr>
        <p:spPr>
          <a:xfrm>
            <a:off x="349900" y="1120050"/>
            <a:ext cx="3569100" cy="8457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61646B"/>
                </a:solidFill>
                <a:latin typeface="Merriweather Light"/>
                <a:ea typeface="Merriweather Light"/>
                <a:cs typeface="Merriweather Light"/>
                <a:sym typeface="Merriweather Light"/>
              </a:rPr>
              <a:t>The win-loss ratio is calculated by dividing the number of wins by the total number of decisions (wins + losses). Higher scores are better, indicating a pitcher’s ability to win games. </a:t>
            </a:r>
            <a:endParaRPr sz="1100">
              <a:latin typeface="Merriweather Light"/>
              <a:ea typeface="Merriweather Light"/>
              <a:cs typeface="Merriweather Light"/>
              <a:sym typeface="Merriweather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p:nvPr/>
        </p:nvSpPr>
        <p:spPr>
          <a:xfrm>
            <a:off x="235525" y="3097650"/>
            <a:ext cx="3797700" cy="84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4" name="Google Shape;214;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Earned Runs Average (ERA)</a:t>
            </a:r>
            <a:endParaRPr/>
          </a:p>
        </p:txBody>
      </p:sp>
      <p:sp>
        <p:nvSpPr>
          <p:cNvPr id="215" name="Google Shape;215;p30"/>
          <p:cNvSpPr txBox="1"/>
          <p:nvPr>
            <p:ph idx="1" type="body"/>
          </p:nvPr>
        </p:nvSpPr>
        <p:spPr>
          <a:xfrm>
            <a:off x="311700" y="2438825"/>
            <a:ext cx="3758100" cy="157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2"/>
              </a:buClr>
              <a:buSzPts val="1300"/>
              <a:buChar char="-"/>
            </a:pPr>
            <a:r>
              <a:rPr lang="en">
                <a:solidFill>
                  <a:schemeClr val="accent2"/>
                </a:solidFill>
              </a:rPr>
              <a:t>2007 lineup allowed fewer earned runs. </a:t>
            </a:r>
            <a:endParaRPr>
              <a:solidFill>
                <a:schemeClr val="accent2"/>
              </a:solidFill>
            </a:endParaRPr>
          </a:p>
          <a:p>
            <a:pPr indent="-311150" lvl="0" marL="457200" rtl="0" algn="l">
              <a:spcBef>
                <a:spcPts val="0"/>
              </a:spcBef>
              <a:spcAft>
                <a:spcPts val="0"/>
              </a:spcAft>
              <a:buClr>
                <a:schemeClr val="accent2"/>
              </a:buClr>
              <a:buSzPts val="1300"/>
              <a:buChar char="-"/>
            </a:pPr>
            <a:r>
              <a:rPr lang="en">
                <a:solidFill>
                  <a:schemeClr val="accent2"/>
                </a:solidFill>
              </a:rPr>
              <a:t>2024 RP and CL positions perform worse relative to SP.</a:t>
            </a:r>
            <a:endParaRPr>
              <a:solidFill>
                <a:schemeClr val="accent2"/>
              </a:solidFill>
            </a:endParaRPr>
          </a:p>
          <a:p>
            <a:pPr indent="-311150" lvl="0" marL="457200" rtl="0" algn="l">
              <a:spcBef>
                <a:spcPts val="0"/>
              </a:spcBef>
              <a:spcAft>
                <a:spcPts val="0"/>
              </a:spcAft>
              <a:buClr>
                <a:schemeClr val="accent2"/>
              </a:buClr>
              <a:buSzPts val="1300"/>
              <a:buChar char="-"/>
            </a:pPr>
            <a:r>
              <a:rPr lang="en">
                <a:solidFill>
                  <a:schemeClr val="accent2"/>
                </a:solidFill>
              </a:rPr>
              <a:t>The average Earned Run Average for 2007 team was 3.89, while in 2024, the Earned Run Average for the team is 5.44.</a:t>
            </a:r>
            <a:endParaRPr>
              <a:solidFill>
                <a:schemeClr val="accent2"/>
              </a:solidFill>
            </a:endParaRPr>
          </a:p>
        </p:txBody>
      </p:sp>
      <p:pic>
        <p:nvPicPr>
          <p:cNvPr id="216" name="Google Shape;216;p30"/>
          <p:cNvPicPr preferRelativeResize="0"/>
          <p:nvPr/>
        </p:nvPicPr>
        <p:blipFill>
          <a:blip r:embed="rId3">
            <a:alphaModFix/>
          </a:blip>
          <a:stretch>
            <a:fillRect/>
          </a:stretch>
        </p:blipFill>
        <p:spPr>
          <a:xfrm>
            <a:off x="4381500" y="190500"/>
            <a:ext cx="4762500" cy="4762500"/>
          </a:xfrm>
          <a:prstGeom prst="rect">
            <a:avLst/>
          </a:prstGeom>
          <a:noFill/>
          <a:ln>
            <a:noFill/>
          </a:ln>
        </p:spPr>
      </p:pic>
      <p:sp>
        <p:nvSpPr>
          <p:cNvPr id="217" name="Google Shape;217;p30"/>
          <p:cNvSpPr/>
          <p:nvPr/>
        </p:nvSpPr>
        <p:spPr>
          <a:xfrm>
            <a:off x="349900" y="1522044"/>
            <a:ext cx="3569100" cy="8457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61646B"/>
                </a:solidFill>
                <a:latin typeface="Merriweather Light"/>
                <a:ea typeface="Merriweather Light"/>
                <a:cs typeface="Merriweather Light"/>
                <a:sym typeface="Merriweather Light"/>
              </a:rPr>
              <a:t>Earned runs are runs that score due to the pitcher's performance, excluding unearned runs that result from errors, passed balls, etc</a:t>
            </a:r>
            <a:endParaRPr sz="1100">
              <a:solidFill>
                <a:srgbClr val="61646B"/>
              </a:solidFill>
              <a:latin typeface="Merriweather Light"/>
              <a:ea typeface="Merriweather Light"/>
              <a:cs typeface="Merriweather Light"/>
              <a:sym typeface="Merriweather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Strike-Out to Balls Ratio (K/BB)</a:t>
            </a:r>
            <a:endParaRPr/>
          </a:p>
        </p:txBody>
      </p:sp>
      <p:sp>
        <p:nvSpPr>
          <p:cNvPr id="223" name="Google Shape;223;p31"/>
          <p:cNvSpPr txBox="1"/>
          <p:nvPr>
            <p:ph idx="1" type="body"/>
          </p:nvPr>
        </p:nvSpPr>
        <p:spPr>
          <a:xfrm>
            <a:off x="311700" y="2414440"/>
            <a:ext cx="3758100" cy="129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2"/>
              </a:buClr>
              <a:buSzPts val="1300"/>
              <a:buChar char="-"/>
            </a:pPr>
            <a:r>
              <a:rPr lang="en">
                <a:solidFill>
                  <a:schemeClr val="accent2"/>
                </a:solidFill>
              </a:rPr>
              <a:t>2007 </a:t>
            </a:r>
            <a:r>
              <a:rPr lang="en">
                <a:solidFill>
                  <a:schemeClr val="accent2"/>
                </a:solidFill>
              </a:rPr>
              <a:t>CL and RP positions have more strikeouts than walks per game on average than the 2024 season.</a:t>
            </a:r>
            <a:endParaRPr>
              <a:solidFill>
                <a:schemeClr val="accent2"/>
              </a:solidFill>
            </a:endParaRPr>
          </a:p>
        </p:txBody>
      </p:sp>
      <p:pic>
        <p:nvPicPr>
          <p:cNvPr id="224" name="Google Shape;224;p31"/>
          <p:cNvPicPr preferRelativeResize="0"/>
          <p:nvPr/>
        </p:nvPicPr>
        <p:blipFill>
          <a:blip r:embed="rId3">
            <a:alphaModFix/>
          </a:blip>
          <a:stretch>
            <a:fillRect/>
          </a:stretch>
        </p:blipFill>
        <p:spPr>
          <a:xfrm>
            <a:off x="4381500" y="190500"/>
            <a:ext cx="4762500" cy="4762500"/>
          </a:xfrm>
          <a:prstGeom prst="rect">
            <a:avLst/>
          </a:prstGeom>
          <a:noFill/>
          <a:ln>
            <a:noFill/>
          </a:ln>
        </p:spPr>
      </p:pic>
      <p:pic>
        <p:nvPicPr>
          <p:cNvPr id="225" name="Google Shape;225;p31"/>
          <p:cNvPicPr preferRelativeResize="0"/>
          <p:nvPr/>
        </p:nvPicPr>
        <p:blipFill>
          <a:blip r:embed="rId4">
            <a:alphaModFix/>
          </a:blip>
          <a:stretch>
            <a:fillRect/>
          </a:stretch>
        </p:blipFill>
        <p:spPr>
          <a:xfrm>
            <a:off x="4381500" y="190500"/>
            <a:ext cx="4762500" cy="4762500"/>
          </a:xfrm>
          <a:prstGeom prst="rect">
            <a:avLst/>
          </a:prstGeom>
          <a:noFill/>
          <a:ln>
            <a:noFill/>
          </a:ln>
        </p:spPr>
      </p:pic>
      <p:sp>
        <p:nvSpPr>
          <p:cNvPr id="226" name="Google Shape;226;p31"/>
          <p:cNvSpPr/>
          <p:nvPr/>
        </p:nvSpPr>
        <p:spPr>
          <a:xfrm>
            <a:off x="349900" y="1522044"/>
            <a:ext cx="3569100" cy="8457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lang="en" sz="1100">
                <a:solidFill>
                  <a:srgbClr val="61646B"/>
                </a:solidFill>
                <a:latin typeface="Merriweather Light"/>
                <a:ea typeface="Merriweather Light"/>
                <a:cs typeface="Merriweather Light"/>
                <a:sym typeface="Merriweather Light"/>
              </a:rPr>
              <a:t>The Strike-out to Balls ratio is considered one of the best indicators of a pitcher's control and ability to miss bats. The higher score, the better. 3.0 ratio is considered ideal. </a:t>
            </a:r>
            <a:endParaRPr sz="1100">
              <a:latin typeface="Merriweather Light"/>
              <a:ea typeface="Merriweather Light"/>
              <a:cs typeface="Merriweather Light"/>
              <a:sym typeface="Merriweather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4"/>
          <p:cNvPicPr preferRelativeResize="0"/>
          <p:nvPr/>
        </p:nvPicPr>
        <p:blipFill>
          <a:blip r:embed="rId3">
            <a:alphaModFix/>
          </a:blip>
          <a:stretch>
            <a:fillRect/>
          </a:stretch>
        </p:blipFill>
        <p:spPr>
          <a:xfrm>
            <a:off x="815525" y="1760700"/>
            <a:ext cx="1469700" cy="1469700"/>
          </a:xfrm>
          <a:prstGeom prst="rect">
            <a:avLst/>
          </a:prstGeom>
          <a:solidFill>
            <a:schemeClr val="lt1"/>
          </a:solidFill>
          <a:ln>
            <a:noFill/>
          </a:ln>
        </p:spPr>
      </p:pic>
      <p:sp>
        <p:nvSpPr>
          <p:cNvPr id="72" name="Google Shape;72;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a:t>
            </a:r>
            <a:endParaRPr/>
          </a:p>
        </p:txBody>
      </p:sp>
      <p:sp>
        <p:nvSpPr>
          <p:cNvPr id="73" name="Google Shape;73;p14"/>
          <p:cNvSpPr txBox="1"/>
          <p:nvPr/>
        </p:nvSpPr>
        <p:spPr>
          <a:xfrm>
            <a:off x="815525" y="3289025"/>
            <a:ext cx="14697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Merriweather Black"/>
                <a:ea typeface="Merriweather Black"/>
                <a:cs typeface="Merriweather Black"/>
                <a:sym typeface="Merriweather Black"/>
              </a:rPr>
              <a:t>Liz Cooney</a:t>
            </a:r>
            <a:endParaRPr sz="1300">
              <a:solidFill>
                <a:schemeClr val="dk2"/>
              </a:solidFill>
              <a:latin typeface="Merriweather Black"/>
              <a:ea typeface="Merriweather Black"/>
              <a:cs typeface="Merriweather Black"/>
              <a:sym typeface="Merriweather Black"/>
            </a:endParaRPr>
          </a:p>
        </p:txBody>
      </p:sp>
      <p:sp>
        <p:nvSpPr>
          <p:cNvPr id="74" name="Google Shape;74;p14"/>
          <p:cNvSpPr txBox="1"/>
          <p:nvPr/>
        </p:nvSpPr>
        <p:spPr>
          <a:xfrm>
            <a:off x="2834775" y="3289025"/>
            <a:ext cx="14697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Merriweather Black"/>
                <a:ea typeface="Merriweather Black"/>
                <a:cs typeface="Merriweather Black"/>
                <a:sym typeface="Merriweather Black"/>
              </a:rPr>
              <a:t>Howard Dixon</a:t>
            </a:r>
            <a:endParaRPr sz="1300">
              <a:solidFill>
                <a:schemeClr val="dk2"/>
              </a:solidFill>
              <a:latin typeface="Merriweather Black"/>
              <a:ea typeface="Merriweather Black"/>
              <a:cs typeface="Merriweather Black"/>
              <a:sym typeface="Merriweather Black"/>
            </a:endParaRPr>
          </a:p>
        </p:txBody>
      </p:sp>
      <p:sp>
        <p:nvSpPr>
          <p:cNvPr id="75" name="Google Shape;75;p14"/>
          <p:cNvSpPr txBox="1"/>
          <p:nvPr/>
        </p:nvSpPr>
        <p:spPr>
          <a:xfrm>
            <a:off x="4642625" y="3289025"/>
            <a:ext cx="14697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Merriweather Black"/>
                <a:ea typeface="Merriweather Black"/>
                <a:cs typeface="Merriweather Black"/>
                <a:sym typeface="Merriweather Black"/>
              </a:rPr>
              <a:t>Cassy Miller</a:t>
            </a:r>
            <a:endParaRPr sz="1300">
              <a:solidFill>
                <a:schemeClr val="dk2"/>
              </a:solidFill>
              <a:latin typeface="Merriweather Black"/>
              <a:ea typeface="Merriweather Black"/>
              <a:cs typeface="Merriweather Black"/>
              <a:sym typeface="Merriweather Black"/>
            </a:endParaRPr>
          </a:p>
        </p:txBody>
      </p:sp>
      <p:sp>
        <p:nvSpPr>
          <p:cNvPr id="76" name="Google Shape;76;p14"/>
          <p:cNvSpPr txBox="1"/>
          <p:nvPr/>
        </p:nvSpPr>
        <p:spPr>
          <a:xfrm>
            <a:off x="6347775" y="3289025"/>
            <a:ext cx="1886400" cy="5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Merriweather Black"/>
                <a:ea typeface="Merriweather Black"/>
                <a:cs typeface="Merriweather Black"/>
                <a:sym typeface="Merriweather Black"/>
              </a:rPr>
              <a:t>Sandokan Stage</a:t>
            </a:r>
            <a:endParaRPr sz="1300">
              <a:solidFill>
                <a:schemeClr val="dk2"/>
              </a:solidFill>
              <a:latin typeface="Merriweather Black"/>
              <a:ea typeface="Merriweather Black"/>
              <a:cs typeface="Merriweather Black"/>
              <a:sym typeface="Merriweather Black"/>
            </a:endParaRPr>
          </a:p>
        </p:txBody>
      </p:sp>
      <p:pic>
        <p:nvPicPr>
          <p:cNvPr id="77" name="Google Shape;77;p14"/>
          <p:cNvPicPr preferRelativeResize="0"/>
          <p:nvPr/>
        </p:nvPicPr>
        <p:blipFill>
          <a:blip r:embed="rId4">
            <a:alphaModFix/>
          </a:blip>
          <a:stretch>
            <a:fillRect/>
          </a:stretch>
        </p:blipFill>
        <p:spPr>
          <a:xfrm>
            <a:off x="4613313" y="1760700"/>
            <a:ext cx="1528325" cy="1528325"/>
          </a:xfrm>
          <a:prstGeom prst="rect">
            <a:avLst/>
          </a:prstGeom>
          <a:noFill/>
          <a:ln>
            <a:noFill/>
          </a:ln>
        </p:spPr>
      </p:pic>
      <p:pic>
        <p:nvPicPr>
          <p:cNvPr id="78" name="Google Shape;78;p14"/>
          <p:cNvPicPr preferRelativeResize="0"/>
          <p:nvPr/>
        </p:nvPicPr>
        <p:blipFill>
          <a:blip r:embed="rId5">
            <a:alphaModFix/>
          </a:blip>
          <a:stretch>
            <a:fillRect/>
          </a:stretch>
        </p:blipFill>
        <p:spPr>
          <a:xfrm>
            <a:off x="6526810" y="1759194"/>
            <a:ext cx="1528326" cy="1531331"/>
          </a:xfrm>
          <a:prstGeom prst="rect">
            <a:avLst/>
          </a:prstGeom>
          <a:noFill/>
          <a:ln>
            <a:noFill/>
          </a:ln>
        </p:spPr>
      </p:pic>
      <p:pic>
        <p:nvPicPr>
          <p:cNvPr id="79" name="Google Shape;79;p14"/>
          <p:cNvPicPr preferRelativeResize="0"/>
          <p:nvPr/>
        </p:nvPicPr>
        <p:blipFill>
          <a:blip r:embed="rId6">
            <a:alphaModFix/>
          </a:blip>
          <a:stretch>
            <a:fillRect/>
          </a:stretch>
        </p:blipFill>
        <p:spPr>
          <a:xfrm>
            <a:off x="2698350" y="1791525"/>
            <a:ext cx="1567576" cy="1469701"/>
          </a:xfrm>
          <a:prstGeom prst="rect">
            <a:avLst/>
          </a:prstGeom>
          <a:solidFill>
            <a:schemeClr val="lt1"/>
          </a:soli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CONCLUSIONS - PITCHING</a:t>
            </a:r>
            <a:endParaRPr/>
          </a:p>
        </p:txBody>
      </p:sp>
      <p:sp>
        <p:nvSpPr>
          <p:cNvPr id="232" name="Google Shape;232;p32"/>
          <p:cNvSpPr/>
          <p:nvPr/>
        </p:nvSpPr>
        <p:spPr>
          <a:xfrm>
            <a:off x="3847131" y="501450"/>
            <a:ext cx="2329800" cy="3569100"/>
          </a:xfrm>
          <a:prstGeom prst="roundRect">
            <a:avLst>
              <a:gd fmla="val 16667" name="adj"/>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Light"/>
                <a:ea typeface="Merriweather Light"/>
                <a:cs typeface="Merriweather Light"/>
                <a:sym typeface="Merriweather Light"/>
              </a:rPr>
              <a:t>2007 pitching roster out-performed the 2024 team in </a:t>
            </a:r>
            <a:r>
              <a:rPr lang="en">
                <a:latin typeface="Merriweather Light"/>
                <a:ea typeface="Merriweather Light"/>
                <a:cs typeface="Merriweather Light"/>
                <a:sym typeface="Merriweather Light"/>
              </a:rPr>
              <a:t>terms</a:t>
            </a:r>
            <a:r>
              <a:rPr lang="en">
                <a:latin typeface="Merriweather Light"/>
                <a:ea typeface="Merriweather Light"/>
                <a:cs typeface="Merriweather Light"/>
                <a:sym typeface="Merriweather Light"/>
              </a:rPr>
              <a:t> of: </a:t>
            </a:r>
            <a:br>
              <a:rPr lang="en">
                <a:latin typeface="Merriweather Light"/>
                <a:ea typeface="Merriweather Light"/>
                <a:cs typeface="Merriweather Light"/>
                <a:sym typeface="Merriweather Light"/>
              </a:rPr>
            </a:br>
            <a:endParaRPr>
              <a:latin typeface="Merriweather Light"/>
              <a:ea typeface="Merriweather Light"/>
              <a:cs typeface="Merriweather Light"/>
              <a:sym typeface="Merriweather Light"/>
            </a:endParaRPr>
          </a:p>
          <a:p>
            <a:pPr indent="-298450" lvl="0" marL="457200" rtl="0" algn="l">
              <a:spcBef>
                <a:spcPts val="0"/>
              </a:spcBef>
              <a:spcAft>
                <a:spcPts val="0"/>
              </a:spcAft>
              <a:buSzPts val="1100"/>
              <a:buFont typeface="Merriweather Light"/>
              <a:buAutoNum type="arabicPeriod"/>
            </a:pPr>
            <a:r>
              <a:rPr lang="en" sz="1100">
                <a:latin typeface="Merriweather Light"/>
                <a:ea typeface="Merriweather Light"/>
                <a:cs typeface="Merriweather Light"/>
                <a:sym typeface="Merriweather Light"/>
              </a:rPr>
              <a:t>Preventing earned runs</a:t>
            </a:r>
            <a:br>
              <a:rPr lang="en" sz="1100">
                <a:latin typeface="Merriweather Light"/>
                <a:ea typeface="Merriweather Light"/>
                <a:cs typeface="Merriweather Light"/>
                <a:sym typeface="Merriweather Light"/>
              </a:rPr>
            </a:br>
            <a:endParaRPr sz="1100">
              <a:latin typeface="Merriweather Light"/>
              <a:ea typeface="Merriweather Light"/>
              <a:cs typeface="Merriweather Light"/>
              <a:sym typeface="Merriweather Light"/>
            </a:endParaRPr>
          </a:p>
          <a:p>
            <a:pPr indent="-298450" lvl="0" marL="457200" rtl="0" algn="l">
              <a:spcBef>
                <a:spcPts val="0"/>
              </a:spcBef>
              <a:spcAft>
                <a:spcPts val="0"/>
              </a:spcAft>
              <a:buSzPts val="1100"/>
              <a:buFont typeface="Merriweather Light"/>
              <a:buAutoNum type="arabicPeriod"/>
            </a:pPr>
            <a:r>
              <a:rPr lang="en" sz="1100">
                <a:latin typeface="Merriweather Light"/>
                <a:ea typeface="Merriweather Light"/>
                <a:cs typeface="Merriweather Light"/>
                <a:sym typeface="Merriweather Light"/>
              </a:rPr>
              <a:t>Striking-out batters and reducing the number of walks.</a:t>
            </a:r>
            <a:endParaRPr sz="1100">
              <a:latin typeface="Merriweather Light"/>
              <a:ea typeface="Merriweather Light"/>
              <a:cs typeface="Merriweather Light"/>
              <a:sym typeface="Merriweather Light"/>
            </a:endParaRPr>
          </a:p>
          <a:p>
            <a:pPr indent="0" lvl="0" marL="0" rtl="0" algn="l">
              <a:spcBef>
                <a:spcPts val="0"/>
              </a:spcBef>
              <a:spcAft>
                <a:spcPts val="0"/>
              </a:spcAft>
              <a:buNone/>
            </a:pPr>
            <a:r>
              <a:t/>
            </a:r>
            <a:endParaRPr sz="1100">
              <a:latin typeface="Merriweather Light"/>
              <a:ea typeface="Merriweather Light"/>
              <a:cs typeface="Merriweather Light"/>
              <a:sym typeface="Merriweather Light"/>
            </a:endParaRPr>
          </a:p>
          <a:p>
            <a:pPr indent="0" lvl="0" marL="0" rtl="0" algn="l">
              <a:spcBef>
                <a:spcPts val="0"/>
              </a:spcBef>
              <a:spcAft>
                <a:spcPts val="0"/>
              </a:spcAft>
              <a:buNone/>
            </a:pPr>
            <a:r>
              <a:t/>
            </a:r>
            <a:endParaRPr sz="1100">
              <a:latin typeface="Merriweather Light"/>
              <a:ea typeface="Merriweather Light"/>
              <a:cs typeface="Merriweather Light"/>
              <a:sym typeface="Merriweather Light"/>
            </a:endParaRPr>
          </a:p>
          <a:p>
            <a:pPr indent="0" lvl="0" marL="0" rtl="0" algn="l">
              <a:spcBef>
                <a:spcPts val="0"/>
              </a:spcBef>
              <a:spcAft>
                <a:spcPts val="0"/>
              </a:spcAft>
              <a:buNone/>
            </a:pPr>
            <a:r>
              <a:t/>
            </a:r>
            <a:endParaRPr sz="1100">
              <a:latin typeface="Merriweather Light"/>
              <a:ea typeface="Merriweather Light"/>
              <a:cs typeface="Merriweather Light"/>
              <a:sym typeface="Merriweather Light"/>
            </a:endParaRPr>
          </a:p>
        </p:txBody>
      </p:sp>
      <p:sp>
        <p:nvSpPr>
          <p:cNvPr id="233" name="Google Shape;233;p32"/>
          <p:cNvSpPr/>
          <p:nvPr/>
        </p:nvSpPr>
        <p:spPr>
          <a:xfrm>
            <a:off x="4724487" y="235975"/>
            <a:ext cx="575100" cy="575100"/>
          </a:xfrm>
          <a:prstGeom prst="ellipse">
            <a:avLst/>
          </a:prstGeom>
          <a:solidFill>
            <a:schemeClr val="lt1"/>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Roboto"/>
                <a:ea typeface="Roboto"/>
                <a:cs typeface="Roboto"/>
                <a:sym typeface="Roboto"/>
              </a:rPr>
              <a:t>1</a:t>
            </a:r>
            <a:endParaRPr sz="2000">
              <a:solidFill>
                <a:schemeClr val="dk2"/>
              </a:solidFill>
              <a:latin typeface="Roboto"/>
              <a:ea typeface="Roboto"/>
              <a:cs typeface="Roboto"/>
              <a:sym typeface="Roboto"/>
            </a:endParaRPr>
          </a:p>
        </p:txBody>
      </p:sp>
      <p:sp>
        <p:nvSpPr>
          <p:cNvPr id="234" name="Google Shape;234;p32"/>
          <p:cNvSpPr/>
          <p:nvPr/>
        </p:nvSpPr>
        <p:spPr>
          <a:xfrm>
            <a:off x="6339631" y="501438"/>
            <a:ext cx="2329800" cy="3569100"/>
          </a:xfrm>
          <a:prstGeom prst="roundRect">
            <a:avLst>
              <a:gd fmla="val 16667" name="adj"/>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Light"/>
                <a:ea typeface="Merriweather Light"/>
                <a:cs typeface="Merriweather Light"/>
                <a:sym typeface="Merriweather Light"/>
              </a:rPr>
              <a:t>2024 closing pitchers and relief pitchers performed worse relative to the 2007 roster. </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0" lvl="0" marL="0" rtl="0" algn="l">
              <a:spcBef>
                <a:spcPts val="0"/>
              </a:spcBef>
              <a:spcAft>
                <a:spcPts val="0"/>
              </a:spcAft>
              <a:buNone/>
            </a:pPr>
            <a:r>
              <a:rPr lang="en" sz="1100">
                <a:latin typeface="Merriweather Light"/>
                <a:ea typeface="Merriweather Light"/>
                <a:cs typeface="Merriweather Light"/>
                <a:sym typeface="Merriweather Light"/>
              </a:rPr>
              <a:t>2024 starting pitchers showed fewer deficiencies regarding Home Runs Allowed, ERA and Strike-out to Ball Ratio. </a:t>
            </a:r>
            <a:endParaRPr sz="1100">
              <a:latin typeface="Merriweather Light"/>
              <a:ea typeface="Merriweather Light"/>
              <a:cs typeface="Merriweather Light"/>
              <a:sym typeface="Merriweather Light"/>
            </a:endParaRPr>
          </a:p>
          <a:p>
            <a:pPr indent="0" lvl="0" marL="0" rtl="0" algn="l">
              <a:spcBef>
                <a:spcPts val="0"/>
              </a:spcBef>
              <a:spcAft>
                <a:spcPts val="0"/>
              </a:spcAft>
              <a:buNone/>
            </a:pPr>
            <a:r>
              <a:t/>
            </a:r>
            <a:endParaRPr sz="1100">
              <a:latin typeface="Merriweather Light"/>
              <a:ea typeface="Merriweather Light"/>
              <a:cs typeface="Merriweather Light"/>
              <a:sym typeface="Merriweather Light"/>
            </a:endParaRPr>
          </a:p>
          <a:p>
            <a:pPr indent="0" lvl="0" marL="0" rtl="0" algn="l">
              <a:spcBef>
                <a:spcPts val="0"/>
              </a:spcBef>
              <a:spcAft>
                <a:spcPts val="0"/>
              </a:spcAft>
              <a:buNone/>
            </a:pPr>
            <a:r>
              <a:t/>
            </a:r>
            <a:endParaRPr sz="1100">
              <a:latin typeface="Merriweather Light"/>
              <a:ea typeface="Merriweather Light"/>
              <a:cs typeface="Merriweather Light"/>
              <a:sym typeface="Merriweather Light"/>
            </a:endParaRPr>
          </a:p>
          <a:p>
            <a:pPr indent="0" lvl="0" marL="0" rtl="0" algn="l">
              <a:spcBef>
                <a:spcPts val="0"/>
              </a:spcBef>
              <a:spcAft>
                <a:spcPts val="0"/>
              </a:spcAft>
              <a:buNone/>
            </a:pPr>
            <a:r>
              <a:t/>
            </a:r>
            <a:endParaRPr sz="1100">
              <a:latin typeface="Merriweather Light"/>
              <a:ea typeface="Merriweather Light"/>
              <a:cs typeface="Merriweather Light"/>
              <a:sym typeface="Merriweather Light"/>
            </a:endParaRPr>
          </a:p>
        </p:txBody>
      </p:sp>
      <p:sp>
        <p:nvSpPr>
          <p:cNvPr id="235" name="Google Shape;235;p32"/>
          <p:cNvSpPr/>
          <p:nvPr/>
        </p:nvSpPr>
        <p:spPr>
          <a:xfrm>
            <a:off x="7216987" y="235963"/>
            <a:ext cx="575100" cy="575100"/>
          </a:xfrm>
          <a:prstGeom prst="ellipse">
            <a:avLst/>
          </a:prstGeom>
          <a:solidFill>
            <a:schemeClr val="lt1"/>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Roboto"/>
                <a:ea typeface="Roboto"/>
                <a:cs typeface="Roboto"/>
                <a:sym typeface="Roboto"/>
              </a:rPr>
              <a:t>2</a:t>
            </a:r>
            <a:endParaRPr sz="2000">
              <a:solidFill>
                <a:schemeClr val="dk2"/>
              </a:solidFill>
              <a:latin typeface="Roboto"/>
              <a:ea typeface="Roboto"/>
              <a:cs typeface="Roboto"/>
              <a:sym typeface="Roboto"/>
            </a:endParaRPr>
          </a:p>
        </p:txBody>
      </p:sp>
      <p:sp>
        <p:nvSpPr>
          <p:cNvPr id="236" name="Google Shape;236;p32"/>
          <p:cNvSpPr txBox="1"/>
          <p:nvPr/>
        </p:nvSpPr>
        <p:spPr>
          <a:xfrm>
            <a:off x="303425" y="501450"/>
            <a:ext cx="3281100" cy="324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2200">
                <a:solidFill>
                  <a:schemeClr val="dk1"/>
                </a:solidFill>
                <a:latin typeface="Merriweather Light"/>
                <a:ea typeface="Merriweather Light"/>
                <a:cs typeface="Merriweather Light"/>
                <a:sym typeface="Merriweather Light"/>
              </a:rPr>
              <a:t>“</a:t>
            </a:r>
            <a:r>
              <a:rPr i="1" lang="en" sz="2200">
                <a:solidFill>
                  <a:schemeClr val="dk1"/>
                </a:solidFill>
                <a:latin typeface="Merriweather Light"/>
                <a:ea typeface="Merriweather Light"/>
                <a:cs typeface="Merriweather Light"/>
                <a:sym typeface="Merriweather Light"/>
              </a:rPr>
              <a:t>How do Starting Pitchers, Relief Pitchers, and Closing Pitchers in 2024 compare to the 2007 roster, and what needs to change in order to improve the team?”</a:t>
            </a:r>
            <a:endParaRPr i="1" sz="2200">
              <a:solidFill>
                <a:schemeClr val="dk1"/>
              </a:solidFill>
              <a:latin typeface="Merriweather Light"/>
              <a:ea typeface="Merriweather Light"/>
              <a:cs typeface="Merriweather Light"/>
              <a:sym typeface="Merriweather Light"/>
            </a:endParaRPr>
          </a:p>
        </p:txBody>
      </p:sp>
      <p:sp>
        <p:nvSpPr>
          <p:cNvPr id="237" name="Google Shape;237;p32"/>
          <p:cNvSpPr/>
          <p:nvPr/>
        </p:nvSpPr>
        <p:spPr>
          <a:xfrm rot="10800000">
            <a:off x="3847275" y="3434150"/>
            <a:ext cx="4825500" cy="814500"/>
          </a:xfrm>
          <a:prstGeom prst="round2SameRect">
            <a:avLst>
              <a:gd fmla="val 16667" name="adj1"/>
              <a:gd fmla="val 0" name="adj2"/>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8" name="Google Shape;238;p32"/>
          <p:cNvSpPr txBox="1"/>
          <p:nvPr/>
        </p:nvSpPr>
        <p:spPr>
          <a:xfrm>
            <a:off x="3995025" y="3485825"/>
            <a:ext cx="45273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Merriweather"/>
                <a:ea typeface="Merriweather"/>
                <a:cs typeface="Merriweather"/>
                <a:sym typeface="Merriweather"/>
              </a:rPr>
              <a:t>Recommendation</a:t>
            </a:r>
            <a:r>
              <a:rPr lang="en" sz="1200">
                <a:solidFill>
                  <a:schemeClr val="dk2"/>
                </a:solidFill>
                <a:latin typeface="Merriweather"/>
                <a:ea typeface="Merriweather"/>
                <a:cs typeface="Merriweather"/>
                <a:sym typeface="Merriweather"/>
              </a:rPr>
              <a:t>:</a:t>
            </a:r>
            <a:endParaRPr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2"/>
                </a:solidFill>
                <a:latin typeface="Merriweather"/>
                <a:ea typeface="Merriweather"/>
                <a:cs typeface="Merriweather"/>
                <a:sym typeface="Merriweather"/>
              </a:rPr>
              <a:t>Improving ERA and K/BB Ratio, while focusing on </a:t>
            </a:r>
            <a:r>
              <a:rPr lang="en" sz="1200">
                <a:solidFill>
                  <a:schemeClr val="dk2"/>
                </a:solidFill>
                <a:latin typeface="Merriweather"/>
                <a:ea typeface="Merriweather"/>
                <a:cs typeface="Merriweather"/>
                <a:sym typeface="Merriweather"/>
              </a:rPr>
              <a:t>identifying CL and RP players for trades</a:t>
            </a:r>
            <a:endParaRPr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2"/>
                </a:solidFill>
                <a:latin typeface="Merriweather"/>
                <a:ea typeface="Merriweather"/>
                <a:cs typeface="Merriweather"/>
                <a:sym typeface="Merriweather"/>
              </a:rPr>
              <a:t> </a:t>
            </a:r>
            <a:endParaRPr sz="1200">
              <a:solidFill>
                <a:schemeClr val="dk2"/>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311750" y="678700"/>
            <a:ext cx="5334900" cy="1397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Fielding</a:t>
            </a:r>
            <a:endParaRPr/>
          </a:p>
        </p:txBody>
      </p:sp>
      <p:sp>
        <p:nvSpPr>
          <p:cNvPr id="244" name="Google Shape;244;p33"/>
          <p:cNvSpPr txBox="1"/>
          <p:nvPr>
            <p:ph idx="1" type="body"/>
          </p:nvPr>
        </p:nvSpPr>
        <p:spPr>
          <a:xfrm>
            <a:off x="311700" y="2121425"/>
            <a:ext cx="8639400" cy="226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t>How do does the Rockies fielding compare between the 2007 and 2024 seasons?</a:t>
            </a:r>
            <a:endParaRPr sz="2100"/>
          </a:p>
          <a:p>
            <a:pPr indent="0" lvl="0" marL="0" rtl="0" algn="l">
              <a:spcBef>
                <a:spcPts val="1200"/>
              </a:spcBef>
              <a:spcAft>
                <a:spcPts val="0"/>
              </a:spcAft>
              <a:buNone/>
            </a:pPr>
            <a:r>
              <a:rPr lang="en" sz="2100"/>
              <a:t>We will look at: </a:t>
            </a:r>
            <a:endParaRPr sz="2100"/>
          </a:p>
          <a:p>
            <a:pPr indent="-311150" lvl="0" marL="457200" rtl="0" algn="l">
              <a:spcBef>
                <a:spcPts val="1200"/>
              </a:spcBef>
              <a:spcAft>
                <a:spcPts val="0"/>
              </a:spcAft>
              <a:buSzPts val="1300"/>
              <a:buAutoNum type="arabicPeriod"/>
            </a:pPr>
            <a:r>
              <a:rPr lang="en"/>
              <a:t>Fielding Percentage</a:t>
            </a:r>
            <a:endParaRPr/>
          </a:p>
          <a:p>
            <a:pPr indent="-311150" lvl="0" marL="457200" rtl="0" algn="l">
              <a:spcBef>
                <a:spcPts val="0"/>
              </a:spcBef>
              <a:spcAft>
                <a:spcPts val="0"/>
              </a:spcAft>
              <a:buSzPts val="1300"/>
              <a:buAutoNum type="arabicPeriod"/>
            </a:pPr>
            <a:r>
              <a:rPr lang="en"/>
              <a:t>Errors</a:t>
            </a:r>
            <a:endParaRPr/>
          </a:p>
          <a:p>
            <a:pPr indent="-311150" lvl="0" marL="457200" rtl="0" algn="l">
              <a:spcBef>
                <a:spcPts val="0"/>
              </a:spcBef>
              <a:spcAft>
                <a:spcPts val="0"/>
              </a:spcAft>
              <a:buSzPts val="1300"/>
              <a:buAutoNum type="arabicPeriod"/>
            </a:pPr>
            <a:r>
              <a:rPr lang="en"/>
              <a:t>Putouts</a:t>
            </a:r>
            <a:endParaRPr/>
          </a:p>
          <a:p>
            <a:pPr indent="-311150" lvl="0" marL="457200" rtl="0" algn="l">
              <a:spcBef>
                <a:spcPts val="0"/>
              </a:spcBef>
              <a:spcAft>
                <a:spcPts val="0"/>
              </a:spcAft>
              <a:buSzPts val="1300"/>
              <a:buAutoNum type="arabicPeriod"/>
            </a:pPr>
            <a:r>
              <a:rPr lang="en"/>
              <a:t>Chances to Errors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311700" y="539725"/>
            <a:ext cx="8520600" cy="8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Fielding Percentage</a:t>
            </a:r>
            <a:r>
              <a:rPr lang="en"/>
              <a:t> (Fld%)</a:t>
            </a:r>
            <a:endParaRPr/>
          </a:p>
        </p:txBody>
      </p:sp>
      <p:sp>
        <p:nvSpPr>
          <p:cNvPr id="250" name="Google Shape;250;p34"/>
          <p:cNvSpPr txBox="1"/>
          <p:nvPr/>
        </p:nvSpPr>
        <p:spPr>
          <a:xfrm>
            <a:off x="454750" y="1493425"/>
            <a:ext cx="7556400" cy="21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Fielding percentage, also known as fielding average, is a statistic in baseball that measures a team's defensive efficiency. It is calculated as the sum of a team's putouts and assists divided by the sum of putouts, assists, and errors. The formula Fielding Percentage is calculated as (Assist + Putouts) / (Assists + Putouts + Errors).</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A higher fielding percentage indicates better defensive performance, as it reflects a team's ability to successfully make plays without committing errors.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Fielding</a:t>
            </a:r>
            <a:r>
              <a:rPr lang="en" sz="1300">
                <a:solidFill>
                  <a:schemeClr val="dk2"/>
                </a:solidFill>
                <a:latin typeface="Roboto"/>
                <a:ea typeface="Roboto"/>
                <a:cs typeface="Roboto"/>
                <a:sym typeface="Roboto"/>
              </a:rPr>
              <a:t> is a critical component to reducing scoring opportunities for your oppo</a:t>
            </a:r>
            <a:r>
              <a:rPr lang="en" sz="1300">
                <a:solidFill>
                  <a:schemeClr val="dk2"/>
                </a:solidFill>
                <a:latin typeface="Roboto"/>
                <a:ea typeface="Roboto"/>
                <a:cs typeface="Roboto"/>
                <a:sym typeface="Roboto"/>
              </a:rPr>
              <a:t>nent.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384750" y="6888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Fielding Percentage (Fld%)</a:t>
            </a:r>
            <a:endParaRPr/>
          </a:p>
          <a:p>
            <a:pPr indent="0" lvl="0" marL="0" rtl="0" algn="l">
              <a:spcBef>
                <a:spcPts val="0"/>
              </a:spcBef>
              <a:spcAft>
                <a:spcPts val="0"/>
              </a:spcAft>
              <a:buNone/>
            </a:pPr>
            <a:r>
              <a:t/>
            </a:r>
            <a:endParaRPr/>
          </a:p>
        </p:txBody>
      </p:sp>
      <p:sp>
        <p:nvSpPr>
          <p:cNvPr id="256" name="Google Shape;256;p35"/>
          <p:cNvSpPr txBox="1"/>
          <p:nvPr>
            <p:ph idx="1" type="body"/>
          </p:nvPr>
        </p:nvSpPr>
        <p:spPr>
          <a:xfrm>
            <a:off x="479250" y="2787826"/>
            <a:ext cx="3758100" cy="914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2"/>
              </a:buClr>
              <a:buSzPts val="1300"/>
              <a:buChar char="-"/>
            </a:pPr>
            <a:r>
              <a:rPr lang="en">
                <a:solidFill>
                  <a:schemeClr val="accent2"/>
                </a:solidFill>
              </a:rPr>
              <a:t>Fielding Percentage for Rockies starters </a:t>
            </a:r>
            <a:r>
              <a:rPr lang="en">
                <a:solidFill>
                  <a:schemeClr val="accent2"/>
                </a:solidFill>
              </a:rPr>
              <a:t>by position are relatively close across both seasons, </a:t>
            </a:r>
            <a:r>
              <a:rPr lang="en">
                <a:solidFill>
                  <a:schemeClr val="accent2"/>
                </a:solidFill>
              </a:rPr>
              <a:t>except</a:t>
            </a:r>
            <a:r>
              <a:rPr lang="en">
                <a:solidFill>
                  <a:schemeClr val="accent2"/>
                </a:solidFill>
              </a:rPr>
              <a:t> for Left Field</a:t>
            </a:r>
            <a:endParaRPr>
              <a:solidFill>
                <a:schemeClr val="accent2"/>
              </a:solidFill>
            </a:endParaRPr>
          </a:p>
        </p:txBody>
      </p:sp>
      <p:sp>
        <p:nvSpPr>
          <p:cNvPr id="257" name="Google Shape;257;p35"/>
          <p:cNvSpPr/>
          <p:nvPr/>
        </p:nvSpPr>
        <p:spPr>
          <a:xfrm>
            <a:off x="479250" y="1657050"/>
            <a:ext cx="3612000" cy="9147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1300"/>
              <a:t>A baseball player's fielding percentage is calculated similarly to that of a team's. It measures an individual player's defensive efficiency, at their relative position.</a:t>
            </a:r>
            <a:endParaRPr sz="1300"/>
          </a:p>
        </p:txBody>
      </p:sp>
      <p:pic>
        <p:nvPicPr>
          <p:cNvPr id="258" name="Google Shape;258;p35"/>
          <p:cNvPicPr preferRelativeResize="0"/>
          <p:nvPr/>
        </p:nvPicPr>
        <p:blipFill>
          <a:blip r:embed="rId3">
            <a:alphaModFix/>
          </a:blip>
          <a:stretch>
            <a:fillRect/>
          </a:stretch>
        </p:blipFill>
        <p:spPr>
          <a:xfrm>
            <a:off x="4334975" y="133700"/>
            <a:ext cx="4772326" cy="49233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of Errors by Position</a:t>
            </a:r>
            <a:endParaRPr/>
          </a:p>
        </p:txBody>
      </p:sp>
      <p:sp>
        <p:nvSpPr>
          <p:cNvPr id="264" name="Google Shape;264;p36"/>
          <p:cNvSpPr txBox="1"/>
          <p:nvPr>
            <p:ph idx="1" type="body"/>
          </p:nvPr>
        </p:nvSpPr>
        <p:spPr>
          <a:xfrm>
            <a:off x="311700" y="3234075"/>
            <a:ext cx="3758100" cy="927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2"/>
              </a:buClr>
              <a:buSzPts val="1300"/>
              <a:buChar char="-"/>
            </a:pPr>
            <a:r>
              <a:rPr lang="en">
                <a:solidFill>
                  <a:schemeClr val="accent2"/>
                </a:solidFill>
              </a:rPr>
              <a:t>Review of errors </a:t>
            </a:r>
            <a:r>
              <a:rPr lang="en">
                <a:solidFill>
                  <a:schemeClr val="accent2"/>
                </a:solidFill>
              </a:rPr>
              <a:t> by position were  relatively close across both  the 2007 and 2024 seasons.</a:t>
            </a:r>
            <a:endParaRPr>
              <a:solidFill>
                <a:schemeClr val="accent2"/>
              </a:solidFill>
            </a:endParaRPr>
          </a:p>
        </p:txBody>
      </p:sp>
      <p:sp>
        <p:nvSpPr>
          <p:cNvPr id="265" name="Google Shape;265;p36"/>
          <p:cNvSpPr/>
          <p:nvPr/>
        </p:nvSpPr>
        <p:spPr>
          <a:xfrm>
            <a:off x="201975" y="1533800"/>
            <a:ext cx="4027800" cy="1594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Errors by position in baseball represent the defensive mistakes made by players at specific positions on the field. Each position on a baseball team has unique responsibilities and challenges, and tracking errors by position helps to evaluate the defensive performance of players in their specific roles. </a:t>
            </a:r>
            <a:endParaRPr>
              <a:latin typeface="Roboto"/>
              <a:ea typeface="Roboto"/>
              <a:cs typeface="Roboto"/>
              <a:sym typeface="Roboto"/>
            </a:endParaRPr>
          </a:p>
        </p:txBody>
      </p:sp>
      <p:pic>
        <p:nvPicPr>
          <p:cNvPr id="266" name="Google Shape;266;p36"/>
          <p:cNvPicPr preferRelativeResize="0"/>
          <p:nvPr/>
        </p:nvPicPr>
        <p:blipFill>
          <a:blip r:embed="rId3">
            <a:alphaModFix/>
          </a:blip>
          <a:stretch>
            <a:fillRect/>
          </a:stretch>
        </p:blipFill>
        <p:spPr>
          <a:xfrm>
            <a:off x="4346500" y="62925"/>
            <a:ext cx="4797501" cy="50098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of Putouts by Position</a:t>
            </a:r>
            <a:endParaRPr/>
          </a:p>
        </p:txBody>
      </p:sp>
      <p:sp>
        <p:nvSpPr>
          <p:cNvPr id="272" name="Google Shape;272;p37"/>
          <p:cNvSpPr txBox="1"/>
          <p:nvPr>
            <p:ph idx="1" type="body"/>
          </p:nvPr>
        </p:nvSpPr>
        <p:spPr>
          <a:xfrm>
            <a:off x="285925" y="3009825"/>
            <a:ext cx="3758100" cy="102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2"/>
              </a:buClr>
              <a:buSzPts val="1300"/>
              <a:buChar char="-"/>
            </a:pPr>
            <a:r>
              <a:rPr lang="en">
                <a:solidFill>
                  <a:schemeClr val="accent2"/>
                </a:solidFill>
              </a:rPr>
              <a:t>The number of putout were reasonably close except for the </a:t>
            </a:r>
            <a:r>
              <a:rPr lang="en">
                <a:solidFill>
                  <a:schemeClr val="accent2"/>
                </a:solidFill>
              </a:rPr>
              <a:t>position of Utility Fielder (UT).</a:t>
            </a:r>
            <a:endParaRPr>
              <a:solidFill>
                <a:schemeClr val="accent2"/>
              </a:solidFill>
            </a:endParaRPr>
          </a:p>
        </p:txBody>
      </p:sp>
      <p:sp>
        <p:nvSpPr>
          <p:cNvPr id="273" name="Google Shape;273;p37"/>
          <p:cNvSpPr/>
          <p:nvPr/>
        </p:nvSpPr>
        <p:spPr>
          <a:xfrm>
            <a:off x="311725" y="1672250"/>
            <a:ext cx="3823800" cy="1256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 putout (PO) is a statistic credited to a defensive player who is directly responsible for completing an out. The way putouts are recorded usually varies by position, reflecting the different roles and responsibilities of each defensive position. </a:t>
            </a:r>
            <a:endParaRPr>
              <a:latin typeface="Roboto"/>
              <a:ea typeface="Roboto"/>
              <a:cs typeface="Roboto"/>
              <a:sym typeface="Roboto"/>
            </a:endParaRPr>
          </a:p>
        </p:txBody>
      </p:sp>
      <p:pic>
        <p:nvPicPr>
          <p:cNvPr id="274" name="Google Shape;274;p37"/>
          <p:cNvPicPr preferRelativeResize="0"/>
          <p:nvPr/>
        </p:nvPicPr>
        <p:blipFill>
          <a:blip r:embed="rId3">
            <a:alphaModFix/>
          </a:blip>
          <a:stretch>
            <a:fillRect/>
          </a:stretch>
        </p:blipFill>
        <p:spPr>
          <a:xfrm>
            <a:off x="4339625" y="70775"/>
            <a:ext cx="4751950" cy="48918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a:t>
            </a:r>
            <a:r>
              <a:rPr lang="en"/>
              <a:t> of Chances to Errors </a:t>
            </a:r>
            <a:endParaRPr/>
          </a:p>
        </p:txBody>
      </p:sp>
      <p:sp>
        <p:nvSpPr>
          <p:cNvPr id="280" name="Google Shape;280;p38"/>
          <p:cNvSpPr txBox="1"/>
          <p:nvPr>
            <p:ph idx="1" type="body"/>
          </p:nvPr>
        </p:nvSpPr>
        <p:spPr>
          <a:xfrm>
            <a:off x="429125" y="2881900"/>
            <a:ext cx="3824400" cy="15030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Clr>
                <a:schemeClr val="accent2"/>
              </a:buClr>
              <a:buSzPct val="79180"/>
              <a:buChar char="-"/>
            </a:pPr>
            <a:r>
              <a:rPr lang="en" sz="1641">
                <a:solidFill>
                  <a:schemeClr val="accent2"/>
                </a:solidFill>
              </a:rPr>
              <a:t>There is a  high positive correlation between the 2007 and 2024 team when it came  to the number of chances  to the amount of errors committed. This might suggest that as a player or team gets more defensive opportunities, the number of errors also increases.</a:t>
            </a:r>
            <a:r>
              <a:rPr lang="en">
                <a:solidFill>
                  <a:schemeClr val="accent2"/>
                </a:solidFill>
              </a:rPr>
              <a:t> </a:t>
            </a:r>
            <a:endParaRPr>
              <a:solidFill>
                <a:schemeClr val="accent2"/>
              </a:solidFill>
            </a:endParaRPr>
          </a:p>
        </p:txBody>
      </p:sp>
      <p:sp>
        <p:nvSpPr>
          <p:cNvPr id="281" name="Google Shape;281;p38"/>
          <p:cNvSpPr/>
          <p:nvPr/>
        </p:nvSpPr>
        <p:spPr>
          <a:xfrm>
            <a:off x="380425" y="1777950"/>
            <a:ext cx="3706500" cy="9393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The correlation between chances and errors can provide insight into a player's or a team's defensive reliability and workload.</a:t>
            </a:r>
            <a:endParaRPr>
              <a:latin typeface="Roboto"/>
              <a:ea typeface="Roboto"/>
              <a:cs typeface="Roboto"/>
              <a:sym typeface="Roboto"/>
            </a:endParaRPr>
          </a:p>
        </p:txBody>
      </p:sp>
      <p:pic>
        <p:nvPicPr>
          <p:cNvPr id="282" name="Google Shape;282;p38"/>
          <p:cNvPicPr preferRelativeResize="0"/>
          <p:nvPr/>
        </p:nvPicPr>
        <p:blipFill>
          <a:blip r:embed="rId3">
            <a:alphaModFix/>
          </a:blip>
          <a:stretch>
            <a:fillRect/>
          </a:stretch>
        </p:blipFill>
        <p:spPr>
          <a:xfrm>
            <a:off x="4384200" y="162713"/>
            <a:ext cx="4759800" cy="48180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 - FIELDING</a:t>
            </a:r>
            <a:endParaRPr/>
          </a:p>
        </p:txBody>
      </p:sp>
      <p:sp>
        <p:nvSpPr>
          <p:cNvPr id="288" name="Google Shape;288;p39"/>
          <p:cNvSpPr/>
          <p:nvPr/>
        </p:nvSpPr>
        <p:spPr>
          <a:xfrm>
            <a:off x="3847126" y="431850"/>
            <a:ext cx="4962600" cy="3816900"/>
          </a:xfrm>
          <a:prstGeom prst="roundRect">
            <a:avLst>
              <a:gd fmla="val 16667" name="adj"/>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Light"/>
                <a:ea typeface="Merriweather Light"/>
                <a:cs typeface="Merriweather Light"/>
                <a:sym typeface="Merriweather Light"/>
              </a:rPr>
              <a:t>The </a:t>
            </a:r>
            <a:r>
              <a:rPr lang="en">
                <a:latin typeface="Merriweather Light"/>
                <a:ea typeface="Merriweather Light"/>
                <a:cs typeface="Merriweather Light"/>
                <a:sym typeface="Merriweather Light"/>
              </a:rPr>
              <a:t>2007 roster surpassed the 2024 team in terms of: </a:t>
            </a:r>
            <a:br>
              <a:rPr lang="en">
                <a:latin typeface="Merriweather Light"/>
                <a:ea typeface="Merriweather Light"/>
                <a:cs typeface="Merriweather Light"/>
                <a:sym typeface="Merriweather Light"/>
              </a:rPr>
            </a:br>
            <a:endParaRPr>
              <a:latin typeface="Merriweather Light"/>
              <a:ea typeface="Merriweather Light"/>
              <a:cs typeface="Merriweather Light"/>
              <a:sym typeface="Merriweather Light"/>
            </a:endParaRPr>
          </a:p>
          <a:p>
            <a:pPr indent="-298450" lvl="0" marL="457200" rtl="0" algn="l">
              <a:spcBef>
                <a:spcPts val="0"/>
              </a:spcBef>
              <a:spcAft>
                <a:spcPts val="0"/>
              </a:spcAft>
              <a:buSzPts val="1100"/>
              <a:buFont typeface="Merriweather Light"/>
              <a:buAutoNum type="arabicPeriod"/>
            </a:pPr>
            <a:r>
              <a:rPr lang="en" sz="1100">
                <a:latin typeface="Merriweather Light"/>
                <a:ea typeface="Merriweather Light"/>
                <a:cs typeface="Merriweather Light"/>
                <a:sym typeface="Merriweather Light"/>
              </a:rPr>
              <a:t>Team fielding by position especially in Left Field</a:t>
            </a:r>
            <a:endParaRPr sz="1100">
              <a:latin typeface="Merriweather Light"/>
              <a:ea typeface="Merriweather Light"/>
              <a:cs typeface="Merriweather Light"/>
              <a:sym typeface="Merriweather Light"/>
            </a:endParaRPr>
          </a:p>
          <a:p>
            <a:pPr indent="-298450" lvl="0" marL="457200" rtl="0" algn="l">
              <a:spcBef>
                <a:spcPts val="0"/>
              </a:spcBef>
              <a:spcAft>
                <a:spcPts val="0"/>
              </a:spcAft>
              <a:buSzPts val="1100"/>
              <a:buFont typeface="Merriweather Light"/>
              <a:buAutoNum type="arabicPeriod"/>
            </a:pPr>
            <a:r>
              <a:rPr lang="en" sz="1100">
                <a:latin typeface="Merriweather Light"/>
                <a:ea typeface="Merriweather Light"/>
                <a:cs typeface="Merriweather Light"/>
                <a:sym typeface="Merriweather Light"/>
              </a:rPr>
              <a:t>Number of errors committed </a:t>
            </a:r>
            <a:endParaRPr sz="1100">
              <a:latin typeface="Merriweather Light"/>
              <a:ea typeface="Merriweather Light"/>
              <a:cs typeface="Merriweather Light"/>
              <a:sym typeface="Merriweather Light"/>
            </a:endParaRPr>
          </a:p>
          <a:p>
            <a:pPr indent="0" lvl="0" marL="0" rtl="0" algn="l">
              <a:spcBef>
                <a:spcPts val="0"/>
              </a:spcBef>
              <a:spcAft>
                <a:spcPts val="0"/>
              </a:spcAft>
              <a:buNone/>
            </a:pPr>
            <a:r>
              <a:t/>
            </a:r>
            <a:endParaRPr sz="1100">
              <a:latin typeface="Merriweather Light"/>
              <a:ea typeface="Merriweather Light"/>
              <a:cs typeface="Merriweather Light"/>
              <a:sym typeface="Merriweather Light"/>
            </a:endParaRPr>
          </a:p>
          <a:p>
            <a:pPr indent="0" lvl="0" marL="0" rtl="0" algn="l">
              <a:spcBef>
                <a:spcPts val="0"/>
              </a:spcBef>
              <a:spcAft>
                <a:spcPts val="0"/>
              </a:spcAft>
              <a:buNone/>
            </a:pPr>
            <a:r>
              <a:t/>
            </a:r>
            <a:endParaRPr sz="1100">
              <a:latin typeface="Merriweather Light"/>
              <a:ea typeface="Merriweather Light"/>
              <a:cs typeface="Merriweather Light"/>
              <a:sym typeface="Merriweather Light"/>
            </a:endParaRPr>
          </a:p>
          <a:p>
            <a:pPr indent="0" lvl="0" marL="0" rtl="0" algn="l">
              <a:spcBef>
                <a:spcPts val="0"/>
              </a:spcBef>
              <a:spcAft>
                <a:spcPts val="0"/>
              </a:spcAft>
              <a:buNone/>
            </a:pPr>
            <a:r>
              <a:t/>
            </a:r>
            <a:endParaRPr sz="1100">
              <a:latin typeface="Merriweather Light"/>
              <a:ea typeface="Merriweather Light"/>
              <a:cs typeface="Merriweather Light"/>
              <a:sym typeface="Merriweather Light"/>
            </a:endParaRPr>
          </a:p>
        </p:txBody>
      </p:sp>
      <p:sp>
        <p:nvSpPr>
          <p:cNvPr id="289" name="Google Shape;289;p39"/>
          <p:cNvSpPr/>
          <p:nvPr/>
        </p:nvSpPr>
        <p:spPr>
          <a:xfrm>
            <a:off x="4724487" y="235975"/>
            <a:ext cx="575100" cy="575100"/>
          </a:xfrm>
          <a:prstGeom prst="ellipse">
            <a:avLst/>
          </a:prstGeom>
          <a:solidFill>
            <a:schemeClr val="lt1"/>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Roboto"/>
                <a:ea typeface="Roboto"/>
                <a:cs typeface="Roboto"/>
                <a:sym typeface="Roboto"/>
              </a:rPr>
              <a:t>1</a:t>
            </a:r>
            <a:endParaRPr sz="2000">
              <a:solidFill>
                <a:schemeClr val="dk2"/>
              </a:solidFill>
              <a:latin typeface="Roboto"/>
              <a:ea typeface="Roboto"/>
              <a:cs typeface="Roboto"/>
              <a:sym typeface="Roboto"/>
            </a:endParaRPr>
          </a:p>
        </p:txBody>
      </p:sp>
      <p:sp>
        <p:nvSpPr>
          <p:cNvPr id="290" name="Google Shape;290;p39"/>
          <p:cNvSpPr txBox="1"/>
          <p:nvPr/>
        </p:nvSpPr>
        <p:spPr>
          <a:xfrm>
            <a:off x="311700" y="431850"/>
            <a:ext cx="3315900" cy="36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2200">
                <a:solidFill>
                  <a:schemeClr val="dk1"/>
                </a:solidFill>
                <a:latin typeface="Merriweather Light"/>
                <a:ea typeface="Merriweather Light"/>
                <a:cs typeface="Merriweather Light"/>
                <a:sym typeface="Merriweather Light"/>
              </a:rPr>
              <a:t>“How does the fielding of both pitchers and positional players in 2024 compare to that of the 2007  World Series team, and what needs to change in this area to help the Rockies improve?</a:t>
            </a:r>
            <a:endParaRPr i="1" sz="2200">
              <a:solidFill>
                <a:schemeClr val="dk1"/>
              </a:solidFill>
              <a:latin typeface="Merriweather Light"/>
              <a:ea typeface="Merriweather Light"/>
              <a:cs typeface="Merriweather Light"/>
              <a:sym typeface="Merriweather Light"/>
            </a:endParaRPr>
          </a:p>
        </p:txBody>
      </p:sp>
      <p:sp>
        <p:nvSpPr>
          <p:cNvPr id="291" name="Google Shape;291;p39"/>
          <p:cNvSpPr/>
          <p:nvPr/>
        </p:nvSpPr>
        <p:spPr>
          <a:xfrm rot="10800000">
            <a:off x="3847275" y="3434150"/>
            <a:ext cx="4825500" cy="814500"/>
          </a:xfrm>
          <a:prstGeom prst="round2SameRect">
            <a:avLst>
              <a:gd fmla="val 16667" name="adj1"/>
              <a:gd fmla="val 0" name="adj2"/>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2" name="Google Shape;292;p39"/>
          <p:cNvSpPr txBox="1"/>
          <p:nvPr/>
        </p:nvSpPr>
        <p:spPr>
          <a:xfrm>
            <a:off x="4030250" y="3409625"/>
            <a:ext cx="4492200" cy="8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Merriweather"/>
                <a:ea typeface="Merriweather"/>
                <a:cs typeface="Merriweather"/>
                <a:sym typeface="Merriweather"/>
              </a:rPr>
              <a:t>Recommendation</a:t>
            </a:r>
            <a:r>
              <a:rPr lang="en" sz="1200">
                <a:solidFill>
                  <a:schemeClr val="dk2"/>
                </a:solidFill>
                <a:latin typeface="Merriweather"/>
                <a:ea typeface="Merriweather"/>
                <a:cs typeface="Merriweather"/>
                <a:sym typeface="Merriweather"/>
              </a:rPr>
              <a:t>:</a:t>
            </a:r>
            <a:endParaRPr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2"/>
                </a:solidFill>
                <a:latin typeface="Merriweather"/>
                <a:ea typeface="Merriweather"/>
                <a:cs typeface="Merriweather"/>
                <a:sym typeface="Merriweather"/>
              </a:rPr>
              <a:t>Improving the quality of play for the Left Field position, while focusing on trades or calling up someone from the minors to fill the position.</a:t>
            </a:r>
            <a:endParaRPr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2"/>
                </a:solidFill>
                <a:latin typeface="Merriweather"/>
                <a:ea typeface="Merriweather"/>
                <a:cs typeface="Merriweather"/>
                <a:sym typeface="Merriweather"/>
              </a:rPr>
              <a:t> </a:t>
            </a:r>
            <a:endParaRPr sz="1200">
              <a:solidFill>
                <a:schemeClr val="dk2"/>
              </a:solidFill>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50" y="831175"/>
            <a:ext cx="82953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Appearances</a:t>
            </a:r>
            <a:endParaRPr/>
          </a:p>
        </p:txBody>
      </p:sp>
      <p:sp>
        <p:nvSpPr>
          <p:cNvPr id="298" name="Google Shape;298;p40"/>
          <p:cNvSpPr txBox="1"/>
          <p:nvPr>
            <p:ph idx="1" type="body"/>
          </p:nvPr>
        </p:nvSpPr>
        <p:spPr>
          <a:xfrm>
            <a:off x="311700" y="2121425"/>
            <a:ext cx="8639400" cy="22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What changes should be made to the 2024 Rockies player roster to get them to the World Series?</a:t>
            </a:r>
            <a:endParaRPr sz="2100"/>
          </a:p>
          <a:p>
            <a:pPr indent="0" lvl="0" marL="0" rtl="0" algn="l">
              <a:spcBef>
                <a:spcPts val="1200"/>
              </a:spcBef>
              <a:spcAft>
                <a:spcPts val="0"/>
              </a:spcAft>
              <a:buNone/>
            </a:pPr>
            <a:r>
              <a:rPr lang="en" sz="2100"/>
              <a:t>We will look at: </a:t>
            </a:r>
            <a:endParaRPr sz="2100"/>
          </a:p>
          <a:p>
            <a:pPr indent="-311150" lvl="0" marL="457200" rtl="0" algn="l">
              <a:spcBef>
                <a:spcPts val="1200"/>
              </a:spcBef>
              <a:spcAft>
                <a:spcPts val="0"/>
              </a:spcAft>
              <a:buSzPts val="1300"/>
              <a:buAutoNum type="arabicPeriod"/>
            </a:pPr>
            <a:r>
              <a:rPr lang="en"/>
              <a:t>Distribution of Salary &amp; WAR by year</a:t>
            </a:r>
            <a:endParaRPr/>
          </a:p>
          <a:p>
            <a:pPr indent="-311150" lvl="0" marL="457200" rtl="0" algn="l">
              <a:spcBef>
                <a:spcPts val="0"/>
              </a:spcBef>
              <a:spcAft>
                <a:spcPts val="0"/>
              </a:spcAft>
              <a:buSzPts val="1300"/>
              <a:buAutoNum type="arabicPeriod"/>
            </a:pPr>
            <a:r>
              <a:rPr lang="en"/>
              <a:t>Clustering of Players based on </a:t>
            </a:r>
            <a:r>
              <a:rPr lang="en"/>
              <a:t>salary</a:t>
            </a:r>
            <a:r>
              <a:rPr lang="en"/>
              <a:t> and WAR</a:t>
            </a:r>
            <a:endParaRPr/>
          </a:p>
          <a:p>
            <a:pPr indent="-311150" lvl="0" marL="457200" rtl="0" algn="l">
              <a:spcBef>
                <a:spcPts val="0"/>
              </a:spcBef>
              <a:spcAft>
                <a:spcPts val="0"/>
              </a:spcAft>
              <a:buSzPts val="1300"/>
              <a:buAutoNum type="arabicPeriod"/>
            </a:pPr>
            <a:r>
              <a:rPr lang="en"/>
              <a:t>WAR by Position and Year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Roster comparison 2007 vs 2024</a:t>
            </a:r>
            <a:endParaRPr/>
          </a:p>
        </p:txBody>
      </p:sp>
      <p:sp>
        <p:nvSpPr>
          <p:cNvPr id="304" name="Google Shape;304;p41"/>
          <p:cNvSpPr txBox="1"/>
          <p:nvPr/>
        </p:nvSpPr>
        <p:spPr>
          <a:xfrm>
            <a:off x="466500" y="1235075"/>
            <a:ext cx="8365800" cy="16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WAR, or </a:t>
            </a:r>
            <a:r>
              <a:rPr b="1" lang="en" sz="1300" u="sng">
                <a:solidFill>
                  <a:schemeClr val="dk2"/>
                </a:solidFill>
                <a:latin typeface="Roboto"/>
                <a:ea typeface="Roboto"/>
                <a:cs typeface="Roboto"/>
                <a:sym typeface="Roboto"/>
              </a:rPr>
              <a:t>Wins Above Replacement</a:t>
            </a:r>
            <a:r>
              <a:rPr lang="en" sz="1300">
                <a:solidFill>
                  <a:schemeClr val="dk2"/>
                </a:solidFill>
                <a:latin typeface="Roboto"/>
                <a:ea typeface="Roboto"/>
                <a:cs typeface="Roboto"/>
                <a:sym typeface="Roboto"/>
              </a:rPr>
              <a:t>, is an advanced baseball statistic that attempts to summarize a player's total contributions to their team in one number. It measures the number of additional wins a player provides compared to a replacement-level player, which is a hypothetical average player who could be obtained at minimal cost (such as a minor league player or a free agent).</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WAR takes into account various aspects of a player's performance, including:</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Batting: Measures a player's offensive contributions, such as hitting for average, power, and drawing walks.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Base Running: Accounts for a player's ability to steal bases and take extra bases.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Fielding: Evaluates a player's defensive contributions, including their range and ability to make plays.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Pitching: For pitchers, WAR considers their ability to prevent runs.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WAR is calculated differently for position players and pitchers, and different organizations (like Baseball-Reference and FanGraphs) have their own formulas for computing WAR.</a:t>
            </a:r>
            <a:endParaRPr sz="13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AGENDA</a:t>
            </a:r>
            <a:endParaRPr/>
          </a:p>
        </p:txBody>
      </p:sp>
      <p:grpSp>
        <p:nvGrpSpPr>
          <p:cNvPr id="85" name="Google Shape;85;p15"/>
          <p:cNvGrpSpPr/>
          <p:nvPr/>
        </p:nvGrpSpPr>
        <p:grpSpPr>
          <a:xfrm>
            <a:off x="104254" y="235975"/>
            <a:ext cx="1504200" cy="3834575"/>
            <a:chOff x="180454" y="235975"/>
            <a:chExt cx="1504200" cy="3834575"/>
          </a:xfrm>
        </p:grpSpPr>
        <p:sp>
          <p:nvSpPr>
            <p:cNvPr id="86" name="Google Shape;86;p15"/>
            <p:cNvSpPr/>
            <p:nvPr/>
          </p:nvSpPr>
          <p:spPr>
            <a:xfrm>
              <a:off x="180454" y="501450"/>
              <a:ext cx="1504200" cy="3569100"/>
            </a:xfrm>
            <a:prstGeom prst="roundRect">
              <a:avLst>
                <a:gd fmla="val 16667" name="adj"/>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Light"/>
                  <a:ea typeface="Merriweather Light"/>
                  <a:cs typeface="Merriweather Light"/>
                  <a:sym typeface="Merriweather Light"/>
                </a:rPr>
                <a:t>Introduction:</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Team</a:t>
              </a:r>
              <a:br>
                <a:rPr lang="en" sz="1000">
                  <a:latin typeface="Merriweather Light"/>
                  <a:ea typeface="Merriweather Light"/>
                  <a:cs typeface="Merriweather Light"/>
                  <a:sym typeface="Merriweather Light"/>
                </a:rPr>
              </a:br>
              <a:endParaRPr sz="1000">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Executive Summary</a:t>
              </a:r>
              <a:br>
                <a:rPr lang="en" sz="1000">
                  <a:latin typeface="Merriweather Light"/>
                  <a:ea typeface="Merriweather Light"/>
                  <a:cs typeface="Merriweather Light"/>
                  <a:sym typeface="Merriweather Light"/>
                </a:rPr>
              </a:br>
              <a:endParaRPr sz="1000">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Data Overview + Approach</a:t>
              </a:r>
              <a:br>
                <a:rPr lang="en" sz="1000">
                  <a:latin typeface="Merriweather Light"/>
                  <a:ea typeface="Merriweather Light"/>
                  <a:cs typeface="Merriweather Light"/>
                  <a:sym typeface="Merriweather Light"/>
                </a:rPr>
              </a:br>
              <a:endParaRPr sz="1000">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Questions</a:t>
              </a:r>
              <a:endParaRPr sz="1000">
                <a:latin typeface="Merriweather Light"/>
                <a:ea typeface="Merriweather Light"/>
                <a:cs typeface="Merriweather Light"/>
                <a:sym typeface="Merriweather Light"/>
              </a:endParaRPr>
            </a:p>
          </p:txBody>
        </p:sp>
        <p:sp>
          <p:nvSpPr>
            <p:cNvPr id="87" name="Google Shape;87;p15"/>
            <p:cNvSpPr/>
            <p:nvPr/>
          </p:nvSpPr>
          <p:spPr>
            <a:xfrm>
              <a:off x="645004" y="235975"/>
              <a:ext cx="575100" cy="575100"/>
            </a:xfrm>
            <a:prstGeom prst="ellipse">
              <a:avLst/>
            </a:prstGeom>
            <a:solidFill>
              <a:schemeClr val="lt1"/>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Roboto"/>
                  <a:ea typeface="Roboto"/>
                  <a:cs typeface="Roboto"/>
                  <a:sym typeface="Roboto"/>
                </a:rPr>
                <a:t>1</a:t>
              </a:r>
              <a:endParaRPr sz="2000">
                <a:solidFill>
                  <a:schemeClr val="dk2"/>
                </a:solidFill>
                <a:latin typeface="Roboto"/>
                <a:ea typeface="Roboto"/>
                <a:cs typeface="Roboto"/>
                <a:sym typeface="Roboto"/>
              </a:endParaRPr>
            </a:p>
          </p:txBody>
        </p:sp>
      </p:grpSp>
      <p:grpSp>
        <p:nvGrpSpPr>
          <p:cNvPr id="88" name="Google Shape;88;p15"/>
          <p:cNvGrpSpPr/>
          <p:nvPr/>
        </p:nvGrpSpPr>
        <p:grpSpPr>
          <a:xfrm>
            <a:off x="1693723" y="235975"/>
            <a:ext cx="1403700" cy="3834575"/>
            <a:chOff x="1907225" y="235975"/>
            <a:chExt cx="1403700" cy="3834575"/>
          </a:xfrm>
        </p:grpSpPr>
        <p:sp>
          <p:nvSpPr>
            <p:cNvPr id="89" name="Google Shape;89;p15"/>
            <p:cNvSpPr/>
            <p:nvPr/>
          </p:nvSpPr>
          <p:spPr>
            <a:xfrm>
              <a:off x="1907225" y="501450"/>
              <a:ext cx="1403700" cy="3569100"/>
            </a:xfrm>
            <a:prstGeom prst="roundRect">
              <a:avLst>
                <a:gd fmla="val 16667" name="adj"/>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Light"/>
                  <a:ea typeface="Merriweather Light"/>
                  <a:cs typeface="Merriweather Light"/>
                  <a:sym typeface="Merriweather Light"/>
                </a:rPr>
                <a:t>Batting</a:t>
              </a:r>
              <a:r>
                <a:rPr lang="en">
                  <a:latin typeface="Merriweather Light"/>
                  <a:ea typeface="Merriweather Light"/>
                  <a:cs typeface="Merriweather Light"/>
                  <a:sym typeface="Merriweather Light"/>
                </a:rPr>
                <a:t>:</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Overview</a:t>
              </a:r>
              <a:br>
                <a:rPr lang="en" sz="1000">
                  <a:latin typeface="Merriweather Light"/>
                  <a:ea typeface="Merriweather Light"/>
                  <a:cs typeface="Merriweather Light"/>
                  <a:sym typeface="Merriweather Light"/>
                </a:rPr>
              </a:br>
              <a:endParaRPr sz="1000">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Analysis</a:t>
              </a:r>
              <a:br>
                <a:rPr lang="en" sz="1000">
                  <a:latin typeface="Merriweather Light"/>
                  <a:ea typeface="Merriweather Light"/>
                  <a:cs typeface="Merriweather Light"/>
                  <a:sym typeface="Merriweather Light"/>
                </a:rPr>
              </a:br>
              <a:endParaRPr sz="1000">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p:txBody>
        </p:sp>
        <p:sp>
          <p:nvSpPr>
            <p:cNvPr id="90" name="Google Shape;90;p15"/>
            <p:cNvSpPr/>
            <p:nvPr/>
          </p:nvSpPr>
          <p:spPr>
            <a:xfrm>
              <a:off x="2321479" y="235975"/>
              <a:ext cx="575100" cy="575100"/>
            </a:xfrm>
            <a:prstGeom prst="ellipse">
              <a:avLst/>
            </a:prstGeom>
            <a:solidFill>
              <a:schemeClr val="lt1"/>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Roboto"/>
                  <a:ea typeface="Roboto"/>
                  <a:cs typeface="Roboto"/>
                  <a:sym typeface="Roboto"/>
                </a:rPr>
                <a:t>2</a:t>
              </a:r>
              <a:endParaRPr sz="2000">
                <a:solidFill>
                  <a:schemeClr val="dk2"/>
                </a:solidFill>
                <a:latin typeface="Roboto"/>
                <a:ea typeface="Roboto"/>
                <a:cs typeface="Roboto"/>
                <a:sym typeface="Roboto"/>
              </a:endParaRPr>
            </a:p>
          </p:txBody>
        </p:sp>
      </p:grpSp>
      <p:grpSp>
        <p:nvGrpSpPr>
          <p:cNvPr id="91" name="Google Shape;91;p15"/>
          <p:cNvGrpSpPr/>
          <p:nvPr/>
        </p:nvGrpSpPr>
        <p:grpSpPr>
          <a:xfrm>
            <a:off x="3182692" y="235975"/>
            <a:ext cx="1403700" cy="3834575"/>
            <a:chOff x="1907225" y="235975"/>
            <a:chExt cx="1403700" cy="3834575"/>
          </a:xfrm>
        </p:grpSpPr>
        <p:sp>
          <p:nvSpPr>
            <p:cNvPr id="92" name="Google Shape;92;p15"/>
            <p:cNvSpPr/>
            <p:nvPr/>
          </p:nvSpPr>
          <p:spPr>
            <a:xfrm>
              <a:off x="1907225" y="501450"/>
              <a:ext cx="1403700" cy="3569100"/>
            </a:xfrm>
            <a:prstGeom prst="roundRect">
              <a:avLst>
                <a:gd fmla="val 16667" name="adj"/>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Light"/>
                  <a:ea typeface="Merriweather Light"/>
                  <a:cs typeface="Merriweather Light"/>
                  <a:sym typeface="Merriweather Light"/>
                </a:rPr>
                <a:t>Pitching</a:t>
              </a:r>
              <a:r>
                <a:rPr lang="en">
                  <a:latin typeface="Merriweather Light"/>
                  <a:ea typeface="Merriweather Light"/>
                  <a:cs typeface="Merriweather Light"/>
                  <a:sym typeface="Merriweather Light"/>
                </a:rPr>
                <a:t>:</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Overview</a:t>
              </a:r>
              <a:br>
                <a:rPr lang="en" sz="1000">
                  <a:latin typeface="Merriweather Light"/>
                  <a:ea typeface="Merriweather Light"/>
                  <a:cs typeface="Merriweather Light"/>
                  <a:sym typeface="Merriweather Light"/>
                </a:rPr>
              </a:br>
              <a:endParaRPr sz="1000">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Analysis</a:t>
              </a:r>
              <a:br>
                <a:rPr lang="en" sz="1000">
                  <a:latin typeface="Merriweather Light"/>
                  <a:ea typeface="Merriweather Light"/>
                  <a:cs typeface="Merriweather Light"/>
                  <a:sym typeface="Merriweather Light"/>
                </a:rPr>
              </a:br>
              <a:endParaRPr sz="1000">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p:txBody>
        </p:sp>
        <p:sp>
          <p:nvSpPr>
            <p:cNvPr id="93" name="Google Shape;93;p15"/>
            <p:cNvSpPr/>
            <p:nvPr/>
          </p:nvSpPr>
          <p:spPr>
            <a:xfrm>
              <a:off x="2321479" y="235975"/>
              <a:ext cx="575100" cy="575100"/>
            </a:xfrm>
            <a:prstGeom prst="ellipse">
              <a:avLst/>
            </a:prstGeom>
            <a:solidFill>
              <a:schemeClr val="lt1"/>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Roboto"/>
                  <a:ea typeface="Roboto"/>
                  <a:cs typeface="Roboto"/>
                  <a:sym typeface="Roboto"/>
                </a:rPr>
                <a:t>3</a:t>
              </a:r>
              <a:endParaRPr sz="2000">
                <a:solidFill>
                  <a:schemeClr val="dk2"/>
                </a:solidFill>
                <a:latin typeface="Roboto"/>
                <a:ea typeface="Roboto"/>
                <a:cs typeface="Roboto"/>
                <a:sym typeface="Roboto"/>
              </a:endParaRPr>
            </a:p>
          </p:txBody>
        </p:sp>
      </p:grpSp>
      <p:grpSp>
        <p:nvGrpSpPr>
          <p:cNvPr id="94" name="Google Shape;94;p15"/>
          <p:cNvGrpSpPr/>
          <p:nvPr/>
        </p:nvGrpSpPr>
        <p:grpSpPr>
          <a:xfrm>
            <a:off x="4671662" y="235975"/>
            <a:ext cx="1403700" cy="3834575"/>
            <a:chOff x="1907225" y="235975"/>
            <a:chExt cx="1403700" cy="3834575"/>
          </a:xfrm>
        </p:grpSpPr>
        <p:sp>
          <p:nvSpPr>
            <p:cNvPr id="95" name="Google Shape;95;p15"/>
            <p:cNvSpPr/>
            <p:nvPr/>
          </p:nvSpPr>
          <p:spPr>
            <a:xfrm>
              <a:off x="1907225" y="501450"/>
              <a:ext cx="1403700" cy="3569100"/>
            </a:xfrm>
            <a:prstGeom prst="roundRect">
              <a:avLst>
                <a:gd fmla="val 16667" name="adj"/>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Light"/>
                  <a:ea typeface="Merriweather Light"/>
                  <a:cs typeface="Merriweather Light"/>
                  <a:sym typeface="Merriweather Light"/>
                </a:rPr>
                <a:t>Fielding</a:t>
              </a:r>
              <a:r>
                <a:rPr lang="en">
                  <a:latin typeface="Merriweather Light"/>
                  <a:ea typeface="Merriweather Light"/>
                  <a:cs typeface="Merriweather Light"/>
                  <a:sym typeface="Merriweather Light"/>
                </a:rPr>
                <a:t>:</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Overview</a:t>
              </a:r>
              <a:br>
                <a:rPr lang="en" sz="1000">
                  <a:latin typeface="Merriweather Light"/>
                  <a:ea typeface="Merriweather Light"/>
                  <a:cs typeface="Merriweather Light"/>
                  <a:sym typeface="Merriweather Light"/>
                </a:rPr>
              </a:br>
              <a:endParaRPr sz="1000">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Analysis</a:t>
              </a:r>
              <a:br>
                <a:rPr lang="en" sz="1000">
                  <a:latin typeface="Merriweather Light"/>
                  <a:ea typeface="Merriweather Light"/>
                  <a:cs typeface="Merriweather Light"/>
                  <a:sym typeface="Merriweather Light"/>
                </a:rPr>
              </a:br>
              <a:endParaRPr sz="1000">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p:txBody>
        </p:sp>
        <p:sp>
          <p:nvSpPr>
            <p:cNvPr id="96" name="Google Shape;96;p15"/>
            <p:cNvSpPr/>
            <p:nvPr/>
          </p:nvSpPr>
          <p:spPr>
            <a:xfrm>
              <a:off x="2321479" y="235975"/>
              <a:ext cx="575100" cy="575100"/>
            </a:xfrm>
            <a:prstGeom prst="ellipse">
              <a:avLst/>
            </a:prstGeom>
            <a:solidFill>
              <a:schemeClr val="lt1"/>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Roboto"/>
                  <a:ea typeface="Roboto"/>
                  <a:cs typeface="Roboto"/>
                  <a:sym typeface="Roboto"/>
                </a:rPr>
                <a:t>4</a:t>
              </a:r>
              <a:endParaRPr sz="2000">
                <a:solidFill>
                  <a:schemeClr val="dk2"/>
                </a:solidFill>
                <a:latin typeface="Roboto"/>
                <a:ea typeface="Roboto"/>
                <a:cs typeface="Roboto"/>
                <a:sym typeface="Roboto"/>
              </a:endParaRPr>
            </a:p>
          </p:txBody>
        </p:sp>
      </p:grpSp>
      <p:grpSp>
        <p:nvGrpSpPr>
          <p:cNvPr id="97" name="Google Shape;97;p15"/>
          <p:cNvGrpSpPr/>
          <p:nvPr/>
        </p:nvGrpSpPr>
        <p:grpSpPr>
          <a:xfrm>
            <a:off x="6160631" y="213875"/>
            <a:ext cx="1403700" cy="3834575"/>
            <a:chOff x="1907225" y="235975"/>
            <a:chExt cx="1403700" cy="3834575"/>
          </a:xfrm>
        </p:grpSpPr>
        <p:sp>
          <p:nvSpPr>
            <p:cNvPr id="98" name="Google Shape;98;p15"/>
            <p:cNvSpPr/>
            <p:nvPr/>
          </p:nvSpPr>
          <p:spPr>
            <a:xfrm>
              <a:off x="1907225" y="501450"/>
              <a:ext cx="1403700" cy="3569100"/>
            </a:xfrm>
            <a:prstGeom prst="roundRect">
              <a:avLst>
                <a:gd fmla="val 16667" name="adj"/>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Light"/>
                  <a:ea typeface="Merriweather Light"/>
                  <a:cs typeface="Merriweather Light"/>
                  <a:sym typeface="Merriweather Light"/>
                </a:rPr>
                <a:t>Appearance:</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Overview</a:t>
              </a:r>
              <a:br>
                <a:rPr lang="en" sz="1000">
                  <a:latin typeface="Merriweather Light"/>
                  <a:ea typeface="Merriweather Light"/>
                  <a:cs typeface="Merriweather Light"/>
                  <a:sym typeface="Merriweather Light"/>
                </a:rPr>
              </a:br>
              <a:endParaRPr sz="1000">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Analysis</a:t>
              </a:r>
              <a:br>
                <a:rPr lang="en" sz="1000">
                  <a:latin typeface="Merriweather Light"/>
                  <a:ea typeface="Merriweather Light"/>
                  <a:cs typeface="Merriweather Light"/>
                  <a:sym typeface="Merriweather Light"/>
                </a:rPr>
              </a:br>
              <a:endParaRPr sz="1000">
                <a:latin typeface="Merriweather Light"/>
                <a:ea typeface="Merriweather Light"/>
                <a:cs typeface="Merriweather Light"/>
                <a:sym typeface="Merriweather Light"/>
              </a:endParaRPr>
            </a:p>
            <a:p>
              <a:pPr indent="0" lvl="0" marL="45720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p:txBody>
        </p:sp>
        <p:sp>
          <p:nvSpPr>
            <p:cNvPr id="99" name="Google Shape;99;p15"/>
            <p:cNvSpPr/>
            <p:nvPr/>
          </p:nvSpPr>
          <p:spPr>
            <a:xfrm>
              <a:off x="2321479" y="235975"/>
              <a:ext cx="575100" cy="575100"/>
            </a:xfrm>
            <a:prstGeom prst="ellipse">
              <a:avLst/>
            </a:prstGeom>
            <a:solidFill>
              <a:schemeClr val="lt1"/>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Roboto"/>
                  <a:ea typeface="Roboto"/>
                  <a:cs typeface="Roboto"/>
                  <a:sym typeface="Roboto"/>
                </a:rPr>
                <a:t>5</a:t>
              </a:r>
              <a:endParaRPr sz="2000">
                <a:solidFill>
                  <a:schemeClr val="dk2"/>
                </a:solidFill>
                <a:latin typeface="Roboto"/>
                <a:ea typeface="Roboto"/>
                <a:cs typeface="Roboto"/>
                <a:sym typeface="Roboto"/>
              </a:endParaRPr>
            </a:p>
          </p:txBody>
        </p:sp>
      </p:grpSp>
      <p:grpSp>
        <p:nvGrpSpPr>
          <p:cNvPr id="100" name="Google Shape;100;p15"/>
          <p:cNvGrpSpPr/>
          <p:nvPr/>
        </p:nvGrpSpPr>
        <p:grpSpPr>
          <a:xfrm>
            <a:off x="7649600" y="235975"/>
            <a:ext cx="1403700" cy="3834575"/>
            <a:chOff x="1907225" y="235975"/>
            <a:chExt cx="1403700" cy="3834575"/>
          </a:xfrm>
        </p:grpSpPr>
        <p:sp>
          <p:nvSpPr>
            <p:cNvPr id="101" name="Google Shape;101;p15"/>
            <p:cNvSpPr/>
            <p:nvPr/>
          </p:nvSpPr>
          <p:spPr>
            <a:xfrm>
              <a:off x="1907225" y="501450"/>
              <a:ext cx="1403700" cy="3569100"/>
            </a:xfrm>
            <a:prstGeom prst="roundRect">
              <a:avLst>
                <a:gd fmla="val 16667" name="adj"/>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Light"/>
                  <a:ea typeface="Merriweather Light"/>
                  <a:cs typeface="Merriweather Light"/>
                  <a:sym typeface="Merriweather Light"/>
                </a:rPr>
                <a:t>Results:</a:t>
              </a:r>
              <a:endParaRPr>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Overview</a:t>
              </a:r>
              <a:br>
                <a:rPr lang="en" sz="1000">
                  <a:latin typeface="Merriweather Light"/>
                  <a:ea typeface="Merriweather Light"/>
                  <a:cs typeface="Merriweather Light"/>
                  <a:sym typeface="Merriweather Light"/>
                </a:rPr>
              </a:br>
              <a:endParaRPr sz="1000">
                <a:latin typeface="Merriweather Light"/>
                <a:ea typeface="Merriweather Light"/>
                <a:cs typeface="Merriweather Light"/>
                <a:sym typeface="Merriweather Light"/>
              </a:endParaRPr>
            </a:p>
            <a:p>
              <a:pPr indent="-292100" lvl="0" marL="457200" rtl="0" algn="l">
                <a:spcBef>
                  <a:spcPts val="0"/>
                </a:spcBef>
                <a:spcAft>
                  <a:spcPts val="0"/>
                </a:spcAft>
                <a:buSzPts val="1000"/>
                <a:buFont typeface="Merriweather Light"/>
                <a:buChar char="-"/>
              </a:pPr>
              <a:r>
                <a:rPr lang="en" sz="1000">
                  <a:latin typeface="Merriweather Light"/>
                  <a:ea typeface="Merriweather Light"/>
                  <a:cs typeface="Merriweather Light"/>
                  <a:sym typeface="Merriweather Light"/>
                </a:rPr>
                <a:t>Next Steps and Future Questions</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a:p>
              <a:pPr indent="0" lvl="0" marL="0" rtl="0" algn="l">
                <a:spcBef>
                  <a:spcPts val="0"/>
                </a:spcBef>
                <a:spcAft>
                  <a:spcPts val="0"/>
                </a:spcAft>
                <a:buNone/>
              </a:pPr>
              <a:r>
                <a:t/>
              </a:r>
              <a:endParaRPr sz="1000">
                <a:latin typeface="Merriweather Light"/>
                <a:ea typeface="Merriweather Light"/>
                <a:cs typeface="Merriweather Light"/>
                <a:sym typeface="Merriweather Light"/>
              </a:endParaRPr>
            </a:p>
          </p:txBody>
        </p:sp>
        <p:sp>
          <p:nvSpPr>
            <p:cNvPr id="102" name="Google Shape;102;p15"/>
            <p:cNvSpPr/>
            <p:nvPr/>
          </p:nvSpPr>
          <p:spPr>
            <a:xfrm>
              <a:off x="2321479" y="235975"/>
              <a:ext cx="575100" cy="575100"/>
            </a:xfrm>
            <a:prstGeom prst="ellipse">
              <a:avLst/>
            </a:prstGeom>
            <a:solidFill>
              <a:schemeClr val="lt1"/>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Roboto"/>
                  <a:ea typeface="Roboto"/>
                  <a:cs typeface="Roboto"/>
                  <a:sym typeface="Roboto"/>
                </a:rPr>
                <a:t>6</a:t>
              </a:r>
              <a:endParaRPr sz="2000">
                <a:solidFill>
                  <a:schemeClr val="dk2"/>
                </a:solidFill>
                <a:latin typeface="Roboto"/>
                <a:ea typeface="Roboto"/>
                <a:cs typeface="Roboto"/>
                <a:sym typeface="Roboto"/>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p:nvPr/>
        </p:nvSpPr>
        <p:spPr>
          <a:xfrm>
            <a:off x="650625" y="3047175"/>
            <a:ext cx="3367800" cy="6822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0" name="Google Shape;310;p42"/>
          <p:cNvSpPr txBox="1"/>
          <p:nvPr>
            <p:ph type="title"/>
          </p:nvPr>
        </p:nvSpPr>
        <p:spPr>
          <a:xfrm>
            <a:off x="275350" y="1454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Salary Distribution vs WAR Distribution by year</a:t>
            </a:r>
            <a:endParaRPr/>
          </a:p>
        </p:txBody>
      </p:sp>
      <p:pic>
        <p:nvPicPr>
          <p:cNvPr id="311" name="Google Shape;311;p42"/>
          <p:cNvPicPr preferRelativeResize="0"/>
          <p:nvPr/>
        </p:nvPicPr>
        <p:blipFill>
          <a:blip r:embed="rId3">
            <a:alphaModFix/>
          </a:blip>
          <a:stretch>
            <a:fillRect/>
          </a:stretch>
        </p:blipFill>
        <p:spPr>
          <a:xfrm>
            <a:off x="4440525" y="683525"/>
            <a:ext cx="4703474" cy="1970800"/>
          </a:xfrm>
          <a:prstGeom prst="rect">
            <a:avLst/>
          </a:prstGeom>
          <a:noFill/>
          <a:ln>
            <a:noFill/>
          </a:ln>
        </p:spPr>
      </p:pic>
      <p:sp>
        <p:nvSpPr>
          <p:cNvPr id="312" name="Google Shape;312;p42"/>
          <p:cNvSpPr txBox="1"/>
          <p:nvPr>
            <p:ph idx="1" type="body"/>
          </p:nvPr>
        </p:nvSpPr>
        <p:spPr>
          <a:xfrm>
            <a:off x="26050" y="1546300"/>
            <a:ext cx="4205100" cy="786900"/>
          </a:xfrm>
          <a:prstGeom prst="rect">
            <a:avLst/>
          </a:prstGeom>
        </p:spPr>
        <p:txBody>
          <a:bodyPr anchorCtr="0" anchor="t" bIns="91425" lIns="91425" spcFirstLastPara="1" rIns="91425" wrap="square" tIns="91425">
            <a:noAutofit/>
          </a:bodyPr>
          <a:lstStyle/>
          <a:p>
            <a:pPr indent="-280987" lvl="0" marL="457200" rtl="0" algn="l">
              <a:lnSpc>
                <a:spcPct val="95000"/>
              </a:lnSpc>
              <a:spcBef>
                <a:spcPts val="0"/>
              </a:spcBef>
              <a:spcAft>
                <a:spcPts val="0"/>
              </a:spcAft>
              <a:buClr>
                <a:schemeClr val="accent2"/>
              </a:buClr>
              <a:buSzPts val="825"/>
              <a:buChar char="●"/>
            </a:pPr>
            <a:r>
              <a:rPr lang="en" sz="825">
                <a:solidFill>
                  <a:schemeClr val="accent2"/>
                </a:solidFill>
              </a:rPr>
              <a:t>2007 Data:</a:t>
            </a:r>
            <a:endParaRPr sz="825">
              <a:solidFill>
                <a:schemeClr val="accent2"/>
              </a:solidFill>
            </a:endParaRPr>
          </a:p>
          <a:p>
            <a:pPr indent="-280987" lvl="1" marL="914400" rtl="0" algn="l">
              <a:lnSpc>
                <a:spcPct val="95000"/>
              </a:lnSpc>
              <a:spcBef>
                <a:spcPts val="0"/>
              </a:spcBef>
              <a:spcAft>
                <a:spcPts val="0"/>
              </a:spcAft>
              <a:buClr>
                <a:schemeClr val="accent2"/>
              </a:buClr>
              <a:buSzPts val="825"/>
              <a:buChar char="○"/>
            </a:pPr>
            <a:r>
              <a:rPr lang="en" sz="825">
                <a:solidFill>
                  <a:schemeClr val="accent2"/>
                </a:solidFill>
              </a:rPr>
              <a:t>Salaries: Generally lower compared to 2024.</a:t>
            </a:r>
            <a:endParaRPr sz="825">
              <a:solidFill>
                <a:schemeClr val="accent2"/>
              </a:solidFill>
            </a:endParaRPr>
          </a:p>
          <a:p>
            <a:pPr indent="-280987" lvl="1" marL="914400" rtl="0" algn="l">
              <a:lnSpc>
                <a:spcPct val="95000"/>
              </a:lnSpc>
              <a:spcBef>
                <a:spcPts val="0"/>
              </a:spcBef>
              <a:spcAft>
                <a:spcPts val="0"/>
              </a:spcAft>
              <a:buClr>
                <a:schemeClr val="accent2"/>
              </a:buClr>
              <a:buSzPts val="825"/>
              <a:buChar char="○"/>
            </a:pPr>
            <a:r>
              <a:rPr lang="en" sz="825">
                <a:solidFill>
                  <a:schemeClr val="accent2"/>
                </a:solidFill>
              </a:rPr>
              <a:t>WAR Values: More evenly distributed, with fewer outliers and a balanced spread across the roster.</a:t>
            </a:r>
            <a:endParaRPr sz="825">
              <a:solidFill>
                <a:schemeClr val="accent2"/>
              </a:solidFill>
            </a:endParaRPr>
          </a:p>
          <a:p>
            <a:pPr indent="-280987" lvl="1" marL="914400" rtl="0" algn="l">
              <a:lnSpc>
                <a:spcPct val="95000"/>
              </a:lnSpc>
              <a:spcBef>
                <a:spcPts val="0"/>
              </a:spcBef>
              <a:spcAft>
                <a:spcPts val="0"/>
              </a:spcAft>
              <a:buClr>
                <a:schemeClr val="accent2"/>
              </a:buClr>
              <a:buSzPts val="825"/>
              <a:buChar char="○"/>
            </a:pPr>
            <a:r>
              <a:rPr lang="en" sz="825">
                <a:solidFill>
                  <a:schemeClr val="accent2"/>
                </a:solidFill>
              </a:rPr>
              <a:t>Callouts: Most players were likely paid less but contributed a solid performance to the team. The 2007 roster made it to the World Series, indicating a good return on investment.</a:t>
            </a:r>
            <a:endParaRPr sz="825">
              <a:solidFill>
                <a:schemeClr val="accent2"/>
              </a:solidFill>
            </a:endParaRPr>
          </a:p>
          <a:p>
            <a:pPr indent="0" lvl="0" marL="457200" rtl="0" algn="l">
              <a:lnSpc>
                <a:spcPct val="95000"/>
              </a:lnSpc>
              <a:spcBef>
                <a:spcPts val="1200"/>
              </a:spcBef>
              <a:spcAft>
                <a:spcPts val="1200"/>
              </a:spcAft>
              <a:buNone/>
            </a:pPr>
            <a:r>
              <a:t/>
            </a:r>
            <a:endParaRPr sz="825">
              <a:solidFill>
                <a:schemeClr val="accent2"/>
              </a:solidFill>
            </a:endParaRPr>
          </a:p>
        </p:txBody>
      </p:sp>
      <p:sp>
        <p:nvSpPr>
          <p:cNvPr id="313" name="Google Shape;313;p42"/>
          <p:cNvSpPr txBox="1"/>
          <p:nvPr>
            <p:ph idx="1" type="body"/>
          </p:nvPr>
        </p:nvSpPr>
        <p:spPr>
          <a:xfrm>
            <a:off x="-55450" y="2535325"/>
            <a:ext cx="4205100" cy="786900"/>
          </a:xfrm>
          <a:prstGeom prst="rect">
            <a:avLst/>
          </a:prstGeom>
        </p:spPr>
        <p:txBody>
          <a:bodyPr anchorCtr="0" anchor="t" bIns="91425" lIns="91425" spcFirstLastPara="1" rIns="91425" wrap="square" tIns="91425">
            <a:noAutofit/>
          </a:bodyPr>
          <a:lstStyle/>
          <a:p>
            <a:pPr indent="-280987" lvl="0" marL="457200" rtl="0" algn="l">
              <a:lnSpc>
                <a:spcPct val="95000"/>
              </a:lnSpc>
              <a:spcBef>
                <a:spcPts val="0"/>
              </a:spcBef>
              <a:spcAft>
                <a:spcPts val="0"/>
              </a:spcAft>
              <a:buClr>
                <a:schemeClr val="accent2"/>
              </a:buClr>
              <a:buSzPts val="825"/>
              <a:buChar char="●"/>
            </a:pPr>
            <a:r>
              <a:rPr lang="en" sz="825">
                <a:solidFill>
                  <a:schemeClr val="accent2"/>
                </a:solidFill>
              </a:rPr>
              <a:t>2024 Data:</a:t>
            </a:r>
            <a:endParaRPr sz="825">
              <a:solidFill>
                <a:schemeClr val="accent2"/>
              </a:solidFill>
            </a:endParaRPr>
          </a:p>
          <a:p>
            <a:pPr indent="-280987" lvl="1" marL="914400" rtl="0" algn="l">
              <a:lnSpc>
                <a:spcPct val="95000"/>
              </a:lnSpc>
              <a:spcBef>
                <a:spcPts val="0"/>
              </a:spcBef>
              <a:spcAft>
                <a:spcPts val="0"/>
              </a:spcAft>
              <a:buClr>
                <a:schemeClr val="accent2"/>
              </a:buClr>
              <a:buSzPts val="825"/>
              <a:buChar char="○"/>
            </a:pPr>
            <a:r>
              <a:rPr lang="en" sz="825">
                <a:solidFill>
                  <a:schemeClr val="accent2"/>
                </a:solidFill>
              </a:rPr>
              <a:t>Salaries: Noticeably higher overall.</a:t>
            </a:r>
            <a:endParaRPr sz="825">
              <a:solidFill>
                <a:schemeClr val="accent2"/>
              </a:solidFill>
            </a:endParaRPr>
          </a:p>
          <a:p>
            <a:pPr indent="-280987" lvl="1" marL="914400" rtl="0" algn="l">
              <a:lnSpc>
                <a:spcPct val="95000"/>
              </a:lnSpc>
              <a:spcBef>
                <a:spcPts val="0"/>
              </a:spcBef>
              <a:spcAft>
                <a:spcPts val="0"/>
              </a:spcAft>
              <a:buClr>
                <a:schemeClr val="accent2"/>
              </a:buClr>
              <a:buSzPts val="825"/>
              <a:buChar char="○"/>
            </a:pPr>
            <a:r>
              <a:rPr lang="en" sz="825">
                <a:solidFill>
                  <a:schemeClr val="accent2"/>
                </a:solidFill>
              </a:rPr>
              <a:t>WAR Values: Higher variability with more significant outliers, indicating some players have much higher or lower performance compared to others.</a:t>
            </a:r>
            <a:endParaRPr sz="825">
              <a:solidFill>
                <a:schemeClr val="accent2"/>
              </a:solidFill>
            </a:endParaRPr>
          </a:p>
          <a:p>
            <a:pPr indent="-280987" lvl="1" marL="914400" rtl="0" algn="l">
              <a:lnSpc>
                <a:spcPct val="95000"/>
              </a:lnSpc>
              <a:spcBef>
                <a:spcPts val="0"/>
              </a:spcBef>
              <a:spcAft>
                <a:spcPts val="0"/>
              </a:spcAft>
              <a:buClr>
                <a:schemeClr val="accent2"/>
              </a:buClr>
              <a:buSzPts val="825"/>
              <a:buChar char="○"/>
            </a:pPr>
            <a:r>
              <a:rPr lang="en" sz="825">
                <a:solidFill>
                  <a:schemeClr val="accent2"/>
                </a:solidFill>
              </a:rPr>
              <a:t>Callouts: Some high-paid players have low WAR, indicating overpayment and underperformance. Conversely, there may be underpaid but highly performing players, showing possible inefficiencies in salary allocation.</a:t>
            </a:r>
            <a:endParaRPr sz="825">
              <a:solidFill>
                <a:schemeClr val="accent2"/>
              </a:solidFill>
            </a:endParaRPr>
          </a:p>
          <a:p>
            <a:pPr indent="0" lvl="0" marL="457200" rtl="0" algn="l">
              <a:lnSpc>
                <a:spcPct val="95000"/>
              </a:lnSpc>
              <a:spcBef>
                <a:spcPts val="1200"/>
              </a:spcBef>
              <a:spcAft>
                <a:spcPts val="1200"/>
              </a:spcAft>
              <a:buNone/>
            </a:pPr>
            <a:r>
              <a:t/>
            </a:r>
            <a:endParaRPr sz="825">
              <a:solidFill>
                <a:schemeClr val="accen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WAR vs Salary </a:t>
            </a:r>
            <a:endParaRPr/>
          </a:p>
        </p:txBody>
      </p:sp>
      <p:sp>
        <p:nvSpPr>
          <p:cNvPr id="319" name="Google Shape;319;p43"/>
          <p:cNvSpPr txBox="1"/>
          <p:nvPr>
            <p:ph idx="1" type="body"/>
          </p:nvPr>
        </p:nvSpPr>
        <p:spPr>
          <a:xfrm>
            <a:off x="177725" y="1111500"/>
            <a:ext cx="3936900" cy="786900"/>
          </a:xfrm>
          <a:prstGeom prst="rect">
            <a:avLst/>
          </a:prstGeom>
        </p:spPr>
        <p:txBody>
          <a:bodyPr anchorCtr="0" anchor="t" bIns="91425" lIns="91425" spcFirstLastPara="1" rIns="91425" wrap="square" tIns="91425">
            <a:normAutofit fontScale="25000" lnSpcReduction="20000"/>
          </a:bodyPr>
          <a:lstStyle/>
          <a:p>
            <a:pPr indent="-311150" lvl="0" marL="457200" rtl="0" algn="l">
              <a:spcBef>
                <a:spcPts val="0"/>
              </a:spcBef>
              <a:spcAft>
                <a:spcPts val="0"/>
              </a:spcAft>
              <a:buClr>
                <a:schemeClr val="accent2"/>
              </a:buClr>
              <a:buSzPct val="100000"/>
              <a:buChar char="-"/>
            </a:pPr>
            <a:r>
              <a:rPr lang="en" sz="5200">
                <a:solidFill>
                  <a:schemeClr val="accent2"/>
                </a:solidFill>
              </a:rPr>
              <a:t>2007 Roster: Showed a good balance with clusters indicating fair compensation for performance and potential growth areas.</a:t>
            </a:r>
            <a:endParaRPr sz="5200">
              <a:solidFill>
                <a:schemeClr val="accent2"/>
              </a:solidFill>
            </a:endParaRPr>
          </a:p>
          <a:p>
            <a:pPr indent="-249237" lvl="0" marL="457200" rtl="0" algn="l">
              <a:spcBef>
                <a:spcPts val="0"/>
              </a:spcBef>
              <a:spcAft>
                <a:spcPts val="0"/>
              </a:spcAft>
              <a:buClr>
                <a:schemeClr val="accent2"/>
              </a:buClr>
              <a:buSzPct val="100000"/>
              <a:buChar char="-"/>
            </a:pPr>
            <a:r>
              <a:t/>
            </a:r>
            <a:endParaRPr>
              <a:solidFill>
                <a:schemeClr val="accent2"/>
              </a:solidFill>
            </a:endParaRPr>
          </a:p>
        </p:txBody>
      </p:sp>
      <p:pic>
        <p:nvPicPr>
          <p:cNvPr id="320" name="Google Shape;320;p43"/>
          <p:cNvPicPr preferRelativeResize="0"/>
          <p:nvPr/>
        </p:nvPicPr>
        <p:blipFill>
          <a:blip r:embed="rId3">
            <a:alphaModFix/>
          </a:blip>
          <a:stretch>
            <a:fillRect/>
          </a:stretch>
        </p:blipFill>
        <p:spPr>
          <a:xfrm>
            <a:off x="4456025" y="654375"/>
            <a:ext cx="4724724" cy="2996470"/>
          </a:xfrm>
          <a:prstGeom prst="rect">
            <a:avLst/>
          </a:prstGeom>
          <a:noFill/>
          <a:ln>
            <a:noFill/>
          </a:ln>
        </p:spPr>
      </p:pic>
      <p:sp>
        <p:nvSpPr>
          <p:cNvPr id="321" name="Google Shape;321;p43"/>
          <p:cNvSpPr txBox="1"/>
          <p:nvPr>
            <p:ph idx="1" type="body"/>
          </p:nvPr>
        </p:nvSpPr>
        <p:spPr>
          <a:xfrm>
            <a:off x="127825" y="1898400"/>
            <a:ext cx="3936900" cy="786900"/>
          </a:xfrm>
          <a:prstGeom prst="rect">
            <a:avLst/>
          </a:prstGeom>
        </p:spPr>
        <p:txBody>
          <a:bodyPr anchorCtr="0" anchor="t" bIns="91425" lIns="91425" spcFirstLastPara="1" rIns="91425" wrap="square" tIns="91425">
            <a:normAutofit fontScale="25000" lnSpcReduction="20000"/>
          </a:bodyPr>
          <a:lstStyle/>
          <a:p>
            <a:pPr indent="-311150" lvl="0" marL="457200" rtl="0" algn="l">
              <a:spcBef>
                <a:spcPts val="0"/>
              </a:spcBef>
              <a:spcAft>
                <a:spcPts val="0"/>
              </a:spcAft>
              <a:buClr>
                <a:schemeClr val="accent2"/>
              </a:buClr>
              <a:buSzPct val="100000"/>
              <a:buChar char="-"/>
            </a:pPr>
            <a:r>
              <a:rPr lang="en" sz="5200">
                <a:solidFill>
                  <a:schemeClr val="accent2"/>
                </a:solidFill>
              </a:rPr>
              <a:t>2024 Roster: Showed more inefficiencies with a significant cluster of overpaid underperformers, highlighting the need for strategic adjustments in salary allocation and player performance improvement.</a:t>
            </a:r>
            <a:endParaRPr sz="5200">
              <a:solidFill>
                <a:schemeClr val="accent2"/>
              </a:solidFill>
            </a:endParaRPr>
          </a:p>
          <a:p>
            <a:pPr indent="-249237" lvl="0" marL="457200" rtl="0" algn="l">
              <a:spcBef>
                <a:spcPts val="0"/>
              </a:spcBef>
              <a:spcAft>
                <a:spcPts val="0"/>
              </a:spcAft>
              <a:buClr>
                <a:schemeClr val="accent2"/>
              </a:buClr>
              <a:buSzPct val="100000"/>
              <a:buChar char="-"/>
            </a:pPr>
            <a:r>
              <a:t/>
            </a:r>
            <a:endParaRPr>
              <a:solidFill>
                <a:schemeClr val="accen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Avg. WAR by Position and Year</a:t>
            </a:r>
            <a:r>
              <a:rPr lang="en"/>
              <a:t> </a:t>
            </a:r>
            <a:endParaRPr/>
          </a:p>
        </p:txBody>
      </p:sp>
      <p:sp>
        <p:nvSpPr>
          <p:cNvPr id="327" name="Google Shape;327;p44"/>
          <p:cNvSpPr txBox="1"/>
          <p:nvPr>
            <p:ph idx="1" type="body"/>
          </p:nvPr>
        </p:nvSpPr>
        <p:spPr>
          <a:xfrm>
            <a:off x="177725" y="1492500"/>
            <a:ext cx="4088700" cy="786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2"/>
              </a:buClr>
              <a:buSzPts val="1300"/>
              <a:buChar char="●"/>
            </a:pPr>
            <a:r>
              <a:rPr lang="en">
                <a:solidFill>
                  <a:schemeClr val="accent2"/>
                </a:solidFill>
              </a:rPr>
              <a:t>Improved Infield Performance (2024):</a:t>
            </a:r>
            <a:endParaRPr>
              <a:solidFill>
                <a:schemeClr val="accent2"/>
              </a:solidFill>
            </a:endParaRPr>
          </a:p>
          <a:p>
            <a:pPr indent="-298450" lvl="1" marL="914400" rtl="0" algn="l">
              <a:spcBef>
                <a:spcPts val="0"/>
              </a:spcBef>
              <a:spcAft>
                <a:spcPts val="0"/>
              </a:spcAft>
              <a:buClr>
                <a:schemeClr val="accent2"/>
              </a:buClr>
              <a:buSzPts val="1100"/>
              <a:buChar char="○"/>
            </a:pPr>
            <a:r>
              <a:rPr lang="en">
                <a:solidFill>
                  <a:schemeClr val="accent2"/>
                </a:solidFill>
              </a:rPr>
              <a:t>The infield positions (1B, 2B, SS, 3B) in 2024 show a marked improvement in average WAR compared to 2007. This suggests strategic improvements in player acquisition or development for these positions.</a:t>
            </a:r>
            <a:endParaRPr>
              <a:solidFill>
                <a:schemeClr val="accent2"/>
              </a:solidFill>
            </a:endParaRPr>
          </a:p>
        </p:txBody>
      </p:sp>
      <p:pic>
        <p:nvPicPr>
          <p:cNvPr id="328" name="Google Shape;328;p44"/>
          <p:cNvPicPr preferRelativeResize="0"/>
          <p:nvPr/>
        </p:nvPicPr>
        <p:blipFill>
          <a:blip r:embed="rId3">
            <a:alphaModFix/>
          </a:blip>
          <a:stretch>
            <a:fillRect/>
          </a:stretch>
        </p:blipFill>
        <p:spPr>
          <a:xfrm>
            <a:off x="4637900" y="457950"/>
            <a:ext cx="4724724" cy="3620041"/>
          </a:xfrm>
          <a:prstGeom prst="rect">
            <a:avLst/>
          </a:prstGeom>
          <a:noFill/>
          <a:ln>
            <a:noFill/>
          </a:ln>
        </p:spPr>
      </p:pic>
      <p:sp>
        <p:nvSpPr>
          <p:cNvPr id="329" name="Google Shape;329;p44"/>
          <p:cNvSpPr txBox="1"/>
          <p:nvPr>
            <p:ph idx="1" type="body"/>
          </p:nvPr>
        </p:nvSpPr>
        <p:spPr>
          <a:xfrm>
            <a:off x="0" y="2758000"/>
            <a:ext cx="4324500" cy="786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2"/>
              </a:buClr>
              <a:buSzPts val="1300"/>
              <a:buChar char="●"/>
            </a:pPr>
            <a:r>
              <a:rPr lang="en">
                <a:solidFill>
                  <a:schemeClr val="accent2"/>
                </a:solidFill>
              </a:rPr>
              <a:t>Decline in Outfield Performance (2024):</a:t>
            </a:r>
            <a:endParaRPr>
              <a:solidFill>
                <a:schemeClr val="accent2"/>
              </a:solidFill>
            </a:endParaRPr>
          </a:p>
          <a:p>
            <a:pPr indent="-298450" lvl="1" marL="914400" rtl="0" algn="l">
              <a:spcBef>
                <a:spcPts val="0"/>
              </a:spcBef>
              <a:spcAft>
                <a:spcPts val="0"/>
              </a:spcAft>
              <a:buClr>
                <a:schemeClr val="accent2"/>
              </a:buClr>
              <a:buSzPts val="1100"/>
              <a:buChar char="○"/>
            </a:pPr>
            <a:r>
              <a:rPr lang="en" sz="1100">
                <a:solidFill>
                  <a:schemeClr val="accent2"/>
                </a:solidFill>
              </a:rPr>
              <a:t>The outfield positions (LF, CF, RF) show a decline in average WAR in 2024 compared to 2007. This indicates a need to reassess the outfield roster and make improvements either through player development or acquisitions.</a:t>
            </a:r>
            <a:endParaRPr sz="1100">
              <a:solidFill>
                <a:schemeClr val="accent2"/>
              </a:solidFill>
            </a:endParaRPr>
          </a:p>
          <a:p>
            <a:pPr indent="0" lvl="0" marL="457200" rtl="0" algn="l">
              <a:spcBef>
                <a:spcPts val="1200"/>
              </a:spcBef>
              <a:spcAft>
                <a:spcPts val="1200"/>
              </a:spcAft>
              <a:buNone/>
            </a:pPr>
            <a:r>
              <a:t/>
            </a:r>
            <a:endParaRPr sz="1100">
              <a:solidFill>
                <a:schemeClr val="accen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35" name="Google Shape;335;p45"/>
          <p:cNvSpPr txBox="1"/>
          <p:nvPr>
            <p:ph idx="1" type="body"/>
          </p:nvPr>
        </p:nvSpPr>
        <p:spPr>
          <a:xfrm>
            <a:off x="4657200" y="612700"/>
            <a:ext cx="4166400" cy="409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150">
                <a:solidFill>
                  <a:srgbClr val="000000"/>
                </a:solidFill>
                <a:latin typeface="Merriweather Light"/>
                <a:ea typeface="Merriweather Light"/>
                <a:cs typeface="Merriweather Light"/>
                <a:sym typeface="Merriweather Light"/>
              </a:rPr>
              <a:t>Observations and Recommendations</a:t>
            </a:r>
            <a:endParaRPr sz="1150">
              <a:solidFill>
                <a:srgbClr val="000000"/>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sz="1150">
              <a:solidFill>
                <a:srgbClr val="000000"/>
              </a:solidFill>
              <a:latin typeface="Arial"/>
              <a:ea typeface="Arial"/>
              <a:cs typeface="Arial"/>
              <a:sym typeface="Arial"/>
            </a:endParaRPr>
          </a:p>
          <a:p>
            <a:pPr indent="0" lvl="0" marL="0" rtl="0" algn="l">
              <a:spcBef>
                <a:spcPts val="0"/>
              </a:spcBef>
              <a:spcAft>
                <a:spcPts val="0"/>
              </a:spcAft>
              <a:buNone/>
            </a:pPr>
            <a:r>
              <a:rPr lang="en" sz="1150">
                <a:solidFill>
                  <a:srgbClr val="000000"/>
                </a:solidFill>
                <a:latin typeface="Arial"/>
                <a:ea typeface="Arial"/>
                <a:cs typeface="Arial"/>
                <a:sym typeface="Arial"/>
              </a:rPr>
              <a:t>After thoroughly analyzing the Colorado Rockies' 2007 World Series team against the current 2024 roster, several key areas have emerged where improvements are crucial for a successful return to the postseason. The 2007 team was distinguished by its higher on-base percentage (OBP) and more effective pitching, notably in terms of earned run average (ERA) and strikeout-to-walk ratios. In contrast, the 2024 Rockies struggle with a lower OBP and have shown deficiencies in pitching, particularly in ERA and strikeout performance.</a:t>
            </a:r>
            <a:endParaRPr sz="1150">
              <a:solidFill>
                <a:srgbClr val="000000"/>
              </a:solidFill>
              <a:latin typeface="Arial"/>
              <a:ea typeface="Arial"/>
              <a:cs typeface="Arial"/>
              <a:sym typeface="Arial"/>
            </a:endParaRPr>
          </a:p>
          <a:p>
            <a:pPr indent="0" lvl="0" marL="0" rtl="0" algn="l">
              <a:spcBef>
                <a:spcPts val="0"/>
              </a:spcBef>
              <a:spcAft>
                <a:spcPts val="0"/>
              </a:spcAft>
              <a:buNone/>
            </a:pPr>
            <a:r>
              <a:t/>
            </a:r>
            <a:endParaRPr sz="1150">
              <a:solidFill>
                <a:srgbClr val="000000"/>
              </a:solidFill>
              <a:latin typeface="Arial"/>
              <a:ea typeface="Arial"/>
              <a:cs typeface="Arial"/>
              <a:sym typeface="Arial"/>
            </a:endParaRPr>
          </a:p>
          <a:p>
            <a:pPr indent="0" lvl="0" marL="0" rtl="0" algn="l">
              <a:spcBef>
                <a:spcPts val="0"/>
              </a:spcBef>
              <a:spcAft>
                <a:spcPts val="0"/>
              </a:spcAft>
              <a:buNone/>
            </a:pPr>
            <a:r>
              <a:rPr lang="en" sz="1150">
                <a:solidFill>
                  <a:srgbClr val="000000"/>
                </a:solidFill>
                <a:latin typeface="Arial"/>
                <a:ea typeface="Arial"/>
                <a:cs typeface="Arial"/>
                <a:sym typeface="Arial"/>
              </a:rPr>
              <a:t>For the Rockies to regain their competitive edge, the focus should be on improving their OBP, especially in positions where the current roster is underperforming, such as the outfield and shortstop. Seeking trades or acquisitions for players with strong OBP metrics can address these gaps. Additionally, the pitching staff needs attention; improving ERA and the strikeout-to-walk ratio is essential. This may involve targeting new pitchers or optimizing the performance of current players.</a:t>
            </a:r>
            <a:endParaRPr sz="1150">
              <a:solidFill>
                <a:srgbClr val="000000"/>
              </a:solidFill>
              <a:latin typeface="Arial"/>
              <a:ea typeface="Arial"/>
              <a:cs typeface="Arial"/>
              <a:sym typeface="Arial"/>
            </a:endParaRPr>
          </a:p>
          <a:p>
            <a:pPr indent="0" lvl="0" marL="0" rtl="0" algn="l">
              <a:spcBef>
                <a:spcPts val="0"/>
              </a:spcBef>
              <a:spcAft>
                <a:spcPts val="0"/>
              </a:spcAft>
              <a:buNone/>
            </a:pPr>
            <a:r>
              <a:t/>
            </a:r>
            <a:endParaRPr sz="1150">
              <a:solidFill>
                <a:srgbClr val="000000"/>
              </a:solidFill>
              <a:latin typeface="Arial"/>
              <a:ea typeface="Arial"/>
              <a:cs typeface="Arial"/>
              <a:sym typeface="Arial"/>
            </a:endParaRPr>
          </a:p>
          <a:p>
            <a:pPr indent="0" lvl="0" marL="0" rtl="0" algn="l">
              <a:spcBef>
                <a:spcPts val="0"/>
              </a:spcBef>
              <a:spcAft>
                <a:spcPts val="0"/>
              </a:spcAft>
              <a:buNone/>
            </a:pPr>
            <a:r>
              <a:rPr lang="en" sz="1150">
                <a:solidFill>
                  <a:srgbClr val="000000"/>
                </a:solidFill>
                <a:latin typeface="Arial"/>
                <a:ea typeface="Arial"/>
                <a:cs typeface="Arial"/>
                <a:sym typeface="Arial"/>
              </a:rPr>
              <a:t>The analysis also highlights that while infield positions have shown improvement in WAR (Wins Above Replacement) compared to 2007, the outfield positions have declined. This suggests a need for strategic adjustments either through player development or new acquisitions. Addressing these areas will help the Rockies realign with the successful strategies of the 2007 team and put them on a stronger path toward another World Series appearance.</a:t>
            </a:r>
            <a:endParaRPr sz="1150">
              <a:solidFill>
                <a:srgbClr val="000000"/>
              </a:solidFill>
              <a:latin typeface="Arial"/>
              <a:ea typeface="Arial"/>
              <a:cs typeface="Arial"/>
              <a:sym typeface="Arial"/>
            </a:endParaRPr>
          </a:p>
        </p:txBody>
      </p:sp>
      <p:cxnSp>
        <p:nvCxnSpPr>
          <p:cNvPr id="336" name="Google Shape;336;p45"/>
          <p:cNvCxnSpPr/>
          <p:nvPr/>
        </p:nvCxnSpPr>
        <p:spPr>
          <a:xfrm>
            <a:off x="4699825" y="914900"/>
            <a:ext cx="3972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ph idx="1" type="subTitle"/>
          </p:nvPr>
        </p:nvSpPr>
        <p:spPr>
          <a:xfrm>
            <a:off x="418125" y="200863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Q&amp;A</a:t>
            </a:r>
            <a:endParaRPr/>
          </a:p>
        </p:txBody>
      </p:sp>
      <p:sp>
        <p:nvSpPr>
          <p:cNvPr id="342" name="Google Shape;342;p4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7"/>
          <p:cNvSpPr txBox="1"/>
          <p:nvPr>
            <p:ph type="title"/>
          </p:nvPr>
        </p:nvSpPr>
        <p:spPr>
          <a:xfrm>
            <a:off x="311675" y="798600"/>
            <a:ext cx="19743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Sources</a:t>
            </a:r>
            <a:endParaRPr/>
          </a:p>
        </p:txBody>
      </p:sp>
      <p:cxnSp>
        <p:nvCxnSpPr>
          <p:cNvPr id="348" name="Google Shape;348;p47"/>
          <p:cNvCxnSpPr/>
          <p:nvPr/>
        </p:nvCxnSpPr>
        <p:spPr>
          <a:xfrm>
            <a:off x="2542600" y="349900"/>
            <a:ext cx="0" cy="4467000"/>
          </a:xfrm>
          <a:prstGeom prst="straightConnector1">
            <a:avLst/>
          </a:prstGeom>
          <a:noFill/>
          <a:ln cap="flat" cmpd="sng" w="9525">
            <a:solidFill>
              <a:schemeClr val="dk2"/>
            </a:solidFill>
            <a:prstDash val="solid"/>
            <a:round/>
            <a:headEnd len="med" w="med" type="none"/>
            <a:tailEnd len="med" w="med" type="none"/>
          </a:ln>
        </p:spPr>
      </p:cxnSp>
      <p:sp>
        <p:nvSpPr>
          <p:cNvPr id="349" name="Google Shape;349;p47"/>
          <p:cNvSpPr txBox="1"/>
          <p:nvPr/>
        </p:nvSpPr>
        <p:spPr>
          <a:xfrm>
            <a:off x="2834175" y="314900"/>
            <a:ext cx="6041700" cy="44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Data was pulled from tables located on </a:t>
            </a:r>
            <a:r>
              <a:rPr lang="en" u="sng">
                <a:solidFill>
                  <a:schemeClr val="hlink"/>
                </a:solidFill>
                <a:latin typeface="Roboto"/>
                <a:ea typeface="Roboto"/>
                <a:cs typeface="Roboto"/>
                <a:sym typeface="Roboto"/>
                <a:hlinkClick r:id="rId3"/>
              </a:rPr>
              <a:t>www.baseball-reference.com</a:t>
            </a:r>
            <a:r>
              <a:rPr lang="en">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"https://www.baseball-reference.com/teams/COL/202</a:t>
            </a:r>
            <a:endParaRPr sz="900">
              <a:solidFill>
                <a:srgbClr val="6A9955"/>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"https://www.baseball-reference.com/teams/COL/2024.shtml#team_pitching"</a:t>
            </a:r>
            <a:r>
              <a:rPr lang="en" sz="900">
                <a:solidFill>
                  <a:srgbClr val="CE9178"/>
                </a:solidFill>
                <a:latin typeface="Roboto"/>
                <a:ea typeface="Roboto"/>
                <a:cs typeface="Roboto"/>
                <a:sym typeface="Roboto"/>
              </a:rPr>
              <a:t>4.shtml#team_batting"</a:t>
            </a:r>
            <a:endParaRPr sz="900">
              <a:solidFill>
                <a:srgbClr val="CE9178"/>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"https://www.baseball-reference.com/teams/COL/2024-fielding.shtml#standard_fielding"</a:t>
            </a:r>
            <a:endParaRPr sz="900">
              <a:solidFill>
                <a:srgbClr val="CE9178"/>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"https://www.baseball-reference.com/teams/COL/colorado-rockies-salaries-and-contracts.shtml#payroll"</a:t>
            </a:r>
            <a:endParaRPr sz="900">
              <a:solidFill>
                <a:srgbClr val="6A9955"/>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"https://www.baseball-reference.com/teams/COL/2024-batting.shtml#players_value_batting"</a:t>
            </a:r>
            <a:endParaRPr sz="900">
              <a:solidFill>
                <a:srgbClr val="CE9178"/>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"https://www.baseball-reference.com/teams/COL/2024-batting.shtml#players_cumulative_batting"</a:t>
            </a:r>
            <a:endParaRPr sz="900">
              <a:solidFill>
                <a:srgbClr val="CE9178"/>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"https://www.baseball-reference.com/teams/COL/2024.shtml#appearances"</a:t>
            </a:r>
            <a:endParaRPr sz="900">
              <a:solidFill>
                <a:srgbClr val="CE9178"/>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"https://www.baseball-reference.com/teams/COL/2024.shtml#players_value_pitching"</a:t>
            </a:r>
            <a:endParaRPr sz="900">
              <a:solidFill>
                <a:srgbClr val="CE9178"/>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"https://www.baseball-reference.com/teams/COL/2007.shtml#team_batting"</a:t>
            </a:r>
            <a:endParaRPr sz="900">
              <a:solidFill>
                <a:srgbClr val="CE9178"/>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"https://www.baseball-reference.com/teams/COL/2007.shtml#team_pitching"</a:t>
            </a:r>
            <a:endParaRPr sz="900">
              <a:solidFill>
                <a:srgbClr val="CE9178"/>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"https://www.baseball-reference.com/teams/COL/2007.shtml#standard_fielding"</a:t>
            </a:r>
            <a:endParaRPr sz="900">
              <a:solidFill>
                <a:srgbClr val="CE9178"/>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"https://www.baseball-reference.com/teams/COL/2007.shtml#appearances"</a:t>
            </a:r>
            <a:endParaRPr sz="900">
              <a:solidFill>
                <a:srgbClr val="CE9178"/>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"https://www.baseball-reference.com/teams/COL/2007.shtml#coaches"</a:t>
            </a:r>
            <a:endParaRPr sz="900">
              <a:solidFill>
                <a:srgbClr val="CE9178"/>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"https://www.baseball-reference.com/teams/COL/2007.shtml#players_value_batting"</a:t>
            </a:r>
            <a:endParaRPr sz="900">
              <a:solidFill>
                <a:srgbClr val="CE9178"/>
              </a:solidFill>
              <a:latin typeface="Roboto"/>
              <a:ea typeface="Roboto"/>
              <a:cs typeface="Roboto"/>
              <a:sym typeface="Roboto"/>
            </a:endParaRPr>
          </a:p>
          <a:p>
            <a:pPr indent="0" lvl="0" marL="0" rtl="0" algn="l">
              <a:lnSpc>
                <a:spcPct val="135714"/>
              </a:lnSpc>
              <a:spcBef>
                <a:spcPts val="0"/>
              </a:spcBef>
              <a:spcAft>
                <a:spcPts val="0"/>
              </a:spcAft>
              <a:buNone/>
            </a:pPr>
            <a:r>
              <a:rPr lang="en" sz="900">
                <a:solidFill>
                  <a:srgbClr val="CE9178"/>
                </a:solidFill>
                <a:latin typeface="Roboto"/>
                <a:ea typeface="Roboto"/>
                <a:cs typeface="Roboto"/>
                <a:sym typeface="Roboto"/>
              </a:rPr>
              <a:t>"https://www.baseball-reference.com/teams/COL/2007.shtml#players_value_pitching"</a:t>
            </a:r>
            <a:endParaRPr sz="900">
              <a:solidFill>
                <a:srgbClr val="CE9178"/>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a:t>
            </a:r>
            <a:endParaRPr/>
          </a:p>
        </p:txBody>
      </p:sp>
      <p:pic>
        <p:nvPicPr>
          <p:cNvPr id="360" name="Google Shape;360;p49"/>
          <p:cNvPicPr preferRelativeResize="0"/>
          <p:nvPr/>
        </p:nvPicPr>
        <p:blipFill>
          <a:blip r:embed="rId3">
            <a:alphaModFix/>
          </a:blip>
          <a:stretch>
            <a:fillRect/>
          </a:stretch>
        </p:blipFill>
        <p:spPr>
          <a:xfrm>
            <a:off x="7070098" y="1751198"/>
            <a:ext cx="541500" cy="422725"/>
          </a:xfrm>
          <a:prstGeom prst="rect">
            <a:avLst/>
          </a:prstGeom>
          <a:noFill/>
          <a:ln>
            <a:noFill/>
          </a:ln>
        </p:spPr>
      </p:pic>
      <p:sp>
        <p:nvSpPr>
          <p:cNvPr id="361" name="Google Shape;361;p49"/>
          <p:cNvSpPr txBox="1"/>
          <p:nvPr>
            <p:ph idx="1" type="body"/>
          </p:nvPr>
        </p:nvSpPr>
        <p:spPr>
          <a:xfrm>
            <a:off x="81775" y="1094825"/>
            <a:ext cx="4166400" cy="4098600"/>
          </a:xfrm>
          <a:prstGeom prst="rect">
            <a:avLst/>
          </a:prstGeom>
        </p:spPr>
        <p:txBody>
          <a:bodyPr anchorCtr="0" anchor="t" bIns="91425" lIns="91425" spcFirstLastPara="1" rIns="91425" wrap="square" tIns="91425">
            <a:normAutofit/>
          </a:bodyPr>
          <a:lstStyle/>
          <a:p>
            <a:pPr indent="-317500" lvl="0" marL="457200" marR="0" rtl="0" algn="l">
              <a:lnSpc>
                <a:spcPct val="100000"/>
              </a:lnSpc>
              <a:spcBef>
                <a:spcPts val="0"/>
              </a:spcBef>
              <a:spcAft>
                <a:spcPts val="0"/>
              </a:spcAft>
              <a:buClr>
                <a:schemeClr val="lt1"/>
              </a:buClr>
              <a:buSzPts val="1400"/>
              <a:buFont typeface="Arial"/>
              <a:buChar char="-"/>
            </a:pPr>
            <a:r>
              <a:rPr lang="en">
                <a:solidFill>
                  <a:schemeClr val="lt1"/>
                </a:solidFill>
              </a:rPr>
              <a:t>Obvious correlations</a:t>
            </a:r>
            <a:endParaRPr>
              <a:solidFill>
                <a:schemeClr val="lt1"/>
              </a:solidFill>
            </a:endParaRPr>
          </a:p>
          <a:p>
            <a:pPr indent="-317500" lvl="1" marL="914400" marR="0" rtl="0" algn="l">
              <a:lnSpc>
                <a:spcPct val="100000"/>
              </a:lnSpc>
              <a:spcBef>
                <a:spcPts val="0"/>
              </a:spcBef>
              <a:spcAft>
                <a:spcPts val="0"/>
              </a:spcAft>
              <a:buClr>
                <a:schemeClr val="lt1"/>
              </a:buClr>
              <a:buSzPts val="1400"/>
              <a:buFont typeface="Arial"/>
              <a:buChar char="-"/>
            </a:pPr>
            <a:r>
              <a:rPr lang="en" sz="1300">
                <a:solidFill>
                  <a:schemeClr val="lt1"/>
                </a:solidFill>
              </a:rPr>
              <a:t>I.e. OBP to BA, Hits and At Bats etc.</a:t>
            </a:r>
            <a:endParaRPr sz="1300">
              <a:solidFill>
                <a:schemeClr val="lt1"/>
              </a:solidFill>
            </a:endParaRPr>
          </a:p>
          <a:p>
            <a:pPr indent="-317500" lvl="0" marL="457200" marR="0" rtl="0" algn="l">
              <a:lnSpc>
                <a:spcPct val="100000"/>
              </a:lnSpc>
              <a:spcBef>
                <a:spcPts val="0"/>
              </a:spcBef>
              <a:spcAft>
                <a:spcPts val="0"/>
              </a:spcAft>
              <a:buClr>
                <a:schemeClr val="lt1"/>
              </a:buClr>
              <a:buSzPts val="1400"/>
              <a:buFont typeface="Arial"/>
              <a:buChar char="-"/>
            </a:pPr>
            <a:r>
              <a:rPr lang="en">
                <a:solidFill>
                  <a:schemeClr val="lt1"/>
                </a:solidFill>
              </a:rPr>
              <a:t>Big focus on how average hits correlate to runs earned. </a:t>
            </a:r>
            <a:endParaRPr>
              <a:solidFill>
                <a:schemeClr val="lt1"/>
              </a:solidFill>
            </a:endParaRPr>
          </a:p>
          <a:p>
            <a:pPr indent="-317500" lvl="1" marL="914400" marR="0" rtl="0" algn="l">
              <a:lnSpc>
                <a:spcPct val="100000"/>
              </a:lnSpc>
              <a:spcBef>
                <a:spcPts val="0"/>
              </a:spcBef>
              <a:spcAft>
                <a:spcPts val="0"/>
              </a:spcAft>
              <a:buClr>
                <a:schemeClr val="lt1"/>
              </a:buClr>
              <a:buSzPts val="1400"/>
              <a:buFont typeface="Arial"/>
              <a:buChar char="-"/>
            </a:pPr>
            <a:r>
              <a:rPr lang="en" sz="1300">
                <a:solidFill>
                  <a:schemeClr val="lt1"/>
                </a:solidFill>
              </a:rPr>
              <a:t>Getting on base earns runs.</a:t>
            </a:r>
            <a:endParaRPr/>
          </a:p>
        </p:txBody>
      </p:sp>
      <p:pic>
        <p:nvPicPr>
          <p:cNvPr id="362" name="Google Shape;362;p49"/>
          <p:cNvPicPr preferRelativeResize="0"/>
          <p:nvPr/>
        </p:nvPicPr>
        <p:blipFill>
          <a:blip r:embed="rId4">
            <a:alphaModFix/>
          </a:blip>
          <a:stretch>
            <a:fillRect/>
          </a:stretch>
        </p:blipFill>
        <p:spPr>
          <a:xfrm>
            <a:off x="4336675" y="703718"/>
            <a:ext cx="4796125" cy="3901908"/>
          </a:xfrm>
          <a:prstGeom prst="rect">
            <a:avLst/>
          </a:prstGeom>
          <a:noFill/>
          <a:ln>
            <a:noFill/>
          </a:ln>
        </p:spPr>
      </p:pic>
      <p:sp>
        <p:nvSpPr>
          <p:cNvPr id="363" name="Google Shape;363;p49"/>
          <p:cNvSpPr/>
          <p:nvPr/>
        </p:nvSpPr>
        <p:spPr>
          <a:xfrm>
            <a:off x="7239000" y="2790250"/>
            <a:ext cx="541500" cy="481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4" name="Google Shape;364;p49"/>
          <p:cNvSpPr txBox="1"/>
          <p:nvPr/>
        </p:nvSpPr>
        <p:spPr>
          <a:xfrm>
            <a:off x="108750" y="4605625"/>
            <a:ext cx="892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Batting</a:t>
            </a:r>
            <a:endParaRPr sz="1300">
              <a:solidFill>
                <a:schemeClr val="lt1"/>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0"/>
          <p:cNvSpPr/>
          <p:nvPr/>
        </p:nvSpPr>
        <p:spPr>
          <a:xfrm>
            <a:off x="693800" y="3151475"/>
            <a:ext cx="3398400" cy="599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0" name="Google Shape;370;p5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Home Runs Allowed (HR)</a:t>
            </a:r>
            <a:endParaRPr/>
          </a:p>
        </p:txBody>
      </p:sp>
      <p:sp>
        <p:nvSpPr>
          <p:cNvPr id="371" name="Google Shape;371;p50"/>
          <p:cNvSpPr txBox="1"/>
          <p:nvPr>
            <p:ph idx="1" type="body"/>
          </p:nvPr>
        </p:nvSpPr>
        <p:spPr>
          <a:xfrm>
            <a:off x="311700" y="2472008"/>
            <a:ext cx="3758100" cy="185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2"/>
              </a:buClr>
              <a:buSzPts val="1300"/>
              <a:buChar char="-"/>
            </a:pPr>
            <a:r>
              <a:rPr lang="en">
                <a:solidFill>
                  <a:schemeClr val="accent2"/>
                </a:solidFill>
              </a:rPr>
              <a:t>There are nearly </a:t>
            </a:r>
            <a:r>
              <a:rPr lang="en">
                <a:solidFill>
                  <a:schemeClr val="accent2"/>
                </a:solidFill>
              </a:rPr>
              <a:t>negligible</a:t>
            </a:r>
            <a:r>
              <a:rPr lang="en">
                <a:solidFill>
                  <a:schemeClr val="accent2"/>
                </a:solidFill>
              </a:rPr>
              <a:t> differences in performance between 2007 and 2024 teams. However, CL and RP positions perform modestly worse in 2024, and have played fewer games in their season so far.</a:t>
            </a:r>
            <a:endParaRPr>
              <a:solidFill>
                <a:schemeClr val="accent2"/>
              </a:solidFill>
            </a:endParaRPr>
          </a:p>
        </p:txBody>
      </p:sp>
      <p:pic>
        <p:nvPicPr>
          <p:cNvPr id="372" name="Google Shape;372;p50"/>
          <p:cNvPicPr preferRelativeResize="0"/>
          <p:nvPr/>
        </p:nvPicPr>
        <p:blipFill>
          <a:blip r:embed="rId3">
            <a:alphaModFix/>
          </a:blip>
          <a:stretch>
            <a:fillRect/>
          </a:stretch>
        </p:blipFill>
        <p:spPr>
          <a:xfrm>
            <a:off x="4381500" y="190500"/>
            <a:ext cx="4762500" cy="4762500"/>
          </a:xfrm>
          <a:prstGeom prst="rect">
            <a:avLst/>
          </a:prstGeom>
          <a:noFill/>
          <a:ln>
            <a:noFill/>
          </a:ln>
        </p:spPr>
      </p:pic>
      <p:sp>
        <p:nvSpPr>
          <p:cNvPr id="373" name="Google Shape;373;p50"/>
          <p:cNvSpPr/>
          <p:nvPr/>
        </p:nvSpPr>
        <p:spPr>
          <a:xfrm>
            <a:off x="380425" y="1533794"/>
            <a:ext cx="3569100" cy="8457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1646B"/>
                </a:solidFill>
                <a:latin typeface="Merriweather Light"/>
                <a:ea typeface="Merriweather Light"/>
                <a:cs typeface="Merriweather Light"/>
                <a:sym typeface="Merriweather Light"/>
              </a:rPr>
              <a:t>Home runs allowed refers to the number of times a pitcher has given up a home run to an opposing batter.</a:t>
            </a:r>
            <a:endParaRPr>
              <a:latin typeface="Merriweather Light"/>
              <a:ea typeface="Merriweather Light"/>
              <a:cs typeface="Merriweather Light"/>
              <a:sym typeface="Merriweather Light"/>
            </a:endParaRPr>
          </a:p>
        </p:txBody>
      </p:sp>
      <p:sp>
        <p:nvSpPr>
          <p:cNvPr id="374" name="Google Shape;374;p50"/>
          <p:cNvSpPr txBox="1"/>
          <p:nvPr/>
        </p:nvSpPr>
        <p:spPr>
          <a:xfrm>
            <a:off x="355750" y="125525"/>
            <a:ext cx="2318100" cy="2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3"/>
                </a:solidFill>
                <a:latin typeface="Merriweather Black"/>
                <a:ea typeface="Merriweather Black"/>
                <a:cs typeface="Merriweather Black"/>
                <a:sym typeface="Merriweather Black"/>
              </a:rPr>
              <a:t>PITCHING</a:t>
            </a:r>
            <a:endParaRPr sz="1300">
              <a:solidFill>
                <a:schemeClr val="accent3"/>
              </a:solidFill>
              <a:latin typeface="Merriweather Black"/>
              <a:ea typeface="Merriweather Black"/>
              <a:cs typeface="Merriweather Black"/>
              <a:sym typeface="Merriweather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108" name="Google Shape;108;p16"/>
          <p:cNvSpPr txBox="1"/>
          <p:nvPr>
            <p:ph idx="1" type="body"/>
          </p:nvPr>
        </p:nvSpPr>
        <p:spPr>
          <a:xfrm>
            <a:off x="4657200" y="61270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000000"/>
                </a:solidFill>
                <a:latin typeface="Merriweather Light"/>
                <a:ea typeface="Merriweather Light"/>
                <a:cs typeface="Merriweather Light"/>
                <a:sym typeface="Merriweather Light"/>
              </a:rPr>
              <a:t>Objective </a:t>
            </a:r>
            <a:endParaRPr sz="1150">
              <a:solidFill>
                <a:srgbClr val="000000"/>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sz="1150">
              <a:solidFill>
                <a:srgbClr val="000000"/>
              </a:solidFill>
              <a:latin typeface="Arial"/>
              <a:ea typeface="Arial"/>
              <a:cs typeface="Arial"/>
              <a:sym typeface="Arial"/>
            </a:endParaRPr>
          </a:p>
          <a:p>
            <a:pPr indent="0" lvl="0" marL="0" rtl="0" algn="l">
              <a:spcBef>
                <a:spcPts val="0"/>
              </a:spcBef>
              <a:spcAft>
                <a:spcPts val="0"/>
              </a:spcAft>
              <a:buNone/>
            </a:pPr>
            <a:r>
              <a:rPr lang="en" sz="1150">
                <a:solidFill>
                  <a:srgbClr val="000000"/>
                </a:solidFill>
                <a:latin typeface="Arial"/>
                <a:ea typeface="Arial"/>
                <a:cs typeface="Arial"/>
                <a:sym typeface="Arial"/>
              </a:rPr>
              <a:t>This analysis seeks to rejuvenate the Colorado Rockies by applying a "Moneyball"</a:t>
            </a:r>
            <a:r>
              <a:rPr lang="en" sz="1100">
                <a:solidFill>
                  <a:srgbClr val="000000"/>
                </a:solidFill>
                <a:latin typeface="Arial"/>
                <a:ea typeface="Arial"/>
                <a:cs typeface="Arial"/>
                <a:sym typeface="Arial"/>
              </a:rPr>
              <a:t> </a:t>
            </a:r>
            <a:r>
              <a:rPr lang="en" sz="1150">
                <a:solidFill>
                  <a:srgbClr val="000000"/>
                </a:solidFill>
                <a:latin typeface="Arial"/>
                <a:ea typeface="Arial"/>
                <a:cs typeface="Arial"/>
                <a:sym typeface="Arial"/>
              </a:rPr>
              <a:t>strategy, which involves a rigorous statistical analysis comparing the current players' performance metrics with those of the 2007 World Series team. By meticulously evaluating player statistics and identifying critical performance indicators, we aim to pinpoint strengths and weaknesses in the current lineup. Through this process, we will recommend targeted changes such as potential trades or acquisitions to optimize team composition and improve overall performance. </a:t>
            </a:r>
            <a:endParaRPr sz="1150">
              <a:solidFill>
                <a:srgbClr val="000000"/>
              </a:solidFill>
              <a:latin typeface="Arial"/>
              <a:ea typeface="Arial"/>
              <a:cs typeface="Arial"/>
              <a:sym typeface="Arial"/>
            </a:endParaRPr>
          </a:p>
          <a:p>
            <a:pPr indent="0" lvl="0" marL="0" rtl="0" algn="l">
              <a:spcBef>
                <a:spcPts val="0"/>
              </a:spcBef>
              <a:spcAft>
                <a:spcPts val="0"/>
              </a:spcAft>
              <a:buNone/>
            </a:pPr>
            <a:r>
              <a:t/>
            </a:r>
            <a:endParaRPr sz="1150">
              <a:solidFill>
                <a:srgbClr val="000000"/>
              </a:solidFill>
              <a:latin typeface="Arial"/>
              <a:ea typeface="Arial"/>
              <a:cs typeface="Arial"/>
              <a:sym typeface="Arial"/>
            </a:endParaRPr>
          </a:p>
          <a:p>
            <a:pPr indent="0" lvl="0" marL="0" rtl="0" algn="l">
              <a:spcBef>
                <a:spcPts val="0"/>
              </a:spcBef>
              <a:spcAft>
                <a:spcPts val="0"/>
              </a:spcAft>
              <a:buNone/>
            </a:pPr>
            <a:r>
              <a:rPr lang="en" sz="1150">
                <a:solidFill>
                  <a:srgbClr val="000000"/>
                </a:solidFill>
                <a:latin typeface="Arial"/>
                <a:ea typeface="Arial"/>
                <a:cs typeface="Arial"/>
                <a:sym typeface="Arial"/>
              </a:rPr>
              <a:t>Our objective is to strategically position the Rockies for a return to the World Series, drawing on historical successes of the 2007 team and modern analytics to guide our decisions. With a focus on continuous monitoring and adaptive strategies, we envision a revitalized team that excels in the competitive landscape of Major League Baseball.</a:t>
            </a:r>
            <a:endParaRPr/>
          </a:p>
        </p:txBody>
      </p:sp>
      <p:cxnSp>
        <p:nvCxnSpPr>
          <p:cNvPr id="109" name="Google Shape;109;p16"/>
          <p:cNvCxnSpPr/>
          <p:nvPr/>
        </p:nvCxnSpPr>
        <p:spPr>
          <a:xfrm>
            <a:off x="4699825" y="914900"/>
            <a:ext cx="3972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idx="1" type="body"/>
          </p:nvPr>
        </p:nvSpPr>
        <p:spPr>
          <a:xfrm>
            <a:off x="4657200" y="61270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000000"/>
                </a:solidFill>
                <a:latin typeface="Merriweather Light"/>
                <a:ea typeface="Merriweather Light"/>
                <a:cs typeface="Merriweather Light"/>
                <a:sym typeface="Merriweather Light"/>
              </a:rPr>
              <a:t>Data Overview and Approach</a:t>
            </a:r>
            <a:endParaRPr sz="1150">
              <a:solidFill>
                <a:srgbClr val="000000"/>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sz="1150">
              <a:solidFill>
                <a:srgbClr val="000000"/>
              </a:solidFill>
              <a:latin typeface="Arial"/>
              <a:ea typeface="Arial"/>
              <a:cs typeface="Arial"/>
              <a:sym typeface="Arial"/>
            </a:endParaRPr>
          </a:p>
          <a:p>
            <a:pPr indent="0" lvl="0" marL="0" rtl="0" algn="l">
              <a:spcBef>
                <a:spcPts val="0"/>
              </a:spcBef>
              <a:spcAft>
                <a:spcPts val="0"/>
              </a:spcAft>
              <a:buNone/>
            </a:pPr>
            <a:r>
              <a:rPr lang="en" sz="1150">
                <a:solidFill>
                  <a:srgbClr val="000000"/>
                </a:solidFill>
                <a:latin typeface="Arial"/>
                <a:ea typeface="Arial"/>
                <a:cs typeface="Arial"/>
                <a:sym typeface="Arial"/>
              </a:rPr>
              <a:t>Data was collected for the Rockies 2007 and 2024 rosters from Baseball Reference resource online. The team both scraped tables from the website and downloaded excel documents to perform our analysis. </a:t>
            </a:r>
            <a:endParaRPr sz="1150">
              <a:solidFill>
                <a:srgbClr val="000000"/>
              </a:solidFill>
              <a:latin typeface="Arial"/>
              <a:ea typeface="Arial"/>
              <a:cs typeface="Arial"/>
              <a:sym typeface="Arial"/>
            </a:endParaRPr>
          </a:p>
          <a:p>
            <a:pPr indent="0" lvl="0" marL="0" rtl="0" algn="l">
              <a:spcBef>
                <a:spcPts val="0"/>
              </a:spcBef>
              <a:spcAft>
                <a:spcPts val="0"/>
              </a:spcAft>
              <a:buNone/>
            </a:pPr>
            <a:r>
              <a:t/>
            </a:r>
            <a:endParaRPr sz="1150">
              <a:solidFill>
                <a:srgbClr val="000000"/>
              </a:solidFill>
              <a:latin typeface="Arial"/>
              <a:ea typeface="Arial"/>
              <a:cs typeface="Arial"/>
              <a:sym typeface="Arial"/>
            </a:endParaRPr>
          </a:p>
          <a:p>
            <a:pPr indent="0" lvl="0" marL="0" rtl="0" algn="l">
              <a:spcBef>
                <a:spcPts val="0"/>
              </a:spcBef>
              <a:spcAft>
                <a:spcPts val="0"/>
              </a:spcAft>
              <a:buNone/>
            </a:pPr>
            <a:r>
              <a:rPr lang="en" sz="1150">
                <a:solidFill>
                  <a:srgbClr val="000000"/>
                </a:solidFill>
                <a:latin typeface="Arial"/>
                <a:ea typeface="Arial"/>
                <a:cs typeface="Arial"/>
                <a:sym typeface="Arial"/>
              </a:rPr>
              <a:t>The team took a 4-pronged approach to dividing and reviewing the data. Each team member looked at a specific subset of player statistics, including batting, pitching, and fielding. Additionally our team looked at appearance and salary data to help us determine whether certain players contribute their “worth”  to the Rockies. </a:t>
            </a:r>
            <a:endParaRPr sz="1150">
              <a:solidFill>
                <a:srgbClr val="000000"/>
              </a:solidFill>
              <a:latin typeface="Arial"/>
              <a:ea typeface="Arial"/>
              <a:cs typeface="Arial"/>
              <a:sym typeface="Arial"/>
            </a:endParaRPr>
          </a:p>
          <a:p>
            <a:pPr indent="0" lvl="0" marL="0" rtl="0" algn="l">
              <a:spcBef>
                <a:spcPts val="0"/>
              </a:spcBef>
              <a:spcAft>
                <a:spcPts val="0"/>
              </a:spcAft>
              <a:buNone/>
            </a:pPr>
            <a:r>
              <a:t/>
            </a:r>
            <a:endParaRPr sz="1150">
              <a:solidFill>
                <a:srgbClr val="000000"/>
              </a:solidFill>
              <a:latin typeface="Arial"/>
              <a:ea typeface="Arial"/>
              <a:cs typeface="Arial"/>
              <a:sym typeface="Arial"/>
            </a:endParaRPr>
          </a:p>
          <a:p>
            <a:pPr indent="0" lvl="0" marL="0" rtl="0" algn="l">
              <a:spcBef>
                <a:spcPts val="0"/>
              </a:spcBef>
              <a:spcAft>
                <a:spcPts val="0"/>
              </a:spcAft>
              <a:buNone/>
            </a:pPr>
            <a:r>
              <a:rPr lang="en" sz="1150">
                <a:solidFill>
                  <a:srgbClr val="000000"/>
                </a:solidFill>
                <a:latin typeface="Arial"/>
                <a:ea typeface="Arial"/>
                <a:cs typeface="Arial"/>
                <a:sym typeface="Arial"/>
              </a:rPr>
              <a:t>Each team member performed several statistical analysis and visualizations to better understand how the 2007 and 2024 teams performed relative to each other and identify areas for the 2024 Rockies to improve. </a:t>
            </a:r>
            <a:endParaRPr sz="1150">
              <a:solidFill>
                <a:srgbClr val="000000"/>
              </a:solidFill>
              <a:latin typeface="Arial"/>
              <a:ea typeface="Arial"/>
              <a:cs typeface="Arial"/>
              <a:sym typeface="Arial"/>
            </a:endParaRPr>
          </a:p>
        </p:txBody>
      </p:sp>
      <p:cxnSp>
        <p:nvCxnSpPr>
          <p:cNvPr id="115" name="Google Shape;115;p17"/>
          <p:cNvCxnSpPr/>
          <p:nvPr/>
        </p:nvCxnSpPr>
        <p:spPr>
          <a:xfrm>
            <a:off x="4699825" y="914900"/>
            <a:ext cx="3972900" cy="0"/>
          </a:xfrm>
          <a:prstGeom prst="straightConnector1">
            <a:avLst/>
          </a:prstGeom>
          <a:noFill/>
          <a:ln cap="flat" cmpd="sng" w="9525">
            <a:solidFill>
              <a:schemeClr val="dk2"/>
            </a:solidFill>
            <a:prstDash val="solid"/>
            <a:round/>
            <a:headEnd len="med" w="med" type="none"/>
            <a:tailEnd len="med" w="med" type="none"/>
          </a:ln>
        </p:spPr>
      </p:cxnSp>
      <p:sp>
        <p:nvSpPr>
          <p:cNvPr id="116" name="Google Shape;116;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idx="1" type="body"/>
          </p:nvPr>
        </p:nvSpPr>
        <p:spPr>
          <a:xfrm>
            <a:off x="4644675" y="61247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chemeClr val="dk1"/>
                </a:solidFill>
                <a:latin typeface="Merriweather Light"/>
                <a:ea typeface="Merriweather Light"/>
                <a:cs typeface="Merriweather Light"/>
                <a:sym typeface="Merriweather Light"/>
              </a:rPr>
              <a:t>Questions to Answer</a:t>
            </a:r>
            <a:endParaRPr sz="1150">
              <a:solidFill>
                <a:schemeClr val="dk1"/>
              </a:solidFill>
              <a:latin typeface="Merriweather Light"/>
              <a:ea typeface="Merriweather Light"/>
              <a:cs typeface="Merriweather Light"/>
              <a:sym typeface="Merriweather Light"/>
            </a:endParaRPr>
          </a:p>
          <a:p>
            <a:pPr indent="0" lvl="0" marL="457200" rtl="0" algn="l">
              <a:spcBef>
                <a:spcPts val="1200"/>
              </a:spcBef>
              <a:spcAft>
                <a:spcPts val="0"/>
              </a:spcAft>
              <a:buNone/>
            </a:pPr>
            <a:r>
              <a:t/>
            </a:r>
            <a:endParaRPr sz="1200">
              <a:solidFill>
                <a:schemeClr val="dk1"/>
              </a:solidFill>
            </a:endParaRPr>
          </a:p>
          <a:p>
            <a:pPr indent="-304800" lvl="0" marL="457200" rtl="0" algn="l">
              <a:spcBef>
                <a:spcPts val="1200"/>
              </a:spcBef>
              <a:spcAft>
                <a:spcPts val="0"/>
              </a:spcAft>
              <a:buClr>
                <a:schemeClr val="dk1"/>
              </a:buClr>
              <a:buSzPts val="1200"/>
              <a:buAutoNum type="arabicPeriod"/>
            </a:pPr>
            <a:r>
              <a:rPr lang="en" sz="1200">
                <a:solidFill>
                  <a:schemeClr val="dk1"/>
                </a:solidFill>
              </a:rPr>
              <a:t>How do the </a:t>
            </a:r>
            <a:r>
              <a:rPr b="1" lang="en" sz="1200">
                <a:solidFill>
                  <a:schemeClr val="dk1"/>
                </a:solidFill>
              </a:rPr>
              <a:t>batters</a:t>
            </a:r>
            <a:r>
              <a:rPr lang="en" sz="1200">
                <a:solidFill>
                  <a:schemeClr val="dk1"/>
                </a:solidFill>
              </a:rPr>
              <a:t> in 2024 compare to 2007, and what needs to change in order to improve the team?</a:t>
            </a:r>
            <a:br>
              <a:rPr lang="en" sz="1200">
                <a:solidFill>
                  <a:schemeClr val="dk1"/>
                </a:solidFill>
              </a:rPr>
            </a:b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How do </a:t>
            </a:r>
            <a:r>
              <a:rPr b="1" lang="en" sz="1200">
                <a:solidFill>
                  <a:schemeClr val="dk1"/>
                </a:solidFill>
              </a:rPr>
              <a:t>Starting Pitchers, Relief Pitchers, and Closing Pitchers</a:t>
            </a:r>
            <a:r>
              <a:rPr lang="en" sz="1200">
                <a:solidFill>
                  <a:schemeClr val="dk1"/>
                </a:solidFill>
              </a:rPr>
              <a:t> in 2024 compare to the 2007 roster, and what needs to change in order to improve the team?</a:t>
            </a:r>
            <a:br>
              <a:rPr lang="en" sz="1200">
                <a:solidFill>
                  <a:schemeClr val="dk1"/>
                </a:solidFill>
              </a:rPr>
            </a:b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How do does the Rockies </a:t>
            </a:r>
            <a:r>
              <a:rPr b="1" lang="en" sz="1200">
                <a:solidFill>
                  <a:schemeClr val="dk1"/>
                </a:solidFill>
              </a:rPr>
              <a:t>fielding</a:t>
            </a:r>
            <a:r>
              <a:rPr lang="en" sz="1200">
                <a:solidFill>
                  <a:schemeClr val="dk1"/>
                </a:solidFill>
              </a:rPr>
              <a:t> compare between the 2007 and 2024 seasons?</a:t>
            </a:r>
            <a:br>
              <a:rPr lang="en" sz="1200">
                <a:solidFill>
                  <a:schemeClr val="dk1"/>
                </a:solidFill>
              </a:rPr>
            </a:br>
            <a:endParaRPr sz="1200">
              <a:solidFill>
                <a:srgbClr val="FF0000"/>
              </a:solidFill>
            </a:endParaRPr>
          </a:p>
          <a:p>
            <a:pPr indent="-304800" lvl="0" marL="457200" rtl="0" algn="l">
              <a:spcBef>
                <a:spcPts val="0"/>
              </a:spcBef>
              <a:spcAft>
                <a:spcPts val="0"/>
              </a:spcAft>
              <a:buClr>
                <a:srgbClr val="1F1F1F"/>
              </a:buClr>
              <a:buSzPts val="1200"/>
              <a:buAutoNum type="arabicPeriod"/>
            </a:pPr>
            <a:r>
              <a:rPr lang="en" sz="1200">
                <a:solidFill>
                  <a:srgbClr val="1F1F1F"/>
                </a:solidFill>
              </a:rPr>
              <a:t>What changes should be made to the 2024 Rockies player roster to get them to the World Series?</a:t>
            </a:r>
            <a:endParaRPr sz="1200">
              <a:solidFill>
                <a:srgbClr val="1F1F1F"/>
              </a:solidFill>
            </a:endParaRPr>
          </a:p>
        </p:txBody>
      </p:sp>
      <p:sp>
        <p:nvSpPr>
          <p:cNvPr id="122" name="Google Shape;122;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a:t>
            </a:r>
            <a:endParaRPr/>
          </a:p>
        </p:txBody>
      </p:sp>
      <p:cxnSp>
        <p:nvCxnSpPr>
          <p:cNvPr id="123" name="Google Shape;123;p18"/>
          <p:cNvCxnSpPr/>
          <p:nvPr/>
        </p:nvCxnSpPr>
        <p:spPr>
          <a:xfrm>
            <a:off x="4699825" y="914900"/>
            <a:ext cx="3972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50" y="831175"/>
            <a:ext cx="53349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Batting</a:t>
            </a:r>
            <a:endParaRPr/>
          </a:p>
        </p:txBody>
      </p:sp>
      <p:sp>
        <p:nvSpPr>
          <p:cNvPr id="129" name="Google Shape;129;p19"/>
          <p:cNvSpPr txBox="1"/>
          <p:nvPr>
            <p:ph idx="1" type="body"/>
          </p:nvPr>
        </p:nvSpPr>
        <p:spPr>
          <a:xfrm>
            <a:off x="311700" y="2121425"/>
            <a:ext cx="8639400" cy="22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How do the batters in 2024 compare to 2007, and what needs to change in order to improve the team</a:t>
            </a:r>
            <a:r>
              <a:rPr lang="en" sz="2100"/>
              <a:t>?</a:t>
            </a:r>
            <a:endParaRPr sz="2100"/>
          </a:p>
          <a:p>
            <a:pPr indent="0" lvl="0" marL="0" rtl="0" algn="l">
              <a:spcBef>
                <a:spcPts val="1200"/>
              </a:spcBef>
              <a:spcAft>
                <a:spcPts val="0"/>
              </a:spcAft>
              <a:buNone/>
            </a:pPr>
            <a:r>
              <a:rPr lang="en" sz="2100"/>
              <a:t>We will look at: </a:t>
            </a:r>
            <a:endParaRPr sz="2100"/>
          </a:p>
          <a:p>
            <a:pPr indent="-311150" lvl="0" marL="457200" rtl="0" algn="l">
              <a:spcBef>
                <a:spcPts val="1200"/>
              </a:spcBef>
              <a:spcAft>
                <a:spcPts val="0"/>
              </a:spcAft>
              <a:buSzPts val="1300"/>
              <a:buAutoNum type="arabicPeriod"/>
            </a:pPr>
            <a:r>
              <a:rPr lang="en"/>
              <a:t>On Base Percentage (OBP)</a:t>
            </a:r>
            <a:endParaRPr/>
          </a:p>
          <a:p>
            <a:pPr indent="-311150" lvl="0" marL="457200" rtl="0" algn="l">
              <a:spcBef>
                <a:spcPts val="0"/>
              </a:spcBef>
              <a:spcAft>
                <a:spcPts val="0"/>
              </a:spcAft>
              <a:buSzPts val="1300"/>
              <a:buAutoNum type="arabicPeriod"/>
            </a:pPr>
            <a:r>
              <a:rPr lang="en"/>
              <a:t>Runs Batted In (RBI)</a:t>
            </a:r>
            <a:endParaRPr/>
          </a:p>
          <a:p>
            <a:pPr indent="-311150" lvl="0" marL="457200" rtl="0" algn="l">
              <a:spcBef>
                <a:spcPts val="0"/>
              </a:spcBef>
              <a:spcAft>
                <a:spcPts val="0"/>
              </a:spcAft>
              <a:buSzPts val="1300"/>
              <a:buAutoNum type="arabicPeriod"/>
            </a:pPr>
            <a:r>
              <a:rPr lang="en"/>
              <a:t>Runs and Hits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Base Percentage (OBP)</a:t>
            </a:r>
            <a:endParaRPr/>
          </a:p>
        </p:txBody>
      </p:sp>
      <p:sp>
        <p:nvSpPr>
          <p:cNvPr id="135" name="Google Shape;135;p20"/>
          <p:cNvSpPr txBox="1"/>
          <p:nvPr/>
        </p:nvSpPr>
        <p:spPr>
          <a:xfrm>
            <a:off x="466500" y="1235075"/>
            <a:ext cx="4961700" cy="16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Measures how often a batter reaches base through hits, walks, or by being hit by pitch, relative to their total number of opportunities to bat.</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Getting on base is crucial to creating scoring opportunities.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Higher OBP indicates a more effective batter who helps create scoring opportunities.</a:t>
            </a:r>
            <a:endParaRPr sz="1300">
              <a:solidFill>
                <a:schemeClr val="dk2"/>
              </a:solidFill>
              <a:latin typeface="Roboto"/>
              <a:ea typeface="Roboto"/>
              <a:cs typeface="Roboto"/>
              <a:sym typeface="Roboto"/>
            </a:endParaRPr>
          </a:p>
        </p:txBody>
      </p:sp>
      <p:sp>
        <p:nvSpPr>
          <p:cNvPr id="136" name="Google Shape;136;p20"/>
          <p:cNvSpPr txBox="1"/>
          <p:nvPr/>
        </p:nvSpPr>
        <p:spPr>
          <a:xfrm>
            <a:off x="5614150" y="3395375"/>
            <a:ext cx="3294600" cy="1687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solidFill>
                  <a:schemeClr val="dk2"/>
                </a:solidFill>
                <a:latin typeface="Roboto"/>
                <a:ea typeface="Roboto"/>
                <a:cs typeface="Roboto"/>
                <a:sym typeface="Roboto"/>
              </a:rPr>
              <a:t>The main statistic used in the Moneyball model is On Base Percentage.</a:t>
            </a:r>
            <a:endParaRPr sz="15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OBP </a:t>
            </a:r>
            <a:endParaRPr/>
          </a:p>
        </p:txBody>
      </p:sp>
      <p:pic>
        <p:nvPicPr>
          <p:cNvPr id="142" name="Google Shape;142;p21"/>
          <p:cNvPicPr preferRelativeResize="0"/>
          <p:nvPr/>
        </p:nvPicPr>
        <p:blipFill rotWithShape="1">
          <a:blip r:embed="rId3">
            <a:alphaModFix/>
          </a:blip>
          <a:srcRect b="0" l="0" r="-2944" t="-1812"/>
          <a:stretch/>
        </p:blipFill>
        <p:spPr>
          <a:xfrm>
            <a:off x="4392725" y="649950"/>
            <a:ext cx="4706450" cy="3776400"/>
          </a:xfrm>
          <a:prstGeom prst="rect">
            <a:avLst/>
          </a:prstGeom>
          <a:noFill/>
          <a:ln>
            <a:noFill/>
          </a:ln>
        </p:spPr>
      </p:pic>
      <p:sp>
        <p:nvSpPr>
          <p:cNvPr id="143" name="Google Shape;143;p21"/>
          <p:cNvSpPr txBox="1"/>
          <p:nvPr/>
        </p:nvSpPr>
        <p:spPr>
          <a:xfrm>
            <a:off x="180475" y="1290750"/>
            <a:ext cx="3969000" cy="12159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Char char="-"/>
            </a:pPr>
            <a:r>
              <a:rPr lang="en" sz="1300">
                <a:solidFill>
                  <a:schemeClr val="lt1"/>
                </a:solidFill>
                <a:latin typeface="Roboto"/>
                <a:ea typeface="Roboto"/>
                <a:cs typeface="Roboto"/>
                <a:sym typeface="Roboto"/>
              </a:rPr>
              <a:t>Nearly every position in 2007 had a higher OBP and RBI than 2024.</a:t>
            </a:r>
            <a:endParaRPr sz="1300">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Char char="-"/>
            </a:pPr>
            <a:r>
              <a:rPr lang="en" sz="1300">
                <a:solidFill>
                  <a:schemeClr val="lt1"/>
                </a:solidFill>
                <a:latin typeface="Roboto"/>
                <a:ea typeface="Roboto"/>
                <a:cs typeface="Roboto"/>
                <a:sym typeface="Roboto"/>
              </a:rPr>
              <a:t>Significant OBP differences specifically for Left Fielders and Right Fielders between 2007 and 2024. </a:t>
            </a:r>
            <a:endParaRPr sz="13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