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0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438E-C041-4FB2-A65C-BF14ECCE96C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A665E-522A-4510-BE17-415548ED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5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1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4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differences between an MCU and a Embedded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differences between an MCU and a Embedded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6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5532-3AC4-4A06-AD51-9B62A40EDF1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45E3-DC81-4738-99EF-B109FB83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Introduction to Build Systems using GNU Toolsets</a:t>
            </a:r>
          </a:p>
          <a:p>
            <a:r>
              <a:rPr lang="en-US" b="1" dirty="0"/>
              <a:t>C1 M2 V1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23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58" y="227474"/>
            <a:ext cx="10596967" cy="10537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Compilation (No Linking)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33409" y="3129576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Source Files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87181" y="1855410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0824" y="3133320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58090" y="225736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5" idx="1"/>
          </p:cNvCxnSpPr>
          <p:nvPr/>
        </p:nvCxnSpPr>
        <p:spPr>
          <a:xfrm flipV="1">
            <a:off x="7887837" y="2569820"/>
            <a:ext cx="570253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0251214" y="1855410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5" idx="3"/>
            <a:endCxn id="29" idx="1"/>
          </p:cNvCxnSpPr>
          <p:nvPr/>
        </p:nvCxnSpPr>
        <p:spPr>
          <a:xfrm>
            <a:off x="9922693" y="256982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24308" y="1859200"/>
            <a:ext cx="1200656" cy="1127142"/>
            <a:chOff x="922100" y="4703539"/>
            <a:chExt cx="1200656" cy="1127142"/>
          </a:xfrm>
        </p:grpSpPr>
        <p:sp>
          <p:nvSpPr>
            <p:cNvPr id="57" name="Rectangle 56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37951" y="3137110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295217" y="226115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3"/>
            <a:endCxn id="61" idx="1"/>
          </p:cNvCxnSpPr>
          <p:nvPr/>
        </p:nvCxnSpPr>
        <p:spPr>
          <a:xfrm flipV="1">
            <a:off x="1724964" y="2573610"/>
            <a:ext cx="570253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088341" y="1859200"/>
            <a:ext cx="1200656" cy="1127142"/>
            <a:chOff x="5211384" y="4693386"/>
            <a:chExt cx="1200656" cy="1127142"/>
          </a:xfrm>
        </p:grpSpPr>
        <p:sp>
          <p:nvSpPr>
            <p:cNvPr id="65" name="Rectangle 64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61" idx="3"/>
            <a:endCxn id="67" idx="1"/>
          </p:cNvCxnSpPr>
          <p:nvPr/>
        </p:nvCxnSpPr>
        <p:spPr>
          <a:xfrm>
            <a:off x="3759820" y="257361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6064" y="5436763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Source Files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9892" y="4175120"/>
            <a:ext cx="1200656" cy="1127142"/>
            <a:chOff x="922100" y="4703539"/>
            <a:chExt cx="1200656" cy="1127142"/>
          </a:xfrm>
        </p:grpSpPr>
        <p:sp>
          <p:nvSpPr>
            <p:cNvPr id="73" name="Rectangle 72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5518442" y="4579069"/>
            <a:ext cx="1389620" cy="622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098814" y="5436764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52999" y="457707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5" idx="3"/>
            <a:endCxn id="78" idx="1"/>
          </p:cNvCxnSpPr>
          <p:nvPr/>
        </p:nvCxnSpPr>
        <p:spPr>
          <a:xfrm flipV="1">
            <a:off x="1860548" y="4889530"/>
            <a:ext cx="39245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90589" y="5436763"/>
            <a:ext cx="268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Preprocessed Files</a:t>
            </a:r>
          </a:p>
        </p:txBody>
      </p:sp>
      <p:cxnSp>
        <p:nvCxnSpPr>
          <p:cNvPr id="81" name="Straight Arrow Connector 80"/>
          <p:cNvCxnSpPr>
            <a:stCxn id="86" idx="3"/>
            <a:endCxn id="76" idx="1"/>
          </p:cNvCxnSpPr>
          <p:nvPr/>
        </p:nvCxnSpPr>
        <p:spPr>
          <a:xfrm flipV="1">
            <a:off x="5179045" y="4890529"/>
            <a:ext cx="339397" cy="56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978389" y="4175120"/>
            <a:ext cx="1200656" cy="1127142"/>
            <a:chOff x="5211384" y="4693386"/>
            <a:chExt cx="1200656" cy="1127142"/>
          </a:xfrm>
        </p:grpSpPr>
        <p:sp>
          <p:nvSpPr>
            <p:cNvPr id="84" name="Rectangle 83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endCxn id="86" idx="1"/>
          </p:cNvCxnSpPr>
          <p:nvPr/>
        </p:nvCxnSpPr>
        <p:spPr>
          <a:xfrm>
            <a:off x="3649868" y="488953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08772" y="4175120"/>
            <a:ext cx="1200656" cy="1127142"/>
            <a:chOff x="5211384" y="4693386"/>
            <a:chExt cx="1200656" cy="1127142"/>
          </a:xfrm>
        </p:grpSpPr>
        <p:sp>
          <p:nvSpPr>
            <p:cNvPr id="89" name="Rectangle 88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76" idx="3"/>
            <a:endCxn id="91" idx="1"/>
          </p:cNvCxnSpPr>
          <p:nvPr/>
        </p:nvCxnSpPr>
        <p:spPr>
          <a:xfrm>
            <a:off x="6908062" y="4890529"/>
            <a:ext cx="605510" cy="56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8746187" y="457707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0539311" y="4175120"/>
            <a:ext cx="1200656" cy="1127142"/>
            <a:chOff x="5211384" y="4693386"/>
            <a:chExt cx="1200656" cy="1127142"/>
          </a:xfrm>
        </p:grpSpPr>
        <p:sp>
          <p:nvSpPr>
            <p:cNvPr id="103" name="Rectangle 102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/>
          <p:cNvCxnSpPr>
            <a:stCxn id="100" idx="3"/>
            <a:endCxn id="105" idx="1"/>
          </p:cNvCxnSpPr>
          <p:nvPr/>
        </p:nvCxnSpPr>
        <p:spPr>
          <a:xfrm>
            <a:off x="10210790" y="488953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3"/>
            <a:endCxn id="100" idx="1"/>
          </p:cNvCxnSpPr>
          <p:nvPr/>
        </p:nvCxnSpPr>
        <p:spPr>
          <a:xfrm flipV="1">
            <a:off x="8409428" y="4889530"/>
            <a:ext cx="336759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52009" y="5436762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Assembly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6904" y="3131271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Assembly Files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Native Compilation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35" y="1236468"/>
            <a:ext cx="10515600" cy="1225146"/>
          </a:xfrm>
        </p:spPr>
        <p:txBody>
          <a:bodyPr/>
          <a:lstStyle/>
          <a:p>
            <a:r>
              <a:rPr lang="en-US" dirty="0" smtClean="0"/>
              <a:t>Compile </a:t>
            </a:r>
            <a:r>
              <a:rPr lang="en-US" dirty="0"/>
              <a:t>an executable on one system and it is intended to run on </a:t>
            </a:r>
            <a:r>
              <a:rPr lang="en-US" dirty="0" smtClean="0"/>
              <a:t>same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136" y="2934478"/>
            <a:ext cx="5345179" cy="2152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Personal Computer (Windows/Linux)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8145" y="3667655"/>
            <a:ext cx="1352622" cy="1099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0" idx="3"/>
            <a:endCxn id="8" idx="1"/>
          </p:cNvCxnSpPr>
          <p:nvPr/>
        </p:nvCxnSpPr>
        <p:spPr>
          <a:xfrm>
            <a:off x="4362029" y="4217244"/>
            <a:ext cx="4261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0" idx="1"/>
          </p:cNvCxnSpPr>
          <p:nvPr/>
        </p:nvCxnSpPr>
        <p:spPr>
          <a:xfrm flipV="1">
            <a:off x="1753084" y="4217244"/>
            <a:ext cx="123763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90721" y="3639789"/>
            <a:ext cx="1371308" cy="11549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Native Compiler and Linker (GCC)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59831" y="3555921"/>
            <a:ext cx="1099944" cy="1145600"/>
            <a:chOff x="628989" y="5168638"/>
            <a:chExt cx="1099944" cy="1145600"/>
          </a:xfrm>
        </p:grpSpPr>
        <p:sp>
          <p:nvSpPr>
            <p:cNvPr id="23" name="Rectangle 22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*.h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63197" y="3608689"/>
            <a:ext cx="333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5C6FF"/>
                </a:solidFill>
              </a:rPr>
              <a:t>No hardware needed</a:t>
            </a:r>
          </a:p>
        </p:txBody>
      </p:sp>
    </p:spTree>
    <p:extLst>
      <p:ext uri="{BB962C8B-B14F-4D97-AF65-F5344CB8AC3E}">
        <p14:creationId xmlns:p14="http://schemas.microsoft.com/office/powerpoint/2010/main" val="11111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Cross Compilation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278402"/>
            <a:ext cx="10515600" cy="1225146"/>
          </a:xfrm>
        </p:spPr>
        <p:txBody>
          <a:bodyPr/>
          <a:lstStyle/>
          <a:p>
            <a:r>
              <a:rPr lang="en-US" dirty="0" smtClean="0"/>
              <a:t>Compile </a:t>
            </a:r>
            <a:r>
              <a:rPr lang="en-US" dirty="0"/>
              <a:t>an executable on one system and it is intended to run on another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660177" y="3004388"/>
            <a:ext cx="2304156" cy="18485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Embedded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29574" y="2956511"/>
            <a:ext cx="5345179" cy="2152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Personal Computer (Windows/Linux)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6381" y="3881752"/>
            <a:ext cx="1562169" cy="7150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Programmer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1583" y="3689688"/>
            <a:ext cx="1352622" cy="1099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12" idx="1"/>
          </p:cNvCxnSpPr>
          <p:nvPr/>
        </p:nvCxnSpPr>
        <p:spPr>
          <a:xfrm flipV="1">
            <a:off x="8248550" y="4239277"/>
            <a:ext cx="1177679" cy="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6054205" y="4239278"/>
            <a:ext cx="632176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0" idx="3"/>
            <a:endCxn id="8" idx="1"/>
          </p:cNvCxnSpPr>
          <p:nvPr/>
        </p:nvCxnSpPr>
        <p:spPr>
          <a:xfrm>
            <a:off x="4275467" y="4239277"/>
            <a:ext cx="426116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0" idx="1"/>
          </p:cNvCxnSpPr>
          <p:nvPr/>
        </p:nvCxnSpPr>
        <p:spPr>
          <a:xfrm flipV="1">
            <a:off x="1666522" y="4239277"/>
            <a:ext cx="1237637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17718" y="3385206"/>
            <a:ext cx="1177159" cy="1338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229" y="3810951"/>
            <a:ext cx="772052" cy="856652"/>
          </a:xfrm>
          <a:prstGeom prst="rect">
            <a:avLst/>
          </a:prstGeom>
          <a:solidFill>
            <a:srgbClr val="F976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904159" y="3661822"/>
            <a:ext cx="1371308" cy="11549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Cross Compiler and Linker (GCC)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73269" y="3577954"/>
            <a:ext cx="1099944" cy="1145600"/>
            <a:chOff x="628989" y="5168638"/>
            <a:chExt cx="1099944" cy="1145600"/>
          </a:xfrm>
        </p:grpSpPr>
        <p:sp>
          <p:nvSpPr>
            <p:cNvPr id="23" name="Rectangle 22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*.h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25923" y="5054405"/>
            <a:ext cx="5383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5C6FF"/>
                </a:solidFill>
              </a:rPr>
              <a:t>Programmer HW needed for Install</a:t>
            </a:r>
          </a:p>
        </p:txBody>
      </p:sp>
    </p:spTree>
    <p:extLst>
      <p:ext uri="{BB962C8B-B14F-4D97-AF65-F5344CB8AC3E}">
        <p14:creationId xmlns:p14="http://schemas.microsoft.com/office/powerpoint/2010/main" val="257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Cross Compilation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1386344"/>
            <a:ext cx="10515600" cy="1225146"/>
          </a:xfrm>
        </p:spPr>
        <p:txBody>
          <a:bodyPr/>
          <a:lstStyle/>
          <a:p>
            <a:r>
              <a:rPr lang="en-US" dirty="0" smtClean="0"/>
              <a:t>Installer tool sends executable to on board programmer</a:t>
            </a:r>
          </a:p>
          <a:p>
            <a:pPr lvl="1"/>
            <a:r>
              <a:rPr lang="en-US" dirty="0" smtClean="0"/>
              <a:t>No external hardware needed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2336" y="3040476"/>
            <a:ext cx="5345179" cy="297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Personal Computer (Windows/Linux)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4345" y="3773653"/>
            <a:ext cx="1352622" cy="1099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5" idx="3"/>
            <a:endCxn id="8" idx="1"/>
          </p:cNvCxnSpPr>
          <p:nvPr/>
        </p:nvCxnSpPr>
        <p:spPr>
          <a:xfrm>
            <a:off x="4438229" y="4323242"/>
            <a:ext cx="426116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5" idx="1"/>
          </p:cNvCxnSpPr>
          <p:nvPr/>
        </p:nvCxnSpPr>
        <p:spPr>
          <a:xfrm flipV="1">
            <a:off x="1829284" y="4323242"/>
            <a:ext cx="1237637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58" idx="0"/>
          </p:cNvCxnSpPr>
          <p:nvPr/>
        </p:nvCxnSpPr>
        <p:spPr>
          <a:xfrm flipH="1">
            <a:off x="5536568" y="4872833"/>
            <a:ext cx="4088" cy="302683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22939" y="3088353"/>
            <a:ext cx="2304156" cy="2931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Embedded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380480" y="3469171"/>
            <a:ext cx="1177159" cy="1338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02939" y="5175516"/>
            <a:ext cx="1532239" cy="686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On-Board Programmer</a:t>
            </a:r>
          </a:p>
        </p:txBody>
      </p:sp>
      <p:cxnSp>
        <p:nvCxnSpPr>
          <p:cNvPr id="9" name="Straight Arrow Connector 8"/>
          <p:cNvCxnSpPr>
            <a:stCxn id="58" idx="3"/>
            <a:endCxn id="36" idx="1"/>
          </p:cNvCxnSpPr>
          <p:nvPr/>
        </p:nvCxnSpPr>
        <p:spPr>
          <a:xfrm>
            <a:off x="6222222" y="5518586"/>
            <a:ext cx="2980717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0"/>
            <a:endCxn id="53" idx="2"/>
          </p:cNvCxnSpPr>
          <p:nvPr/>
        </p:nvCxnSpPr>
        <p:spPr>
          <a:xfrm flipV="1">
            <a:off x="9969059" y="4751568"/>
            <a:ext cx="5958" cy="423948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588991" y="3894916"/>
            <a:ext cx="772052" cy="856652"/>
          </a:xfrm>
          <a:prstGeom prst="rect">
            <a:avLst/>
          </a:prstGeom>
          <a:solidFill>
            <a:srgbClr val="F976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66921" y="3745787"/>
            <a:ext cx="1371308" cy="11549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Cross Compiler and Linker (GCC)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850914" y="5175516"/>
            <a:ext cx="1371308" cy="6861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Installer Tool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36031" y="3661919"/>
            <a:ext cx="1099944" cy="1145600"/>
            <a:chOff x="628989" y="5168638"/>
            <a:chExt cx="1099944" cy="1145600"/>
          </a:xfrm>
        </p:grpSpPr>
        <p:sp>
          <p:nvSpPr>
            <p:cNvPr id="23" name="Rectangle 22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*.h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8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Compiler Toolchain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1" y="1074701"/>
            <a:ext cx="11258966" cy="256199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GCC = GNU’s Compiler Collection</a:t>
            </a:r>
          </a:p>
          <a:p>
            <a:pPr lvl="1" fontAlgn="base"/>
            <a:r>
              <a:rPr lang="en-US" dirty="0" smtClean="0"/>
              <a:t>Contains many tools (compiler, assembler, linker,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fontAlgn="base"/>
            <a:r>
              <a:rPr lang="en-US" b="1" dirty="0" smtClean="0"/>
              <a:t>GNU Make</a:t>
            </a:r>
          </a:p>
          <a:p>
            <a:pPr lvl="1" fontAlgn="base"/>
            <a:r>
              <a:rPr lang="en-US" dirty="0" smtClean="0"/>
              <a:t>“Tool that controls the generation of executables and other non-source files of a program from the program’s source files”</a:t>
            </a:r>
            <a:r>
              <a:rPr lang="en-US" baseline="30000" dirty="0" smtClean="0"/>
              <a:t>[2]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93579" y="3926972"/>
            <a:ext cx="7479397" cy="2329261"/>
            <a:chOff x="312957" y="2153404"/>
            <a:chExt cx="11616183" cy="3790197"/>
          </a:xfrm>
        </p:grpSpPr>
        <p:sp>
          <p:nvSpPr>
            <p:cNvPr id="26" name="Rectangle 25"/>
            <p:cNvSpPr/>
            <p:nvPr/>
          </p:nvSpPr>
          <p:spPr>
            <a:xfrm>
              <a:off x="3469922" y="3200615"/>
              <a:ext cx="5461462" cy="2742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Software Tools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957" y="2153404"/>
              <a:ext cx="2755380" cy="120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F0"/>
                  </a:solidFill>
                </a:rPr>
                <a:t>Source Files usually mostly in High Level Languages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09425" y="3444113"/>
              <a:ext cx="1200656" cy="1127142"/>
              <a:chOff x="922100" y="4703539"/>
              <a:chExt cx="1200656" cy="112714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*.c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*.c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*.c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*.h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367468" y="3714916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Compiler Toolchain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>
              <a:off x="2210081" y="4160084"/>
              <a:ext cx="3157387" cy="258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3"/>
              <a:endCxn id="38" idx="1"/>
            </p:cNvCxnSpPr>
            <p:nvPr/>
          </p:nvCxnSpPr>
          <p:spPr>
            <a:xfrm flipV="1">
              <a:off x="6973811" y="4155208"/>
              <a:ext cx="2937552" cy="7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911363" y="3739161"/>
              <a:ext cx="1572666" cy="8320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 File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689757" y="4799015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Version Control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127889" y="4782147"/>
              <a:ext cx="1591019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17136" y="4782147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stCxn id="39" idx="1"/>
              <a:endCxn id="34" idx="2"/>
            </p:cNvCxnSpPr>
            <p:nvPr/>
          </p:nvCxnSpPr>
          <p:spPr>
            <a:xfrm rot="10800000">
              <a:off x="1762153" y="4571255"/>
              <a:ext cx="1927604" cy="675514"/>
            </a:xfrm>
            <a:prstGeom prst="bentConnector2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58736" y="2243690"/>
              <a:ext cx="4023807" cy="50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F0"/>
                  </a:solidFill>
                </a:rPr>
                <a:t>Compiler Toolchain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2"/>
              <a:endCxn id="35" idx="0"/>
            </p:cNvCxnSpPr>
            <p:nvPr/>
          </p:nvCxnSpPr>
          <p:spPr>
            <a:xfrm>
              <a:off x="6170639" y="2744508"/>
              <a:ext cx="0" cy="970408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173760" y="2882628"/>
              <a:ext cx="2755380" cy="85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F0"/>
                  </a:solidFill>
                </a:rPr>
                <a:t>Architecture Specific Machine Code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5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19060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54735" y="2097889"/>
            <a:ext cx="3918983" cy="2974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Print Circuit Board (PCB)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Embedded System Development Platform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262063" y="2730562"/>
            <a:ext cx="1583858" cy="215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Processor(s)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7122" y="3725544"/>
            <a:ext cx="1462656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External Hardware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75210" y="2777277"/>
            <a:ext cx="951280" cy="795867"/>
          </a:xfrm>
          <a:prstGeom prst="rect">
            <a:avLst/>
          </a:prstGeom>
          <a:solidFill>
            <a:srgbClr val="EFC2B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Power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8264" y="3541331"/>
            <a:ext cx="1667147" cy="9119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Programmer  Debugger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9145" y="3147315"/>
            <a:ext cx="2322643" cy="1699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tx1"/>
                </a:solidFill>
              </a:rPr>
              <a:t>Host Machine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30" idx="1"/>
          </p:cNvCxnSpPr>
          <p:nvPr/>
        </p:nvCxnSpPr>
        <p:spPr>
          <a:xfrm>
            <a:off x="6635411" y="3997309"/>
            <a:ext cx="909773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1"/>
          </p:cNvCxnSpPr>
          <p:nvPr/>
        </p:nvCxnSpPr>
        <p:spPr>
          <a:xfrm>
            <a:off x="4001788" y="3997309"/>
            <a:ext cx="96647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45184" y="3292193"/>
            <a:ext cx="1004966" cy="1410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1814847" y="3880696"/>
            <a:ext cx="1039588" cy="59557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9522" y="3877944"/>
            <a:ext cx="1462656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External Hardware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71922" y="4030344"/>
            <a:ext cx="1462656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External Hardware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1936" y="3777023"/>
            <a:ext cx="878381" cy="795867"/>
          </a:xfrm>
          <a:prstGeom prst="rect">
            <a:avLst/>
          </a:prstGeom>
          <a:solidFill>
            <a:srgbClr val="EFB8B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SW Tools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395" y="5220242"/>
            <a:ext cx="4806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The host machine contains our </a:t>
            </a:r>
            <a:r>
              <a:rPr lang="en-US" sz="2800" b="1" u="sng" dirty="0" smtClean="0">
                <a:solidFill>
                  <a:srgbClr val="00B0F0"/>
                </a:solidFill>
              </a:rPr>
              <a:t>Build Environment</a:t>
            </a:r>
            <a:endParaRPr lang="en-US" sz="28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Environment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366629" y="2183038"/>
            <a:ext cx="6259510" cy="215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tx1"/>
                </a:solidFill>
              </a:rPr>
              <a:t>Host Machine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3502331" y="3049422"/>
            <a:ext cx="1039588" cy="59557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66948" y="2779495"/>
            <a:ext cx="1340681" cy="1144112"/>
          </a:xfrm>
          <a:prstGeom prst="rect">
            <a:avLst/>
          </a:prstGeom>
          <a:solidFill>
            <a:srgbClr val="EFB8B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Software Tools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9065" y="4621420"/>
            <a:ext cx="923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Software Engineer’s Tools include Compiler Toolchain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GCC – GNU’s Compiler </a:t>
            </a:r>
            <a:r>
              <a:rPr lang="en-US" sz="3200" dirty="0" smtClean="0">
                <a:solidFill>
                  <a:schemeClr val="bg1"/>
                </a:solidFill>
              </a:rPr>
              <a:t>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Make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1" idx="0"/>
            <a:endCxn id="19" idx="2"/>
          </p:cNvCxnSpPr>
          <p:nvPr/>
        </p:nvCxnSpPr>
        <p:spPr>
          <a:xfrm flipV="1">
            <a:off x="6337288" y="3923607"/>
            <a:ext cx="1" cy="6978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677621" y="3211571"/>
            <a:ext cx="866968" cy="25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166881" y="3211571"/>
            <a:ext cx="866968" cy="25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193101" y="2922942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983" y="2488735"/>
            <a:ext cx="2920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The host machine contains our </a:t>
            </a:r>
            <a:r>
              <a:rPr lang="en-US" sz="2800" b="1" u="sng" dirty="0" smtClean="0">
                <a:solidFill>
                  <a:srgbClr val="00B0F0"/>
                </a:solidFill>
              </a:rPr>
              <a:t>Build Environment</a:t>
            </a:r>
            <a:endParaRPr lang="en-US" sz="28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99" y="67739"/>
            <a:ext cx="11175967" cy="11869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Tools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2957" y="2153404"/>
            <a:ext cx="11616183" cy="3790197"/>
            <a:chOff x="312957" y="2153404"/>
            <a:chExt cx="11616183" cy="3790197"/>
          </a:xfrm>
        </p:grpSpPr>
        <p:sp>
          <p:nvSpPr>
            <p:cNvPr id="69" name="Rectangle 68"/>
            <p:cNvSpPr/>
            <p:nvPr/>
          </p:nvSpPr>
          <p:spPr>
            <a:xfrm>
              <a:off x="3469922" y="3200615"/>
              <a:ext cx="5461462" cy="2742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dirty="0" smtClean="0">
                  <a:solidFill>
                    <a:schemeClr val="tx1"/>
                  </a:solidFill>
                </a:rPr>
                <a:t>Software Tools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957" y="2153404"/>
              <a:ext cx="27553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F0"/>
                  </a:solidFill>
                </a:rPr>
                <a:t>Source Files usually mostly in High Level Languages</a:t>
              </a:r>
              <a:endParaRPr lang="en-US" sz="2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09425" y="3444113"/>
              <a:ext cx="1200656" cy="1127142"/>
              <a:chOff x="922100" y="4703539"/>
              <a:chExt cx="1200656" cy="11271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5367468" y="3714916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Compiler Toolchain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8" idx="3"/>
              <a:endCxn id="15" idx="1"/>
            </p:cNvCxnSpPr>
            <p:nvPr/>
          </p:nvCxnSpPr>
          <p:spPr>
            <a:xfrm>
              <a:off x="2210081" y="4160084"/>
              <a:ext cx="3157387" cy="258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3"/>
              <a:endCxn id="63" idx="1"/>
            </p:cNvCxnSpPr>
            <p:nvPr/>
          </p:nvCxnSpPr>
          <p:spPr>
            <a:xfrm flipV="1">
              <a:off x="6973811" y="4155208"/>
              <a:ext cx="2937552" cy="7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911363" y="3739161"/>
              <a:ext cx="1280175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689757" y="4799015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Version Control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127889" y="4782147"/>
              <a:ext cx="1591019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Executable</a:t>
              </a:r>
            </a:p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Loader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417136" y="4782147"/>
              <a:ext cx="1606343" cy="895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IDE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Elbow Connector 30"/>
            <p:cNvCxnSpPr>
              <a:stCxn id="82" idx="1"/>
              <a:endCxn id="8" idx="2"/>
            </p:cNvCxnSpPr>
            <p:nvPr/>
          </p:nvCxnSpPr>
          <p:spPr>
            <a:xfrm rot="10800000">
              <a:off x="1762153" y="4571255"/>
              <a:ext cx="1927604" cy="675514"/>
            </a:xfrm>
            <a:prstGeom prst="bentConnector2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158736" y="2243689"/>
              <a:ext cx="4023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Compiler Toolchain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5" idx="2"/>
              <a:endCxn id="15" idx="0"/>
            </p:cNvCxnSpPr>
            <p:nvPr/>
          </p:nvCxnSpPr>
          <p:spPr>
            <a:xfrm>
              <a:off x="6170639" y="2766909"/>
              <a:ext cx="1" cy="948007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73760" y="2882628"/>
              <a:ext cx="2755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F0"/>
                  </a:solidFill>
                </a:rPr>
                <a:t>Architecture Specific Machine Code</a:t>
              </a:r>
              <a:endParaRPr lang="en-US" sz="2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5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Building a Software Project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5868" y="1284825"/>
            <a:ext cx="284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C-Programming</a:t>
            </a:r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(High Level Language)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2354" y="1328970"/>
            <a:ext cx="3137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ARM Assembly Language (Low Level Language)</a:t>
            </a:r>
            <a:r>
              <a:rPr lang="en-US" sz="2200" b="1" baseline="30000" dirty="0" smtClean="0">
                <a:solidFill>
                  <a:srgbClr val="00B0F0"/>
                </a:solidFill>
              </a:rPr>
              <a:t>[1]</a:t>
            </a:r>
            <a:endParaRPr lang="en-US" sz="2200" b="1" baseline="300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3125" y="1151463"/>
            <a:ext cx="3137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Machine Code</a:t>
            </a:r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(Binary encoded Assembly Instructions)</a:t>
            </a:r>
            <a:r>
              <a:rPr lang="en-US" sz="2200" b="1" baseline="30000" dirty="0">
                <a:solidFill>
                  <a:srgbClr val="00B0F0"/>
                </a:solidFill>
              </a:rPr>
              <a:t> </a:t>
            </a:r>
            <a:r>
              <a:rPr lang="en-US" sz="2200" b="1" baseline="30000" dirty="0" smtClean="0">
                <a:solidFill>
                  <a:srgbClr val="00B0F0"/>
                </a:solidFill>
              </a:rPr>
              <a:t>[2]</a:t>
            </a:r>
            <a:endParaRPr lang="en-US" sz="2200" b="1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22001" y="1669546"/>
            <a:ext cx="723892" cy="15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902772" y="1669546"/>
            <a:ext cx="723892" cy="15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 Placeholder 3"/>
          <p:cNvSpPr txBox="1">
            <a:spLocks/>
          </p:cNvSpPr>
          <p:nvPr/>
        </p:nvSpPr>
        <p:spPr>
          <a:xfrm>
            <a:off x="903515" y="2526547"/>
            <a:ext cx="2967081" cy="2499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 &gt;= z) {</a:t>
            </a:r>
            <a:endParaRPr lang="en-US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4287324" y="2254836"/>
            <a:ext cx="2719704" cy="358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r3, (z)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r4, 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sub   r2, r3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r3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r4, (x)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90919" y="2319469"/>
            <a:ext cx="2242830" cy="357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0x0c1b</a:t>
            </a:r>
            <a:endParaRPr lang="pt-BR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0x7023</a:t>
            </a:r>
            <a:endParaRPr lang="pt-BR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0x2302</a:t>
            </a:r>
            <a:endParaRPr lang="pt-BR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0x71bb</a:t>
            </a:r>
            <a:endParaRPr lang="pt-BR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0x2300</a:t>
            </a:r>
            <a:endParaRPr lang="en-US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0xf7ff 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ef24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0xc407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0x8023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0x3402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4864890" y="5895320"/>
            <a:ext cx="2214899" cy="37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[1] (x),(y),(z) = Pseudocode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8814280" y="5872164"/>
            <a:ext cx="2961891" cy="346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[2] </a:t>
            </a:r>
            <a:r>
              <a:rPr lang="en-US" sz="1800" b="1" dirty="0">
                <a:solidFill>
                  <a:srgbClr val="00B0F0"/>
                </a:solidFill>
                <a:cs typeface="Courier New" panose="02070309020205020404" pitchFamily="49" charset="0"/>
              </a:rPr>
              <a:t>M</a:t>
            </a:r>
            <a:r>
              <a:rPr lang="en-US" sz="18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achine code </a:t>
            </a:r>
            <a:r>
              <a:rPr lang="en-US" sz="1800" b="1" dirty="0">
                <a:solidFill>
                  <a:srgbClr val="00B0F0"/>
                </a:solidFill>
                <a:cs typeface="Courier New" panose="02070309020205020404" pitchFamily="49" charset="0"/>
              </a:rPr>
              <a:t>j</a:t>
            </a:r>
            <a:r>
              <a:rPr lang="en-US" sz="18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ust an example </a:t>
            </a:r>
          </a:p>
        </p:txBody>
      </p:sp>
    </p:spTree>
    <p:extLst>
      <p:ext uri="{BB962C8B-B14F-4D97-AF65-F5344CB8AC3E}">
        <p14:creationId xmlns:p14="http://schemas.microsoft.com/office/powerpoint/2010/main" val="37272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Building a Software Project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80800" y="1101252"/>
            <a:ext cx="8439867" cy="4842031"/>
          </a:xfrm>
        </p:spPr>
        <p:txBody>
          <a:bodyPr>
            <a:normAutofit/>
          </a:bodyPr>
          <a:lstStyle/>
          <a:p>
            <a:r>
              <a:rPr lang="en-US" dirty="0"/>
              <a:t>Build and Install Process: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Assembling</a:t>
            </a:r>
          </a:p>
          <a:p>
            <a:pPr lvl="1"/>
            <a:r>
              <a:rPr lang="en-US" dirty="0"/>
              <a:t>Compiling</a:t>
            </a:r>
          </a:p>
          <a:p>
            <a:pPr lvl="1"/>
            <a:r>
              <a:rPr lang="en-US" dirty="0"/>
              <a:t>Linking</a:t>
            </a:r>
          </a:p>
          <a:p>
            <a:pPr lvl="1"/>
            <a:r>
              <a:rPr lang="en-US" dirty="0"/>
              <a:t>Locating</a:t>
            </a:r>
          </a:p>
          <a:p>
            <a:pPr lvl="1"/>
            <a:r>
              <a:rPr lang="en-US" dirty="0"/>
              <a:t>Installing</a:t>
            </a:r>
          </a:p>
          <a:p>
            <a:pPr lvl="1"/>
            <a:endParaRPr lang="en-US" dirty="0"/>
          </a:p>
          <a:p>
            <a:r>
              <a:rPr lang="en-US" dirty="0"/>
              <a:t>Installation will require other </a:t>
            </a:r>
            <a:r>
              <a:rPr lang="en-US" dirty="0" smtClean="0"/>
              <a:t>tools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654494" y="622328"/>
            <a:ext cx="2536507" cy="502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Toolset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62299" y="1121582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962304" y="3010858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962300" y="3935443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962298" y="4859370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962297" y="5783297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962301" y="2086273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4"/>
            <a:endCxn id="51" idx="0"/>
          </p:cNvCxnSpPr>
          <p:nvPr/>
        </p:nvCxnSpPr>
        <p:spPr>
          <a:xfrm flipH="1">
            <a:off x="9961626" y="5455678"/>
            <a:ext cx="1" cy="3276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  <a:endCxn id="50" idx="0"/>
          </p:cNvCxnSpPr>
          <p:nvPr/>
        </p:nvCxnSpPr>
        <p:spPr>
          <a:xfrm flipH="1">
            <a:off x="9961627" y="4531751"/>
            <a:ext cx="2" cy="3276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  <a:endCxn id="48" idx="0"/>
          </p:cNvCxnSpPr>
          <p:nvPr/>
        </p:nvCxnSpPr>
        <p:spPr>
          <a:xfrm>
            <a:off x="9961630" y="2682581"/>
            <a:ext cx="3" cy="3282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49" idx="0"/>
          </p:cNvCxnSpPr>
          <p:nvPr/>
        </p:nvCxnSpPr>
        <p:spPr>
          <a:xfrm flipH="1">
            <a:off x="9961629" y="3607166"/>
            <a:ext cx="4" cy="3282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4"/>
            <a:endCxn id="52" idx="0"/>
          </p:cNvCxnSpPr>
          <p:nvPr/>
        </p:nvCxnSpPr>
        <p:spPr>
          <a:xfrm>
            <a:off x="9961628" y="1717890"/>
            <a:ext cx="2" cy="3683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 Process (linear)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3321" y="1690688"/>
            <a:ext cx="11283265" cy="4528668"/>
            <a:chOff x="373321" y="1690688"/>
            <a:chExt cx="11283265" cy="4528668"/>
          </a:xfrm>
        </p:grpSpPr>
        <p:sp>
          <p:nvSpPr>
            <p:cNvPr id="21" name="TextBox 20"/>
            <p:cNvSpPr txBox="1"/>
            <p:nvPr/>
          </p:nvSpPr>
          <p:spPr>
            <a:xfrm>
              <a:off x="373321" y="2952331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Source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7149" y="1690688"/>
              <a:ext cx="1200656" cy="1127142"/>
              <a:chOff x="922100" y="4703539"/>
              <a:chExt cx="1200656" cy="11271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*.c/*.h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525699" y="2094637"/>
              <a:ext cx="1389620" cy="62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4995" y="5788469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Object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0256" y="20926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Preprocessor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8" idx="1"/>
            </p:cNvCxnSpPr>
            <p:nvPr/>
          </p:nvCxnSpPr>
          <p:spPr>
            <a:xfrm flipV="1">
              <a:off x="1867805" y="2405098"/>
              <a:ext cx="39245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97846" y="2952331"/>
              <a:ext cx="2681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Preprocessed Files</a:t>
              </a:r>
            </a:p>
          </p:txBody>
        </p:sp>
        <p:cxnSp>
          <p:nvCxnSpPr>
            <p:cNvPr id="41" name="Straight Arrow Connector 40"/>
            <p:cNvCxnSpPr>
              <a:stCxn id="45" idx="3"/>
              <a:endCxn id="36" idx="1"/>
            </p:cNvCxnSpPr>
            <p:nvPr/>
          </p:nvCxnSpPr>
          <p:spPr>
            <a:xfrm flipV="1">
              <a:off x="5186302" y="2406097"/>
              <a:ext cx="339397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985646" y="1690688"/>
              <a:ext cx="1200656" cy="1127142"/>
              <a:chOff x="5211384" y="4693386"/>
              <a:chExt cx="1200656" cy="11271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Straight Arrow Connector 45"/>
            <p:cNvCxnSpPr>
              <a:endCxn id="45" idx="1"/>
            </p:cNvCxnSpPr>
            <p:nvPr/>
          </p:nvCxnSpPr>
          <p:spPr>
            <a:xfrm>
              <a:off x="3657125" y="24050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7216029" y="1690688"/>
              <a:ext cx="1200656" cy="1127142"/>
              <a:chOff x="5211384" y="4693386"/>
              <a:chExt cx="1200656" cy="11271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stCxn id="36" idx="3"/>
              <a:endCxn id="50" idx="1"/>
            </p:cNvCxnSpPr>
            <p:nvPr/>
          </p:nvCxnSpPr>
          <p:spPr>
            <a:xfrm>
              <a:off x="6915319" y="2406097"/>
              <a:ext cx="605510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2073243" y="49124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Assembler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866367" y="4510488"/>
              <a:ext cx="1200656" cy="1127142"/>
              <a:chOff x="5211384" y="4693386"/>
              <a:chExt cx="1200656" cy="112714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stCxn id="52" idx="3"/>
              <a:endCxn id="56" idx="1"/>
            </p:cNvCxnSpPr>
            <p:nvPr/>
          </p:nvCxnSpPr>
          <p:spPr>
            <a:xfrm>
              <a:off x="3537846" y="52248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59266" y="2952330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Assembly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40537" y="4932936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798039" y="4936592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29682" y="4910441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Relocatable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28780" y="4808411"/>
              <a:ext cx="1227806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0" idx="1"/>
            </p:cNvCxnSpPr>
            <p:nvPr/>
          </p:nvCxnSpPr>
          <p:spPr>
            <a:xfrm>
              <a:off x="8399640" y="5214703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2" idx="1"/>
            </p:cNvCxnSpPr>
            <p:nvPr/>
          </p:nvCxnSpPr>
          <p:spPr>
            <a:xfrm flipV="1">
              <a:off x="10051405" y="5224458"/>
              <a:ext cx="377375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3"/>
              <a:endCxn id="61" idx="1"/>
            </p:cNvCxnSpPr>
            <p:nvPr/>
          </p:nvCxnSpPr>
          <p:spPr>
            <a:xfrm flipV="1">
              <a:off x="6700333" y="5214703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0" idx="3"/>
              <a:endCxn id="52" idx="1"/>
            </p:cNvCxnSpPr>
            <p:nvPr/>
          </p:nvCxnSpPr>
          <p:spPr>
            <a:xfrm flipH="1">
              <a:off x="2073243" y="2406659"/>
              <a:ext cx="6343442" cy="2818239"/>
            </a:xfrm>
            <a:prstGeom prst="bentConnector5">
              <a:avLst>
                <a:gd name="adj1" fmla="val -26027"/>
                <a:gd name="adj2" fmla="val 55356"/>
                <a:gd name="adj3" fmla="val 11361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6" idx="3"/>
              <a:endCxn id="59" idx="1"/>
            </p:cNvCxnSpPr>
            <p:nvPr/>
          </p:nvCxnSpPr>
          <p:spPr>
            <a:xfrm flipV="1">
              <a:off x="5067023" y="5220803"/>
              <a:ext cx="373514" cy="56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5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58" y="227474"/>
            <a:ext cx="10596967" cy="10537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Compilation (No Linking)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33409" y="3129576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Source Files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87181" y="1855410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0824" y="3133320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58090" y="225736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5" idx="1"/>
          </p:cNvCxnSpPr>
          <p:nvPr/>
        </p:nvCxnSpPr>
        <p:spPr>
          <a:xfrm flipV="1">
            <a:off x="7887837" y="2569820"/>
            <a:ext cx="570253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0251214" y="1855410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5" idx="3"/>
            <a:endCxn id="29" idx="1"/>
          </p:cNvCxnSpPr>
          <p:nvPr/>
        </p:nvCxnSpPr>
        <p:spPr>
          <a:xfrm>
            <a:off x="9922693" y="256982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24308" y="1859200"/>
            <a:ext cx="1200656" cy="1127142"/>
            <a:chOff x="922100" y="4703539"/>
            <a:chExt cx="1200656" cy="1127142"/>
          </a:xfrm>
        </p:grpSpPr>
        <p:sp>
          <p:nvSpPr>
            <p:cNvPr id="57" name="Rectangle 56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37951" y="3137110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295217" y="226115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3"/>
            <a:endCxn id="61" idx="1"/>
          </p:cNvCxnSpPr>
          <p:nvPr/>
        </p:nvCxnSpPr>
        <p:spPr>
          <a:xfrm flipV="1">
            <a:off x="1724964" y="2573610"/>
            <a:ext cx="570253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088341" y="1859200"/>
            <a:ext cx="1200656" cy="1127142"/>
            <a:chOff x="5211384" y="4693386"/>
            <a:chExt cx="1200656" cy="1127142"/>
          </a:xfrm>
        </p:grpSpPr>
        <p:sp>
          <p:nvSpPr>
            <p:cNvPr id="65" name="Rectangle 64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61" idx="3"/>
            <a:endCxn id="67" idx="1"/>
          </p:cNvCxnSpPr>
          <p:nvPr/>
        </p:nvCxnSpPr>
        <p:spPr>
          <a:xfrm>
            <a:off x="3759820" y="257361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6064" y="5436763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Source Files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9892" y="4175120"/>
            <a:ext cx="1200656" cy="1127142"/>
            <a:chOff x="922100" y="4703539"/>
            <a:chExt cx="1200656" cy="1127142"/>
          </a:xfrm>
        </p:grpSpPr>
        <p:sp>
          <p:nvSpPr>
            <p:cNvPr id="73" name="Rectangle 72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5518442" y="4579069"/>
            <a:ext cx="1389620" cy="622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098814" y="5436764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52999" y="457707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5" idx="3"/>
            <a:endCxn id="78" idx="1"/>
          </p:cNvCxnSpPr>
          <p:nvPr/>
        </p:nvCxnSpPr>
        <p:spPr>
          <a:xfrm flipV="1">
            <a:off x="1860548" y="4889530"/>
            <a:ext cx="39245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90589" y="5436763"/>
            <a:ext cx="268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Preprocessed Files</a:t>
            </a:r>
          </a:p>
        </p:txBody>
      </p:sp>
      <p:cxnSp>
        <p:nvCxnSpPr>
          <p:cNvPr id="81" name="Straight Arrow Connector 80"/>
          <p:cNvCxnSpPr>
            <a:stCxn id="86" idx="3"/>
            <a:endCxn id="76" idx="1"/>
          </p:cNvCxnSpPr>
          <p:nvPr/>
        </p:nvCxnSpPr>
        <p:spPr>
          <a:xfrm flipV="1">
            <a:off x="5179045" y="4890529"/>
            <a:ext cx="339397" cy="56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978389" y="4175120"/>
            <a:ext cx="1200656" cy="1127142"/>
            <a:chOff x="5211384" y="4693386"/>
            <a:chExt cx="1200656" cy="1127142"/>
          </a:xfrm>
        </p:grpSpPr>
        <p:sp>
          <p:nvSpPr>
            <p:cNvPr id="84" name="Rectangle 83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endCxn id="86" idx="1"/>
          </p:cNvCxnSpPr>
          <p:nvPr/>
        </p:nvCxnSpPr>
        <p:spPr>
          <a:xfrm>
            <a:off x="3649868" y="488953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08772" y="4175120"/>
            <a:ext cx="1200656" cy="1127142"/>
            <a:chOff x="5211384" y="4693386"/>
            <a:chExt cx="1200656" cy="1127142"/>
          </a:xfrm>
        </p:grpSpPr>
        <p:sp>
          <p:nvSpPr>
            <p:cNvPr id="89" name="Rectangle 88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76" idx="3"/>
            <a:endCxn id="91" idx="1"/>
          </p:cNvCxnSpPr>
          <p:nvPr/>
        </p:nvCxnSpPr>
        <p:spPr>
          <a:xfrm>
            <a:off x="6908062" y="4890529"/>
            <a:ext cx="605510" cy="56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8746187" y="4577070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0539311" y="4175120"/>
            <a:ext cx="1200656" cy="1127142"/>
            <a:chOff x="5211384" y="4693386"/>
            <a:chExt cx="1200656" cy="1127142"/>
          </a:xfrm>
        </p:grpSpPr>
        <p:sp>
          <p:nvSpPr>
            <p:cNvPr id="103" name="Rectangle 102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/>
          <p:cNvCxnSpPr>
            <a:stCxn id="100" idx="3"/>
            <a:endCxn id="105" idx="1"/>
          </p:cNvCxnSpPr>
          <p:nvPr/>
        </p:nvCxnSpPr>
        <p:spPr>
          <a:xfrm>
            <a:off x="10210790" y="4889530"/>
            <a:ext cx="633321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3"/>
            <a:endCxn id="100" idx="1"/>
          </p:cNvCxnSpPr>
          <p:nvPr/>
        </p:nvCxnSpPr>
        <p:spPr>
          <a:xfrm flipV="1">
            <a:off x="8409428" y="4889530"/>
            <a:ext cx="336759" cy="156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52009" y="5436762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Assembly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6904" y="3131271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Assembly Files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684</TotalTime>
  <Words>801</Words>
  <Application>Microsoft Office PowerPoint</Application>
  <PresentationFormat>Widescreen</PresentationFormat>
  <Paragraphs>275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Helvetica Neue UltraLight</vt:lpstr>
      <vt:lpstr>MOOC Dark</vt:lpstr>
      <vt:lpstr>Embedded Software Essentials</vt:lpstr>
      <vt:lpstr>Copyright</vt:lpstr>
      <vt:lpstr>Embedded System Development Platform</vt:lpstr>
      <vt:lpstr>Build Environment</vt:lpstr>
      <vt:lpstr>Software Tools</vt:lpstr>
      <vt:lpstr>Building a Software Project</vt:lpstr>
      <vt:lpstr>Building a Software Project</vt:lpstr>
      <vt:lpstr>Build Process (linear)</vt:lpstr>
      <vt:lpstr>Compilation (No Linking)</vt:lpstr>
      <vt:lpstr>Compilation (No Linking)</vt:lpstr>
      <vt:lpstr>Native Compilation</vt:lpstr>
      <vt:lpstr>Cross Compilation</vt:lpstr>
      <vt:lpstr>Cross Compilation</vt:lpstr>
      <vt:lpstr>Compiler Toolchain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4</cp:revision>
  <dcterms:created xsi:type="dcterms:W3CDTF">2016-11-15T15:23:39Z</dcterms:created>
  <dcterms:modified xsi:type="dcterms:W3CDTF">2017-08-01T23:09:29Z</dcterms:modified>
</cp:coreProperties>
</file>