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9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2" r:id="rId16"/>
    <p:sldId id="290" r:id="rId17"/>
    <p:sldId id="291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80F33-A767-42D4-B9F3-41BA4EC1F03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0B756-C981-4AE7-AC24-8668F037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7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6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43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../configure --target=arm-axon-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eabi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--prefix=toolchain \ --with-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=cortex-m0 --with-mode=thumb \ --enable-interwork --disable-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 --enable-languages="c" --with-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--without-headers \ --disable-shared --with-gnu-as --with-gnu-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 2&gt;&amp;1 | tee configure.log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4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</a:p>
          <a:p>
            <a:r>
              <a:rPr lang="en-US" baseline="0" dirty="0" smtClean="0"/>
              <a:t>Single pathway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6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arch[-vendor][-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abi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arch</a:t>
            </a:r>
            <a:r>
              <a:rPr lang="en-US" altLang="en-US" sz="800" dirty="0" smtClean="0"/>
              <a:t> = architecture: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arm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mips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x86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i686</a:t>
            </a:r>
            <a:r>
              <a:rPr lang="en-US" altLang="en-US" sz="6600" dirty="0" smtClean="0">
                <a:latin typeface="Arial" panose="020B0604020202020204" pitchFamily="34" charset="0"/>
              </a:rPr>
              <a:t>...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vendor</a:t>
            </a:r>
            <a:r>
              <a:rPr lang="en-US" altLang="en-US" sz="800" dirty="0" smtClean="0"/>
              <a:t> = tool chain supplier: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Apple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os</a:t>
            </a:r>
            <a:r>
              <a:rPr lang="en-US" altLang="en-US" sz="800" dirty="0" smtClean="0"/>
              <a:t> is for operating system: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linux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none</a:t>
            </a:r>
            <a:r>
              <a:rPr lang="en-US" altLang="en-US" sz="6600" dirty="0" smtClean="0">
                <a:latin typeface="Arial" panose="020B0604020202020204" pitchFamily="34" charset="0"/>
              </a:rPr>
              <a:t> (bare metal)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abi</a:t>
            </a:r>
            <a:r>
              <a:rPr lang="en-US" altLang="en-US" sz="800" dirty="0" smtClean="0"/>
              <a:t> is for application binary interface convention: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gnueabihf</a:t>
            </a:r>
            <a:r>
              <a:rPr lang="en-US" altLang="en-US" sz="6600" dirty="0" smtClean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arch[-vendor][-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abi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arch</a:t>
            </a:r>
            <a:r>
              <a:rPr lang="en-US" altLang="en-US" sz="800" dirty="0" smtClean="0"/>
              <a:t> = architecture: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arm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mips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x86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i686</a:t>
            </a:r>
            <a:r>
              <a:rPr lang="en-US" altLang="en-US" sz="6600" dirty="0" smtClean="0">
                <a:latin typeface="Arial" panose="020B0604020202020204" pitchFamily="34" charset="0"/>
              </a:rPr>
              <a:t>...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vendor</a:t>
            </a:r>
            <a:r>
              <a:rPr lang="en-US" altLang="en-US" sz="800" dirty="0" smtClean="0"/>
              <a:t> = tool chain supplier: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Apple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os</a:t>
            </a:r>
            <a:r>
              <a:rPr lang="en-US" altLang="en-US" sz="800" dirty="0" smtClean="0"/>
              <a:t> is for operating system: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linux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none</a:t>
            </a:r>
            <a:r>
              <a:rPr lang="en-US" altLang="en-US" sz="6600" dirty="0" smtClean="0">
                <a:latin typeface="Arial" panose="020B0604020202020204" pitchFamily="34" charset="0"/>
              </a:rPr>
              <a:t> (bare metal)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abi</a:t>
            </a:r>
            <a:r>
              <a:rPr lang="en-US" altLang="en-US" sz="800" dirty="0" smtClean="0"/>
              <a:t> is for application binary interface convention: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gnueabihf</a:t>
            </a:r>
            <a:r>
              <a:rPr lang="en-US" altLang="en-US" sz="6600" dirty="0" smtClean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arch[-vendor][-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abi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arch</a:t>
            </a:r>
            <a:r>
              <a:rPr lang="en-US" altLang="en-US" sz="800" dirty="0" smtClean="0"/>
              <a:t> = architecture: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arm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mips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x86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i686</a:t>
            </a:r>
            <a:r>
              <a:rPr lang="en-US" altLang="en-US" sz="6600" dirty="0" smtClean="0">
                <a:latin typeface="Arial" panose="020B0604020202020204" pitchFamily="34" charset="0"/>
              </a:rPr>
              <a:t>...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vendor</a:t>
            </a:r>
            <a:r>
              <a:rPr lang="en-US" altLang="en-US" sz="800" dirty="0" smtClean="0"/>
              <a:t> = tool chain supplier: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Apple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os</a:t>
            </a:r>
            <a:r>
              <a:rPr lang="en-US" altLang="en-US" sz="800" dirty="0" smtClean="0"/>
              <a:t> is for operating system: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linux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smtClean="0">
                <a:latin typeface="Arial" panose="020B0604020202020204" pitchFamily="34" charset="0"/>
              </a:rPr>
              <a:t>none</a:t>
            </a:r>
            <a:r>
              <a:rPr lang="en-US" altLang="en-US" sz="6600" dirty="0" smtClean="0">
                <a:latin typeface="Arial" panose="020B0604020202020204" pitchFamily="34" charset="0"/>
              </a:rPr>
              <a:t> (bare metal)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 smtClean="0">
                <a:latin typeface="Arial Unicode MS" panose="020B0604020202020204" pitchFamily="34" charset="-128"/>
              </a:rPr>
              <a:t>abi</a:t>
            </a:r>
            <a:r>
              <a:rPr lang="en-US" altLang="en-US" sz="800" dirty="0" smtClean="0"/>
              <a:t> is for application binary interface convention: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</a:t>
            </a:r>
            <a:r>
              <a:rPr lang="en-US" altLang="en-US" sz="6600" dirty="0" smtClean="0">
                <a:latin typeface="Arial" panose="020B0604020202020204" pitchFamily="34" charset="0"/>
              </a:rPr>
              <a:t>, </a:t>
            </a:r>
            <a:r>
              <a:rPr lang="en-US" altLang="en-US" sz="6600" b="1" dirty="0" err="1" smtClean="0">
                <a:latin typeface="Arial" panose="020B0604020202020204" pitchFamily="34" charset="0"/>
              </a:rPr>
              <a:t>gnueabihf</a:t>
            </a:r>
            <a:r>
              <a:rPr lang="en-US" altLang="en-US" sz="6600" dirty="0" smtClean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r>
              <a:rPr lang="en-US" baseline="0" dirty="0" smtClean="0"/>
              <a:t> the entire process and write build or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6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C43-0085-412F-88A6-66F80A2CD99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5844-EA92-49C9-BB97-92DF6E0F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Compiling and Invoking GCC</a:t>
            </a:r>
          </a:p>
          <a:p>
            <a:r>
              <a:rPr lang="en-US" b="1" dirty="0"/>
              <a:t>C1 M2 V2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83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GCC Tool Check</a:t>
            </a:r>
            <a:endParaRPr lang="en-US" sz="3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ESE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562" t="26863" r="18682" b="54374"/>
          <a:stretch/>
        </p:blipFill>
        <p:spPr>
          <a:xfrm>
            <a:off x="6090427" y="809070"/>
            <a:ext cx="5114053" cy="1429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3608" t="26963" r="18731" b="33482"/>
          <a:stretch/>
        </p:blipFill>
        <p:spPr>
          <a:xfrm>
            <a:off x="6126073" y="2507551"/>
            <a:ext cx="5115451" cy="3022155"/>
          </a:xfrm>
          <a:prstGeom prst="rect">
            <a:avLst/>
          </a:prstGeom>
        </p:spPr>
      </p:pic>
      <p:sp>
        <p:nvSpPr>
          <p:cNvPr id="62" name="Text Placeholder 3"/>
          <p:cNvSpPr txBox="1">
            <a:spLocks/>
          </p:cNvSpPr>
          <p:nvPr/>
        </p:nvSpPr>
        <p:spPr>
          <a:xfrm>
            <a:off x="787560" y="1973175"/>
            <a:ext cx="3763420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787560" y="3597023"/>
            <a:ext cx="3763420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which 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4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838200" y="5220871"/>
            <a:ext cx="3763420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4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9931924" y="6471078"/>
            <a:ext cx="1309600" cy="16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C933F-E20D-4EA7-AE3F-45BCDA65D1A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Typical Build Process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6406" y="63956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3807" y="2176241"/>
            <a:ext cx="11343896" cy="4557640"/>
            <a:chOff x="623807" y="2176241"/>
            <a:chExt cx="11343896" cy="4557640"/>
          </a:xfrm>
        </p:grpSpPr>
        <p:sp>
          <p:nvSpPr>
            <p:cNvPr id="9" name="Rounded Rectangle 8"/>
            <p:cNvSpPr/>
            <p:nvPr/>
          </p:nvSpPr>
          <p:spPr>
            <a:xfrm>
              <a:off x="2269787" y="5556081"/>
              <a:ext cx="1389620" cy="6065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8297" y="6364549"/>
              <a:ext cx="170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Object Files</a:t>
              </a:r>
              <a:endParaRPr lang="en-US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1654" y="4063998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109156" y="4067654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40799" y="4041503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Relocatable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39897" y="3939473"/>
              <a:ext cx="1227806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39" idx="3"/>
              <a:endCxn id="9" idx="1"/>
            </p:cNvCxnSpPr>
            <p:nvPr/>
          </p:nvCxnSpPr>
          <p:spPr>
            <a:xfrm>
              <a:off x="1728933" y="5853612"/>
              <a:ext cx="540854" cy="5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5" idx="1"/>
            </p:cNvCxnSpPr>
            <p:nvPr/>
          </p:nvCxnSpPr>
          <p:spPr>
            <a:xfrm>
              <a:off x="8710757" y="4345765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7" idx="1"/>
            </p:cNvCxnSpPr>
            <p:nvPr/>
          </p:nvCxnSpPr>
          <p:spPr>
            <a:xfrm flipV="1">
              <a:off x="10362522" y="4355520"/>
              <a:ext cx="377375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6" idx="1"/>
            </p:cNvCxnSpPr>
            <p:nvPr/>
          </p:nvCxnSpPr>
          <p:spPr>
            <a:xfrm flipV="1">
              <a:off x="7011450" y="4345765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51" idx="3"/>
              <a:endCxn id="14" idx="0"/>
            </p:cNvCxnSpPr>
            <p:nvPr/>
          </p:nvCxnSpPr>
          <p:spPr>
            <a:xfrm>
              <a:off x="5211414" y="2861215"/>
              <a:ext cx="1170138" cy="1202783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7" idx="3"/>
              <a:endCxn id="14" idx="2"/>
            </p:cNvCxnSpPr>
            <p:nvPr/>
          </p:nvCxnSpPr>
          <p:spPr>
            <a:xfrm flipV="1">
              <a:off x="5213017" y="4639731"/>
              <a:ext cx="1168535" cy="1213990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264606" y="2554150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Assembler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3" idx="3"/>
              <a:endCxn id="28" idx="1"/>
            </p:cNvCxnSpPr>
            <p:nvPr/>
          </p:nvCxnSpPr>
          <p:spPr>
            <a:xfrm flipV="1">
              <a:off x="1723751" y="2867208"/>
              <a:ext cx="540855" cy="11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091886" y="2426445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2"/>
              <a:endCxn id="15" idx="0"/>
            </p:cNvCxnSpPr>
            <p:nvPr/>
          </p:nvCxnSpPr>
          <p:spPr>
            <a:xfrm>
              <a:off x="9726865" y="3034968"/>
              <a:ext cx="8974" cy="10326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*.h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3807" y="2183432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3401" y="2298794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9450" y="2407780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113073" y="5168747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111470" y="217624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cxnSp>
          <p:nvCxnSpPr>
            <p:cNvPr id="32" name="Straight Arrow Connector 31"/>
            <p:cNvCxnSpPr>
              <a:stCxn id="28" idx="3"/>
              <a:endCxn id="51" idx="1"/>
            </p:cNvCxnSpPr>
            <p:nvPr/>
          </p:nvCxnSpPr>
          <p:spPr>
            <a:xfrm flipV="1">
              <a:off x="3654226" y="2861215"/>
              <a:ext cx="692887" cy="59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47" idx="1"/>
            </p:cNvCxnSpPr>
            <p:nvPr/>
          </p:nvCxnSpPr>
          <p:spPr>
            <a:xfrm flipV="1">
              <a:off x="3659407" y="5853721"/>
              <a:ext cx="689309" cy="56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110251" y="366689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*.a</a:t>
                </a:r>
              </a:p>
            </p:txBody>
          </p:sp>
        </p:grpSp>
        <p:cxnSp>
          <p:nvCxnSpPr>
            <p:cNvPr id="68" name="Straight Arrow Connector 67"/>
            <p:cNvCxnSpPr>
              <a:stCxn id="67" idx="3"/>
              <a:endCxn id="14" idx="1"/>
            </p:cNvCxnSpPr>
            <p:nvPr/>
          </p:nvCxnSpPr>
          <p:spPr>
            <a:xfrm>
              <a:off x="5210195" y="4351865"/>
              <a:ext cx="54145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948958" y="3941812"/>
              <a:ext cx="1044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Library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26124" y="407000"/>
          <a:ext cx="457730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75"/>
                <a:gridCol w="2442032"/>
              </a:tblGrid>
              <a:tr h="11346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Assembly Files  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Object Files   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Library Files     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Executable File    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.s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.o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.a Extension (with .h)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Extension Varies</a:t>
                      </a:r>
                      <a:endParaRPr lang="en-US" sz="18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1452" y="337871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065866" y="2044798"/>
            <a:ext cx="172529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 (as)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65866" y="4985332"/>
            <a:ext cx="1725295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(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Typical Build </a:t>
            </a:r>
            <a:r>
              <a:rPr lang="en-US" sz="3600" dirty="0" smtClean="0"/>
              <a:t>Process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623200" y="3549846"/>
            <a:ext cx="490515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(</a:t>
            </a:r>
            <a:r>
              <a:rPr lang="en-US" dirty="0" err="1" smtClean="0">
                <a:solidFill>
                  <a:schemeClr val="tx1"/>
                </a:solidFill>
              </a:rPr>
              <a:t>ld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06" y="63956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9787" y="5556081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297" y="6364549"/>
            <a:ext cx="17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5C6FF"/>
                </a:solidFill>
              </a:rPr>
              <a:t>Object Files</a:t>
            </a:r>
            <a:endParaRPr lang="en-US" b="1" dirty="0">
              <a:solidFill>
                <a:srgbClr val="25C6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51654" y="4063998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09156" y="4067654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0799" y="404150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897" y="3939473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9" idx="3"/>
            <a:endCxn id="9" idx="1"/>
          </p:cNvCxnSpPr>
          <p:nvPr/>
        </p:nvCxnSpPr>
        <p:spPr>
          <a:xfrm>
            <a:off x="1728933" y="5853612"/>
            <a:ext cx="540854" cy="573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5" idx="1"/>
          </p:cNvCxnSpPr>
          <p:nvPr/>
        </p:nvCxnSpPr>
        <p:spPr>
          <a:xfrm>
            <a:off x="8710757" y="4345765"/>
            <a:ext cx="398399" cy="975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10362522" y="4355520"/>
            <a:ext cx="377375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7011450" y="4345765"/>
            <a:ext cx="429349" cy="610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1" idx="3"/>
            <a:endCxn id="14" idx="0"/>
          </p:cNvCxnSpPr>
          <p:nvPr/>
        </p:nvCxnSpPr>
        <p:spPr>
          <a:xfrm>
            <a:off x="5211414" y="2861215"/>
            <a:ext cx="1170138" cy="1202783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3"/>
            <a:endCxn id="14" idx="2"/>
          </p:cNvCxnSpPr>
          <p:nvPr/>
        </p:nvCxnSpPr>
        <p:spPr>
          <a:xfrm flipV="1">
            <a:off x="5213017" y="4639731"/>
            <a:ext cx="1168535" cy="1213990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64606" y="2554150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3" idx="3"/>
            <a:endCxn id="28" idx="1"/>
          </p:cNvCxnSpPr>
          <p:nvPr/>
        </p:nvCxnSpPr>
        <p:spPr>
          <a:xfrm flipV="1">
            <a:off x="1723751" y="2867208"/>
            <a:ext cx="540855" cy="1198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91886" y="2426445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15" idx="0"/>
          </p:cNvCxnSpPr>
          <p:nvPr/>
        </p:nvCxnSpPr>
        <p:spPr>
          <a:xfrm>
            <a:off x="9726865" y="3034968"/>
            <a:ext cx="8974" cy="103268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28989" y="5168638"/>
            <a:ext cx="1099944" cy="1145600"/>
            <a:chOff x="628989" y="5168638"/>
            <a:chExt cx="1099944" cy="1145600"/>
          </a:xfrm>
        </p:grpSpPr>
        <p:sp>
          <p:nvSpPr>
            <p:cNvPr id="37" name="Rectangle 36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*.h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23807" y="218343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3401" y="229879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9450" y="240778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3073" y="5168747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1470" y="217624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32" name="Straight Arrow Connector 31"/>
          <p:cNvCxnSpPr>
            <a:stCxn id="28" idx="3"/>
            <a:endCxn id="51" idx="1"/>
          </p:cNvCxnSpPr>
          <p:nvPr/>
        </p:nvCxnSpPr>
        <p:spPr>
          <a:xfrm flipV="1">
            <a:off x="3654226" y="2861215"/>
            <a:ext cx="692887" cy="5993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47" idx="1"/>
          </p:cNvCxnSpPr>
          <p:nvPr/>
        </p:nvCxnSpPr>
        <p:spPr>
          <a:xfrm flipV="1">
            <a:off x="3659407" y="5853721"/>
            <a:ext cx="689309" cy="562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10251" y="366689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8" name="Straight Arrow Connector 67"/>
          <p:cNvCxnSpPr>
            <a:stCxn id="67" idx="3"/>
            <a:endCxn id="14" idx="1"/>
          </p:cNvCxnSpPr>
          <p:nvPr/>
        </p:nvCxnSpPr>
        <p:spPr>
          <a:xfrm>
            <a:off x="5210195" y="4351865"/>
            <a:ext cx="541459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8958" y="3941812"/>
            <a:ext cx="10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Library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226124" y="407000"/>
          <a:ext cx="457730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75"/>
                <a:gridCol w="2442032"/>
              </a:tblGrid>
              <a:tr h="11346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Assembly Files  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Object Files   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Library Files     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Executable File    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.s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.o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.a Extension (with .h)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Extension Varies</a:t>
                      </a:r>
                      <a:endParaRPr lang="en-US" sz="18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1452" y="337181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886508" y="1557867"/>
            <a:ext cx="2106407" cy="50122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(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65866" y="2044798"/>
            <a:ext cx="172529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 (as)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65866" y="4985332"/>
            <a:ext cx="1725295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(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Typical Build </a:t>
            </a:r>
            <a:r>
              <a:rPr lang="en-US" sz="3600" dirty="0" smtClean="0"/>
              <a:t>Process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623200" y="3549846"/>
            <a:ext cx="490515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(</a:t>
            </a:r>
            <a:r>
              <a:rPr lang="en-US" dirty="0" err="1" smtClean="0">
                <a:solidFill>
                  <a:schemeClr val="tx1"/>
                </a:solidFill>
              </a:rPr>
              <a:t>ld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06" y="63956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9787" y="5556081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297" y="6364549"/>
            <a:ext cx="17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7C6FF"/>
                </a:solidFill>
              </a:rPr>
              <a:t>Object Files</a:t>
            </a:r>
            <a:endParaRPr lang="en-US" b="1" dirty="0">
              <a:solidFill>
                <a:srgbClr val="27C6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51654" y="4063998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09156" y="4067654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0799" y="404150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897" y="3939473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9" idx="3"/>
            <a:endCxn id="9" idx="1"/>
          </p:cNvCxnSpPr>
          <p:nvPr/>
        </p:nvCxnSpPr>
        <p:spPr>
          <a:xfrm>
            <a:off x="1728933" y="5853612"/>
            <a:ext cx="540854" cy="5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5" idx="1"/>
          </p:cNvCxnSpPr>
          <p:nvPr/>
        </p:nvCxnSpPr>
        <p:spPr>
          <a:xfrm>
            <a:off x="8710757" y="4345765"/>
            <a:ext cx="398399" cy="975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10362522" y="4355520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7011450" y="4345765"/>
            <a:ext cx="429349" cy="610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1" idx="3"/>
            <a:endCxn id="14" idx="0"/>
          </p:cNvCxnSpPr>
          <p:nvPr/>
        </p:nvCxnSpPr>
        <p:spPr>
          <a:xfrm>
            <a:off x="5211414" y="2861215"/>
            <a:ext cx="1170138" cy="120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3"/>
            <a:endCxn id="14" idx="2"/>
          </p:cNvCxnSpPr>
          <p:nvPr/>
        </p:nvCxnSpPr>
        <p:spPr>
          <a:xfrm flipV="1">
            <a:off x="5213017" y="4639731"/>
            <a:ext cx="1168535" cy="1213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64606" y="2554150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3" idx="3"/>
            <a:endCxn id="28" idx="1"/>
          </p:cNvCxnSpPr>
          <p:nvPr/>
        </p:nvCxnSpPr>
        <p:spPr>
          <a:xfrm flipV="1">
            <a:off x="1723751" y="2867208"/>
            <a:ext cx="540855" cy="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91886" y="2426445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15" idx="0"/>
          </p:cNvCxnSpPr>
          <p:nvPr/>
        </p:nvCxnSpPr>
        <p:spPr>
          <a:xfrm>
            <a:off x="9726865" y="3034968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989" y="5168638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8583" y="5284000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632" y="5392986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3807" y="218343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3401" y="229879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9450" y="240778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3073" y="5168747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1470" y="217624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32" name="Straight Arrow Connector 31"/>
          <p:cNvCxnSpPr>
            <a:stCxn id="28" idx="3"/>
            <a:endCxn id="51" idx="1"/>
          </p:cNvCxnSpPr>
          <p:nvPr/>
        </p:nvCxnSpPr>
        <p:spPr>
          <a:xfrm flipV="1">
            <a:off x="3654226" y="2861215"/>
            <a:ext cx="692887" cy="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47" idx="1"/>
          </p:cNvCxnSpPr>
          <p:nvPr/>
        </p:nvCxnSpPr>
        <p:spPr>
          <a:xfrm flipV="1">
            <a:off x="3659407" y="5853721"/>
            <a:ext cx="689309" cy="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10251" y="366689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8" name="Straight Arrow Connector 67"/>
          <p:cNvCxnSpPr>
            <a:stCxn id="67" idx="3"/>
            <a:endCxn id="14" idx="1"/>
          </p:cNvCxnSpPr>
          <p:nvPr/>
        </p:nvCxnSpPr>
        <p:spPr>
          <a:xfrm>
            <a:off x="5210195" y="4351865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8958" y="3941812"/>
            <a:ext cx="10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Library</a:t>
            </a:r>
          </a:p>
          <a:p>
            <a:pPr algn="ctr"/>
            <a:r>
              <a:rPr lang="en-US" b="1" dirty="0" smtClean="0"/>
              <a:t>Files</a:t>
            </a:r>
            <a:endParaRPr lang="en-US" b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226124" y="407000"/>
          <a:ext cx="457730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75"/>
                <a:gridCol w="2442032"/>
              </a:tblGrid>
              <a:tr h="11346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Assembly Files  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Object Files   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Library Files     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Executable File    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.s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.o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.a Extension (with .h)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Extension Varies</a:t>
                      </a:r>
                      <a:endParaRPr lang="en-US" sz="18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269787" y="5537416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6" idx="1"/>
          </p:cNvCxnSpPr>
          <p:nvPr/>
        </p:nvCxnSpPr>
        <p:spPr>
          <a:xfrm>
            <a:off x="1728933" y="5834947"/>
            <a:ext cx="540854" cy="573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0362522" y="4336855"/>
            <a:ext cx="377375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5211414" y="2842550"/>
            <a:ext cx="1170138" cy="1202783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5213017" y="4621066"/>
            <a:ext cx="1168535" cy="1213990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723751" y="2848543"/>
            <a:ext cx="540855" cy="1198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091886" y="2407780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</p:cNvCxnSpPr>
          <p:nvPr/>
        </p:nvCxnSpPr>
        <p:spPr>
          <a:xfrm>
            <a:off x="9726865" y="3016303"/>
            <a:ext cx="8974" cy="103268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654226" y="2842550"/>
            <a:ext cx="692887" cy="5993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6" idx="3"/>
          </p:cNvCxnSpPr>
          <p:nvPr/>
        </p:nvCxnSpPr>
        <p:spPr>
          <a:xfrm flipV="1">
            <a:off x="3659407" y="5835056"/>
            <a:ext cx="689309" cy="562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10195" y="4333200"/>
            <a:ext cx="541459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1452" y="341048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886508" y="1557867"/>
            <a:ext cx="8747892" cy="50122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(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65866" y="2044798"/>
            <a:ext cx="172529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 (as)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65866" y="4985332"/>
            <a:ext cx="1725295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(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Typical Build </a:t>
            </a:r>
            <a:r>
              <a:rPr lang="en-US" sz="3600" dirty="0" smtClean="0"/>
              <a:t>Process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623200" y="3549846"/>
            <a:ext cx="4905156" cy="138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(</a:t>
            </a:r>
            <a:r>
              <a:rPr lang="en-US" dirty="0" err="1" smtClean="0">
                <a:solidFill>
                  <a:schemeClr val="tx1"/>
                </a:solidFill>
              </a:rPr>
              <a:t>ld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06" y="63956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9787" y="5556081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51654" y="4063998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09156" y="4067654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0799" y="404150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897" y="3939473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9" idx="3"/>
            <a:endCxn id="9" idx="1"/>
          </p:cNvCxnSpPr>
          <p:nvPr/>
        </p:nvCxnSpPr>
        <p:spPr>
          <a:xfrm>
            <a:off x="1728933" y="5853612"/>
            <a:ext cx="540854" cy="5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5" idx="1"/>
          </p:cNvCxnSpPr>
          <p:nvPr/>
        </p:nvCxnSpPr>
        <p:spPr>
          <a:xfrm>
            <a:off x="8710757" y="4345765"/>
            <a:ext cx="398399" cy="975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10362522" y="4355520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7011450" y="4345765"/>
            <a:ext cx="429349" cy="610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1" idx="3"/>
            <a:endCxn id="14" idx="0"/>
          </p:cNvCxnSpPr>
          <p:nvPr/>
        </p:nvCxnSpPr>
        <p:spPr>
          <a:xfrm>
            <a:off x="5211414" y="2861215"/>
            <a:ext cx="1170138" cy="120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3"/>
            <a:endCxn id="14" idx="2"/>
          </p:cNvCxnSpPr>
          <p:nvPr/>
        </p:nvCxnSpPr>
        <p:spPr>
          <a:xfrm flipV="1">
            <a:off x="5213017" y="4639731"/>
            <a:ext cx="1168535" cy="1213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64606" y="2554150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3" idx="3"/>
            <a:endCxn id="28" idx="1"/>
          </p:cNvCxnSpPr>
          <p:nvPr/>
        </p:nvCxnSpPr>
        <p:spPr>
          <a:xfrm flipV="1">
            <a:off x="1723751" y="2867208"/>
            <a:ext cx="540855" cy="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91886" y="2426445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15" idx="0"/>
          </p:cNvCxnSpPr>
          <p:nvPr/>
        </p:nvCxnSpPr>
        <p:spPr>
          <a:xfrm>
            <a:off x="9726865" y="3034968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989" y="5168638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8583" y="5284000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632" y="5392986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3807" y="218343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3401" y="229879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9450" y="240778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3073" y="5168747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1470" y="217624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32" name="Straight Arrow Connector 31"/>
          <p:cNvCxnSpPr>
            <a:stCxn id="28" idx="3"/>
            <a:endCxn id="51" idx="1"/>
          </p:cNvCxnSpPr>
          <p:nvPr/>
        </p:nvCxnSpPr>
        <p:spPr>
          <a:xfrm flipV="1">
            <a:off x="3654226" y="2861215"/>
            <a:ext cx="692887" cy="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47" idx="1"/>
          </p:cNvCxnSpPr>
          <p:nvPr/>
        </p:nvCxnSpPr>
        <p:spPr>
          <a:xfrm flipV="1">
            <a:off x="3659407" y="5853721"/>
            <a:ext cx="689309" cy="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10251" y="366689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8" name="Straight Arrow Connector 67"/>
          <p:cNvCxnSpPr>
            <a:stCxn id="67" idx="3"/>
            <a:endCxn id="14" idx="1"/>
          </p:cNvCxnSpPr>
          <p:nvPr/>
        </p:nvCxnSpPr>
        <p:spPr>
          <a:xfrm>
            <a:off x="5210195" y="4351865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8958" y="3941812"/>
            <a:ext cx="10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Library</a:t>
            </a:r>
          </a:p>
          <a:p>
            <a:pPr algn="ctr"/>
            <a:r>
              <a:rPr lang="en-US" b="1" dirty="0" smtClean="0"/>
              <a:t>Files</a:t>
            </a:r>
            <a:endParaRPr lang="en-US" b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226124" y="407000"/>
          <a:ext cx="457730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75"/>
                <a:gridCol w="2442032"/>
              </a:tblGrid>
              <a:tr h="11346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Assembly Files  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Object Files   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Library Files     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Executable File    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.s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.o Extension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.a Extension (with .h)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Extension Varies</a:t>
                      </a:r>
                      <a:endParaRPr lang="en-US" sz="18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269787" y="5537416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6" idx="1"/>
          </p:cNvCxnSpPr>
          <p:nvPr/>
        </p:nvCxnSpPr>
        <p:spPr>
          <a:xfrm>
            <a:off x="1728933" y="5834947"/>
            <a:ext cx="540854" cy="573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0362522" y="4336855"/>
            <a:ext cx="377375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5211414" y="2842550"/>
            <a:ext cx="1170138" cy="1202783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5213017" y="4621066"/>
            <a:ext cx="1168535" cy="1213990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723751" y="2848543"/>
            <a:ext cx="540855" cy="1198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091886" y="2407780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</p:cNvCxnSpPr>
          <p:nvPr/>
        </p:nvCxnSpPr>
        <p:spPr>
          <a:xfrm>
            <a:off x="9726865" y="3016303"/>
            <a:ext cx="8974" cy="103268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654226" y="2842550"/>
            <a:ext cx="692887" cy="5993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6" idx="3"/>
          </p:cNvCxnSpPr>
          <p:nvPr/>
        </p:nvCxnSpPr>
        <p:spPr>
          <a:xfrm flipV="1">
            <a:off x="3659407" y="5835056"/>
            <a:ext cx="689309" cy="5622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10195" y="4333200"/>
            <a:ext cx="541459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452" y="341048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Compilation </a:t>
            </a:r>
            <a:r>
              <a:rPr lang="en-US" sz="3600" dirty="0" smtClean="0"/>
              <a:t>Proper</a:t>
            </a:r>
            <a:endParaRPr lang="en-US" sz="3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62859" y="3219555"/>
            <a:ext cx="2442505" cy="2499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 &gt;= z) {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86423" y="1490837"/>
            <a:ext cx="5419153" cy="1692530"/>
            <a:chOff x="423533" y="2131479"/>
            <a:chExt cx="5419153" cy="1692530"/>
          </a:xfrm>
        </p:grpSpPr>
        <p:sp>
          <p:nvSpPr>
            <p:cNvPr id="6" name="TextBox 5"/>
            <p:cNvSpPr txBox="1"/>
            <p:nvPr/>
          </p:nvSpPr>
          <p:spPr>
            <a:xfrm>
              <a:off x="423533" y="3393122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Source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7361" y="2131479"/>
              <a:ext cx="1200656" cy="1127142"/>
              <a:chOff x="922100" y="4703539"/>
              <a:chExt cx="1200656" cy="11271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2310468" y="2533429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Compilation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Proper</a:t>
              </a:r>
            </a:p>
          </p:txBody>
        </p:sp>
        <p:cxnSp>
          <p:nvCxnSpPr>
            <p:cNvPr id="13" name="Straight Arrow Connector 12"/>
            <p:cNvCxnSpPr>
              <a:stCxn id="10" idx="3"/>
              <a:endCxn id="12" idx="1"/>
            </p:cNvCxnSpPr>
            <p:nvPr/>
          </p:nvCxnSpPr>
          <p:spPr>
            <a:xfrm flipV="1">
              <a:off x="1918017" y="2845889"/>
              <a:ext cx="39245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035858" y="2131479"/>
              <a:ext cx="1200656" cy="1127142"/>
              <a:chOff x="5211384" y="4693386"/>
              <a:chExt cx="1200656" cy="112714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3707337" y="2845889"/>
              <a:ext cx="63332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4486" y="3389744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Assembly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3076" y="2313179"/>
            <a:ext cx="284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25C6FF"/>
                </a:solidFill>
              </a:rPr>
              <a:t>C-Programming</a:t>
            </a:r>
          </a:p>
          <a:p>
            <a:pPr algn="ctr"/>
            <a:r>
              <a:rPr lang="en-US" sz="2200" b="1" dirty="0" smtClean="0">
                <a:solidFill>
                  <a:srgbClr val="25C6FF"/>
                </a:solidFill>
              </a:rPr>
              <a:t>(High Level Language)</a:t>
            </a:r>
            <a:endParaRPr lang="en-US" sz="22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Compilation </a:t>
            </a:r>
            <a:r>
              <a:rPr lang="en-US" sz="3600" dirty="0" smtClean="0"/>
              <a:t>Proper</a:t>
            </a:r>
            <a:endParaRPr lang="en-US" sz="3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62859" y="3219555"/>
            <a:ext cx="2442505" cy="2499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 &gt;= z) {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86423" y="1490837"/>
            <a:ext cx="5419153" cy="1692530"/>
            <a:chOff x="423533" y="2131479"/>
            <a:chExt cx="5419153" cy="1692530"/>
          </a:xfrm>
        </p:grpSpPr>
        <p:sp>
          <p:nvSpPr>
            <p:cNvPr id="6" name="TextBox 5"/>
            <p:cNvSpPr txBox="1"/>
            <p:nvPr/>
          </p:nvSpPr>
          <p:spPr>
            <a:xfrm>
              <a:off x="423533" y="3393122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Source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7361" y="2131479"/>
              <a:ext cx="1200656" cy="1127142"/>
              <a:chOff x="922100" y="4703539"/>
              <a:chExt cx="1200656" cy="11271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2310468" y="2533429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Compilation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Proper</a:t>
              </a:r>
            </a:p>
          </p:txBody>
        </p:sp>
        <p:cxnSp>
          <p:nvCxnSpPr>
            <p:cNvPr id="13" name="Straight Arrow Connector 12"/>
            <p:cNvCxnSpPr>
              <a:stCxn id="10" idx="3"/>
              <a:endCxn id="12" idx="1"/>
            </p:cNvCxnSpPr>
            <p:nvPr/>
          </p:nvCxnSpPr>
          <p:spPr>
            <a:xfrm flipV="1">
              <a:off x="1918017" y="2845889"/>
              <a:ext cx="39245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035858" y="2131479"/>
              <a:ext cx="1200656" cy="1127142"/>
              <a:chOff x="5211384" y="4693386"/>
              <a:chExt cx="1200656" cy="112714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3707337" y="2845889"/>
              <a:ext cx="63332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4486" y="3389744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Assembly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 Placeholder 3"/>
          <p:cNvSpPr txBox="1">
            <a:spLocks/>
          </p:cNvSpPr>
          <p:nvPr/>
        </p:nvSpPr>
        <p:spPr>
          <a:xfrm>
            <a:off x="8805576" y="2313179"/>
            <a:ext cx="2537735" cy="382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r3,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r4,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sub   r2, r3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r3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r2,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076" y="2313179"/>
            <a:ext cx="284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25C6FF"/>
                </a:solidFill>
              </a:rPr>
              <a:t>C-Programming</a:t>
            </a:r>
          </a:p>
          <a:p>
            <a:pPr algn="ctr"/>
            <a:r>
              <a:rPr lang="en-US" sz="2200" b="1" dirty="0" smtClean="0">
                <a:solidFill>
                  <a:srgbClr val="25C6FF"/>
                </a:solidFill>
              </a:rPr>
              <a:t>(High Level Language)</a:t>
            </a:r>
            <a:endParaRPr lang="en-US" sz="2200" b="1" dirty="0">
              <a:solidFill>
                <a:srgbClr val="25C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08202" y="1410916"/>
            <a:ext cx="284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25C6FF"/>
                </a:solidFill>
              </a:rPr>
              <a:t>ARM Assembly Language</a:t>
            </a:r>
            <a:endParaRPr lang="en-US" sz="2200" b="1" dirty="0">
              <a:solidFill>
                <a:srgbClr val="25C6FF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386423" y="3777274"/>
            <a:ext cx="5292064" cy="450690"/>
          </a:xfrm>
          <a:prstGeom prst="rightArrow">
            <a:avLst/>
          </a:prstGeom>
          <a:solidFill>
            <a:srgbClr val="25C6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0579" y="4439557"/>
            <a:ext cx="344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C6FF"/>
                </a:solidFill>
              </a:rPr>
              <a:t>High level language translated to low level language via compiler</a:t>
            </a:r>
            <a:endParaRPr lang="en-US" sz="2400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Assembly to Machine Code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78605" y="1824199"/>
          <a:ext cx="4719864" cy="40764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719"/>
                <a:gridCol w="1671145"/>
              </a:tblGrid>
              <a:tr h="5823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Assembly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Language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Machine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r3, #0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0x2300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r3, [r7, #7]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0x71fb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	r3, r7, #7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0x1dfb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r3, [r7, #8]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0x60bb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	r1, r7, #7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0x1df9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	r3, r7, #6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0x1dbb 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ESE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8517" y="4354229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r3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#0</a:t>
            </a:r>
          </a:p>
        </p:txBody>
      </p:sp>
      <p:sp>
        <p:nvSpPr>
          <p:cNvPr id="21" name="Left Brace 20"/>
          <p:cNvSpPr/>
          <p:nvPr/>
        </p:nvSpPr>
        <p:spPr>
          <a:xfrm rot="16200000">
            <a:off x="2242413" y="4697537"/>
            <a:ext cx="344670" cy="877629"/>
          </a:xfrm>
          <a:prstGeom prst="leftBrace">
            <a:avLst/>
          </a:prstGeom>
          <a:ln w="19050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3958044" y="4468939"/>
            <a:ext cx="344670" cy="1334826"/>
          </a:xfrm>
          <a:prstGeom prst="leftBrace">
            <a:avLst/>
          </a:prstGeom>
          <a:ln w="19050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39485" y="5531275"/>
            <a:ext cx="115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5C6FF"/>
                </a:solidFill>
              </a:rPr>
              <a:t>Operation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8446" y="553127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5C6FF"/>
                </a:solidFill>
              </a:rPr>
              <a:t>Operand</a:t>
            </a:r>
            <a:endParaRPr lang="en-US" b="1" dirty="0">
              <a:solidFill>
                <a:srgbClr val="25C6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9931924" y="6471078"/>
            <a:ext cx="1309600" cy="16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C933F-E20D-4EA7-AE3F-45BCDA65D1A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17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53389" y="1772151"/>
            <a:ext cx="5419153" cy="1692530"/>
            <a:chOff x="423533" y="2131479"/>
            <a:chExt cx="5419153" cy="1692530"/>
          </a:xfrm>
        </p:grpSpPr>
        <p:sp>
          <p:nvSpPr>
            <p:cNvPr id="29" name="TextBox 28"/>
            <p:cNvSpPr txBox="1"/>
            <p:nvPr/>
          </p:nvSpPr>
          <p:spPr>
            <a:xfrm>
              <a:off x="423533" y="3393122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Assembly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17361" y="2131479"/>
              <a:ext cx="1200656" cy="1127142"/>
              <a:chOff x="922100" y="4703539"/>
              <a:chExt cx="1200656" cy="11271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310468" y="2533429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Assembler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41" idx="3"/>
              <a:endCxn id="31" idx="1"/>
            </p:cNvCxnSpPr>
            <p:nvPr/>
          </p:nvCxnSpPr>
          <p:spPr>
            <a:xfrm flipV="1">
              <a:off x="1918017" y="2845889"/>
              <a:ext cx="39245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035858" y="2131479"/>
              <a:ext cx="1200656" cy="1127142"/>
              <a:chOff x="5211384" y="4693386"/>
              <a:chExt cx="1200656" cy="112714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endCxn id="38" idx="1"/>
            </p:cNvCxnSpPr>
            <p:nvPr/>
          </p:nvCxnSpPr>
          <p:spPr>
            <a:xfrm>
              <a:off x="3707337" y="2845889"/>
              <a:ext cx="633321" cy="1561"/>
            </a:xfrm>
            <a:prstGeom prst="straightConnector1">
              <a:avLst/>
            </a:prstGeom>
            <a:ln w="28575">
              <a:solidFill>
                <a:srgbClr val="25C6FF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34486" y="3389744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Object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9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Compiler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78511" y="1898636"/>
          <a:ext cx="9234977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Option &amp; Format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Compile</a:t>
                      </a:r>
                      <a:r>
                        <a:rPr lang="en-US" sz="2200" baseline="0" dirty="0" smtClean="0"/>
                        <a:t> and Assemble File, Do Not Link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 &lt;FILE&gt;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Compile, Assemble,</a:t>
                      </a:r>
                      <a:r>
                        <a:rPr lang="en-US" sz="2200" baseline="0" dirty="0" smtClean="0"/>
                        <a:t> and Link to OUTPUT_FILE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Debugging Information in Executable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-Wall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Enable All Warning</a:t>
                      </a:r>
                      <a:r>
                        <a:rPr lang="en-US" sz="2200" baseline="0" dirty="0" smtClean="0"/>
                        <a:t> Messages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Werror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Treat</a:t>
                      </a:r>
                      <a:r>
                        <a:rPr lang="en-US" sz="2200" baseline="0" dirty="0" smtClean="0"/>
                        <a:t> All Warnings as Errors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-I&lt;DIR&gt;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Include this &lt;DIR&gt; to Look for Header Files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</a:t>
                      </a:r>
                      <a:endParaRPr lang="en-US" sz="2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=STANDARD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Specify Which Standard</a:t>
                      </a:r>
                      <a:r>
                        <a:rPr lang="en-US" sz="2200" baseline="0" dirty="0" smtClean="0"/>
                        <a:t> Version to Use (ex: c89,c99)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Verbose Output from GCC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Specific Compiler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2106" y="1826166"/>
          <a:ext cx="1082778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Option &amp; Format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mcpu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=[NAME]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Specifies Target ARM Processor and Architecture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(ex: cortex-m0plus)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-march=[NAME]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Target ARM Architecture</a:t>
                      </a:r>
                      <a:r>
                        <a:rPr lang="en-US" sz="2200" baseline="0" dirty="0" smtClean="0"/>
                        <a:t> (ex: armv7-m, thumb)</a:t>
                      </a: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mtune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=[NAME]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Target ARM Processor (ex: cortex-m0plus)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mthumb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code in Thumb States (ISA)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marm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code in ARM State (ISA)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mthumb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-interwork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code that supports calling between ARM and Thumb (ISA)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mlittle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-endian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code for Little Endian Mode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mbig</a:t>
                      </a:r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-endian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Generate code for Big Endian Mode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8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38211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 Process (linear)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3321" y="1690688"/>
            <a:ext cx="11283265" cy="4528668"/>
            <a:chOff x="373321" y="1690688"/>
            <a:chExt cx="11283265" cy="4528668"/>
          </a:xfrm>
        </p:grpSpPr>
        <p:sp>
          <p:nvSpPr>
            <p:cNvPr id="21" name="TextBox 20"/>
            <p:cNvSpPr txBox="1"/>
            <p:nvPr/>
          </p:nvSpPr>
          <p:spPr>
            <a:xfrm>
              <a:off x="373321" y="2952331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Source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7149" y="1690688"/>
              <a:ext cx="1200656" cy="1127142"/>
              <a:chOff x="922100" y="4703539"/>
              <a:chExt cx="1200656" cy="11271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*.c/*.h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525699" y="2094637"/>
              <a:ext cx="1389620" cy="62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4995" y="5788469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Object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0256" y="20926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Preprocessor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8" idx="1"/>
            </p:cNvCxnSpPr>
            <p:nvPr/>
          </p:nvCxnSpPr>
          <p:spPr>
            <a:xfrm flipV="1">
              <a:off x="1867805" y="2405098"/>
              <a:ext cx="39245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97846" y="2952331"/>
              <a:ext cx="2681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Preprocessed Files</a:t>
              </a:r>
            </a:p>
          </p:txBody>
        </p:sp>
        <p:cxnSp>
          <p:nvCxnSpPr>
            <p:cNvPr id="41" name="Straight Arrow Connector 40"/>
            <p:cNvCxnSpPr>
              <a:stCxn id="45" idx="3"/>
              <a:endCxn id="36" idx="1"/>
            </p:cNvCxnSpPr>
            <p:nvPr/>
          </p:nvCxnSpPr>
          <p:spPr>
            <a:xfrm flipV="1">
              <a:off x="5186302" y="2406097"/>
              <a:ext cx="339397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985646" y="1690688"/>
              <a:ext cx="1200656" cy="1127142"/>
              <a:chOff x="5211384" y="4693386"/>
              <a:chExt cx="1200656" cy="11271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Straight Arrow Connector 45"/>
            <p:cNvCxnSpPr>
              <a:endCxn id="45" idx="1"/>
            </p:cNvCxnSpPr>
            <p:nvPr/>
          </p:nvCxnSpPr>
          <p:spPr>
            <a:xfrm>
              <a:off x="3657125" y="24050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7216029" y="1690688"/>
              <a:ext cx="1200656" cy="1127142"/>
              <a:chOff x="5211384" y="4693386"/>
              <a:chExt cx="1200656" cy="11271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stCxn id="36" idx="3"/>
              <a:endCxn id="50" idx="1"/>
            </p:cNvCxnSpPr>
            <p:nvPr/>
          </p:nvCxnSpPr>
          <p:spPr>
            <a:xfrm>
              <a:off x="6915319" y="2406097"/>
              <a:ext cx="605510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2073243" y="49124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Assembler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866367" y="4510488"/>
              <a:ext cx="1200656" cy="1127142"/>
              <a:chOff x="5211384" y="4693386"/>
              <a:chExt cx="1200656" cy="112714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stCxn id="52" idx="3"/>
              <a:endCxn id="56" idx="1"/>
            </p:cNvCxnSpPr>
            <p:nvPr/>
          </p:nvCxnSpPr>
          <p:spPr>
            <a:xfrm>
              <a:off x="3537846" y="52248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59266" y="2952330"/>
              <a:ext cx="210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Assembly Files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40537" y="4932936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798039" y="4936592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29682" y="4910441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Relocatable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28780" y="4808411"/>
              <a:ext cx="1227806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0" idx="1"/>
            </p:cNvCxnSpPr>
            <p:nvPr/>
          </p:nvCxnSpPr>
          <p:spPr>
            <a:xfrm>
              <a:off x="8399640" y="5214703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2" idx="1"/>
            </p:cNvCxnSpPr>
            <p:nvPr/>
          </p:nvCxnSpPr>
          <p:spPr>
            <a:xfrm flipV="1">
              <a:off x="10051405" y="5224458"/>
              <a:ext cx="377375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3"/>
              <a:endCxn id="61" idx="1"/>
            </p:cNvCxnSpPr>
            <p:nvPr/>
          </p:nvCxnSpPr>
          <p:spPr>
            <a:xfrm flipV="1">
              <a:off x="6700333" y="5214703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0" idx="3"/>
              <a:endCxn id="52" idx="1"/>
            </p:cNvCxnSpPr>
            <p:nvPr/>
          </p:nvCxnSpPr>
          <p:spPr>
            <a:xfrm flipH="1">
              <a:off x="2073243" y="2406659"/>
              <a:ext cx="6343442" cy="2818239"/>
            </a:xfrm>
            <a:prstGeom prst="bentConnector5">
              <a:avLst>
                <a:gd name="adj1" fmla="val -26027"/>
                <a:gd name="adj2" fmla="val 55356"/>
                <a:gd name="adj3" fmla="val 11361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6" idx="3"/>
              <a:endCxn id="59" idx="1"/>
            </p:cNvCxnSpPr>
            <p:nvPr/>
          </p:nvCxnSpPr>
          <p:spPr>
            <a:xfrm flipV="1">
              <a:off x="5067023" y="5220803"/>
              <a:ext cx="373514" cy="56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5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Process (linear)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73321" y="2507000"/>
            <a:ext cx="7712279" cy="3383322"/>
            <a:chOff x="373321" y="1690688"/>
            <a:chExt cx="11336181" cy="4463191"/>
          </a:xfrm>
        </p:grpSpPr>
        <p:sp>
          <p:nvSpPr>
            <p:cNvPr id="74" name="TextBox 73"/>
            <p:cNvSpPr txBox="1"/>
            <p:nvPr/>
          </p:nvSpPr>
          <p:spPr>
            <a:xfrm>
              <a:off x="373321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Source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67149" y="1690688"/>
              <a:ext cx="1200656" cy="1127142"/>
              <a:chOff x="922100" y="4703539"/>
              <a:chExt cx="1200656" cy="1127142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*.c/*.h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5525699" y="2094637"/>
              <a:ext cx="1389620" cy="62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Proper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64995" y="5788469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Object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60256" y="20926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Preprocessor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129" idx="3"/>
              <a:endCxn id="78" idx="1"/>
            </p:cNvCxnSpPr>
            <p:nvPr/>
          </p:nvCxnSpPr>
          <p:spPr>
            <a:xfrm flipV="1">
              <a:off x="1867805" y="2405098"/>
              <a:ext cx="39245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397846" y="2952330"/>
              <a:ext cx="2681055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Preprocessed Files</a:t>
              </a:r>
            </a:p>
          </p:txBody>
        </p:sp>
        <p:cxnSp>
          <p:nvCxnSpPr>
            <p:cNvPr id="81" name="Straight Arrow Connector 80"/>
            <p:cNvCxnSpPr>
              <a:stCxn id="126" idx="3"/>
              <a:endCxn id="76" idx="1"/>
            </p:cNvCxnSpPr>
            <p:nvPr/>
          </p:nvCxnSpPr>
          <p:spPr>
            <a:xfrm flipV="1">
              <a:off x="5186302" y="2406097"/>
              <a:ext cx="339397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985646" y="1690688"/>
              <a:ext cx="1200656" cy="1127142"/>
              <a:chOff x="5211384" y="4693386"/>
              <a:chExt cx="1200656" cy="1127142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3" name="Straight Arrow Connector 82"/>
            <p:cNvCxnSpPr>
              <a:endCxn id="126" idx="1"/>
            </p:cNvCxnSpPr>
            <p:nvPr/>
          </p:nvCxnSpPr>
          <p:spPr>
            <a:xfrm>
              <a:off x="3657125" y="24050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7216029" y="1690688"/>
              <a:ext cx="1200656" cy="1127142"/>
              <a:chOff x="5211384" y="4693386"/>
              <a:chExt cx="1200656" cy="112714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Straight Arrow Connector 84"/>
            <p:cNvCxnSpPr>
              <a:stCxn id="76" idx="3"/>
              <a:endCxn id="104" idx="1"/>
            </p:cNvCxnSpPr>
            <p:nvPr/>
          </p:nvCxnSpPr>
          <p:spPr>
            <a:xfrm>
              <a:off x="6915319" y="2406097"/>
              <a:ext cx="605510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ounded Rectangle 85"/>
            <p:cNvSpPr/>
            <p:nvPr/>
          </p:nvSpPr>
          <p:spPr>
            <a:xfrm>
              <a:off x="2073243" y="49124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Assembler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866367" y="4510488"/>
              <a:ext cx="1200656" cy="1127142"/>
              <a:chOff x="5211384" y="4693386"/>
              <a:chExt cx="1200656" cy="112714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Straight Arrow Connector 87"/>
            <p:cNvCxnSpPr>
              <a:stCxn id="86" idx="3"/>
              <a:endCxn id="101" idx="1"/>
            </p:cNvCxnSpPr>
            <p:nvPr/>
          </p:nvCxnSpPr>
          <p:spPr>
            <a:xfrm>
              <a:off x="3537846" y="52248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859266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Assembly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440537" y="4932936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798039" y="4936592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9682" y="4910441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Relocatable File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428780" y="4808411"/>
              <a:ext cx="1280722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Executable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2" idx="3"/>
              <a:endCxn id="91" idx="1"/>
            </p:cNvCxnSpPr>
            <p:nvPr/>
          </p:nvCxnSpPr>
          <p:spPr>
            <a:xfrm>
              <a:off x="8399640" y="5214703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1" idx="3"/>
              <a:endCxn id="93" idx="1"/>
            </p:cNvCxnSpPr>
            <p:nvPr/>
          </p:nvCxnSpPr>
          <p:spPr>
            <a:xfrm>
              <a:off x="10051404" y="5224459"/>
              <a:ext cx="37737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0" idx="3"/>
              <a:endCxn id="92" idx="1"/>
            </p:cNvCxnSpPr>
            <p:nvPr/>
          </p:nvCxnSpPr>
          <p:spPr>
            <a:xfrm flipV="1">
              <a:off x="6700333" y="5214703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104" idx="3"/>
              <a:endCxn id="86" idx="1"/>
            </p:cNvCxnSpPr>
            <p:nvPr/>
          </p:nvCxnSpPr>
          <p:spPr>
            <a:xfrm flipH="1">
              <a:off x="2073243" y="2406659"/>
              <a:ext cx="6343442" cy="2818239"/>
            </a:xfrm>
            <a:prstGeom prst="bentConnector5">
              <a:avLst>
                <a:gd name="adj1" fmla="val -26027"/>
                <a:gd name="adj2" fmla="val 55356"/>
                <a:gd name="adj3" fmla="val 11361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01" idx="3"/>
              <a:endCxn id="90" idx="1"/>
            </p:cNvCxnSpPr>
            <p:nvPr/>
          </p:nvCxnSpPr>
          <p:spPr>
            <a:xfrm flipV="1">
              <a:off x="5067023" y="5220803"/>
              <a:ext cx="373514" cy="56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936375" y="1574338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Building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95750" y="157303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Compiling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32" name="Left-Right Arrow 131"/>
          <p:cNvSpPr/>
          <p:nvPr/>
        </p:nvSpPr>
        <p:spPr>
          <a:xfrm>
            <a:off x="3592397" y="1782832"/>
            <a:ext cx="1334448" cy="24962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Process (linear)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223411" y="273499"/>
            <a:ext cx="3751400" cy="5996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51052" y="1789369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751057" y="3678645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Assembler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9751053" y="4603230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9751051" y="5527157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9751054" y="2754060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1" idx="4"/>
            <a:endCxn id="62" idx="0"/>
          </p:cNvCxnSpPr>
          <p:nvPr/>
        </p:nvCxnSpPr>
        <p:spPr>
          <a:xfrm flipH="1">
            <a:off x="10750380" y="5199538"/>
            <a:ext cx="2" cy="32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4"/>
            <a:endCxn id="60" idx="0"/>
          </p:cNvCxnSpPr>
          <p:nvPr/>
        </p:nvCxnSpPr>
        <p:spPr>
          <a:xfrm>
            <a:off x="10750383" y="3350368"/>
            <a:ext cx="3" cy="32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4"/>
            <a:endCxn id="61" idx="0"/>
          </p:cNvCxnSpPr>
          <p:nvPr/>
        </p:nvCxnSpPr>
        <p:spPr>
          <a:xfrm flipH="1">
            <a:off x="10750382" y="4274953"/>
            <a:ext cx="4" cy="32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4"/>
            <a:endCxn id="63" idx="0"/>
          </p:cNvCxnSpPr>
          <p:nvPr/>
        </p:nvCxnSpPr>
        <p:spPr>
          <a:xfrm>
            <a:off x="10750381" y="2385677"/>
            <a:ext cx="2" cy="36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42485" y="569431"/>
            <a:ext cx="2713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GNU’s </a:t>
            </a:r>
            <a:r>
              <a:rPr lang="en-US" sz="2200" b="1" dirty="0">
                <a:solidFill>
                  <a:srgbClr val="002060"/>
                </a:solidFill>
              </a:rPr>
              <a:t>Compiler </a:t>
            </a:r>
            <a:r>
              <a:rPr lang="en-US" sz="2200" b="1" dirty="0" smtClean="0">
                <a:solidFill>
                  <a:srgbClr val="002060"/>
                </a:solidFill>
              </a:rPr>
              <a:t>Collection (GCC)</a:t>
            </a:r>
          </a:p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Toolchain</a:t>
            </a:r>
            <a:endParaRPr lang="en-US" sz="2200" b="1" dirty="0">
              <a:solidFill>
                <a:srgbClr val="00206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3321" y="2507000"/>
            <a:ext cx="7712279" cy="3383322"/>
            <a:chOff x="373321" y="1690688"/>
            <a:chExt cx="11336181" cy="4463191"/>
          </a:xfrm>
        </p:grpSpPr>
        <p:sp>
          <p:nvSpPr>
            <p:cNvPr id="74" name="TextBox 73"/>
            <p:cNvSpPr txBox="1"/>
            <p:nvPr/>
          </p:nvSpPr>
          <p:spPr>
            <a:xfrm>
              <a:off x="373321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Source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67149" y="1690688"/>
              <a:ext cx="1200656" cy="1127142"/>
              <a:chOff x="922100" y="4703539"/>
              <a:chExt cx="1200656" cy="112714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*.c/*.h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5525699" y="2094637"/>
              <a:ext cx="1389620" cy="62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Proper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64995" y="5788469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Object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60256" y="20926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Preprocessor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110" idx="3"/>
              <a:endCxn id="78" idx="1"/>
            </p:cNvCxnSpPr>
            <p:nvPr/>
          </p:nvCxnSpPr>
          <p:spPr>
            <a:xfrm flipV="1">
              <a:off x="1867805" y="2405098"/>
              <a:ext cx="39245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397846" y="2952330"/>
              <a:ext cx="2681055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Preprocessed Files</a:t>
              </a:r>
            </a:p>
          </p:txBody>
        </p:sp>
        <p:cxnSp>
          <p:nvCxnSpPr>
            <p:cNvPr id="81" name="Straight Arrow Connector 80"/>
            <p:cNvCxnSpPr>
              <a:stCxn id="107" idx="3"/>
              <a:endCxn id="76" idx="1"/>
            </p:cNvCxnSpPr>
            <p:nvPr/>
          </p:nvCxnSpPr>
          <p:spPr>
            <a:xfrm flipV="1">
              <a:off x="5186302" y="2406097"/>
              <a:ext cx="339397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985646" y="1690688"/>
              <a:ext cx="1200656" cy="1127142"/>
              <a:chOff x="5211384" y="4693386"/>
              <a:chExt cx="1200656" cy="112714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3" name="Straight Arrow Connector 82"/>
            <p:cNvCxnSpPr>
              <a:endCxn id="107" idx="1"/>
            </p:cNvCxnSpPr>
            <p:nvPr/>
          </p:nvCxnSpPr>
          <p:spPr>
            <a:xfrm>
              <a:off x="3657125" y="24050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7216029" y="1690688"/>
              <a:ext cx="1200656" cy="1127142"/>
              <a:chOff x="5211384" y="4693386"/>
              <a:chExt cx="1200656" cy="112714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Straight Arrow Connector 84"/>
            <p:cNvCxnSpPr>
              <a:stCxn id="76" idx="3"/>
              <a:endCxn id="104" idx="1"/>
            </p:cNvCxnSpPr>
            <p:nvPr/>
          </p:nvCxnSpPr>
          <p:spPr>
            <a:xfrm>
              <a:off x="6915319" y="2406097"/>
              <a:ext cx="605510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ounded Rectangle 85"/>
            <p:cNvSpPr/>
            <p:nvPr/>
          </p:nvSpPr>
          <p:spPr>
            <a:xfrm>
              <a:off x="2073243" y="49124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Assembler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866367" y="4510488"/>
              <a:ext cx="1200656" cy="1127142"/>
              <a:chOff x="5211384" y="4693386"/>
              <a:chExt cx="1200656" cy="112714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Straight Arrow Connector 87"/>
            <p:cNvCxnSpPr>
              <a:stCxn id="86" idx="3"/>
              <a:endCxn id="101" idx="1"/>
            </p:cNvCxnSpPr>
            <p:nvPr/>
          </p:nvCxnSpPr>
          <p:spPr>
            <a:xfrm>
              <a:off x="3537846" y="52248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859266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Assembly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440537" y="4932936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798039" y="4936592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9682" y="4910441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Relocatable File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428780" y="4808411"/>
              <a:ext cx="1280722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Executable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2" idx="3"/>
              <a:endCxn id="91" idx="1"/>
            </p:cNvCxnSpPr>
            <p:nvPr/>
          </p:nvCxnSpPr>
          <p:spPr>
            <a:xfrm>
              <a:off x="8399640" y="5214703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1" idx="3"/>
              <a:endCxn id="93" idx="1"/>
            </p:cNvCxnSpPr>
            <p:nvPr/>
          </p:nvCxnSpPr>
          <p:spPr>
            <a:xfrm>
              <a:off x="10051404" y="5224459"/>
              <a:ext cx="37737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0" idx="3"/>
              <a:endCxn id="92" idx="1"/>
            </p:cNvCxnSpPr>
            <p:nvPr/>
          </p:nvCxnSpPr>
          <p:spPr>
            <a:xfrm flipV="1">
              <a:off x="6700333" y="5214703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104" idx="3"/>
              <a:endCxn id="86" idx="1"/>
            </p:cNvCxnSpPr>
            <p:nvPr/>
          </p:nvCxnSpPr>
          <p:spPr>
            <a:xfrm flipH="1">
              <a:off x="2073243" y="2406659"/>
              <a:ext cx="6343442" cy="2818239"/>
            </a:xfrm>
            <a:prstGeom prst="bentConnector5">
              <a:avLst>
                <a:gd name="adj1" fmla="val -26027"/>
                <a:gd name="adj2" fmla="val 55356"/>
                <a:gd name="adj3" fmla="val 11361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01" idx="3"/>
              <a:endCxn id="90" idx="1"/>
            </p:cNvCxnSpPr>
            <p:nvPr/>
          </p:nvCxnSpPr>
          <p:spPr>
            <a:xfrm flipV="1">
              <a:off x="5067023" y="5220803"/>
              <a:ext cx="373514" cy="56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1936375" y="1574338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Building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95750" y="157303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Compiling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50" name="Left-Right Arrow 149"/>
          <p:cNvSpPr/>
          <p:nvPr/>
        </p:nvSpPr>
        <p:spPr>
          <a:xfrm>
            <a:off x="3592397" y="1782832"/>
            <a:ext cx="1334448" cy="24962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23411" y="273499"/>
            <a:ext cx="3751400" cy="5996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Process (linear)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9751052" y="1789369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751057" y="3678645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Assembler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51053" y="4603230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1051" y="5527157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751054" y="2754060"/>
            <a:ext cx="1998657" cy="596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flipH="1">
            <a:off x="10750380" y="5199538"/>
            <a:ext cx="2" cy="32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5" idx="0"/>
          </p:cNvCxnSpPr>
          <p:nvPr/>
        </p:nvCxnSpPr>
        <p:spPr>
          <a:xfrm>
            <a:off x="10750383" y="3350368"/>
            <a:ext cx="3" cy="32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10750382" y="4274953"/>
            <a:ext cx="4" cy="32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9" idx="0"/>
          </p:cNvCxnSpPr>
          <p:nvPr/>
        </p:nvCxnSpPr>
        <p:spPr>
          <a:xfrm>
            <a:off x="10750381" y="2385677"/>
            <a:ext cx="2" cy="36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42485" y="569431"/>
            <a:ext cx="2713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GNU’s </a:t>
            </a:r>
            <a:r>
              <a:rPr lang="en-US" sz="2200" b="1" dirty="0">
                <a:solidFill>
                  <a:srgbClr val="002060"/>
                </a:solidFill>
              </a:rPr>
              <a:t>Compiler </a:t>
            </a:r>
            <a:r>
              <a:rPr lang="en-US" sz="2200" b="1" dirty="0" smtClean="0">
                <a:solidFill>
                  <a:srgbClr val="002060"/>
                </a:solidFill>
              </a:rPr>
              <a:t>Collection (GCC)</a:t>
            </a:r>
          </a:p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Toolchain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12717" y="2396178"/>
            <a:ext cx="552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gcc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6101" y="3715347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as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97538" y="5142250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ld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9226921" y="1879759"/>
            <a:ext cx="301505" cy="14637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>
            <a:off x="9226920" y="4598806"/>
            <a:ext cx="301505" cy="15190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9247539" y="3672991"/>
            <a:ext cx="280886" cy="5963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73321" y="2507000"/>
            <a:ext cx="7712279" cy="3383322"/>
            <a:chOff x="373321" y="1690688"/>
            <a:chExt cx="11336181" cy="4463191"/>
          </a:xfrm>
        </p:grpSpPr>
        <p:sp>
          <p:nvSpPr>
            <p:cNvPr id="65" name="TextBox 64"/>
            <p:cNvSpPr txBox="1"/>
            <p:nvPr/>
          </p:nvSpPr>
          <p:spPr>
            <a:xfrm>
              <a:off x="373321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Source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67149" y="1690688"/>
              <a:ext cx="1200656" cy="1127142"/>
              <a:chOff x="922100" y="4703539"/>
              <a:chExt cx="1200656" cy="112714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922100" y="47035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74500" y="48559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26900" y="5008339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*.c/*.h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5525699" y="2094637"/>
              <a:ext cx="1389620" cy="62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Proper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4995" y="5788469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Object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60256" y="20926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Preprocessor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107" idx="3"/>
              <a:endCxn id="75" idx="1"/>
            </p:cNvCxnSpPr>
            <p:nvPr/>
          </p:nvCxnSpPr>
          <p:spPr>
            <a:xfrm flipV="1">
              <a:off x="1867805" y="2405098"/>
              <a:ext cx="39245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97846" y="2952330"/>
              <a:ext cx="2681055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Preprocessed Files</a:t>
              </a:r>
            </a:p>
          </p:txBody>
        </p:sp>
        <p:cxnSp>
          <p:nvCxnSpPr>
            <p:cNvPr id="78" name="Straight Arrow Connector 77"/>
            <p:cNvCxnSpPr>
              <a:stCxn id="104" idx="3"/>
              <a:endCxn id="73" idx="1"/>
            </p:cNvCxnSpPr>
            <p:nvPr/>
          </p:nvCxnSpPr>
          <p:spPr>
            <a:xfrm flipV="1">
              <a:off x="5186302" y="2406097"/>
              <a:ext cx="339397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985646" y="1690688"/>
              <a:ext cx="1200656" cy="1127142"/>
              <a:chOff x="5211384" y="4693386"/>
              <a:chExt cx="1200656" cy="112714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Straight Arrow Connector 79"/>
            <p:cNvCxnSpPr>
              <a:endCxn id="104" idx="1"/>
            </p:cNvCxnSpPr>
            <p:nvPr/>
          </p:nvCxnSpPr>
          <p:spPr>
            <a:xfrm>
              <a:off x="3657125" y="24050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216029" y="1690688"/>
              <a:ext cx="1200656" cy="1127142"/>
              <a:chOff x="5211384" y="4693386"/>
              <a:chExt cx="1200656" cy="112714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2" name="Straight Arrow Connector 81"/>
            <p:cNvCxnSpPr>
              <a:stCxn id="73" idx="3"/>
              <a:endCxn id="101" idx="1"/>
            </p:cNvCxnSpPr>
            <p:nvPr/>
          </p:nvCxnSpPr>
          <p:spPr>
            <a:xfrm>
              <a:off x="6915319" y="2406097"/>
              <a:ext cx="605510" cy="5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2073243" y="4912438"/>
              <a:ext cx="1464603" cy="624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Assembler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866367" y="4510488"/>
              <a:ext cx="1200656" cy="1127142"/>
              <a:chOff x="5211384" y="4693386"/>
              <a:chExt cx="1200656" cy="112714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211384" y="46933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363784" y="48457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516184" y="4998186"/>
                <a:ext cx="895856" cy="822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*.o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Straight Arrow Connector 84"/>
            <p:cNvCxnSpPr>
              <a:stCxn id="83" idx="3"/>
              <a:endCxn id="98" idx="1"/>
            </p:cNvCxnSpPr>
            <p:nvPr/>
          </p:nvCxnSpPr>
          <p:spPr>
            <a:xfrm>
              <a:off x="3537846" y="5224898"/>
              <a:ext cx="633321" cy="156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859266" y="2952330"/>
              <a:ext cx="2108201" cy="36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Assembly Files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440537" y="4932936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8798039" y="4936592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129682" y="4910441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Relocatable File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428780" y="4808411"/>
              <a:ext cx="1280722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Executable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89" idx="3"/>
              <a:endCxn id="88" idx="1"/>
            </p:cNvCxnSpPr>
            <p:nvPr/>
          </p:nvCxnSpPr>
          <p:spPr>
            <a:xfrm>
              <a:off x="8399640" y="5214703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8" idx="3"/>
              <a:endCxn id="90" idx="1"/>
            </p:cNvCxnSpPr>
            <p:nvPr/>
          </p:nvCxnSpPr>
          <p:spPr>
            <a:xfrm>
              <a:off x="10051404" y="5224459"/>
              <a:ext cx="37737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3"/>
              <a:endCxn id="89" idx="1"/>
            </p:cNvCxnSpPr>
            <p:nvPr/>
          </p:nvCxnSpPr>
          <p:spPr>
            <a:xfrm flipV="1">
              <a:off x="6700333" y="5214703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101" idx="3"/>
              <a:endCxn id="83" idx="1"/>
            </p:cNvCxnSpPr>
            <p:nvPr/>
          </p:nvCxnSpPr>
          <p:spPr>
            <a:xfrm flipH="1">
              <a:off x="2073243" y="2406659"/>
              <a:ext cx="6343442" cy="2818239"/>
            </a:xfrm>
            <a:prstGeom prst="bentConnector5">
              <a:avLst>
                <a:gd name="adj1" fmla="val -26027"/>
                <a:gd name="adj2" fmla="val 55356"/>
                <a:gd name="adj3" fmla="val 11361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8" idx="3"/>
              <a:endCxn id="87" idx="1"/>
            </p:cNvCxnSpPr>
            <p:nvPr/>
          </p:nvCxnSpPr>
          <p:spPr>
            <a:xfrm flipV="1">
              <a:off x="5067023" y="5220803"/>
              <a:ext cx="373514" cy="56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1936375" y="1574338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Building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5750" y="157303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5C6FF"/>
                </a:solidFill>
              </a:rPr>
              <a:t>Compiling</a:t>
            </a:r>
            <a:endParaRPr lang="en-US" sz="3200" b="1" dirty="0">
              <a:solidFill>
                <a:srgbClr val="25C6FF"/>
              </a:solidFill>
            </a:endParaRPr>
          </a:p>
        </p:txBody>
      </p:sp>
      <p:sp>
        <p:nvSpPr>
          <p:cNvPr id="110" name="Left-Right Arrow 109"/>
          <p:cNvSpPr/>
          <p:nvPr/>
        </p:nvSpPr>
        <p:spPr>
          <a:xfrm>
            <a:off x="3592397" y="1782832"/>
            <a:ext cx="1334448" cy="24962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GCC Tool Check</a:t>
            </a:r>
            <a:endParaRPr lang="en-US" sz="3600" dirty="0"/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8910781" y="4972572"/>
            <a:ext cx="3281219" cy="176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arm-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gnueabi-gcc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-Arch = ARM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-Vendor = N/A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-OS = Linux 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-ABI = GNUEABI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2117269" y="1498308"/>
            <a:ext cx="7957457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Many compilers toolchains can be installed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709" t="28683" r="48759" b="53951"/>
          <a:stretch/>
        </p:blipFill>
        <p:spPr>
          <a:xfrm>
            <a:off x="1234607" y="2856623"/>
            <a:ext cx="9721568" cy="1956737"/>
          </a:xfrm>
          <a:prstGeom prst="rect">
            <a:avLst/>
          </a:prstGeom>
        </p:spPr>
      </p:pic>
      <p:sp>
        <p:nvSpPr>
          <p:cNvPr id="66" name="Text Placeholder 3"/>
          <p:cNvSpPr txBox="1">
            <a:spLocks/>
          </p:cNvSpPr>
          <p:nvPr/>
        </p:nvSpPr>
        <p:spPr>
          <a:xfrm>
            <a:off x="3586012" y="2190324"/>
            <a:ext cx="5324769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–la /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/bin/*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4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 Placeholder 3"/>
          <p:cNvSpPr txBox="1">
            <a:spLocks/>
          </p:cNvSpPr>
          <p:nvPr/>
        </p:nvSpPr>
        <p:spPr>
          <a:xfrm>
            <a:off x="5452274" y="4972572"/>
            <a:ext cx="4190027" cy="1769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arm-none-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eabi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-Arch = ARM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-Vendor = N/A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-OS = None (Bare-Metal)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-ABI = EABI</a:t>
            </a:r>
          </a:p>
        </p:txBody>
      </p:sp>
      <p:sp>
        <p:nvSpPr>
          <p:cNvPr id="112" name="Text Placeholder 3"/>
          <p:cNvSpPr txBox="1">
            <a:spLocks/>
          </p:cNvSpPr>
          <p:nvPr/>
        </p:nvSpPr>
        <p:spPr>
          <a:xfrm>
            <a:off x="283383" y="5639254"/>
            <a:ext cx="5965013" cy="68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&lt;ARCH&gt;-&lt;VENDOR&gt;-&lt;OS&gt;-&lt;ABI&gt;</a:t>
            </a:r>
          </a:p>
        </p:txBody>
      </p:sp>
    </p:spTree>
    <p:extLst>
      <p:ext uri="{BB962C8B-B14F-4D97-AF65-F5344CB8AC3E}">
        <p14:creationId xmlns:p14="http://schemas.microsoft.com/office/powerpoint/2010/main" val="9440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Compilers 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709" t="28683" r="48759" b="53951"/>
          <a:stretch/>
        </p:blipFill>
        <p:spPr>
          <a:xfrm>
            <a:off x="1235216" y="1690688"/>
            <a:ext cx="9721568" cy="1956737"/>
          </a:xfrm>
          <a:prstGeom prst="rect">
            <a:avLst/>
          </a:prstGeom>
        </p:spPr>
      </p:pic>
      <p:sp>
        <p:nvSpPr>
          <p:cNvPr id="111" name="Text Placeholder 3"/>
          <p:cNvSpPr txBox="1">
            <a:spLocks/>
          </p:cNvSpPr>
          <p:nvPr/>
        </p:nvSpPr>
        <p:spPr>
          <a:xfrm>
            <a:off x="1235216" y="5195271"/>
            <a:ext cx="2962711" cy="6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For code run on the host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3288" y="3989947"/>
            <a:ext cx="2691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Native Compiler: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g</a:t>
            </a:r>
            <a:r>
              <a:rPr lang="en-US" sz="2800" b="1" dirty="0" err="1" smtClean="0">
                <a:solidFill>
                  <a:schemeClr val="bg1"/>
                </a:solidFill>
              </a:rPr>
              <a:t>cc</a:t>
            </a:r>
            <a:r>
              <a:rPr lang="en-US" sz="2800" b="1" dirty="0" smtClean="0">
                <a:solidFill>
                  <a:schemeClr val="bg1"/>
                </a:solidFill>
              </a:rPr>
              <a:t> -&gt; gcc-4.8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745" y="3989509"/>
            <a:ext cx="3442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Cross Compiler: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arm-none-</a:t>
            </a:r>
            <a:r>
              <a:rPr lang="en-US" sz="2800" b="1" dirty="0" err="1" smtClean="0">
                <a:solidFill>
                  <a:schemeClr val="bg1"/>
                </a:solidFill>
              </a:rPr>
              <a:t>eabi</a:t>
            </a:r>
            <a:r>
              <a:rPr lang="en-US" sz="2800" b="1" dirty="0" smtClean="0">
                <a:solidFill>
                  <a:schemeClr val="bg1"/>
                </a:solidFill>
              </a:rPr>
              <a:t>-</a:t>
            </a:r>
            <a:r>
              <a:rPr lang="en-US" sz="2800" b="1" dirty="0" err="1" smtClean="0">
                <a:solidFill>
                  <a:schemeClr val="bg1"/>
                </a:solidFill>
              </a:rPr>
              <a:t>gcc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198133" y="5195271"/>
            <a:ext cx="3433157" cy="6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For code run on the target processor</a:t>
            </a:r>
          </a:p>
        </p:txBody>
      </p:sp>
    </p:spTree>
    <p:extLst>
      <p:ext uri="{BB962C8B-B14F-4D97-AF65-F5344CB8AC3E}">
        <p14:creationId xmlns:p14="http://schemas.microsoft.com/office/powerpoint/2010/main" val="20070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Compilers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709" t="28683" r="48759" b="53951"/>
          <a:stretch/>
        </p:blipFill>
        <p:spPr>
          <a:xfrm>
            <a:off x="1235216" y="1690688"/>
            <a:ext cx="9721568" cy="1956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5216" y="4080482"/>
            <a:ext cx="3442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Cross Compiler: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arm-none-</a:t>
            </a:r>
            <a:r>
              <a:rPr lang="en-US" sz="2800" b="1" dirty="0" err="1" smtClean="0">
                <a:solidFill>
                  <a:schemeClr val="bg1"/>
                </a:solidFill>
              </a:rPr>
              <a:t>eabi</a:t>
            </a:r>
            <a:r>
              <a:rPr lang="en-US" sz="2800" b="1" dirty="0" smtClean="0">
                <a:solidFill>
                  <a:schemeClr val="bg1"/>
                </a:solidFill>
              </a:rPr>
              <a:t>-</a:t>
            </a:r>
            <a:r>
              <a:rPr lang="en-US" sz="2800" b="1" dirty="0" err="1" smtClean="0">
                <a:solidFill>
                  <a:schemeClr val="bg1"/>
                </a:solidFill>
              </a:rPr>
              <a:t>gcc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244604" y="5261306"/>
            <a:ext cx="3433157" cy="6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For code run on the target processor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436524" y="5392699"/>
            <a:ext cx="6301047" cy="8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–la /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/bin/arm-none-</a:t>
            </a:r>
            <a:r>
              <a:rPr lang="en-US" sz="2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eabi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70468" y="4236502"/>
            <a:ext cx="3433157" cy="1173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 err="1" smtClean="0">
                <a:solidFill>
                  <a:srgbClr val="00B0F0"/>
                </a:solidFill>
                <a:latin typeface="Helvetica Neue"/>
                <a:cs typeface="Courier New" panose="02070309020205020404" pitchFamily="49" charset="0"/>
              </a:rPr>
              <a:t>Showd</a:t>
            </a:r>
            <a:r>
              <a:rPr lang="en-US" sz="2200" b="1" dirty="0" smtClean="0">
                <a:solidFill>
                  <a:srgbClr val="00B0F0"/>
                </a:solidFill>
                <a:latin typeface="Helvetica Neue"/>
                <a:cs typeface="Courier New" panose="02070309020205020404" pitchFamily="49" charset="0"/>
              </a:rPr>
              <a:t> all tools in the Cross-Compiler Toolchain</a:t>
            </a:r>
          </a:p>
        </p:txBody>
      </p:sp>
    </p:spTree>
    <p:extLst>
      <p:ext uri="{BB962C8B-B14F-4D97-AF65-F5344CB8AC3E}">
        <p14:creationId xmlns:p14="http://schemas.microsoft.com/office/powerpoint/2010/main" val="3042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5</TotalTime>
  <Words>1457</Words>
  <Application>Microsoft Office PowerPoint</Application>
  <PresentationFormat>Widescreen</PresentationFormat>
  <Paragraphs>486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Calibri</vt:lpstr>
      <vt:lpstr>Courier New</vt:lpstr>
      <vt:lpstr>Helvetica Neue</vt:lpstr>
      <vt:lpstr>Helvetica Neue UltraLight</vt:lpstr>
      <vt:lpstr>Times New Roman</vt:lpstr>
      <vt:lpstr>Wingdings</vt:lpstr>
      <vt:lpstr>MOOC Dark</vt:lpstr>
      <vt:lpstr>Embedded Software Essentials</vt:lpstr>
      <vt:lpstr>Copyright</vt:lpstr>
      <vt:lpstr>Build Process (linear)</vt:lpstr>
      <vt:lpstr>Build Process (linear)</vt:lpstr>
      <vt:lpstr>Build Process (linear)</vt:lpstr>
      <vt:lpstr>Build Process (linear)</vt:lpstr>
      <vt:lpstr>GCC Tool Check</vt:lpstr>
      <vt:lpstr>Compilers </vt:lpstr>
      <vt:lpstr>Compilers</vt:lpstr>
      <vt:lpstr>GCC Tool Check</vt:lpstr>
      <vt:lpstr>Typical Build Process</vt:lpstr>
      <vt:lpstr>Typical Build Process</vt:lpstr>
      <vt:lpstr>Typical Build Process</vt:lpstr>
      <vt:lpstr>Typical Build Process</vt:lpstr>
      <vt:lpstr>Compilation Proper</vt:lpstr>
      <vt:lpstr>Compilation Proper</vt:lpstr>
      <vt:lpstr>Assembly to Machine Code</vt:lpstr>
      <vt:lpstr>General Compiler Flags</vt:lpstr>
      <vt:lpstr>Architecture Specific Compiler Flags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Edwinson</dc:creator>
  <cp:lastModifiedBy>alex</cp:lastModifiedBy>
  <cp:revision>4</cp:revision>
  <dcterms:created xsi:type="dcterms:W3CDTF">2016-11-15T15:25:54Z</dcterms:created>
  <dcterms:modified xsi:type="dcterms:W3CDTF">2017-08-01T23:09:39Z</dcterms:modified>
</cp:coreProperties>
</file>