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892E1-607D-4AE9-A2C4-71E0E2C4EBCD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DED2E-74C9-41DF-A6B2-C26F9DC08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0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2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69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0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09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62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= 2, after </a:t>
            </a:r>
            <a:r>
              <a:rPr lang="en-US" baseline="0" dirty="0" err="1" smtClean="0"/>
              <a:t>num</a:t>
            </a:r>
            <a:r>
              <a:rPr lang="en-US" baseline="0" dirty="0" smtClean="0"/>
              <a:t> = 4, y = 6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9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3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8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9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B393-B24C-4CA1-961C-7E5FBAB0B9CF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CAB5-7E3B-4C80-B9C8-7F01231D7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0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The Preprocessor</a:t>
            </a:r>
          </a:p>
          <a:p>
            <a:r>
              <a:rPr lang="en-US" b="1" dirty="0"/>
              <a:t>C1 M2 V3</a:t>
            </a:r>
            <a:endParaRPr lang="en-US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Embedded Systems Engineering Professional Masters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1234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 </a:t>
            </a:r>
            <a:r>
              <a:rPr lang="en-US" dirty="0"/>
              <a:t>as a </a:t>
            </a:r>
            <a:r>
              <a:rPr lang="en-US" dirty="0" smtClean="0"/>
              <a:t>Macro </a:t>
            </a:r>
            <a:r>
              <a:rPr lang="en-US" dirty="0"/>
              <a:t>Function [</a:t>
            </a:r>
            <a:r>
              <a:rPr lang="en-US" dirty="0" smtClean="0"/>
              <a:t>S1.2.3.6]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Macro Function name, parameters, and operation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/>
          </a:p>
          <a:p>
            <a:r>
              <a:rPr lang="en-US" dirty="0" smtClean="0"/>
              <a:t>Constant Examples: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7157" y="2576046"/>
            <a:ext cx="834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&lt;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MACRO-FUNCTION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157" y="3991783"/>
            <a:ext cx="419858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SQUARE(x) (x*x)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SQUARE(y);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y_square</a:t>
            </a:r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will equal 4</a:t>
            </a:r>
            <a:endParaRPr lang="en-US" sz="2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4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Function </a:t>
            </a:r>
            <a:r>
              <a:rPr lang="en-US" dirty="0"/>
              <a:t>Substitution [</a:t>
            </a:r>
            <a:r>
              <a:rPr lang="en-US" dirty="0" smtClean="0"/>
              <a:t>S1.2.3.7a]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241" y="2908092"/>
            <a:ext cx="3724096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SQUARE(x) (x*x)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SQUARE(y);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813" y="3061978"/>
            <a:ext cx="3108543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(y*y);</a:t>
            </a:r>
            <a:endParaRPr lang="en-US" sz="2000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31894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4305337" y="4185364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7102256" y="4185363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13195" y="2512686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848" y="2363744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Function </a:t>
            </a:r>
            <a:r>
              <a:rPr lang="en-US" dirty="0"/>
              <a:t>Substitution [</a:t>
            </a:r>
            <a:r>
              <a:rPr lang="en-US" dirty="0" smtClean="0"/>
              <a:t>S1.2.3.7b]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241" y="2908092"/>
            <a:ext cx="3724096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SQUARE(x) (x*x)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SQUARE(y);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813" y="3061978"/>
            <a:ext cx="3108543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y*y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31894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4305337" y="4185364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7102256" y="4185363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13195" y="2512686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848" y="2363744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075027" y="3973484"/>
            <a:ext cx="783957" cy="482138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Function Issues </a:t>
            </a:r>
            <a:r>
              <a:rPr lang="en-US" dirty="0"/>
              <a:t>[</a:t>
            </a:r>
            <a:r>
              <a:rPr lang="en-US" dirty="0" smtClean="0"/>
              <a:t>S1.2.3.8a]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241" y="2908092"/>
            <a:ext cx="4031873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SQUARE(x) (x*x)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SQUARE(y++);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813" y="3061978"/>
            <a:ext cx="372409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(y++*y++);</a:t>
            </a:r>
            <a:endParaRPr lang="en-US" sz="2000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31894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4613114" y="4185364"/>
            <a:ext cx="61878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7102256" y="4185363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13195" y="2512686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848" y="2363744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09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Function </a:t>
            </a:r>
            <a:r>
              <a:rPr lang="en-US" dirty="0"/>
              <a:t>Issues [</a:t>
            </a:r>
            <a:r>
              <a:rPr lang="en-US" dirty="0" smtClean="0"/>
              <a:t>S1.2.3.8b]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241" y="2908092"/>
            <a:ext cx="4031873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SQUARE(x) (x*x)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SQUARE(y++);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8813" y="3061978"/>
            <a:ext cx="372409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y_sqrd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y_square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(y++*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  <a:endParaRPr lang="en-US" sz="2000" b="1" dirty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31894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4613114" y="4185364"/>
            <a:ext cx="618780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 flipV="1">
            <a:off x="7102256" y="4185363"/>
            <a:ext cx="92655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03807" y="2477205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848" y="2363744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28229" y="5882428"/>
            <a:ext cx="32776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</a:rPr>
              <a:t>Undefined Behavior!!!</a:t>
            </a:r>
            <a:endParaRPr lang="en-US" sz="2600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028813" y="3973484"/>
            <a:ext cx="3724096" cy="44888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4" idx="0"/>
            <a:endCxn id="3" idx="2"/>
          </p:cNvCxnSpPr>
          <p:nvPr/>
        </p:nvCxnSpPr>
        <p:spPr>
          <a:xfrm flipV="1">
            <a:off x="6167075" y="4422371"/>
            <a:ext cx="3723786" cy="14600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2718" y="913456"/>
            <a:ext cx="40314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After the line </a:t>
            </a:r>
            <a:r>
              <a:rPr lang="en-US" sz="2200" b="1" dirty="0" err="1" smtClean="0">
                <a:solidFill>
                  <a:srgbClr val="FF0000"/>
                </a:solidFill>
              </a:rPr>
              <a:t>y_square</a:t>
            </a:r>
            <a:r>
              <a:rPr lang="en-US" sz="2200" b="1" dirty="0" smtClean="0">
                <a:solidFill>
                  <a:srgbClr val="FF0000"/>
                </a:solidFill>
              </a:rPr>
              <a:t> executes:</a:t>
            </a:r>
          </a:p>
          <a:p>
            <a:r>
              <a:rPr lang="en-US" sz="2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y = 4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      </a:t>
            </a:r>
            <a:r>
              <a:rPr lang="en-US" sz="2200" b="1" dirty="0" err="1" smtClean="0">
                <a:solidFill>
                  <a:srgbClr val="FF0000"/>
                </a:solidFill>
              </a:rPr>
              <a:t>y_square</a:t>
            </a:r>
            <a:r>
              <a:rPr lang="en-US" sz="2200" b="1" dirty="0" smtClean="0">
                <a:solidFill>
                  <a:srgbClr val="FF0000"/>
                </a:solidFill>
              </a:rPr>
              <a:t> = 6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#define/#</a:t>
            </a:r>
            <a:r>
              <a:rPr lang="en-US" dirty="0" err="1" smtClean="0"/>
              <a:t>undef</a:t>
            </a:r>
            <a:r>
              <a:rPr lang="en-US" dirty="0" smtClean="0"/>
              <a:t> as a Feature [S1.2.3.9]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Directive used for Boolean Compilation Conditions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  <a:p>
            <a:r>
              <a:rPr lang="en-US" dirty="0" smtClean="0"/>
              <a:t>Constant Examples: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157" y="4053305"/>
            <a:ext cx="562205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Define feature for the MSP */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MSP_PLATFORM</a:t>
            </a: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TEN      (10)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Constant TEN */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7157" y="2625022"/>
            <a:ext cx="3922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FEATURE-NAME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8219" y="4056112"/>
            <a:ext cx="4602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define KL25_PLATFORM</a:t>
            </a:r>
          </a:p>
          <a:p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2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Feature */</a:t>
            </a:r>
            <a:endParaRPr lang="en-US" sz="2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KL25_PLATFORM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#if-else Directives [S1.2.3.10]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18669" cy="461673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Conditionally compile blocks of code</a:t>
            </a:r>
          </a:p>
          <a:p>
            <a:pPr lvl="1"/>
            <a:r>
              <a:rPr lang="en-US" dirty="0" smtClean="0"/>
              <a:t>#</a:t>
            </a:r>
            <a:r>
              <a:rPr lang="en-US" dirty="0" err="1"/>
              <a:t>ifdef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ifndef</a:t>
            </a:r>
            <a:endParaRPr lang="en-US" dirty="0" smtClean="0"/>
          </a:p>
          <a:p>
            <a:pPr lvl="1"/>
            <a:r>
              <a:rPr lang="en-US" dirty="0" smtClean="0"/>
              <a:t>#</a:t>
            </a:r>
            <a:r>
              <a:rPr lang="en-US" dirty="0" err="1" smtClean="0"/>
              <a:t>elif</a:t>
            </a:r>
            <a:endParaRPr lang="en-US" dirty="0" smtClean="0"/>
          </a:p>
          <a:p>
            <a:pPr lvl="1"/>
            <a:r>
              <a:rPr lang="en-US" dirty="0" smtClean="0"/>
              <a:t>#else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endif</a:t>
            </a:r>
            <a:r>
              <a:rPr lang="en-US" dirty="0"/>
              <a:t> – </a:t>
            </a:r>
            <a:r>
              <a:rPr lang="en-US" dirty="0" smtClean="0"/>
              <a:t>End of block </a:t>
            </a:r>
            <a:r>
              <a:rPr lang="en-US" b="1" dirty="0"/>
              <a:t>(required)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Useful </a:t>
            </a:r>
            <a:r>
              <a:rPr lang="en-US" dirty="0"/>
              <a:t>for </a:t>
            </a:r>
            <a:r>
              <a:rPr lang="en-US" dirty="0" smtClean="0"/>
              <a:t>debugging</a:t>
            </a:r>
          </a:p>
          <a:p>
            <a:endParaRPr lang="en-US" dirty="0"/>
          </a:p>
          <a:p>
            <a:r>
              <a:rPr lang="en-US" b="1" dirty="0" smtClean="0"/>
              <a:t>“Turn Off”</a:t>
            </a:r>
            <a:r>
              <a:rPr lang="en-US" dirty="0" smtClean="0"/>
              <a:t> Large </a:t>
            </a:r>
            <a:r>
              <a:rPr lang="en-US" dirty="0"/>
              <a:t>amounts of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4057" y="1690688"/>
            <a:ext cx="4182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COMPILE_CODE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COMPILE_CODE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Code will be compiled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64057" y="4281055"/>
            <a:ext cx="51475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DO_NOT_COMPILE_CODE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DO_NOT_COMPILE_CODE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DO_NOT_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COMPILE_CODE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Code will be </a:t>
            </a:r>
            <a:r>
              <a:rPr lang="en-US" b="1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 compiled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#if-else &amp; #define Directives [S1.2.3.11]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902" y="1690688"/>
            <a:ext cx="800090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 KL25_PLATFORM ) &amp;&amp; ( !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MSP_PlATFROM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kl25_initialize();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MSP_PlATFROM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) &amp;&amp; ( ! KL25_PLATFORM 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msp_initialize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#error “Please specify one platform target”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/* More code here */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3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Directive [S1.2.3.12]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Includes software defined in other files</a:t>
            </a:r>
          </a:p>
          <a:p>
            <a:endParaRPr lang="en-US" dirty="0"/>
          </a:p>
          <a:p>
            <a:r>
              <a:rPr lang="en-US" dirty="0" smtClean="0"/>
              <a:t>Declarations get copied into file</a:t>
            </a:r>
          </a:p>
          <a:p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/>
              <a:t>f</a:t>
            </a:r>
            <a:r>
              <a:rPr lang="en-US" dirty="0" smtClean="0"/>
              <a:t>ile from local directory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#include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uart.h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dirty="0" smtClean="0"/>
          </a:p>
          <a:p>
            <a:r>
              <a:rPr lang="en-US" dirty="0" smtClean="0"/>
              <a:t>Include file from a library path or include path: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1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Directive [S.1.2.3.13a]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502" y="2193391"/>
            <a:ext cx="473398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7638" y="2859171"/>
            <a:ext cx="4733988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clear(char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size,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9541" y="2352084"/>
            <a:ext cx="1197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my_file.i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2894" y="1698588"/>
            <a:ext cx="1247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</a:rPr>
              <a:t>m</a:t>
            </a:r>
            <a:r>
              <a:rPr lang="en-US" sz="2200" b="1" dirty="0" err="1" smtClean="0">
                <a:solidFill>
                  <a:srgbClr val="002060"/>
                </a:solidFill>
              </a:rPr>
              <a:t>y_file.c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502" y="5608482"/>
            <a:ext cx="473398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LENGTH (10)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66865" y="5113679"/>
            <a:ext cx="1279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my_file.h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75034" y="3825766"/>
            <a:ext cx="1460938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82030" y="3365166"/>
            <a:ext cx="1613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Preprocessed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1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242076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 </a:t>
            </a:r>
            <a:r>
              <a:rPr lang="en-US" dirty="0"/>
              <a:t>Directive [</a:t>
            </a:r>
            <a:r>
              <a:rPr lang="en-US" dirty="0" smtClean="0"/>
              <a:t>S.1.2.3.13b]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502" y="2193391"/>
            <a:ext cx="473398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7638" y="2859171"/>
            <a:ext cx="4733988" cy="286232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clear(char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size,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19541" y="2352084"/>
            <a:ext cx="11975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my_file.i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2894" y="1698588"/>
            <a:ext cx="1247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>
                <a:solidFill>
                  <a:srgbClr val="002060"/>
                </a:solidFill>
              </a:rPr>
              <a:t>m</a:t>
            </a:r>
            <a:r>
              <a:rPr lang="en-US" sz="2200" b="1" dirty="0" err="1" smtClean="0">
                <a:solidFill>
                  <a:srgbClr val="002060"/>
                </a:solidFill>
              </a:rPr>
              <a:t>y_file.c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9502" y="5608482"/>
            <a:ext cx="473398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LENGTH (10)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clear(char *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022880" y="2859171"/>
            <a:ext cx="4728746" cy="448887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66865" y="5113679"/>
            <a:ext cx="1279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my_file.h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75034" y="3825766"/>
            <a:ext cx="1460938" cy="5150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30413" y="3401697"/>
            <a:ext cx="560334" cy="424070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39502" y="5608482"/>
            <a:ext cx="4728746" cy="64633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82030" y="3365166"/>
            <a:ext cx="1613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Preprocessed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#pragma [S1.2.3.14]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Gives </a:t>
            </a:r>
            <a:r>
              <a:rPr lang="en-US" dirty="0"/>
              <a:t>a specific instruction to the compiler</a:t>
            </a:r>
          </a:p>
          <a:p>
            <a:pPr lvl="1"/>
            <a:r>
              <a:rPr lang="en-US" dirty="0" smtClean="0"/>
              <a:t>Controls compilation from software instead of command line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Implementation/Compiler </a:t>
            </a:r>
            <a:r>
              <a:rPr lang="en-US" dirty="0"/>
              <a:t>specific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u="sng" dirty="0" smtClean="0"/>
              <a:t>Unrecognized </a:t>
            </a:r>
            <a:r>
              <a:rPr lang="en-US" u="sng" dirty="0"/>
              <a:t>pragmas will be ignored</a:t>
            </a:r>
          </a:p>
          <a:p>
            <a:endParaRPr lang="en-US" dirty="0" smtClean="0"/>
          </a:p>
          <a:p>
            <a:r>
              <a:rPr lang="en-US" dirty="0" smtClean="0"/>
              <a:t>Adds </a:t>
            </a:r>
            <a:r>
              <a:rPr lang="en-US" dirty="0"/>
              <a:t>options to compiler for specific </a:t>
            </a:r>
            <a:r>
              <a:rPr lang="en-US" dirty="0" smtClean="0"/>
              <a:t>function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GCC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push_options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Causes </a:t>
            </a:r>
            <a:r>
              <a:rPr lang="en-US" dirty="0"/>
              <a:t>an error during </a:t>
            </a:r>
            <a:r>
              <a:rPr lang="en-US" dirty="0" smtClean="0"/>
              <a:t>compilation </a:t>
            </a:r>
            <a:r>
              <a:rPr lang="en-US" dirty="0"/>
              <a:t>if code uses </a:t>
            </a:r>
            <a:r>
              <a:rPr lang="en-US" dirty="0" smtClean="0"/>
              <a:t>these functions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GCC poison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sprint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Compile </a:t>
            </a:r>
            <a:r>
              <a:rPr lang="en-US" dirty="0"/>
              <a:t>a function with a specific architecture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pragma GCC target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“arch=armv6”)  -or-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  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=cortex-m0plus”)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Compile Failure [S1.2.3.15]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240" t="10385" r="38111" b="78661"/>
          <a:stretch/>
        </p:blipFill>
        <p:spPr>
          <a:xfrm>
            <a:off x="2505748" y="4521772"/>
            <a:ext cx="7180501" cy="1492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2137" t="8106" r="30047" b="68983"/>
          <a:stretch/>
        </p:blipFill>
        <p:spPr>
          <a:xfrm>
            <a:off x="2505749" y="1690688"/>
            <a:ext cx="7180501" cy="24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lstStyle/>
          <a:p>
            <a:r>
              <a:rPr lang="en-US" dirty="0" smtClean="0"/>
              <a:t>Compile Time Switch [S1.2.3.16]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provided at Compile time to dictate </a:t>
            </a:r>
            <a:r>
              <a:rPr lang="en-US" b="1" dirty="0" smtClean="0"/>
              <a:t>WHAT</a:t>
            </a:r>
            <a:r>
              <a:rPr lang="en-US" dirty="0" smtClean="0"/>
              <a:t> should be compiled</a:t>
            </a:r>
          </a:p>
          <a:p>
            <a:pPr lvl="1"/>
            <a:r>
              <a:rPr lang="en-US" dirty="0" smtClean="0"/>
              <a:t>Uses combination of #if-else and #define directives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6199" y="3494154"/>
            <a:ext cx="1071960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defined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KL25Z_PLATFORM )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! defined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MSP_PLATFROM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kl25_initialize();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MSP_PLATFROM ) &amp;&amp; ( ! KL25Z_PLATFORM 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msp_initialize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#error “Please specify one platform target”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Switch [S1.2.3.17]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 provided at Compile time to dictate </a:t>
            </a:r>
            <a:r>
              <a:rPr lang="en-US" b="1" dirty="0" smtClean="0"/>
              <a:t>WHAT</a:t>
            </a:r>
            <a:r>
              <a:rPr lang="en-US" dirty="0" smtClean="0"/>
              <a:t> should be compiled</a:t>
            </a:r>
          </a:p>
          <a:p>
            <a:pPr lvl="1"/>
            <a:r>
              <a:rPr lang="en-US" dirty="0" smtClean="0"/>
              <a:t>Uses combination of #if-else and #define directives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2167" y="3470938"/>
            <a:ext cx="5393904" cy="187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Compiler (</a:t>
            </a:r>
            <a:r>
              <a:rPr lang="en-US" sz="2200" dirty="0" err="1" smtClean="0">
                <a:solidFill>
                  <a:schemeClr val="tx1"/>
                </a:solidFill>
              </a:rPr>
              <a:t>gcc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29" y="5305159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Source Files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562320" y="3988814"/>
            <a:ext cx="1200656" cy="1127142"/>
            <a:chOff x="922100" y="4703539"/>
            <a:chExt cx="1200656" cy="1127142"/>
          </a:xfrm>
        </p:grpSpPr>
        <p:sp>
          <p:nvSpPr>
            <p:cNvPr id="7" name="Rectangle 6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2333229" y="4390764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9" idx="3"/>
            <a:endCxn id="10" idx="1"/>
          </p:cNvCxnSpPr>
          <p:nvPr/>
        </p:nvCxnSpPr>
        <p:spPr>
          <a:xfrm flipV="1">
            <a:off x="1762976" y="4703224"/>
            <a:ext cx="570253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3"/>
          </p:cNvCxnSpPr>
          <p:nvPr/>
        </p:nvCxnSpPr>
        <p:spPr>
          <a:xfrm flipV="1">
            <a:off x="5327009" y="4702224"/>
            <a:ext cx="686787" cy="25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126353" y="3988814"/>
            <a:ext cx="1200656" cy="1127142"/>
            <a:chOff x="5211384" y="4693386"/>
            <a:chExt cx="1200656" cy="1127142"/>
          </a:xfrm>
        </p:grpSpPr>
        <p:sp>
          <p:nvSpPr>
            <p:cNvPr id="14" name="Rectangle 13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/>
          <p:cNvCxnSpPr>
            <a:stCxn id="10" idx="3"/>
            <a:endCxn id="16" idx="1"/>
          </p:cNvCxnSpPr>
          <p:nvPr/>
        </p:nvCxnSpPr>
        <p:spPr>
          <a:xfrm>
            <a:off x="3797832" y="4703224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37671" y="3923575"/>
            <a:ext cx="138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To Compiler Proper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89792" y="5992619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–DMSP_PLATFORM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2306" y="5031571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MACRO-NAME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50395" y="3313315"/>
            <a:ext cx="434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Add extra option to </a:t>
            </a:r>
            <a:r>
              <a:rPr lang="en-US" sz="2400" b="1" dirty="0" err="1" smtClean="0">
                <a:solidFill>
                  <a:srgbClr val="002060"/>
                </a:solidFill>
              </a:rPr>
              <a:t>gcc</a:t>
            </a:r>
            <a:r>
              <a:rPr lang="en-US" sz="2400" b="1" dirty="0" smtClean="0">
                <a:solidFill>
                  <a:srgbClr val="002060"/>
                </a:solidFill>
              </a:rPr>
              <a:t> command to define Macro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 rot="5400000">
            <a:off x="9426440" y="4497031"/>
            <a:ext cx="797229" cy="277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Switch [S1.2.3.18a]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80760" y="1764201"/>
            <a:ext cx="3519144" cy="4408146"/>
            <a:chOff x="1825940" y="1839016"/>
            <a:chExt cx="3519144" cy="4408146"/>
          </a:xfrm>
        </p:grpSpPr>
        <p:sp>
          <p:nvSpPr>
            <p:cNvPr id="5" name="Rectangle 4"/>
            <p:cNvSpPr/>
            <p:nvPr/>
          </p:nvSpPr>
          <p:spPr>
            <a:xfrm>
              <a:off x="1825940" y="1839016"/>
              <a:ext cx="3519144" cy="31487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KL25z</a:t>
              </a:r>
              <a:endParaRPr lang="en-US" sz="22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44761" y="3831854"/>
              <a:ext cx="3080437" cy="527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Peripheral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44761" y="4363967"/>
              <a:ext cx="3080436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GPIO HW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75534" y="5514154"/>
              <a:ext cx="1812350" cy="733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Connected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Up-Down Arrow 10"/>
            <p:cNvSpPr/>
            <p:nvPr/>
          </p:nvSpPr>
          <p:spPr>
            <a:xfrm>
              <a:off x="3513204" y="4898714"/>
              <a:ext cx="137010" cy="605988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47420" y="3311416"/>
              <a:ext cx="3080438" cy="511777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(KL25z)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45293" y="2805197"/>
              <a:ext cx="3080437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Device_Lib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045294" y="2282744"/>
              <a:ext cx="3080436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Application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72258" y="3296151"/>
            <a:ext cx="2072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Each has unique Hardware and Firmware configuration</a:t>
            </a:r>
            <a:endParaRPr lang="en-US" sz="2200" b="1" dirty="0">
              <a:solidFill>
                <a:srgbClr val="00206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116821" y="1764201"/>
            <a:ext cx="3519144" cy="4405517"/>
            <a:chOff x="7460115" y="1839019"/>
            <a:chExt cx="3519144" cy="4405517"/>
          </a:xfrm>
        </p:grpSpPr>
        <p:sp>
          <p:nvSpPr>
            <p:cNvPr id="33" name="Rectangle 32"/>
            <p:cNvSpPr/>
            <p:nvPr/>
          </p:nvSpPr>
          <p:spPr>
            <a:xfrm>
              <a:off x="7460115" y="1839019"/>
              <a:ext cx="3519144" cy="31452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MSP432</a:t>
              </a:r>
              <a:endParaRPr lang="en-US" sz="22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78936" y="3823461"/>
              <a:ext cx="3080437" cy="5272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Peripheral Module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78936" y="4350684"/>
              <a:ext cx="3080436" cy="5004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GPIO HW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81595" y="3307913"/>
              <a:ext cx="3080438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(MSP432)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79468" y="2801694"/>
              <a:ext cx="3080437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Device_Lib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679469" y="2279241"/>
              <a:ext cx="3080436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297708" y="5511528"/>
              <a:ext cx="1812350" cy="733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UART Connected Device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Up-Down Arrow 56"/>
            <p:cNvSpPr/>
            <p:nvPr/>
          </p:nvSpPr>
          <p:spPr>
            <a:xfrm>
              <a:off x="9135378" y="4896088"/>
              <a:ext cx="137010" cy="605988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ight Brace 9"/>
          <p:cNvSpPr/>
          <p:nvPr/>
        </p:nvSpPr>
        <p:spPr>
          <a:xfrm>
            <a:off x="4256313" y="3233095"/>
            <a:ext cx="606829" cy="1553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 rot="10800000">
            <a:off x="7353583" y="3282860"/>
            <a:ext cx="606829" cy="1553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1676" cy="1543813"/>
          </a:xfrm>
        </p:spPr>
        <p:txBody>
          <a:bodyPr/>
          <a:lstStyle/>
          <a:p>
            <a:r>
              <a:rPr lang="en-US" dirty="0" smtClean="0"/>
              <a:t>Compile-Time Switch [S1.2.3.18b]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907" y="2800343"/>
            <a:ext cx="3428842" cy="18158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KL25Z_PLATFORM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“kl25_uart.h”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MSP_PLATFORM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msp_uart.h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443886" y="434172"/>
            <a:ext cx="2276933" cy="2931685"/>
            <a:chOff x="3200399" y="3167148"/>
            <a:chExt cx="2276933" cy="2931685"/>
          </a:xfrm>
        </p:grpSpPr>
        <p:grpSp>
          <p:nvGrpSpPr>
            <p:cNvPr id="4" name="Group 3"/>
            <p:cNvGrpSpPr/>
            <p:nvPr/>
          </p:nvGrpSpPr>
          <p:grpSpPr>
            <a:xfrm>
              <a:off x="3200399" y="3167148"/>
              <a:ext cx="2276933" cy="2931685"/>
              <a:chOff x="1825940" y="1839016"/>
              <a:chExt cx="3519144" cy="440814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5940" y="1839016"/>
                <a:ext cx="3519144" cy="3148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b="1" dirty="0" smtClean="0"/>
                  <a:t>KL25z</a:t>
                </a:r>
                <a:endParaRPr lang="en-US" sz="22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54541" y="3836744"/>
                <a:ext cx="3080437" cy="527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Peripheral Module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54541" y="4363967"/>
                <a:ext cx="3080436" cy="5004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GPIO HW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81486" y="5514154"/>
                <a:ext cx="2170982" cy="7330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Connected Device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Up-Down Arrow 10"/>
              <p:cNvSpPr/>
              <p:nvPr/>
            </p:nvSpPr>
            <p:spPr>
              <a:xfrm>
                <a:off x="3513204" y="4898714"/>
                <a:ext cx="137010" cy="605988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449783" y="3552599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KL25z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46348" y="3678406"/>
            <a:ext cx="2276933" cy="2931685"/>
            <a:chOff x="5705933" y="3238033"/>
            <a:chExt cx="2276933" cy="2931685"/>
          </a:xfrm>
        </p:grpSpPr>
        <p:sp>
          <p:nvSpPr>
            <p:cNvPr id="28" name="Rectangle 27"/>
            <p:cNvSpPr/>
            <p:nvPr/>
          </p:nvSpPr>
          <p:spPr>
            <a:xfrm>
              <a:off x="5705933" y="3238033"/>
              <a:ext cx="2276933" cy="20941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MSP432</a:t>
              </a:r>
              <a:endParaRPr lang="en-US" sz="22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3841" y="4566644"/>
              <a:ext cx="1993084" cy="350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Peripheral Module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53841" y="4917279"/>
              <a:ext cx="1993083" cy="3328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GPIO HW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30080" y="5682223"/>
              <a:ext cx="1404654" cy="48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Connected Device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6797615" y="5272918"/>
              <a:ext cx="88647" cy="403019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55317" y="3623484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MSP432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571" y="2197580"/>
            <a:ext cx="2818015" cy="3109091"/>
            <a:chOff x="640080" y="2344189"/>
            <a:chExt cx="2818015" cy="3109091"/>
          </a:xfrm>
        </p:grpSpPr>
        <p:sp>
          <p:nvSpPr>
            <p:cNvPr id="16" name="Rounded Rectangle 15"/>
            <p:cNvSpPr/>
            <p:nvPr/>
          </p:nvSpPr>
          <p:spPr>
            <a:xfrm>
              <a:off x="640080" y="2344189"/>
              <a:ext cx="2818015" cy="310909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Software Repository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32592" y="4171926"/>
              <a:ext cx="2227545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(KL25z)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2593" y="3599005"/>
              <a:ext cx="2227544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Device_Lib.c</a:t>
              </a:r>
              <a:r>
                <a:rPr lang="en-US" b="1" dirty="0" smtClean="0">
                  <a:solidFill>
                    <a:schemeClr val="tx1"/>
                  </a:solidFill>
                </a:rPr>
                <a:t>/.h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2592" y="3009990"/>
              <a:ext cx="2227543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Application.c</a:t>
              </a:r>
              <a:r>
                <a:rPr lang="en-US" dirty="0" smtClean="0">
                  <a:solidFill>
                    <a:schemeClr val="tx1"/>
                  </a:solidFill>
                </a:rPr>
                <a:t>/.h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2592" y="4744847"/>
              <a:ext cx="2227545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(MSP432)</a:t>
              </a:r>
              <a:endParaRPr lang="en-US" dirty="0"/>
            </a:p>
          </p:txBody>
        </p:sp>
      </p:grpSp>
      <p:cxnSp>
        <p:nvCxnSpPr>
          <p:cNvPr id="19" name="Straight Arrow Connector 18"/>
          <p:cNvCxnSpPr>
            <a:stCxn id="38" idx="3"/>
            <a:endCxn id="3" idx="1"/>
          </p:cNvCxnSpPr>
          <p:nvPr/>
        </p:nvCxnSpPr>
        <p:spPr>
          <a:xfrm flipV="1">
            <a:off x="2827628" y="3708284"/>
            <a:ext cx="56827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395907" y="5184512"/>
            <a:ext cx="1200656" cy="1127142"/>
            <a:chOff x="922100" y="4703539"/>
            <a:chExt cx="1200656" cy="1127142"/>
          </a:xfrm>
        </p:grpSpPr>
        <p:sp>
          <p:nvSpPr>
            <p:cNvPr id="49" name="Rectangle 48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5166816" y="5586462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&amp;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3"/>
            <a:endCxn id="52" idx="1"/>
          </p:cNvCxnSpPr>
          <p:nvPr/>
        </p:nvCxnSpPr>
        <p:spPr>
          <a:xfrm flipV="1">
            <a:off x="4596563" y="5898922"/>
            <a:ext cx="570253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230936" y="5487750"/>
            <a:ext cx="1266716" cy="8223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2" idx="3"/>
            <a:endCxn id="62" idx="1"/>
          </p:cNvCxnSpPr>
          <p:nvPr/>
        </p:nvCxnSpPr>
        <p:spPr>
          <a:xfrm flipV="1">
            <a:off x="6631419" y="5898921"/>
            <a:ext cx="5995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307571" y="2197580"/>
            <a:ext cx="2818015" cy="31090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Software Repository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1676" cy="1543813"/>
          </a:xfrm>
        </p:spPr>
        <p:txBody>
          <a:bodyPr/>
          <a:lstStyle/>
          <a:p>
            <a:r>
              <a:rPr lang="en-US" dirty="0" smtClean="0"/>
              <a:t>Compile-Time Switch [Fig 1.2.3.18c]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43886" y="434172"/>
            <a:ext cx="2276933" cy="2931685"/>
            <a:chOff x="3200399" y="3167148"/>
            <a:chExt cx="2276933" cy="2931685"/>
          </a:xfrm>
        </p:grpSpPr>
        <p:grpSp>
          <p:nvGrpSpPr>
            <p:cNvPr id="4" name="Group 3"/>
            <p:cNvGrpSpPr/>
            <p:nvPr/>
          </p:nvGrpSpPr>
          <p:grpSpPr>
            <a:xfrm>
              <a:off x="3200399" y="3167148"/>
              <a:ext cx="2276933" cy="2931685"/>
              <a:chOff x="1825940" y="1839016"/>
              <a:chExt cx="3519144" cy="440814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5940" y="1839016"/>
                <a:ext cx="3519144" cy="3148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b="1" dirty="0" smtClean="0"/>
                  <a:t>KL25z</a:t>
                </a:r>
                <a:endParaRPr lang="en-US" sz="22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54541" y="3836744"/>
                <a:ext cx="3080437" cy="527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Peripheral Module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54541" y="4363967"/>
                <a:ext cx="3080436" cy="5004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GPIO HW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81486" y="5514154"/>
                <a:ext cx="2170982" cy="7330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Connected Device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Up-Down Arrow 10"/>
              <p:cNvSpPr/>
              <p:nvPr/>
            </p:nvSpPr>
            <p:spPr>
              <a:xfrm>
                <a:off x="3513204" y="4898714"/>
                <a:ext cx="137010" cy="605988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449783" y="3552599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KL25z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46348" y="3678406"/>
            <a:ext cx="2276933" cy="2931685"/>
            <a:chOff x="5705933" y="3238033"/>
            <a:chExt cx="2276933" cy="2931685"/>
          </a:xfrm>
        </p:grpSpPr>
        <p:sp>
          <p:nvSpPr>
            <p:cNvPr id="28" name="Rectangle 27"/>
            <p:cNvSpPr/>
            <p:nvPr/>
          </p:nvSpPr>
          <p:spPr>
            <a:xfrm>
              <a:off x="5705933" y="3238033"/>
              <a:ext cx="2276933" cy="20941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MSP432</a:t>
              </a:r>
              <a:endParaRPr lang="en-US" sz="22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3841" y="4566644"/>
              <a:ext cx="1993084" cy="350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Peripheral Module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53841" y="4917279"/>
              <a:ext cx="1993083" cy="3328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GPIO HW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30080" y="5682223"/>
              <a:ext cx="1404654" cy="48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Connected Device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6797615" y="5272918"/>
              <a:ext cx="88647" cy="403019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55317" y="3623484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MSP432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83" y="2863381"/>
            <a:ext cx="2227545" cy="2246634"/>
            <a:chOff x="932592" y="3009990"/>
            <a:chExt cx="2227545" cy="2246634"/>
          </a:xfrm>
        </p:grpSpPr>
        <p:sp>
          <p:nvSpPr>
            <p:cNvPr id="36" name="Rectangle 35"/>
            <p:cNvSpPr/>
            <p:nvPr/>
          </p:nvSpPr>
          <p:spPr>
            <a:xfrm>
              <a:off x="932592" y="4171926"/>
              <a:ext cx="2227545" cy="5117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UART_Lib</a:t>
              </a:r>
              <a:r>
                <a:rPr lang="en-US" b="1" dirty="0" smtClean="0"/>
                <a:t> (KL25z)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2593" y="3599005"/>
              <a:ext cx="2227544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Device_Lib.c</a:t>
              </a:r>
              <a:r>
                <a:rPr lang="en-US" b="1" dirty="0" smtClean="0">
                  <a:solidFill>
                    <a:schemeClr val="tx1"/>
                  </a:solidFill>
                </a:rPr>
                <a:t>/.h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2592" y="3009990"/>
              <a:ext cx="2227543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Application.c</a:t>
              </a:r>
              <a:r>
                <a:rPr lang="en-US" dirty="0" smtClean="0">
                  <a:solidFill>
                    <a:schemeClr val="tx1"/>
                  </a:solidFill>
                </a:rPr>
                <a:t>/.h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2592" y="4744847"/>
              <a:ext cx="2227545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(MSP432)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321725" y="5860668"/>
            <a:ext cx="753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-DKL25Z_PLATFORM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Device_lib.c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38" idx="3"/>
          </p:cNvCxnSpPr>
          <p:nvPr/>
        </p:nvCxnSpPr>
        <p:spPr>
          <a:xfrm flipV="1">
            <a:off x="2827628" y="3706551"/>
            <a:ext cx="563966" cy="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403247" y="3392752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&amp;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83" idx="3"/>
            <a:endCxn id="9" idx="1"/>
          </p:cNvCxnSpPr>
          <p:nvPr/>
        </p:nvCxnSpPr>
        <p:spPr>
          <a:xfrm flipV="1">
            <a:off x="8867850" y="1250172"/>
            <a:ext cx="825420" cy="2455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6" idx="3"/>
            <a:endCxn id="83" idx="2"/>
          </p:cNvCxnSpPr>
          <p:nvPr/>
        </p:nvCxnSpPr>
        <p:spPr>
          <a:xfrm flipV="1">
            <a:off x="2827628" y="4017671"/>
            <a:ext cx="5307921" cy="2635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39" idx="3"/>
            <a:endCxn id="83" idx="0"/>
          </p:cNvCxnSpPr>
          <p:nvPr/>
        </p:nvCxnSpPr>
        <p:spPr>
          <a:xfrm>
            <a:off x="2827626" y="3119270"/>
            <a:ext cx="5307923" cy="2734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3"/>
            <a:endCxn id="83" idx="1"/>
          </p:cNvCxnSpPr>
          <p:nvPr/>
        </p:nvCxnSpPr>
        <p:spPr>
          <a:xfrm flipV="1">
            <a:off x="6824749" y="3705212"/>
            <a:ext cx="578498" cy="3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395907" y="2800343"/>
            <a:ext cx="3428842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KL25Z_PLATFORM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“kl25_uart.h”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MSP_PLATFORM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msp_uart.h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85745" y="3058406"/>
            <a:ext cx="3439004" cy="30745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07571" y="2197580"/>
            <a:ext cx="2818015" cy="31090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rgbClr val="002060"/>
                </a:solidFill>
              </a:rPr>
              <a:t>Software Repository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1676" cy="1543813"/>
          </a:xfrm>
        </p:spPr>
        <p:txBody>
          <a:bodyPr/>
          <a:lstStyle/>
          <a:p>
            <a:r>
              <a:rPr lang="en-US" dirty="0" smtClean="0"/>
              <a:t>Compile-Time Switch [Fig 1.2.3.18d]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443886" y="434172"/>
            <a:ext cx="2276933" cy="2931685"/>
            <a:chOff x="3200399" y="3167148"/>
            <a:chExt cx="2276933" cy="2931685"/>
          </a:xfrm>
        </p:grpSpPr>
        <p:grpSp>
          <p:nvGrpSpPr>
            <p:cNvPr id="4" name="Group 3"/>
            <p:cNvGrpSpPr/>
            <p:nvPr/>
          </p:nvGrpSpPr>
          <p:grpSpPr>
            <a:xfrm>
              <a:off x="3200399" y="3167148"/>
              <a:ext cx="2276933" cy="2931685"/>
              <a:chOff x="1825940" y="1839016"/>
              <a:chExt cx="3519144" cy="440814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5940" y="1839016"/>
                <a:ext cx="3519144" cy="31487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b="1" dirty="0" smtClean="0"/>
                  <a:t>KL25z</a:t>
                </a:r>
                <a:endParaRPr lang="en-US" sz="2200" b="1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054541" y="3836744"/>
                <a:ext cx="3080437" cy="5272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Peripheral Module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054541" y="4363967"/>
                <a:ext cx="3080436" cy="5004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GPIO HW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81486" y="5514154"/>
                <a:ext cx="2170982" cy="73300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UART Connected Device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Up-Down Arrow 10"/>
              <p:cNvSpPr/>
              <p:nvPr/>
            </p:nvSpPr>
            <p:spPr>
              <a:xfrm>
                <a:off x="3513204" y="4898714"/>
                <a:ext cx="137010" cy="605988"/>
              </a:xfrm>
              <a:prstGeom prst="up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3449783" y="3552599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KL25z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46348" y="3678406"/>
            <a:ext cx="2276933" cy="2931685"/>
            <a:chOff x="5705933" y="3238033"/>
            <a:chExt cx="2276933" cy="2931685"/>
          </a:xfrm>
        </p:grpSpPr>
        <p:sp>
          <p:nvSpPr>
            <p:cNvPr id="28" name="Rectangle 27"/>
            <p:cNvSpPr/>
            <p:nvPr/>
          </p:nvSpPr>
          <p:spPr>
            <a:xfrm>
              <a:off x="5705933" y="3238033"/>
              <a:ext cx="2276933" cy="20941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200" b="1" dirty="0" smtClean="0"/>
                <a:t>MSP432</a:t>
              </a:r>
              <a:endParaRPr lang="en-US" sz="22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853841" y="4566644"/>
              <a:ext cx="1993084" cy="350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Peripheral Module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53841" y="4917279"/>
              <a:ext cx="1993083" cy="3328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GPIO HW</a:t>
              </a:r>
              <a:endParaRPr lang="en-US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30080" y="5682223"/>
              <a:ext cx="1404654" cy="4874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UART Connected Device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Up-Down Arrow 33"/>
            <p:cNvSpPr/>
            <p:nvPr/>
          </p:nvSpPr>
          <p:spPr>
            <a:xfrm>
              <a:off x="6797615" y="5272918"/>
              <a:ext cx="88647" cy="403019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55317" y="3623484"/>
              <a:ext cx="1820486" cy="86109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2060"/>
                  </a:solidFill>
                </a:rPr>
                <a:t>MSP432 Executable Program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0083" y="2863381"/>
            <a:ext cx="2227545" cy="2246634"/>
            <a:chOff x="932592" y="3009990"/>
            <a:chExt cx="2227545" cy="2246634"/>
          </a:xfrm>
        </p:grpSpPr>
        <p:sp>
          <p:nvSpPr>
            <p:cNvPr id="36" name="Rectangle 35"/>
            <p:cNvSpPr/>
            <p:nvPr/>
          </p:nvSpPr>
          <p:spPr>
            <a:xfrm>
              <a:off x="932592" y="4171926"/>
              <a:ext cx="2227545" cy="511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UART_Lib</a:t>
              </a:r>
              <a:r>
                <a:rPr lang="en-US" dirty="0" smtClean="0"/>
                <a:t> (KL25z)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32593" y="3599005"/>
              <a:ext cx="2227544" cy="51177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Device_Lib.c</a:t>
              </a:r>
              <a:r>
                <a:rPr lang="en-US" b="1" dirty="0" smtClean="0">
                  <a:solidFill>
                    <a:schemeClr val="tx1"/>
                  </a:solidFill>
                </a:rPr>
                <a:t>/.h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2592" y="3009990"/>
              <a:ext cx="2227543" cy="511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Application.c</a:t>
              </a:r>
              <a:r>
                <a:rPr lang="en-US" dirty="0" smtClean="0">
                  <a:solidFill>
                    <a:schemeClr val="tx1"/>
                  </a:solidFill>
                </a:rPr>
                <a:t>/.h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2592" y="4744847"/>
              <a:ext cx="2227545" cy="51177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UART_Lib</a:t>
              </a:r>
              <a:r>
                <a:rPr lang="en-US" b="1" dirty="0" smtClean="0"/>
                <a:t> (MSP432)</a:t>
              </a:r>
              <a:endParaRPr lang="en-US" b="1" dirty="0"/>
            </a:p>
          </p:txBody>
        </p:sp>
      </p:grpSp>
      <p:cxnSp>
        <p:nvCxnSpPr>
          <p:cNvPr id="19" name="Straight Arrow Connector 18"/>
          <p:cNvCxnSpPr>
            <a:stCxn id="38" idx="3"/>
          </p:cNvCxnSpPr>
          <p:nvPr/>
        </p:nvCxnSpPr>
        <p:spPr>
          <a:xfrm flipV="1">
            <a:off x="2827628" y="3706551"/>
            <a:ext cx="570279" cy="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403247" y="3400398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 &amp; Linker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2" idx="3"/>
            <a:endCxn id="83" idx="1"/>
          </p:cNvCxnSpPr>
          <p:nvPr/>
        </p:nvCxnSpPr>
        <p:spPr>
          <a:xfrm>
            <a:off x="6824749" y="3708284"/>
            <a:ext cx="578498" cy="45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3" idx="3"/>
            <a:endCxn id="35" idx="1"/>
          </p:cNvCxnSpPr>
          <p:nvPr/>
        </p:nvCxnSpPr>
        <p:spPr>
          <a:xfrm>
            <a:off x="8867850" y="3712858"/>
            <a:ext cx="827882" cy="781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21725" y="5860668"/>
            <a:ext cx="753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-DMSP_PLATFORM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–c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Device_lib.c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Elbow Connector 46"/>
          <p:cNvCxnSpPr>
            <a:stCxn id="41" idx="3"/>
            <a:endCxn id="83" idx="2"/>
          </p:cNvCxnSpPr>
          <p:nvPr/>
        </p:nvCxnSpPr>
        <p:spPr>
          <a:xfrm flipV="1">
            <a:off x="2827628" y="4025317"/>
            <a:ext cx="5307921" cy="8288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83" idx="0"/>
          </p:cNvCxnSpPr>
          <p:nvPr/>
        </p:nvCxnSpPr>
        <p:spPr>
          <a:xfrm>
            <a:off x="2827626" y="3119270"/>
            <a:ext cx="5307923" cy="2811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95907" y="2800343"/>
            <a:ext cx="3428842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KL25Z_PLATFORM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“kl25_uart.h”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MSP_PLATFORM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msp_uart.h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74969" y="3566467"/>
            <a:ext cx="3465332" cy="32388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Command Line Define </a:t>
            </a:r>
            <a:r>
              <a:rPr lang="en-US" b="1" dirty="0" smtClean="0"/>
              <a:t>[Unused]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093971" y="1833330"/>
            <a:ext cx="5393904" cy="187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Compiler (</a:t>
            </a:r>
            <a:r>
              <a:rPr lang="en-US" sz="2200" dirty="0" err="1" smtClean="0">
                <a:solidFill>
                  <a:schemeClr val="tx1"/>
                </a:solidFill>
              </a:rPr>
              <a:t>gcc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6833" y="3667551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Source Files</a:t>
            </a:r>
            <a:endParaRPr lang="en-US" sz="2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24124" y="2351206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295033" y="2753156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5" idx="1"/>
          </p:cNvCxnSpPr>
          <p:nvPr/>
        </p:nvCxnSpPr>
        <p:spPr>
          <a:xfrm flipV="1">
            <a:off x="3724780" y="3065616"/>
            <a:ext cx="570253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9" idx="3"/>
          </p:cNvCxnSpPr>
          <p:nvPr/>
        </p:nvCxnSpPr>
        <p:spPr>
          <a:xfrm flipV="1">
            <a:off x="7288813" y="3064616"/>
            <a:ext cx="686787" cy="25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088157" y="2351206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5" idx="3"/>
            <a:endCxn id="29" idx="1"/>
          </p:cNvCxnSpPr>
          <p:nvPr/>
        </p:nvCxnSpPr>
        <p:spPr>
          <a:xfrm>
            <a:off x="5759636" y="3065616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999475" y="2285967"/>
            <a:ext cx="1384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To Compiler Proper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60293" y="5844468"/>
            <a:ext cx="7374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–DMSP_PLATFORM –o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32206" y="4660488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–D&lt;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MACRO-NAME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9080" y="4421764"/>
            <a:ext cx="454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Add extra option to </a:t>
            </a:r>
            <a:r>
              <a:rPr lang="en-US" sz="2400" b="1" dirty="0" err="1" smtClean="0">
                <a:solidFill>
                  <a:srgbClr val="002060"/>
                </a:solidFill>
              </a:rPr>
              <a:t>gcc</a:t>
            </a:r>
            <a:r>
              <a:rPr lang="en-US" sz="2400" b="1" dirty="0" smtClean="0">
                <a:solidFill>
                  <a:srgbClr val="002060"/>
                </a:solidFill>
              </a:rPr>
              <a:t> command line to define Macro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6067648" y="4707807"/>
            <a:ext cx="1209746" cy="36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340664" y="1690688"/>
            <a:ext cx="5561372" cy="24441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Step In Build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Preprocess [S1.2.3.1]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664" y="3365424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Source Files</a:t>
            </a:r>
            <a:endParaRPr lang="en-US" sz="2200" dirty="0"/>
          </a:p>
        </p:txBody>
      </p:sp>
      <p:grpSp>
        <p:nvGrpSpPr>
          <p:cNvPr id="5" name="Group 4"/>
          <p:cNvGrpSpPr/>
          <p:nvPr/>
        </p:nvGrpSpPr>
        <p:grpSpPr>
          <a:xfrm>
            <a:off x="634492" y="2103781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493042" y="2507730"/>
            <a:ext cx="1389620" cy="622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Proper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2338" y="6201562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Object Files</a:t>
            </a:r>
            <a:endParaRPr lang="en-US" sz="2200" dirty="0"/>
          </a:p>
        </p:txBody>
      </p:sp>
      <p:sp>
        <p:nvSpPr>
          <p:cNvPr id="11" name="Rounded Rectangle 10"/>
          <p:cNvSpPr/>
          <p:nvPr/>
        </p:nvSpPr>
        <p:spPr>
          <a:xfrm>
            <a:off x="2227599" y="2505731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3"/>
            <a:endCxn id="11" idx="1"/>
          </p:cNvCxnSpPr>
          <p:nvPr/>
        </p:nvCxnSpPr>
        <p:spPr>
          <a:xfrm flipV="1">
            <a:off x="1835148" y="2818191"/>
            <a:ext cx="39245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5189" y="3365424"/>
            <a:ext cx="268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Preprocessed</a:t>
            </a:r>
          </a:p>
          <a:p>
            <a:pPr algn="ctr"/>
            <a:r>
              <a:rPr lang="en-US" sz="2200" dirty="0" smtClean="0"/>
              <a:t> Files</a:t>
            </a:r>
          </a:p>
        </p:txBody>
      </p:sp>
      <p:cxnSp>
        <p:nvCxnSpPr>
          <p:cNvPr id="14" name="Straight Arrow Connector 13"/>
          <p:cNvCxnSpPr>
            <a:stCxn id="18" idx="3"/>
            <a:endCxn id="9" idx="1"/>
          </p:cNvCxnSpPr>
          <p:nvPr/>
        </p:nvCxnSpPr>
        <p:spPr>
          <a:xfrm flipV="1">
            <a:off x="5153645" y="2819190"/>
            <a:ext cx="339397" cy="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52989" y="2103781"/>
            <a:ext cx="1200656" cy="1127142"/>
            <a:chOff x="5211384" y="4693386"/>
            <a:chExt cx="1200656" cy="1127142"/>
          </a:xfrm>
        </p:grpSpPr>
        <p:sp>
          <p:nvSpPr>
            <p:cNvPr id="16" name="Rectangle 15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3624468" y="2818191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183372" y="2103781"/>
            <a:ext cx="1200656" cy="1127142"/>
            <a:chOff x="5211384" y="4693386"/>
            <a:chExt cx="1200656" cy="1127142"/>
          </a:xfrm>
        </p:grpSpPr>
        <p:sp>
          <p:nvSpPr>
            <p:cNvPr id="21" name="Rectangle 20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9" idx="3"/>
            <a:endCxn id="23" idx="1"/>
          </p:cNvCxnSpPr>
          <p:nvPr/>
        </p:nvCxnSpPr>
        <p:spPr>
          <a:xfrm>
            <a:off x="6882662" y="2819190"/>
            <a:ext cx="605510" cy="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040586" y="5325531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Assembler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833710" y="4923581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5" idx="3"/>
            <a:endCxn id="29" idx="1"/>
          </p:cNvCxnSpPr>
          <p:nvPr/>
        </p:nvCxnSpPr>
        <p:spPr>
          <a:xfrm>
            <a:off x="3505189" y="5637991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826609" y="3365423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Assembly Files</a:t>
            </a:r>
            <a:endParaRPr lang="en-US" sz="2200" dirty="0"/>
          </a:p>
        </p:txBody>
      </p:sp>
      <p:sp>
        <p:nvSpPr>
          <p:cNvPr id="32" name="Rounded Rectangle 31"/>
          <p:cNvSpPr/>
          <p:nvPr/>
        </p:nvSpPr>
        <p:spPr>
          <a:xfrm>
            <a:off x="5407880" y="5346029"/>
            <a:ext cx="125979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765382" y="5349685"/>
            <a:ext cx="1253366" cy="5757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97025" y="5323534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Relocatable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396123" y="5221504"/>
            <a:ext cx="1227806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34" idx="3"/>
            <a:endCxn id="33" idx="1"/>
          </p:cNvCxnSpPr>
          <p:nvPr/>
        </p:nvCxnSpPr>
        <p:spPr>
          <a:xfrm>
            <a:off x="8366983" y="5627796"/>
            <a:ext cx="398399" cy="9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3"/>
            <a:endCxn id="35" idx="1"/>
          </p:cNvCxnSpPr>
          <p:nvPr/>
        </p:nvCxnSpPr>
        <p:spPr>
          <a:xfrm flipV="1">
            <a:off x="10018748" y="5637551"/>
            <a:ext cx="3773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3"/>
            <a:endCxn id="34" idx="1"/>
          </p:cNvCxnSpPr>
          <p:nvPr/>
        </p:nvCxnSpPr>
        <p:spPr>
          <a:xfrm flipV="1">
            <a:off x="6667676" y="5627796"/>
            <a:ext cx="429349" cy="6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3" idx="3"/>
            <a:endCxn id="25" idx="1"/>
          </p:cNvCxnSpPr>
          <p:nvPr/>
        </p:nvCxnSpPr>
        <p:spPr>
          <a:xfrm flipH="1">
            <a:off x="2040586" y="2819752"/>
            <a:ext cx="6343442" cy="2818239"/>
          </a:xfrm>
          <a:prstGeom prst="bentConnector5">
            <a:avLst>
              <a:gd name="adj1" fmla="val -26027"/>
              <a:gd name="adj2" fmla="val 55356"/>
              <a:gd name="adj3" fmla="val 1136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3"/>
            <a:endCxn id="32" idx="1"/>
          </p:cNvCxnSpPr>
          <p:nvPr/>
        </p:nvCxnSpPr>
        <p:spPr>
          <a:xfrm flipV="1">
            <a:off x="5034366" y="5633896"/>
            <a:ext cx="373514" cy="5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3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 Directives [S1.2.3.2]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Special keywords used by the </a:t>
            </a:r>
            <a:r>
              <a:rPr lang="en-US" dirty="0" smtClean="0"/>
              <a:t>preprocessor </a:t>
            </a:r>
            <a:r>
              <a:rPr lang="en-US" dirty="0"/>
              <a:t>before </a:t>
            </a:r>
            <a:r>
              <a:rPr lang="en-US" dirty="0" smtClean="0"/>
              <a:t>compilation</a:t>
            </a:r>
            <a:endParaRPr lang="en-US" dirty="0"/>
          </a:p>
          <a:p>
            <a:pPr marL="457200" lvl="1" indent="0">
              <a:buNone/>
            </a:pP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					 </a:t>
            </a:r>
            <a:r>
              <a:rPr lang="en-US" sz="2800" b="1" dirty="0" smtClean="0">
                <a:solidFill>
                  <a:srgbClr val="FF0000"/>
                </a:solidFill>
              </a:rPr>
              <a:t>Compile </a:t>
            </a:r>
            <a:r>
              <a:rPr lang="en-US" sz="2800" b="1" dirty="0">
                <a:solidFill>
                  <a:srgbClr val="FF0000"/>
                </a:solidFill>
              </a:rPr>
              <a:t>Time switches</a:t>
            </a:r>
          </a:p>
          <a:p>
            <a:r>
              <a:rPr lang="en-US" dirty="0" smtClean="0"/>
              <a:t>Directives start with ‘</a:t>
            </a:r>
            <a:r>
              <a:rPr lang="en-US" b="1" dirty="0" smtClean="0"/>
              <a:t>#’</a:t>
            </a:r>
            <a:r>
              <a:rPr lang="en-US" dirty="0" smtClean="0"/>
              <a:t> sign</a:t>
            </a:r>
          </a:p>
          <a:p>
            <a:endParaRPr lang="en-US" dirty="0"/>
          </a:p>
          <a:p>
            <a:r>
              <a:rPr lang="en-US" dirty="0" smtClean="0"/>
              <a:t>Important Directives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smtClean="0"/>
              <a:t>define, #</a:t>
            </a:r>
            <a:r>
              <a:rPr lang="en-US" dirty="0" err="1"/>
              <a:t>undef</a:t>
            </a:r>
            <a:endParaRPr lang="en-US" dirty="0"/>
          </a:p>
          <a:p>
            <a:pPr lvl="1"/>
            <a:r>
              <a:rPr lang="en-US" dirty="0" smtClean="0"/>
              <a:t>#</a:t>
            </a:r>
            <a:r>
              <a:rPr lang="en-US" dirty="0" err="1"/>
              <a:t>ifndef</a:t>
            </a:r>
            <a:r>
              <a:rPr lang="en-US" dirty="0"/>
              <a:t>, #</a:t>
            </a:r>
            <a:r>
              <a:rPr lang="en-US" dirty="0" err="1"/>
              <a:t>ifdef</a:t>
            </a:r>
            <a:r>
              <a:rPr lang="en-US" dirty="0"/>
              <a:t>, #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/>
              <a:t>#include</a:t>
            </a:r>
          </a:p>
          <a:p>
            <a:pPr lvl="1"/>
            <a:r>
              <a:rPr lang="en-US" dirty="0"/>
              <a:t>#</a:t>
            </a:r>
            <a:r>
              <a:rPr lang="en-US" dirty="0" smtClean="0"/>
              <a:t>warning, #error</a:t>
            </a:r>
          </a:p>
          <a:p>
            <a:pPr lvl="1"/>
            <a:r>
              <a:rPr lang="en-US" dirty="0" smtClean="0"/>
              <a:t>#</a:t>
            </a:r>
            <a:r>
              <a:rPr lang="en-US" dirty="0"/>
              <a:t>pragma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Preprocessor’s Role </a:t>
            </a:r>
            <a:r>
              <a:rPr lang="en-US" b="1" dirty="0" smtClean="0"/>
              <a:t>[S1.2.3.3.a]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450" y="5558131"/>
            <a:ext cx="2989985" cy="1317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† = The preprocessor is bundled with the compiler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8104" y="2070397"/>
            <a:ext cx="5393904" cy="187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Compiler (</a:t>
            </a:r>
            <a:r>
              <a:rPr lang="en-US" sz="2200" dirty="0" err="1" smtClean="0">
                <a:solidFill>
                  <a:schemeClr val="tx1"/>
                </a:solidFill>
              </a:rPr>
              <a:t>gcc</a:t>
            </a:r>
            <a:r>
              <a:rPr lang="en-US" sz="2200" dirty="0" smtClean="0">
                <a:solidFill>
                  <a:schemeClr val="tx1"/>
                </a:solidFill>
              </a:rPr>
              <a:t>)†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0966" y="3904618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Source Files</a:t>
            </a:r>
            <a:endParaRPr lang="en-US" sz="22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728257" y="2588273"/>
            <a:ext cx="1200656" cy="1127142"/>
            <a:chOff x="922100" y="4703539"/>
            <a:chExt cx="1200656" cy="1127142"/>
          </a:xfrm>
        </p:grpSpPr>
        <p:sp>
          <p:nvSpPr>
            <p:cNvPr id="6" name="Rectangle 5"/>
            <p:cNvSpPr/>
            <p:nvPr/>
          </p:nvSpPr>
          <p:spPr>
            <a:xfrm>
              <a:off x="922100" y="47035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074500" y="48559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26900" y="5008339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973867" y="2990223"/>
            <a:ext cx="1389620" cy="622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roper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036" y="3997938"/>
            <a:ext cx="210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Object Files</a:t>
            </a:r>
            <a:endParaRPr lang="en-US" sz="2200" dirty="0"/>
          </a:p>
        </p:txBody>
      </p:sp>
      <p:sp>
        <p:nvSpPr>
          <p:cNvPr id="15" name="Rounded Rectangle 14"/>
          <p:cNvSpPr/>
          <p:nvPr/>
        </p:nvSpPr>
        <p:spPr>
          <a:xfrm>
            <a:off x="3499166" y="2990223"/>
            <a:ext cx="1464603" cy="6249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8" idx="3"/>
            <a:endCxn id="15" idx="1"/>
          </p:cNvCxnSpPr>
          <p:nvPr/>
        </p:nvCxnSpPr>
        <p:spPr>
          <a:xfrm flipV="1">
            <a:off x="2928913" y="3302683"/>
            <a:ext cx="570253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4946" y="6251485"/>
            <a:ext cx="346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Preprocessed Files</a:t>
            </a:r>
          </a:p>
        </p:txBody>
      </p:sp>
      <p:cxnSp>
        <p:nvCxnSpPr>
          <p:cNvPr id="22" name="Straight Arrow Connector 21"/>
          <p:cNvCxnSpPr>
            <a:stCxn id="29" idx="3"/>
            <a:endCxn id="9" idx="1"/>
          </p:cNvCxnSpPr>
          <p:nvPr/>
        </p:nvCxnSpPr>
        <p:spPr>
          <a:xfrm flipV="1">
            <a:off x="6492946" y="3301683"/>
            <a:ext cx="480921" cy="2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7" idx="3"/>
          </p:cNvCxnSpPr>
          <p:nvPr/>
        </p:nvCxnSpPr>
        <p:spPr>
          <a:xfrm flipV="1">
            <a:off x="10045064" y="3301683"/>
            <a:ext cx="773190" cy="2561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292290" y="2588273"/>
            <a:ext cx="1200656" cy="1127142"/>
            <a:chOff x="5211384" y="4693386"/>
            <a:chExt cx="1200656" cy="1127142"/>
          </a:xfrm>
        </p:grpSpPr>
        <p:sp>
          <p:nvSpPr>
            <p:cNvPr id="27" name="Rectangle 26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stCxn id="15" idx="3"/>
            <a:endCxn id="29" idx="1"/>
          </p:cNvCxnSpPr>
          <p:nvPr/>
        </p:nvCxnSpPr>
        <p:spPr>
          <a:xfrm>
            <a:off x="4963769" y="3302683"/>
            <a:ext cx="633321" cy="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8844408" y="2588273"/>
            <a:ext cx="1200656" cy="1127142"/>
            <a:chOff x="5211384" y="4693386"/>
            <a:chExt cx="1200656" cy="1127142"/>
          </a:xfrm>
        </p:grpSpPr>
        <p:sp>
          <p:nvSpPr>
            <p:cNvPr id="45" name="Rectangle 44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197464" y="2800945"/>
            <a:ext cx="1384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To Linker</a:t>
            </a:r>
            <a:endParaRPr lang="en-US" sz="2200" dirty="0"/>
          </a:p>
        </p:txBody>
      </p:sp>
      <p:cxnSp>
        <p:nvCxnSpPr>
          <p:cNvPr id="14" name="Straight Arrow Connector 13"/>
          <p:cNvCxnSpPr>
            <a:stCxn id="9" idx="3"/>
            <a:endCxn id="47" idx="1"/>
          </p:cNvCxnSpPr>
          <p:nvPr/>
        </p:nvCxnSpPr>
        <p:spPr>
          <a:xfrm>
            <a:off x="8363487" y="3301683"/>
            <a:ext cx="785721" cy="2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292290" y="4971943"/>
            <a:ext cx="1200656" cy="1127142"/>
            <a:chOff x="5211384" y="4693386"/>
            <a:chExt cx="1200656" cy="1127142"/>
          </a:xfrm>
        </p:grpSpPr>
        <p:sp>
          <p:nvSpPr>
            <p:cNvPr id="35" name="Rectangle 34"/>
            <p:cNvSpPr/>
            <p:nvPr/>
          </p:nvSpPr>
          <p:spPr>
            <a:xfrm>
              <a:off x="5211384" y="46933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63784" y="48457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16184" y="4998186"/>
              <a:ext cx="895856" cy="8223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</a:t>
              </a:r>
              <a:r>
                <a:rPr lang="en-US" dirty="0" err="1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Straight Arrow Connector 29"/>
          <p:cNvCxnSpPr>
            <a:stCxn id="29" idx="2"/>
            <a:endCxn id="37" idx="0"/>
          </p:cNvCxnSpPr>
          <p:nvPr/>
        </p:nvCxnSpPr>
        <p:spPr>
          <a:xfrm>
            <a:off x="6045018" y="3715415"/>
            <a:ext cx="0" cy="1561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71031" y="4172615"/>
            <a:ext cx="2417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Output with –E option</a:t>
            </a:r>
          </a:p>
        </p:txBody>
      </p:sp>
    </p:spTree>
    <p:extLst>
      <p:ext uri="{BB962C8B-B14F-4D97-AF65-F5344CB8AC3E}">
        <p14:creationId xmlns:p14="http://schemas.microsoft.com/office/powerpoint/2010/main" val="13119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Preprocessed Output [S1.2.3.3.b]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 after preprocessing</a:t>
            </a:r>
          </a:p>
          <a:p>
            <a:r>
              <a:rPr lang="en-US" dirty="0" smtClean="0"/>
              <a:t>Output the preprocessed file to a </a:t>
            </a:r>
            <a:r>
              <a:rPr lang="en-US" b="1" dirty="0" smtClean="0"/>
              <a:t>*.</a:t>
            </a:r>
            <a:r>
              <a:rPr lang="en-US" b="1" dirty="0" err="1" smtClean="0"/>
              <a:t>i</a:t>
            </a:r>
            <a:r>
              <a:rPr lang="en-US" dirty="0" smtClean="0"/>
              <a:t> extension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0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#define </a:t>
            </a:r>
            <a:r>
              <a:rPr lang="en-US" dirty="0"/>
              <a:t>as a </a:t>
            </a:r>
            <a:r>
              <a:rPr lang="en-US" dirty="0" smtClean="0"/>
              <a:t>Constant [S1.2.3.4]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defining </a:t>
            </a:r>
            <a:r>
              <a:rPr lang="en-US" dirty="0" smtClean="0"/>
              <a:t>constants, features or macro functions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/>
          </a:p>
          <a:p>
            <a:r>
              <a:rPr lang="en-US" dirty="0" smtClean="0"/>
              <a:t>Constant Examples: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7157" y="4188242"/>
            <a:ext cx="63017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     (10)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NO_ERROR    (0)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ERROR       (1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Macro defined as another macro </a:t>
            </a:r>
            <a:r>
              <a:rPr lang="en-US" sz="22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UART_ERROR 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2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157" y="2576046"/>
            <a:ext cx="613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&lt;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MACRO-NAME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MACRO-VALUE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Substitution [S1.2.3.5a]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605" y="2600315"/>
            <a:ext cx="4493538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ZERO   (0)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define LENGTH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ZERO, LENGTH);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8034" y="3215868"/>
            <a:ext cx="341632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97407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5077143" y="4185364"/>
            <a:ext cx="620264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>
            <a:off x="7567769" y="4185364"/>
            <a:ext cx="62026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57137" y="2600315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9933" y="2022390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07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Substitution [S1.2.3.5b]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605" y="2600315"/>
            <a:ext cx="4493538" cy="31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ZERO   (0)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define LENGTH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[LENGTH];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ZERO, LENGTH);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8034" y="3215868"/>
            <a:ext cx="3416320" cy="19389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97407" y="3765571"/>
            <a:ext cx="1870362" cy="8395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Preprocessor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 flipV="1">
            <a:off x="5077143" y="4185364"/>
            <a:ext cx="620264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6" idx="1"/>
          </p:cNvCxnSpPr>
          <p:nvPr/>
        </p:nvCxnSpPr>
        <p:spPr>
          <a:xfrm>
            <a:off x="7567769" y="4185364"/>
            <a:ext cx="620265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57137" y="2600315"/>
            <a:ext cx="2478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After Preprocessing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9933" y="2022390"/>
            <a:ext cx="15808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Original File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332720" y="3823855"/>
            <a:ext cx="966205" cy="361509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774789" y="3550768"/>
            <a:ext cx="682623" cy="390061"/>
          </a:xfrm>
          <a:prstGeom prst="round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1743</Words>
  <Application>Microsoft Office PowerPoint</Application>
  <PresentationFormat>Widescreen</PresentationFormat>
  <Paragraphs>493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Embedded Software Essentials</vt:lpstr>
      <vt:lpstr>Copyright</vt:lpstr>
      <vt:lpstr>The Preprocess [S1.2.3.1]</vt:lpstr>
      <vt:lpstr>Preprocessor Directives [S1.2.3.2]</vt:lpstr>
      <vt:lpstr>Preprocessor’s Role [S1.2.3.3.a]</vt:lpstr>
      <vt:lpstr>Preprocessed Output [S1.2.3.3.b]</vt:lpstr>
      <vt:lpstr>#define as a Constant [S1.2.3.4]</vt:lpstr>
      <vt:lpstr>Macro Substitution [S1.2.3.5a]</vt:lpstr>
      <vt:lpstr>Macro Substitution [S1.2.3.5b]</vt:lpstr>
      <vt:lpstr>#define as a Macro Function [S1.2.3.6]</vt:lpstr>
      <vt:lpstr>Macro Function Substitution [S1.2.3.7a]</vt:lpstr>
      <vt:lpstr>Macro Function Substitution [S1.2.3.7b]</vt:lpstr>
      <vt:lpstr>Macro Function Issues [S1.2.3.8a]</vt:lpstr>
      <vt:lpstr>Macro Function Issues [S1.2.3.8b]</vt:lpstr>
      <vt:lpstr>#define/#undef as a Feature [S1.2.3.9]</vt:lpstr>
      <vt:lpstr>#if-else Directives [S1.2.3.10]</vt:lpstr>
      <vt:lpstr>#if-else &amp; #define Directives [S1.2.3.11]</vt:lpstr>
      <vt:lpstr>#include Directive [S1.2.3.12]</vt:lpstr>
      <vt:lpstr>#include Directive [S.1.2.3.13a]</vt:lpstr>
      <vt:lpstr>#include Directive [S.1.2.3.13b]</vt:lpstr>
      <vt:lpstr>#pragma [S1.2.3.14]</vt:lpstr>
      <vt:lpstr>Pragma Compile Failure [S1.2.3.15]</vt:lpstr>
      <vt:lpstr>Compile Time Switch [S1.2.3.16]</vt:lpstr>
      <vt:lpstr>Compile Time Switch [S1.2.3.17]</vt:lpstr>
      <vt:lpstr>Compile Time Switch [S1.2.3.18a]</vt:lpstr>
      <vt:lpstr>Compile-Time Switch [S1.2.3.18b]</vt:lpstr>
      <vt:lpstr>Compile-Time Switch [Fig 1.2.3.18c]</vt:lpstr>
      <vt:lpstr>Compile-Time Switch [Fig 1.2.3.18d]</vt:lpstr>
      <vt:lpstr>Preprocessor Command Line Define [Unused]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3</cp:revision>
  <dcterms:created xsi:type="dcterms:W3CDTF">2016-11-15T15:28:37Z</dcterms:created>
  <dcterms:modified xsi:type="dcterms:W3CDTF">2017-08-01T23:09:49Z</dcterms:modified>
</cp:coreProperties>
</file>