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8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46709-4801-45BF-9AFB-27A869886B8A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4D4E7-7CD7-4445-97B6-348326B60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60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54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10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24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89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04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79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9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3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82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1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72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51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2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27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9C44-7A23-41A1-B89A-97D91E89504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4251-E7AF-4F61-B99F-3BA5A7A1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7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9C44-7A23-41A1-B89A-97D91E89504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4251-E7AF-4F61-B99F-3BA5A7A1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7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9C44-7A23-41A1-B89A-97D91E89504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4251-E7AF-4F61-B99F-3BA5A7A1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9C44-7A23-41A1-B89A-97D91E89504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4251-E7AF-4F61-B99F-3BA5A7A1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8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9C44-7A23-41A1-B89A-97D91E89504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4251-E7AF-4F61-B99F-3BA5A7A1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5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9C44-7A23-41A1-B89A-97D91E89504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4251-E7AF-4F61-B99F-3BA5A7A1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3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9C44-7A23-41A1-B89A-97D91E89504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4251-E7AF-4F61-B99F-3BA5A7A1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1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9C44-7A23-41A1-B89A-97D91E89504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4251-E7AF-4F61-B99F-3BA5A7A1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1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9C44-7A23-41A1-B89A-97D91E89504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4251-E7AF-4F61-B99F-3BA5A7A1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8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9C44-7A23-41A1-B89A-97D91E89504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4251-E7AF-4F61-B99F-3BA5A7A1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9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9C44-7A23-41A1-B89A-97D91E89504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4251-E7AF-4F61-B99F-3BA5A7A1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29C44-7A23-41A1-B89A-97D91E89504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F4251-E7AF-4F61-B99F-3BA5A7A1E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4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Software Essentials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Creating Header and Implementation Files</a:t>
            </a:r>
          </a:p>
          <a:p>
            <a:r>
              <a:rPr lang="en-US" b="1" dirty="0"/>
              <a:t>C1 M2 V4</a:t>
            </a:r>
            <a:endParaRPr lang="en-US" i="1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5"/>
            <a:ext cx="12192000" cy="609665"/>
          </a:xfrm>
          <a:solidFill>
            <a:schemeClr val="tx1"/>
          </a:solidFill>
        </p:spPr>
        <p:txBody>
          <a:bodyPr/>
          <a:lstStyle/>
          <a:p>
            <a:pPr algn="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Embedded Systems Engineering Professional Masters Program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7878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Guards [S.1.2.4.5e]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8556" y="3822515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memory.h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35136" cy="1883282"/>
          </a:xfrm>
        </p:spPr>
        <p:txBody>
          <a:bodyPr>
            <a:normAutofit/>
          </a:bodyPr>
          <a:lstStyle/>
          <a:p>
            <a:r>
              <a:rPr lang="en-US" dirty="0" smtClean="0"/>
              <a:t>Top of Header file contains a </a:t>
            </a:r>
            <a:r>
              <a:rPr lang="en-US" b="1" i="1" dirty="0" smtClean="0"/>
              <a:t>#</a:t>
            </a:r>
            <a:r>
              <a:rPr lang="en-US" b="1" i="1" dirty="0" err="1" smtClean="0"/>
              <a:t>ifndef</a:t>
            </a:r>
            <a:r>
              <a:rPr lang="en-US" b="1" i="1" dirty="0" smtClean="0"/>
              <a:t>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Protects against redundant includes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25977" y="4177531"/>
            <a:ext cx="3089565" cy="718998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03562" y="5985495"/>
            <a:ext cx="1058489" cy="526473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50829" y="1612668"/>
            <a:ext cx="5544189" cy="718998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725979" y="4177531"/>
            <a:ext cx="5547358" cy="24480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__MEMORY_H__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__MEMORY_H__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__MEMORY_H__ */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39457" y="1100641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main.c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550830" y="1612668"/>
            <a:ext cx="5544188" cy="3183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memory.h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memory.h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705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Guards [S.1.2.4.5f]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25979" y="4177531"/>
            <a:ext cx="5547358" cy="24480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__MEMORY_H__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__MEMORY_H__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__MEMORY_H__ */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8556" y="3822515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memory.h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35136" cy="1883282"/>
          </a:xfrm>
        </p:spPr>
        <p:txBody>
          <a:bodyPr>
            <a:normAutofit/>
          </a:bodyPr>
          <a:lstStyle/>
          <a:p>
            <a:r>
              <a:rPr lang="en-US" dirty="0" smtClean="0"/>
              <a:t>Top of Header file contains a </a:t>
            </a:r>
            <a:r>
              <a:rPr lang="en-US" b="1" i="1" dirty="0" smtClean="0"/>
              <a:t>#</a:t>
            </a:r>
            <a:r>
              <a:rPr lang="en-US" b="1" i="1" dirty="0" err="1" smtClean="0"/>
              <a:t>ifndef</a:t>
            </a:r>
            <a:r>
              <a:rPr lang="en-US" dirty="0" smtClean="0"/>
              <a:t> statement</a:t>
            </a:r>
          </a:p>
          <a:p>
            <a:pPr lvl="1"/>
            <a:r>
              <a:rPr lang="en-US" dirty="0" smtClean="0"/>
              <a:t>Protects against redundant includes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25977" y="4177531"/>
            <a:ext cx="3089565" cy="718998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03562" y="5985495"/>
            <a:ext cx="1058489" cy="526473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550830" y="1612668"/>
            <a:ext cx="5544188" cy="3183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39454" y="1111826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main.c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50826" y="1610192"/>
            <a:ext cx="5544189" cy="411026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94348" y="5126973"/>
            <a:ext cx="4857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No error </a:t>
            </a:r>
            <a:r>
              <a:rPr lang="en-US" sz="2800" b="1" dirty="0">
                <a:solidFill>
                  <a:srgbClr val="FF0000"/>
                </a:solidFill>
              </a:rPr>
              <a:t>h</a:t>
            </a:r>
            <a:r>
              <a:rPr lang="en-US" sz="2800" b="1" dirty="0" smtClean="0">
                <a:solidFill>
                  <a:srgbClr val="FF0000"/>
                </a:solidFill>
              </a:rPr>
              <a:t>ere because only one declaration is used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0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 Once [S.1.2.4.6a]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8556" y="3822515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memory.h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35136" cy="1883282"/>
          </a:xfrm>
        </p:spPr>
        <p:txBody>
          <a:bodyPr>
            <a:normAutofit/>
          </a:bodyPr>
          <a:lstStyle/>
          <a:p>
            <a:r>
              <a:rPr lang="en-US" dirty="0" smtClean="0"/>
              <a:t>#pragma once</a:t>
            </a:r>
          </a:p>
          <a:p>
            <a:pPr lvl="1"/>
            <a:r>
              <a:rPr lang="en-US" dirty="0" smtClean="0"/>
              <a:t>One-line Include guard</a:t>
            </a:r>
          </a:p>
          <a:p>
            <a:pPr lvl="1"/>
            <a:r>
              <a:rPr lang="en-US" dirty="0" smtClean="0"/>
              <a:t>Non-standard</a:t>
            </a:r>
          </a:p>
          <a:p>
            <a:r>
              <a:rPr lang="en-US" b="1" dirty="0"/>
              <a:t>Not Portable!</a:t>
            </a:r>
          </a:p>
          <a:p>
            <a:pPr lvl="1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25978" y="4177532"/>
            <a:ext cx="2000598" cy="386156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50829" y="1612668"/>
            <a:ext cx="5544189" cy="718998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725979" y="4177531"/>
            <a:ext cx="5547358" cy="24480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once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39457" y="1100641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main.c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550830" y="1612668"/>
            <a:ext cx="5544188" cy="3183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memory.h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memory.h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48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 Once [S.1.2.4.6b]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25979" y="4177531"/>
            <a:ext cx="5547358" cy="24480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once</a:t>
            </a: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length);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8556" y="3822515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memory.h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35136" cy="1883282"/>
          </a:xfrm>
        </p:spPr>
        <p:txBody>
          <a:bodyPr>
            <a:normAutofit/>
          </a:bodyPr>
          <a:lstStyle/>
          <a:p>
            <a:r>
              <a:rPr lang="en-US" dirty="0"/>
              <a:t>#pragma once: </a:t>
            </a:r>
          </a:p>
          <a:p>
            <a:pPr lvl="1"/>
            <a:r>
              <a:rPr lang="en-US" dirty="0"/>
              <a:t>One-line Include guard</a:t>
            </a:r>
          </a:p>
          <a:p>
            <a:pPr lvl="1"/>
            <a:r>
              <a:rPr lang="en-US" dirty="0" smtClean="0"/>
              <a:t>Non-standard</a:t>
            </a:r>
          </a:p>
          <a:p>
            <a:r>
              <a:rPr lang="en-US" b="1" dirty="0" smtClean="0"/>
              <a:t>Not Portable!</a:t>
            </a:r>
            <a:endParaRPr lang="en-US" b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550830" y="1612668"/>
            <a:ext cx="5544188" cy="3183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39454" y="1111826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main.c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50826" y="1610192"/>
            <a:ext cx="5544189" cy="411026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94348" y="5126973"/>
            <a:ext cx="4857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No Error Here because only one declaration is used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5978" y="4177532"/>
            <a:ext cx="2000598" cy="386156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 [S1.2.4.7a]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9024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Header files are the </a:t>
            </a:r>
            <a:r>
              <a:rPr lang="en-US" b="1" u="sng" dirty="0" smtClean="0"/>
              <a:t>interface</a:t>
            </a:r>
          </a:p>
          <a:p>
            <a:endParaRPr lang="en-US" dirty="0"/>
          </a:p>
          <a:p>
            <a:r>
              <a:rPr lang="en-US" dirty="0" smtClean="0"/>
              <a:t>Anything you want to give access to, put in header file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Informative function comments in header File</a:t>
            </a:r>
          </a:p>
          <a:p>
            <a:pPr lvl="1"/>
            <a:r>
              <a:rPr lang="en-US" dirty="0" smtClean="0"/>
              <a:t>Function Description</a:t>
            </a:r>
          </a:p>
          <a:p>
            <a:pPr lvl="1"/>
            <a:r>
              <a:rPr lang="en-US" b="1" u="sng" dirty="0" smtClean="0"/>
              <a:t>Inputs</a:t>
            </a:r>
            <a:r>
              <a:rPr lang="en-US" dirty="0" smtClean="0"/>
              <a:t>: type and description</a:t>
            </a:r>
          </a:p>
          <a:p>
            <a:pPr lvl="1"/>
            <a:r>
              <a:rPr lang="en-US" b="1" u="sng" dirty="0" smtClean="0"/>
              <a:t>Return</a:t>
            </a:r>
            <a:r>
              <a:rPr lang="en-US" dirty="0" smtClean="0"/>
              <a:t>: </a:t>
            </a:r>
            <a:r>
              <a:rPr lang="en-US" dirty="0"/>
              <a:t>type and description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827224" y="739828"/>
            <a:ext cx="6226232" cy="5694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__MEMORY_H__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__MEMORY_H__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– Takes a pointer to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     location in memory and sets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      the contents to zero for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     a length bytes.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 char *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Pointer starting byte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length: Number of bytes to zero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char (return): Success or Failure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                operation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__MEMORY_H__ */</a:t>
            </a:r>
          </a:p>
        </p:txBody>
      </p:sp>
    </p:spTree>
    <p:extLst>
      <p:ext uri="{BB962C8B-B14F-4D97-AF65-F5344CB8AC3E}">
        <p14:creationId xmlns:p14="http://schemas.microsoft.com/office/powerpoint/2010/main" val="8456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 [S1.2.4.7b]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9024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Header files are the </a:t>
            </a:r>
            <a:r>
              <a:rPr lang="en-US" b="1" u="sng" dirty="0" smtClean="0"/>
              <a:t>interface</a:t>
            </a:r>
          </a:p>
          <a:p>
            <a:endParaRPr lang="en-US" dirty="0"/>
          </a:p>
          <a:p>
            <a:r>
              <a:rPr lang="en-US" dirty="0" smtClean="0"/>
              <a:t>Anything you want to give access to, put in header file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Informative function comments in header File</a:t>
            </a:r>
          </a:p>
          <a:p>
            <a:pPr lvl="1"/>
            <a:r>
              <a:rPr lang="en-US" dirty="0" smtClean="0"/>
              <a:t>Function Description</a:t>
            </a:r>
          </a:p>
          <a:p>
            <a:pPr lvl="1"/>
            <a:r>
              <a:rPr lang="en-US" b="1" u="sng" dirty="0" smtClean="0"/>
              <a:t>Inputs</a:t>
            </a:r>
            <a:r>
              <a:rPr lang="en-US" dirty="0" smtClean="0"/>
              <a:t>: type and description</a:t>
            </a:r>
          </a:p>
          <a:p>
            <a:pPr lvl="1"/>
            <a:r>
              <a:rPr lang="en-US" b="1" u="sng" dirty="0" smtClean="0"/>
              <a:t>Return</a:t>
            </a:r>
            <a:r>
              <a:rPr lang="en-US" dirty="0" smtClean="0"/>
              <a:t>: </a:t>
            </a:r>
            <a:r>
              <a:rPr lang="en-US" dirty="0"/>
              <a:t>type and description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827224" y="739828"/>
            <a:ext cx="6226232" cy="5694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__MEMORY_H__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__MEMORY_H__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– Takes a pointer to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     location in memory and sets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      the contents to zero for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     a length bytes.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 char *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Pointer starting byte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length: Number of bytes to zero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char (return): Success or Failure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                operation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__MEMORY_H__ */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27224" y="1376601"/>
            <a:ext cx="6226232" cy="3652594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Precompiled Libraries [S1.2.4.8a]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3782" y="2161310"/>
            <a:ext cx="409278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thirdparty.h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Some Code here */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 smtClean="0"/>
          </a:p>
          <a:p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5627716" y="2161311"/>
            <a:ext cx="482138" cy="92271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76503" y="2022502"/>
            <a:ext cx="4535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Standard libraries that come precompiled with your compiler toolchain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6504" y="3176104"/>
            <a:ext cx="453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Potential Third Party library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5627716" y="3202186"/>
            <a:ext cx="482138" cy="37228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Precompiled Libraries [S1.2.4.8b]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3782" y="2161310"/>
            <a:ext cx="409278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thirdparty.h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Some Code here */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 smtClean="0"/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626607" y="2161309"/>
            <a:ext cx="599254" cy="143810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24996" y="2161309"/>
            <a:ext cx="522270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Questions you Should Ask: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sz="2200" b="1" dirty="0" smtClean="0">
                <a:solidFill>
                  <a:srgbClr val="FF0000"/>
                </a:solidFill>
              </a:rPr>
              <a:t>If library </a:t>
            </a:r>
            <a:r>
              <a:rPr lang="en-US" sz="2200" b="1" dirty="0">
                <a:solidFill>
                  <a:srgbClr val="FF0000"/>
                </a:solidFill>
              </a:rPr>
              <a:t>is precompiled: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Is it compiled for my architecture?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Was this designed to be optimized for my architecture</a:t>
            </a:r>
            <a:r>
              <a:rPr lang="en-US" sz="2200" b="1" dirty="0" smtClean="0">
                <a:solidFill>
                  <a:srgbClr val="FF0000"/>
                </a:solidFill>
              </a:rPr>
              <a:t>?</a:t>
            </a:r>
          </a:p>
          <a:p>
            <a:pPr lvl="1" fontAlgn="base"/>
            <a:endParaRPr lang="en-US" sz="2200" b="1" dirty="0">
              <a:solidFill>
                <a:srgbClr val="FF0000"/>
              </a:solidFill>
            </a:endParaRPr>
          </a:p>
          <a:p>
            <a:pPr fontAlgn="base"/>
            <a:r>
              <a:rPr lang="en-US" sz="2200" b="1" dirty="0" smtClean="0">
                <a:solidFill>
                  <a:srgbClr val="FF0000"/>
                </a:solidFill>
              </a:rPr>
              <a:t>If you have full library </a:t>
            </a:r>
            <a:r>
              <a:rPr lang="en-US" sz="2200" b="1" dirty="0">
                <a:solidFill>
                  <a:srgbClr val="FF0000"/>
                </a:solidFill>
              </a:rPr>
              <a:t>source code: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What software features does this use?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What other code does this include?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and </a:t>
            </a:r>
            <a:r>
              <a:rPr lang="en-US" dirty="0" err="1" smtClean="0"/>
              <a:t>Stdio</a:t>
            </a:r>
            <a:r>
              <a:rPr lang="en-US" dirty="0" smtClean="0"/>
              <a:t> Libraries [S1.2.4.9a]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3782" y="2161310"/>
            <a:ext cx="664797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Some Code here */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memmove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dest_ptr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src_ptr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length);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(“Done Moving %d Bytes!”, length);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Other Code here */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and </a:t>
            </a:r>
            <a:r>
              <a:rPr lang="en-US" dirty="0" err="1" smtClean="0"/>
              <a:t>Stdio</a:t>
            </a:r>
            <a:r>
              <a:rPr lang="en-US" dirty="0" smtClean="0"/>
              <a:t> Libraries [S1.2.4.9b]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3782" y="2161310"/>
            <a:ext cx="664797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Some Code here */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memmove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dest_ptr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src_ptr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length);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(“Done Moving %d Bytes!”, length);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Other Code here */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61378" y="1583681"/>
            <a:ext cx="57279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These libraries are likely already optimized… but only for the Instruction set Architectures (ISA) but not for the platform!</a:t>
            </a:r>
            <a:endParaRPr lang="en-US" sz="2200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4226943" y="2507011"/>
            <a:ext cx="1534435" cy="119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163782" y="2161310"/>
            <a:ext cx="3063161" cy="737165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3046988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Copyright (C) 2017 by Alex </a:t>
            </a:r>
            <a:r>
              <a:rPr lang="en-US" sz="3200" dirty="0" smtClean="0">
                <a:solidFill>
                  <a:schemeClr val="bg1"/>
                </a:solidFill>
              </a:rPr>
              <a:t>Fosdick. </a:t>
            </a:r>
            <a:r>
              <a:rPr lang="en-US" sz="3200" dirty="0">
                <a:solidFill>
                  <a:schemeClr val="bg1"/>
                </a:solidFill>
              </a:rPr>
              <a:t>Redistribution, modification or use of this </a:t>
            </a:r>
            <a:r>
              <a:rPr lang="en-US" sz="3200" dirty="0" smtClean="0">
                <a:solidFill>
                  <a:schemeClr val="bg1"/>
                </a:solidFill>
              </a:rPr>
              <a:t>presentation is </a:t>
            </a:r>
            <a:r>
              <a:rPr lang="en-US" sz="3200" dirty="0">
                <a:solidFill>
                  <a:schemeClr val="bg1"/>
                </a:solidFill>
              </a:rPr>
              <a:t>permitted as long as the files maintain this copyright. Users </a:t>
            </a:r>
            <a:r>
              <a:rPr lang="en-US" sz="3200" dirty="0" smtClean="0">
                <a:solidFill>
                  <a:schemeClr val="bg1"/>
                </a:solidFill>
              </a:rPr>
              <a:t>are </a:t>
            </a:r>
            <a:r>
              <a:rPr lang="en-US" sz="3200" dirty="0">
                <a:solidFill>
                  <a:schemeClr val="bg1"/>
                </a:solidFill>
              </a:rPr>
              <a:t>permitted to modify this and use it to learn about the field of embedded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software. Alex Fosdick and the University of Colorado are not liable for </a:t>
            </a:r>
            <a:r>
              <a:rPr lang="en-US" sz="3200" dirty="0" smtClean="0">
                <a:solidFill>
                  <a:schemeClr val="bg1"/>
                </a:solidFill>
              </a:rPr>
              <a:t>any </a:t>
            </a:r>
            <a:r>
              <a:rPr lang="en-US" sz="3200" dirty="0">
                <a:solidFill>
                  <a:schemeClr val="bg1"/>
                </a:solidFill>
              </a:rPr>
              <a:t>misuse of this material. </a:t>
            </a:r>
          </a:p>
        </p:txBody>
      </p:sp>
    </p:spTree>
    <p:extLst>
      <p:ext uri="{BB962C8B-B14F-4D97-AF65-F5344CB8AC3E}">
        <p14:creationId xmlns:p14="http://schemas.microsoft.com/office/powerpoint/2010/main" val="282450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and </a:t>
            </a:r>
            <a:r>
              <a:rPr lang="en-US" dirty="0" err="1" smtClean="0"/>
              <a:t>Stdio</a:t>
            </a:r>
            <a:r>
              <a:rPr lang="en-US" dirty="0" smtClean="0"/>
              <a:t> Libraries [S1.2.4.9c]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3782" y="2161310"/>
            <a:ext cx="664797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Some Code here */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memmove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dest_ptr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src_ptr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length);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(“Done Moving %d Bytes!”, length);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Other Code here */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02129" y="3490954"/>
            <a:ext cx="3519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Is there hardware offloading that can increase performance?</a:t>
            </a:r>
            <a:endParaRPr lang="en-US" sz="2200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1378" y="1583681"/>
            <a:ext cx="57279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These libraries are likely already optimized… but only for the Instruction set Architectures (ISA) but not for the platform!</a:t>
            </a:r>
            <a:endParaRPr lang="en-US" sz="2200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9" idx="1"/>
            <a:endCxn id="19" idx="3"/>
          </p:cNvCxnSpPr>
          <p:nvPr/>
        </p:nvCxnSpPr>
        <p:spPr>
          <a:xfrm flipH="1">
            <a:off x="7021902" y="4229618"/>
            <a:ext cx="1380227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510872" y="4037162"/>
            <a:ext cx="5511030" cy="384913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1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and </a:t>
            </a:r>
            <a:r>
              <a:rPr lang="en-US" dirty="0" err="1" smtClean="0"/>
              <a:t>Stdio</a:t>
            </a:r>
            <a:r>
              <a:rPr lang="en-US" dirty="0" smtClean="0"/>
              <a:t> Libraries [S1.2.4.9d]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3782" y="2161310"/>
            <a:ext cx="664797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Some Code here */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memmove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dest_ptr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src_ptr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length);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(“Done Moving %d Bytes!”, length);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Other Code here */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61271" y="5084832"/>
            <a:ext cx="4092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What internal memory requirements does this require?</a:t>
            </a:r>
            <a:endParaRPr lang="en-US" sz="2200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8" idx="0"/>
            <a:endCxn id="10" idx="3"/>
          </p:cNvCxnSpPr>
          <p:nvPr/>
        </p:nvCxnSpPr>
        <p:spPr>
          <a:xfrm flipH="1" flipV="1">
            <a:off x="7660256" y="4519671"/>
            <a:ext cx="1647280" cy="5651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510871" y="4327214"/>
            <a:ext cx="6149385" cy="384913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61378" y="1583681"/>
            <a:ext cx="57279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These libraries are likely already optimized… but only for the Instruction set Architectures (ISA) but not for the platform!</a:t>
            </a:r>
            <a:endParaRPr lang="en-US" sz="2200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02129" y="3490954"/>
            <a:ext cx="3519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Is there hardware offloading that can increase performance?</a:t>
            </a:r>
            <a:endParaRPr lang="en-US" sz="2200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Libraries [S1.2.4.10]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Static Libraries:</a:t>
            </a:r>
            <a:r>
              <a:rPr lang="en-US" dirty="0" smtClean="0"/>
              <a:t> Directly linked into your output executable</a:t>
            </a:r>
          </a:p>
          <a:p>
            <a:pPr lvl="1"/>
            <a:r>
              <a:rPr lang="en-US" dirty="0" smtClean="0"/>
              <a:t>Installed with the program image as part of the executable</a:t>
            </a:r>
          </a:p>
          <a:p>
            <a:pPr lvl="1"/>
            <a:r>
              <a:rPr lang="en-US" dirty="0" smtClean="0"/>
              <a:t>Create using archiver</a:t>
            </a:r>
          </a:p>
          <a:p>
            <a:endParaRPr lang="en-US" dirty="0"/>
          </a:p>
          <a:p>
            <a:r>
              <a:rPr lang="en-US" b="1" u="sng" dirty="0" smtClean="0"/>
              <a:t>Shared libraries:</a:t>
            </a:r>
            <a:r>
              <a:rPr lang="en-US" dirty="0" smtClean="0"/>
              <a:t> Linked dynamically at runtime with your executable</a:t>
            </a:r>
          </a:p>
          <a:p>
            <a:pPr lvl="1"/>
            <a:r>
              <a:rPr lang="en-US" dirty="0" smtClean="0"/>
              <a:t>Pre-installed onto target</a:t>
            </a:r>
          </a:p>
          <a:p>
            <a:pPr lvl="1"/>
            <a:r>
              <a:rPr lang="en-US" dirty="0" smtClean="0"/>
              <a:t>Used for applications with an operating systems</a:t>
            </a:r>
          </a:p>
          <a:p>
            <a:pPr lvl="1"/>
            <a:r>
              <a:rPr lang="en-US" dirty="0" smtClean="0"/>
              <a:t>Create with </a:t>
            </a:r>
            <a:r>
              <a:rPr lang="en-US" b="1" dirty="0" smtClean="0"/>
              <a:t>shared</a:t>
            </a:r>
            <a:r>
              <a:rPr lang="en-US" dirty="0" smtClean="0"/>
              <a:t> flag</a:t>
            </a:r>
          </a:p>
        </p:txBody>
      </p:sp>
    </p:spTree>
    <p:extLst>
      <p:ext uri="{BB962C8B-B14F-4D97-AF65-F5344CB8AC3E}">
        <p14:creationId xmlns:p14="http://schemas.microsoft.com/office/powerpoint/2010/main" val="15323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Libraries [S1.3.4.11]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27020" cy="4450484"/>
          </a:xfrm>
        </p:spPr>
        <p:txBody>
          <a:bodyPr/>
          <a:lstStyle/>
          <a:p>
            <a:r>
              <a:rPr lang="en-US" dirty="0" smtClean="0"/>
              <a:t>Picture of a static library and the installed executable</a:t>
            </a:r>
          </a:p>
          <a:p>
            <a:endParaRPr lang="en-US" dirty="0"/>
          </a:p>
          <a:p>
            <a:r>
              <a:rPr lang="en-US" dirty="0" smtClean="0"/>
              <a:t>The static library is built into the executable 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75471" y="1030778"/>
            <a:ext cx="6161358" cy="4397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200" b="1" dirty="0" smtClean="0"/>
              <a:t>Microcontroller</a:t>
            </a:r>
            <a:endParaRPr lang="en-US" sz="2200" b="1" dirty="0"/>
          </a:p>
        </p:txBody>
      </p:sp>
      <p:sp>
        <p:nvSpPr>
          <p:cNvPr id="8" name="Rectangle 7"/>
          <p:cNvSpPr/>
          <p:nvPr/>
        </p:nvSpPr>
        <p:spPr>
          <a:xfrm>
            <a:off x="6452860" y="4259710"/>
            <a:ext cx="1736522" cy="9436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UART Peripheral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12112" y="4259710"/>
            <a:ext cx="1210011" cy="7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GPIO HW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18654" y="5705738"/>
            <a:ext cx="1856558" cy="5926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UART Connected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Up-Down Arrow 10"/>
          <p:cNvSpPr/>
          <p:nvPr/>
        </p:nvSpPr>
        <p:spPr>
          <a:xfrm>
            <a:off x="7246933" y="5203382"/>
            <a:ext cx="117167" cy="489976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44464" y="1770612"/>
            <a:ext cx="1363160" cy="11244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Left-Up Arrow 16"/>
          <p:cNvSpPr/>
          <p:nvPr/>
        </p:nvSpPr>
        <p:spPr>
          <a:xfrm>
            <a:off x="6517178" y="1386904"/>
            <a:ext cx="2985058" cy="2370450"/>
          </a:xfrm>
          <a:prstGeom prst="leftUpArrow">
            <a:avLst>
              <a:gd name="adj1" fmla="val 3214"/>
              <a:gd name="adj2" fmla="val 5840"/>
              <a:gd name="adj3" fmla="val 97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7855666" y="2895101"/>
            <a:ext cx="301396" cy="766359"/>
          </a:xfrm>
          <a:prstGeom prst="upArrow">
            <a:avLst>
              <a:gd name="adj1" fmla="val 22221"/>
              <a:gd name="adj2" fmla="val 708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0800000">
            <a:off x="8944702" y="3646888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232227" y="1526871"/>
            <a:ext cx="1698962" cy="2896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Up Arrow 21"/>
          <p:cNvSpPr/>
          <p:nvPr/>
        </p:nvSpPr>
        <p:spPr>
          <a:xfrm rot="5400000">
            <a:off x="9684714" y="2433871"/>
            <a:ext cx="229869" cy="865154"/>
          </a:xfrm>
          <a:prstGeom prst="upArrow">
            <a:avLst>
              <a:gd name="adj1" fmla="val 38159"/>
              <a:gd name="adj2" fmla="val 93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0800000">
            <a:off x="7268571" y="3646888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374209" y="1867086"/>
            <a:ext cx="1468981" cy="2392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Executable Program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384876" y="2846598"/>
            <a:ext cx="1458314" cy="800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</a:t>
            </a:r>
            <a:r>
              <a:rPr lang="en-US" dirty="0" smtClean="0">
                <a:solidFill>
                  <a:srgbClr val="002060"/>
                </a:solidFill>
              </a:rPr>
              <a:t>tatic Libraries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8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</a:t>
            </a:r>
            <a:r>
              <a:rPr lang="en-US" dirty="0"/>
              <a:t>Libraries [</a:t>
            </a:r>
            <a:r>
              <a:rPr lang="en-US" dirty="0" smtClean="0"/>
              <a:t>S1.3.4.12]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27020" cy="4450484"/>
          </a:xfrm>
        </p:spPr>
        <p:txBody>
          <a:bodyPr/>
          <a:lstStyle/>
          <a:p>
            <a:r>
              <a:rPr lang="en-US" dirty="0" smtClean="0"/>
              <a:t>Picture of a dynamic library and the installed executable</a:t>
            </a:r>
          </a:p>
          <a:p>
            <a:endParaRPr lang="en-US" dirty="0"/>
          </a:p>
          <a:p>
            <a:r>
              <a:rPr lang="en-US" dirty="0" smtClean="0"/>
              <a:t>Your executable is placed in separate regions then the libraries.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75471" y="1030778"/>
            <a:ext cx="6161358" cy="4397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200" b="1" dirty="0" smtClean="0"/>
              <a:t>Microcontroller</a:t>
            </a:r>
            <a:endParaRPr lang="en-US" sz="2200" b="1" dirty="0"/>
          </a:p>
        </p:txBody>
      </p:sp>
      <p:sp>
        <p:nvSpPr>
          <p:cNvPr id="9" name="Rectangle 8"/>
          <p:cNvSpPr/>
          <p:nvPr/>
        </p:nvSpPr>
        <p:spPr>
          <a:xfrm>
            <a:off x="8412112" y="4259710"/>
            <a:ext cx="1210011" cy="7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GPIO HW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18654" y="5705738"/>
            <a:ext cx="1856558" cy="5926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UART Connected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Up-Down Arrow 10"/>
          <p:cNvSpPr/>
          <p:nvPr/>
        </p:nvSpPr>
        <p:spPr>
          <a:xfrm>
            <a:off x="7246933" y="5203382"/>
            <a:ext cx="117167" cy="489976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232227" y="1526871"/>
            <a:ext cx="1698962" cy="2896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374210" y="1940437"/>
            <a:ext cx="1333130" cy="8844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Executable Program(s)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374210" y="3457140"/>
            <a:ext cx="1481596" cy="8002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Shared Libraries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44464" y="1770612"/>
            <a:ext cx="1363160" cy="11244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Left-Up Arrow 16"/>
          <p:cNvSpPr/>
          <p:nvPr/>
        </p:nvSpPr>
        <p:spPr>
          <a:xfrm>
            <a:off x="6517178" y="1386904"/>
            <a:ext cx="2985058" cy="2370450"/>
          </a:xfrm>
          <a:prstGeom prst="leftUpArrow">
            <a:avLst>
              <a:gd name="adj1" fmla="val 3214"/>
              <a:gd name="adj2" fmla="val 5840"/>
              <a:gd name="adj3" fmla="val 97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7855666" y="2895101"/>
            <a:ext cx="301396" cy="766359"/>
          </a:xfrm>
          <a:prstGeom prst="upArrow">
            <a:avLst>
              <a:gd name="adj1" fmla="val 22221"/>
              <a:gd name="adj2" fmla="val 708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0800000">
            <a:off x="8944702" y="3646888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5400000">
            <a:off x="9684714" y="2433871"/>
            <a:ext cx="229869" cy="865154"/>
          </a:xfrm>
          <a:prstGeom prst="upArrow">
            <a:avLst>
              <a:gd name="adj1" fmla="val 38159"/>
              <a:gd name="adj2" fmla="val 936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0800000">
            <a:off x="7268571" y="3646888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52860" y="4259710"/>
            <a:ext cx="1736522" cy="9436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UART Peripheral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450463" y="2145578"/>
            <a:ext cx="1333130" cy="8844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Executable Program(s)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522676" y="2350718"/>
            <a:ext cx="1333130" cy="8844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Executable Program(s)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 [S1.2.4.7a]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9024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Header files are the </a:t>
            </a:r>
            <a:r>
              <a:rPr lang="en-US" b="1" u="sng" dirty="0" smtClean="0"/>
              <a:t>interface</a:t>
            </a:r>
          </a:p>
          <a:p>
            <a:endParaRPr lang="en-US" dirty="0"/>
          </a:p>
          <a:p>
            <a:r>
              <a:rPr lang="en-US" dirty="0" smtClean="0"/>
              <a:t>Anything you want to give access to, put in header file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Informative function comments in header File</a:t>
            </a:r>
          </a:p>
          <a:p>
            <a:pPr lvl="1"/>
            <a:r>
              <a:rPr lang="en-US" dirty="0" smtClean="0"/>
              <a:t>Function Description</a:t>
            </a:r>
          </a:p>
          <a:p>
            <a:pPr lvl="1"/>
            <a:r>
              <a:rPr lang="en-US" b="1" u="sng" dirty="0" smtClean="0"/>
              <a:t>Inputs</a:t>
            </a:r>
            <a:r>
              <a:rPr lang="en-US" dirty="0" smtClean="0"/>
              <a:t>: type and description</a:t>
            </a:r>
          </a:p>
          <a:p>
            <a:pPr lvl="1"/>
            <a:r>
              <a:rPr lang="en-US" b="1" u="sng" dirty="0" smtClean="0"/>
              <a:t>Return</a:t>
            </a:r>
            <a:r>
              <a:rPr lang="en-US" dirty="0" smtClean="0"/>
              <a:t>: </a:t>
            </a:r>
            <a:r>
              <a:rPr lang="en-US" dirty="0"/>
              <a:t>type and description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827224" y="739828"/>
            <a:ext cx="6226232" cy="5694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__MEMORY_H__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__MEMORY_H__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– Takes a pointer to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     location in memory and sets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      the contents to zero for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     a length bytes.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 char *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Pointer starting byte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length: Number of bytes to zero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char (return): Success or Failure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                operation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__MEMORY_H__ */</a:t>
            </a:r>
          </a:p>
        </p:txBody>
      </p:sp>
    </p:spTree>
    <p:extLst>
      <p:ext uri="{BB962C8B-B14F-4D97-AF65-F5344CB8AC3E}">
        <p14:creationId xmlns:p14="http://schemas.microsoft.com/office/powerpoint/2010/main" val="7425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881781" y="3446858"/>
            <a:ext cx="2564056" cy="16062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Build Process </a:t>
            </a:r>
            <a:r>
              <a:rPr lang="en-US" b="1" dirty="0"/>
              <a:t>[S1.2.2.x]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406" y="6395694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Source Files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269787" y="5556081"/>
            <a:ext cx="1389620" cy="6065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8297" y="6364549"/>
            <a:ext cx="170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Object Files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751654" y="4063998"/>
            <a:ext cx="125979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109156" y="4067654"/>
            <a:ext cx="125336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40799" y="4041503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Relocatable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739897" y="3939473"/>
            <a:ext cx="1227806" cy="832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39" idx="3"/>
            <a:endCxn id="9" idx="1"/>
          </p:cNvCxnSpPr>
          <p:nvPr/>
        </p:nvCxnSpPr>
        <p:spPr>
          <a:xfrm>
            <a:off x="1728933" y="5853612"/>
            <a:ext cx="540854" cy="5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5" idx="1"/>
          </p:cNvCxnSpPr>
          <p:nvPr/>
        </p:nvCxnSpPr>
        <p:spPr>
          <a:xfrm>
            <a:off x="8710757" y="4345765"/>
            <a:ext cx="398399" cy="9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7" idx="1"/>
          </p:cNvCxnSpPr>
          <p:nvPr/>
        </p:nvCxnSpPr>
        <p:spPr>
          <a:xfrm flipV="1">
            <a:off x="10362522" y="4355520"/>
            <a:ext cx="3773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16" idx="1"/>
          </p:cNvCxnSpPr>
          <p:nvPr/>
        </p:nvCxnSpPr>
        <p:spPr>
          <a:xfrm flipV="1">
            <a:off x="7011450" y="4345765"/>
            <a:ext cx="429349" cy="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1" idx="3"/>
            <a:endCxn id="14" idx="0"/>
          </p:cNvCxnSpPr>
          <p:nvPr/>
        </p:nvCxnSpPr>
        <p:spPr>
          <a:xfrm>
            <a:off x="5211414" y="2861215"/>
            <a:ext cx="1170138" cy="12027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7" idx="3"/>
            <a:endCxn id="14" idx="2"/>
          </p:cNvCxnSpPr>
          <p:nvPr/>
        </p:nvCxnSpPr>
        <p:spPr>
          <a:xfrm flipV="1">
            <a:off x="5213017" y="4639731"/>
            <a:ext cx="1168535" cy="12139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64606" y="2554150"/>
            <a:ext cx="1389620" cy="6261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43" idx="3"/>
            <a:endCxn id="28" idx="1"/>
          </p:cNvCxnSpPr>
          <p:nvPr/>
        </p:nvCxnSpPr>
        <p:spPr>
          <a:xfrm flipV="1">
            <a:off x="1723751" y="2867208"/>
            <a:ext cx="540855" cy="1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091886" y="2426445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4" idx="2"/>
            <a:endCxn id="15" idx="0"/>
          </p:cNvCxnSpPr>
          <p:nvPr/>
        </p:nvCxnSpPr>
        <p:spPr>
          <a:xfrm>
            <a:off x="9726865" y="3034968"/>
            <a:ext cx="8974" cy="1032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8989" y="5168638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8583" y="5284000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632" y="5392986"/>
            <a:ext cx="864301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*.h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3807" y="2183432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33401" y="2298794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59450" y="2407780"/>
            <a:ext cx="864301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113073" y="5168747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111470" y="2176241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9" name="Rectangle 48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</a:p>
          </p:txBody>
        </p:sp>
      </p:grpSp>
      <p:cxnSp>
        <p:nvCxnSpPr>
          <p:cNvPr id="32" name="Straight Arrow Connector 31"/>
          <p:cNvCxnSpPr>
            <a:stCxn id="28" idx="3"/>
            <a:endCxn id="51" idx="1"/>
          </p:cNvCxnSpPr>
          <p:nvPr/>
        </p:nvCxnSpPr>
        <p:spPr>
          <a:xfrm flipV="1">
            <a:off x="3654226" y="2861215"/>
            <a:ext cx="692887" cy="5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47" idx="1"/>
          </p:cNvCxnSpPr>
          <p:nvPr/>
        </p:nvCxnSpPr>
        <p:spPr>
          <a:xfrm flipV="1">
            <a:off x="3659407" y="5853721"/>
            <a:ext cx="689309" cy="5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4110251" y="3666891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5" name="Rectangle 64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*.a</a:t>
              </a:r>
            </a:p>
          </p:txBody>
        </p:sp>
      </p:grpSp>
      <p:cxnSp>
        <p:nvCxnSpPr>
          <p:cNvPr id="68" name="Straight Arrow Connector 67"/>
          <p:cNvCxnSpPr>
            <a:stCxn id="67" idx="3"/>
            <a:endCxn id="14" idx="1"/>
          </p:cNvCxnSpPr>
          <p:nvPr/>
        </p:nvCxnSpPr>
        <p:spPr>
          <a:xfrm>
            <a:off x="5210195" y="4351865"/>
            <a:ext cx="5414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948958" y="3941812"/>
            <a:ext cx="1044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Library</a:t>
            </a:r>
          </a:p>
          <a:p>
            <a:pPr algn="ctr"/>
            <a:r>
              <a:rPr lang="en-US" b="1" dirty="0" smtClean="0"/>
              <a:t>Files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080505" y="5351226"/>
            <a:ext cx="2839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How were these libraries compiled? What architecture?</a:t>
            </a:r>
            <a:endParaRPr lang="en-US" sz="2200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 flipV="1">
            <a:off x="5431041" y="4710472"/>
            <a:ext cx="1649464" cy="13265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8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Module Design [S1.2.4.13]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6337929" y="1371463"/>
            <a:ext cx="5394742" cy="36707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Freedom Freescale – KL25z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01526" y="3891169"/>
            <a:ext cx="2145441" cy="5272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SPI Peripheral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66530" y="4418392"/>
            <a:ext cx="4971406" cy="5004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GPIO HW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58128" y="5942156"/>
            <a:ext cx="1218277" cy="7330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nRF24L01+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10800000">
            <a:off x="9726063" y="5646444"/>
            <a:ext cx="381000" cy="261552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9" idx="0"/>
            <a:endCxn id="8" idx="3"/>
          </p:cNvCxnSpPr>
          <p:nvPr/>
        </p:nvCxnSpPr>
        <p:spPr>
          <a:xfrm rot="5400000">
            <a:off x="9496152" y="5888249"/>
            <a:ext cx="400664" cy="44015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Up-Down Arrow 10"/>
          <p:cNvSpPr/>
          <p:nvPr/>
        </p:nvSpPr>
        <p:spPr>
          <a:xfrm>
            <a:off x="8798275" y="4928202"/>
            <a:ext cx="207305" cy="1013954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01526" y="2894390"/>
            <a:ext cx="2145441" cy="469557"/>
          </a:xfrm>
          <a:prstGeom prst="rect">
            <a:avLst/>
          </a:prstGeom>
          <a:solidFill>
            <a:srgbClr val="6D91D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SPI_Lib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94405" y="3365841"/>
            <a:ext cx="2145442" cy="511777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 FW KL25z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501525" y="2409386"/>
            <a:ext cx="2145441" cy="511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Nordic_Lib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90322" y="5969425"/>
            <a:ext cx="837653" cy="7005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RGB LED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7206232" y="5049371"/>
            <a:ext cx="2917" cy="920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66530" y="2405486"/>
            <a:ext cx="934995" cy="2011356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LED_Lib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653743" y="2405374"/>
            <a:ext cx="1884193" cy="9587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UART_Lib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46625" y="3364894"/>
            <a:ext cx="1891312" cy="511777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UART FW KL25z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51088" y="3891170"/>
            <a:ext cx="1886849" cy="5272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UART Peripheral 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073420" y="5524494"/>
            <a:ext cx="275184" cy="1391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96914" y="538446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Up-Down Arrow 33"/>
          <p:cNvSpPr/>
          <p:nvPr/>
        </p:nvSpPr>
        <p:spPr>
          <a:xfrm>
            <a:off x="10710496" y="4950668"/>
            <a:ext cx="186370" cy="1276289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27072" y="5042233"/>
            <a:ext cx="52129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SPI</a:t>
            </a:r>
          </a:p>
          <a:p>
            <a:pPr algn="ctr"/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123431" y="5057355"/>
            <a:ext cx="6951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239095" y="6258784"/>
            <a:ext cx="11026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Off-Board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590608" y="500799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566530" y="1904386"/>
            <a:ext cx="4971406" cy="511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Control_Lib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27020" cy="4450484"/>
          </a:xfrm>
        </p:spPr>
        <p:txBody>
          <a:bodyPr/>
          <a:lstStyle/>
          <a:p>
            <a:r>
              <a:rPr lang="en-US" dirty="0" smtClean="0"/>
              <a:t>Where do the logical boundaries exist?</a:t>
            </a:r>
          </a:p>
          <a:p>
            <a:endParaRPr lang="en-US" dirty="0"/>
          </a:p>
          <a:p>
            <a:r>
              <a:rPr lang="en-US" dirty="0" smtClean="0"/>
              <a:t>What have architecture dependencies?</a:t>
            </a:r>
          </a:p>
          <a:p>
            <a:endParaRPr lang="en-US" dirty="0"/>
          </a:p>
          <a:p>
            <a:r>
              <a:rPr lang="en-US" dirty="0" smtClean="0"/>
              <a:t>What have platform dependencies?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Header Interface </a:t>
            </a:r>
            <a:r>
              <a:rPr lang="en-US" b="1" dirty="0" smtClean="0"/>
              <a:t>[S1.2.4.14a]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813368" y="1690688"/>
            <a:ext cx="5822909" cy="3754874"/>
            <a:chOff x="627768" y="1947980"/>
            <a:chExt cx="5822909" cy="3754874"/>
          </a:xfrm>
        </p:grpSpPr>
        <p:sp>
          <p:nvSpPr>
            <p:cNvPr id="4" name="TextBox 3"/>
            <p:cNvSpPr txBox="1"/>
            <p:nvPr/>
          </p:nvSpPr>
          <p:spPr>
            <a:xfrm>
              <a:off x="627768" y="2409645"/>
              <a:ext cx="5822909" cy="32932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ifndef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__PLATFORM_H__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#define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__PLATFORM_H__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 KL25_PLATFORM ) &amp;&amp; ( !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MSP_PlATFROM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#include “kl25_platform.h”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elif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MSP_PlATFROM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) &amp;&amp; ( ! KL25_PLATFORM 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#include “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msp_platform.h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”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“Please specify one platform target”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endif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endif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/*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__PLATFORM_H__ */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323" y="1947980"/>
              <a:ext cx="15057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platform.h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8200" y="2039419"/>
            <a:ext cx="3868189" cy="3016210"/>
            <a:chOff x="627768" y="1947980"/>
            <a:chExt cx="5822909" cy="3016210"/>
          </a:xfrm>
        </p:grpSpPr>
        <p:sp>
          <p:nvSpPr>
            <p:cNvPr id="13" name="TextBox 12"/>
            <p:cNvSpPr txBox="1"/>
            <p:nvPr/>
          </p:nvSpPr>
          <p:spPr>
            <a:xfrm>
              <a:off x="627768" y="2409645"/>
              <a:ext cx="5822909" cy="2554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#include “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platform.h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”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main(void) {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platform_initialize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/* More code here */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return 0;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322" y="1947980"/>
              <a:ext cx="1737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main.c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19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Header Interface </a:t>
            </a:r>
            <a:r>
              <a:rPr lang="en-US" b="1" dirty="0"/>
              <a:t>[</a:t>
            </a:r>
            <a:r>
              <a:rPr lang="en-US" b="1" dirty="0" smtClean="0"/>
              <a:t>S1.2.4.14b]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8263" y="1981231"/>
            <a:ext cx="5822909" cy="3754874"/>
            <a:chOff x="627768" y="1947980"/>
            <a:chExt cx="5822909" cy="3754874"/>
          </a:xfrm>
        </p:grpSpPr>
        <p:sp>
          <p:nvSpPr>
            <p:cNvPr id="4" name="TextBox 3"/>
            <p:cNvSpPr txBox="1"/>
            <p:nvPr/>
          </p:nvSpPr>
          <p:spPr>
            <a:xfrm>
              <a:off x="627768" y="2409645"/>
              <a:ext cx="5822909" cy="32932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ifndef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__PLATFORM_H__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#define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__PLATFORM_H__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 KL25_PLATFORM ) &amp;&amp; ( !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MSP_PlATFROM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#include “kl25_platform.h”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elif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MSP_PlATFROM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) &amp;&amp; ( ! KL25_PLATFORM 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#include “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msp_platform.h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”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“Please specify one platform target”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endif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endif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/*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__PLATFORM_H__ */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323" y="1947980"/>
              <a:ext cx="15057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platform.h</a:t>
              </a:r>
              <a:endParaRPr lang="en-US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53029" y="1321530"/>
            <a:ext cx="4357097" cy="2061180"/>
            <a:chOff x="2786323" y="2424353"/>
            <a:chExt cx="4357097" cy="2061180"/>
          </a:xfrm>
        </p:grpSpPr>
        <p:sp>
          <p:nvSpPr>
            <p:cNvPr id="8" name="TextBox 7"/>
            <p:cNvSpPr txBox="1"/>
            <p:nvPr/>
          </p:nvSpPr>
          <p:spPr>
            <a:xfrm>
              <a:off x="2786323" y="2915873"/>
              <a:ext cx="4357097" cy="15696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ifndef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__MSP_PLATFORM_H__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#define __MSP_PLATFORM_H__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initialize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endif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/*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__MSP_PLATFORM_H__ */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51920" y="2424353"/>
              <a:ext cx="21870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msp_platform.h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233615" y="4193261"/>
            <a:ext cx="4357097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__KL25_PLATFORM_H__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__KL25_PLATFORM_H__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__KL25_PLATFORM_H__ */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41246" y="3731596"/>
            <a:ext cx="2180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kl25_platform.h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658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Modules and Libraries [S1.2.4.1]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Libraries </a:t>
            </a:r>
            <a:r>
              <a:rPr lang="en-US" dirty="0" smtClean="0"/>
              <a:t>– Collection of software (precompiled or direct source)</a:t>
            </a:r>
          </a:p>
          <a:p>
            <a:endParaRPr lang="en-US" b="1" u="sng" dirty="0"/>
          </a:p>
          <a:p>
            <a:r>
              <a:rPr lang="en-US" b="1" u="sng" dirty="0" smtClean="0"/>
              <a:t>Modules</a:t>
            </a:r>
            <a:r>
              <a:rPr lang="en-US" dirty="0" smtClean="0"/>
              <a:t> – Software organization that each module has encapsulated certain functionality within a library</a:t>
            </a:r>
          </a:p>
          <a:p>
            <a:pPr lvl="1"/>
            <a:r>
              <a:rPr lang="en-US" dirty="0" smtClean="0"/>
              <a:t>Create portable code!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6081" y="4454839"/>
            <a:ext cx="3414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Performs math operations like square root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269055" y="4847435"/>
            <a:ext cx="1467026" cy="41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18792" y="4831687"/>
            <a:ext cx="3243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#include 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404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Header Interface </a:t>
            </a:r>
            <a:r>
              <a:rPr lang="en-US" b="1" dirty="0"/>
              <a:t>[</a:t>
            </a:r>
            <a:r>
              <a:rPr lang="en-US" b="1" dirty="0" smtClean="0"/>
              <a:t>S1.2.4.xc]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8263" y="1981231"/>
            <a:ext cx="5822909" cy="3754874"/>
            <a:chOff x="627768" y="1947980"/>
            <a:chExt cx="5822909" cy="3754874"/>
          </a:xfrm>
        </p:grpSpPr>
        <p:sp>
          <p:nvSpPr>
            <p:cNvPr id="4" name="TextBox 3"/>
            <p:cNvSpPr txBox="1"/>
            <p:nvPr/>
          </p:nvSpPr>
          <p:spPr>
            <a:xfrm>
              <a:off x="627768" y="2409645"/>
              <a:ext cx="5822909" cy="32932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ifndef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__PLATFORM_H__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#define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__PLATFORM_H__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KL25_PLATFORM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&amp;&amp; ( !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MSP_PlATFROM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#include “kl25_platform.h”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elif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MSP_PlATFROM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) &amp;&amp; ( ! KL25_PLATFORM 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#include “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msp_platform.h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”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“Please specify one platform target”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endif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endif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/*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__PLATFORM_H__ */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323" y="1947980"/>
              <a:ext cx="15057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platform.h</a:t>
              </a:r>
              <a:endParaRPr lang="en-US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53029" y="1321530"/>
            <a:ext cx="4357097" cy="2061180"/>
            <a:chOff x="2786323" y="2424353"/>
            <a:chExt cx="4357097" cy="2061180"/>
          </a:xfrm>
        </p:grpSpPr>
        <p:sp>
          <p:nvSpPr>
            <p:cNvPr id="8" name="TextBox 7"/>
            <p:cNvSpPr txBox="1"/>
            <p:nvPr/>
          </p:nvSpPr>
          <p:spPr>
            <a:xfrm>
              <a:off x="2786323" y="2915873"/>
              <a:ext cx="4357097" cy="156966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ifndef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__MSP_PLATFORM_H__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#define __MSP_PLATFORM_H__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initialize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endif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/*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__MSP_PLATFORM_H__ */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51920" y="2424353"/>
              <a:ext cx="21870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msp_platform.h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233615" y="4193261"/>
            <a:ext cx="4357097" cy="1569660"/>
          </a:xfrm>
          <a:prstGeom prst="rect">
            <a:avLst/>
          </a:prstGeom>
          <a:solidFill>
            <a:srgbClr val="FFFF00">
              <a:alpha val="30196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__KL25_PLATFORM_H__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__KL25_PLATFORM_H__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initialize();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__KL25_PLATFORM_H__ */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41246" y="3731596"/>
            <a:ext cx="2180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kl25_platform.h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150007" y="6111807"/>
            <a:ext cx="5891986" cy="461665"/>
          </a:xfrm>
          <a:prstGeom prst="rect">
            <a:avLst/>
          </a:prstGeom>
          <a:solidFill>
            <a:srgbClr val="FFFF00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-DKL25_PLATFORM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263" y="3638539"/>
            <a:ext cx="3465332" cy="323889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Reuse [S1.2.4.1]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21071" y="1764201"/>
            <a:ext cx="3519144" cy="4408146"/>
            <a:chOff x="1825940" y="1839016"/>
            <a:chExt cx="3519144" cy="4408146"/>
          </a:xfrm>
        </p:grpSpPr>
        <p:sp>
          <p:nvSpPr>
            <p:cNvPr id="5" name="Rectangle 4"/>
            <p:cNvSpPr/>
            <p:nvPr/>
          </p:nvSpPr>
          <p:spPr>
            <a:xfrm>
              <a:off x="1825940" y="1839016"/>
              <a:ext cx="3519144" cy="3148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200" b="1" dirty="0" smtClean="0"/>
                <a:t>KL25z</a:t>
              </a:r>
              <a:endParaRPr lang="en-US" sz="22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44761" y="3826964"/>
              <a:ext cx="3080437" cy="5272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UART Peripheral Module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44761" y="4354187"/>
              <a:ext cx="3080436" cy="5004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GPIO HW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75534" y="5514154"/>
              <a:ext cx="1812350" cy="7330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UART Connected Device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Up-Down Arrow 10"/>
            <p:cNvSpPr/>
            <p:nvPr/>
          </p:nvSpPr>
          <p:spPr>
            <a:xfrm>
              <a:off x="3513204" y="4898714"/>
              <a:ext cx="137010" cy="605988"/>
            </a:xfrm>
            <a:prstGeom prst="up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47420" y="3311416"/>
              <a:ext cx="3080438" cy="511777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UART_Lib</a:t>
              </a:r>
              <a:r>
                <a:rPr lang="en-US" dirty="0" smtClean="0"/>
                <a:t> (KL25z)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45293" y="2805197"/>
              <a:ext cx="3080437" cy="511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Device_Lib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82898" y="1959768"/>
            <a:ext cx="23846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2060"/>
                </a:solidFill>
              </a:rPr>
              <a:t>Same software here, reuse these header modules</a:t>
            </a:r>
          </a:p>
          <a:p>
            <a:pPr algn="ctr"/>
            <a:r>
              <a:rPr lang="en-US" sz="2200" b="1" dirty="0">
                <a:solidFill>
                  <a:srgbClr val="002060"/>
                </a:solidFill>
              </a:rPr>
              <a:t>f</a:t>
            </a:r>
            <a:r>
              <a:rPr lang="en-US" sz="2200" b="1" dirty="0" smtClean="0">
                <a:solidFill>
                  <a:srgbClr val="002060"/>
                </a:solidFill>
              </a:rPr>
              <a:t>or both platforms</a:t>
            </a:r>
            <a:endParaRPr lang="en-US" sz="2200" b="1" dirty="0">
              <a:solidFill>
                <a:srgbClr val="00206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258138" y="1764201"/>
            <a:ext cx="3519144" cy="4405517"/>
            <a:chOff x="7460115" y="1839019"/>
            <a:chExt cx="3519144" cy="4405517"/>
          </a:xfrm>
        </p:grpSpPr>
        <p:sp>
          <p:nvSpPr>
            <p:cNvPr id="33" name="Rectangle 32"/>
            <p:cNvSpPr/>
            <p:nvPr/>
          </p:nvSpPr>
          <p:spPr>
            <a:xfrm>
              <a:off x="7460115" y="1839019"/>
              <a:ext cx="3519144" cy="31452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200" b="1" dirty="0" smtClean="0"/>
                <a:t>MSP432</a:t>
              </a:r>
              <a:endParaRPr lang="en-US" sz="22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78936" y="3823461"/>
              <a:ext cx="3080437" cy="5272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UART Peripheral Module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78936" y="4350684"/>
              <a:ext cx="3080436" cy="5004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GPIO HW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81595" y="3307913"/>
              <a:ext cx="3080438" cy="511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UART_Lib</a:t>
              </a:r>
              <a:r>
                <a:rPr lang="en-US" dirty="0" smtClean="0"/>
                <a:t> (MSP432)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79468" y="2801694"/>
              <a:ext cx="3080437" cy="511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Device_Lib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272388" y="2301245"/>
              <a:ext cx="1487516" cy="5004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</a:t>
              </a:r>
              <a:r>
                <a:rPr lang="en-US" dirty="0" err="1" smtClean="0">
                  <a:solidFill>
                    <a:schemeClr val="tx1"/>
                  </a:solidFill>
                </a:rPr>
                <a:t>ath.h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297708" y="5511528"/>
              <a:ext cx="1812350" cy="7330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UART Connected Device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Up-Down Arrow 56"/>
            <p:cNvSpPr/>
            <p:nvPr/>
          </p:nvSpPr>
          <p:spPr>
            <a:xfrm>
              <a:off x="9135378" y="4896088"/>
              <a:ext cx="137010" cy="605988"/>
            </a:xfrm>
            <a:prstGeom prst="up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ight Brace 9"/>
          <p:cNvSpPr/>
          <p:nvPr/>
        </p:nvSpPr>
        <p:spPr>
          <a:xfrm>
            <a:off x="4156716" y="2212774"/>
            <a:ext cx="606829" cy="101892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 rot="10800000">
            <a:off x="7523921" y="2273724"/>
            <a:ext cx="661303" cy="9649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445884" y="2232462"/>
            <a:ext cx="1624527" cy="48977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ui.h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9672" y="2237103"/>
            <a:ext cx="1624527" cy="48977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ui.h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33346" y="2226043"/>
            <a:ext cx="1487516" cy="5004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dirty="0" err="1" smtClean="0">
                <a:solidFill>
                  <a:schemeClr val="tx1"/>
                </a:solidFill>
              </a:rPr>
              <a:t>ath.h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8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Modules [S1.2.4.3]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262254" y="4193824"/>
            <a:ext cx="5747267" cy="24480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__MEMORY_H__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__MEMORY_H__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__MEMORY_H__ */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262254" y="823515"/>
            <a:ext cx="5747267" cy="29255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memory.h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length;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 = 0;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6892" y="456390"/>
            <a:ext cx="1350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memory.c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4832" y="3838808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memory.h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22767" cy="4351338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Implementation files (*.c): </a:t>
            </a:r>
            <a:r>
              <a:rPr lang="en-US" dirty="0" smtClean="0"/>
              <a:t>Contains the function definitions or the actual implementation details </a:t>
            </a:r>
          </a:p>
          <a:p>
            <a:endParaRPr lang="en-US" b="1" u="sng" dirty="0" smtClean="0"/>
          </a:p>
          <a:p>
            <a:endParaRPr lang="en-US" b="1" u="sng" dirty="0"/>
          </a:p>
          <a:p>
            <a:r>
              <a:rPr lang="en-US" b="1" u="sng" dirty="0" smtClean="0"/>
              <a:t>Header </a:t>
            </a:r>
            <a:r>
              <a:rPr lang="en-US" b="1" u="sng" dirty="0"/>
              <a:t>files </a:t>
            </a:r>
            <a:r>
              <a:rPr lang="en-US" b="1" u="sng" dirty="0" smtClean="0"/>
              <a:t>(*.h): </a:t>
            </a:r>
            <a:r>
              <a:rPr lang="en-US" dirty="0"/>
              <a:t>Contain the function </a:t>
            </a:r>
            <a:r>
              <a:rPr lang="en-US" dirty="0" smtClean="0"/>
              <a:t>declarations, macros, &amp; derived data type definitions (</a:t>
            </a:r>
            <a:r>
              <a:rPr lang="en-US" dirty="0" err="1" smtClean="0"/>
              <a:t>structs</a:t>
            </a:r>
            <a:r>
              <a:rPr lang="en-US" dirty="0" smtClean="0"/>
              <a:t>, </a:t>
            </a:r>
            <a:r>
              <a:rPr lang="en-US" dirty="0" err="1" smtClean="0"/>
              <a:t>enums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Guards [S.1.2.4.5a]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8556" y="3822515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memory.h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35136" cy="1883282"/>
          </a:xfrm>
        </p:spPr>
        <p:txBody>
          <a:bodyPr>
            <a:normAutofit/>
          </a:bodyPr>
          <a:lstStyle/>
          <a:p>
            <a:r>
              <a:rPr lang="en-US" dirty="0" smtClean="0"/>
              <a:t>Top of Header file contains a </a:t>
            </a:r>
            <a:r>
              <a:rPr lang="en-US" b="1" i="1" dirty="0" smtClean="0"/>
              <a:t>#</a:t>
            </a:r>
            <a:r>
              <a:rPr lang="en-US" b="1" i="1" dirty="0" err="1" smtClean="0"/>
              <a:t>ifndef</a:t>
            </a:r>
            <a:r>
              <a:rPr lang="en-US" dirty="0" smtClean="0"/>
              <a:t> statement</a:t>
            </a:r>
          </a:p>
          <a:p>
            <a:pPr lvl="1"/>
            <a:r>
              <a:rPr lang="en-US" dirty="0" smtClean="0"/>
              <a:t>Protects against redundant includes </a:t>
            </a:r>
            <a:endParaRPr lang="en-US" dirty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725979" y="4177531"/>
            <a:ext cx="5547358" cy="24480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__MEMORY_H__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__MEMORY_H__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__MEMORY_H__ */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39457" y="1100641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main.c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550830" y="1612668"/>
            <a:ext cx="5544188" cy="3183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memory.h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memory.h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2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Guards [S.1.2.4.5b]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8556" y="3822515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memory.h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35136" cy="1883282"/>
          </a:xfrm>
        </p:spPr>
        <p:txBody>
          <a:bodyPr>
            <a:normAutofit/>
          </a:bodyPr>
          <a:lstStyle/>
          <a:p>
            <a:r>
              <a:rPr lang="en-US" dirty="0" smtClean="0"/>
              <a:t>Top of Header file contains a </a:t>
            </a:r>
            <a:r>
              <a:rPr lang="en-US" b="1" i="1" dirty="0" smtClean="0"/>
              <a:t>#</a:t>
            </a:r>
            <a:r>
              <a:rPr lang="en-US" b="1" i="1" dirty="0" err="1" smtClean="0"/>
              <a:t>ifndef</a:t>
            </a:r>
            <a:r>
              <a:rPr lang="en-US" b="1" i="1" dirty="0" smtClean="0"/>
              <a:t>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Protects against redundant includes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25977" y="4177531"/>
            <a:ext cx="3089565" cy="718998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03562" y="5985495"/>
            <a:ext cx="1058489" cy="526473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50829" y="1612668"/>
            <a:ext cx="5544189" cy="718998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725979" y="4177531"/>
            <a:ext cx="5547358" cy="24480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__MEMORY_H__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__MEMORY_H__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__MEMORY_H__ */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39457" y="1100641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main.c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550830" y="1612668"/>
            <a:ext cx="5544188" cy="3183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memory.h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memory.h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94348" y="5126973"/>
            <a:ext cx="4857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These include guards protect the main file from repeated declarations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Guards [S.1.2.4.5c]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8556" y="3822515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memory.h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35136" cy="1883282"/>
          </a:xfrm>
        </p:spPr>
        <p:txBody>
          <a:bodyPr>
            <a:normAutofit/>
          </a:bodyPr>
          <a:lstStyle/>
          <a:p>
            <a:r>
              <a:rPr lang="en-US" dirty="0" smtClean="0"/>
              <a:t>Top of Header file contains a </a:t>
            </a:r>
            <a:r>
              <a:rPr lang="en-US" b="1" i="1" dirty="0" smtClean="0"/>
              <a:t>#</a:t>
            </a:r>
            <a:r>
              <a:rPr lang="en-US" b="1" i="1" dirty="0" err="1" smtClean="0"/>
              <a:t>ifndef</a:t>
            </a:r>
            <a:r>
              <a:rPr lang="en-US" b="1" i="1" dirty="0" smtClean="0"/>
              <a:t>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Protects against redundant includes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550829" y="1612668"/>
            <a:ext cx="5544189" cy="718998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725979" y="4177531"/>
            <a:ext cx="5547358" cy="24480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No Include guard */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39457" y="1100641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main.c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550830" y="1612668"/>
            <a:ext cx="5544188" cy="3183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memory.h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memory.h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2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Guards [S.1.2.4.5d]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25979" y="4177531"/>
            <a:ext cx="5547358" cy="24480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/* No Include guard */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8556" y="3822515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memory.h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35136" cy="1883282"/>
          </a:xfrm>
        </p:spPr>
        <p:txBody>
          <a:bodyPr>
            <a:normAutofit/>
          </a:bodyPr>
          <a:lstStyle/>
          <a:p>
            <a:r>
              <a:rPr lang="en-US" dirty="0" smtClean="0"/>
              <a:t>Top of Header file contains a </a:t>
            </a:r>
            <a:r>
              <a:rPr lang="en-US" b="1" i="1" dirty="0" smtClean="0"/>
              <a:t>#</a:t>
            </a:r>
            <a:r>
              <a:rPr lang="en-US" b="1" i="1" dirty="0" err="1" smtClean="0"/>
              <a:t>ifndef</a:t>
            </a:r>
            <a:r>
              <a:rPr lang="en-US" dirty="0" smtClean="0"/>
              <a:t> statement</a:t>
            </a:r>
          </a:p>
          <a:p>
            <a:pPr lvl="1"/>
            <a:r>
              <a:rPr lang="en-US" dirty="0" smtClean="0"/>
              <a:t>Protects against redundant includes 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550830" y="1612668"/>
            <a:ext cx="5544188" cy="3183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length);</a:t>
            </a:r>
          </a:p>
          <a:p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39454" y="1111826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main.c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50826" y="1610192"/>
            <a:ext cx="5544189" cy="718998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94348" y="5126973"/>
            <a:ext cx="4857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This causes a compile error for duplicate declarations of the </a:t>
            </a:r>
            <a:r>
              <a:rPr lang="en-US" sz="2800" b="1" dirty="0" err="1" smtClean="0">
                <a:solidFill>
                  <a:srgbClr val="FF0000"/>
                </a:solidFill>
              </a:rPr>
              <a:t>memzero</a:t>
            </a:r>
            <a:r>
              <a:rPr lang="en-US" sz="2800" b="1" dirty="0" smtClean="0">
                <a:solidFill>
                  <a:srgbClr val="FF0000"/>
                </a:solidFill>
              </a:rPr>
              <a:t> function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3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2282</Words>
  <Application>Microsoft Office PowerPoint</Application>
  <PresentationFormat>Widescreen</PresentationFormat>
  <Paragraphs>555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Embedded Software Essentials</vt:lpstr>
      <vt:lpstr>Copyright</vt:lpstr>
      <vt:lpstr>Software Modules and Libraries [S1.2.4.1]</vt:lpstr>
      <vt:lpstr>Code Reuse [S1.2.4.1]</vt:lpstr>
      <vt:lpstr>Creating Modules [S1.2.4.3]</vt:lpstr>
      <vt:lpstr>Include Guards [S.1.2.4.5a]</vt:lpstr>
      <vt:lpstr>Include Guards [S.1.2.4.5b]</vt:lpstr>
      <vt:lpstr>Include Guards [S.1.2.4.5c]</vt:lpstr>
      <vt:lpstr>Include Guards [S.1.2.4.5d]</vt:lpstr>
      <vt:lpstr>Include Guards [S.1.2.4.5e]</vt:lpstr>
      <vt:lpstr>Include Guards [S.1.2.4.5f]</vt:lpstr>
      <vt:lpstr>Pragma Once [S.1.2.4.6a]</vt:lpstr>
      <vt:lpstr>Pragma Once [S.1.2.4.6b]</vt:lpstr>
      <vt:lpstr>Header Files [S1.2.4.7a]</vt:lpstr>
      <vt:lpstr>Header Files [S1.2.4.7b]</vt:lpstr>
      <vt:lpstr>Including Precompiled Libraries [S1.2.4.8a]</vt:lpstr>
      <vt:lpstr>Including Precompiled Libraries [S1.2.4.8b]</vt:lpstr>
      <vt:lpstr>String and Stdio Libraries [S1.2.4.9a]</vt:lpstr>
      <vt:lpstr>String and Stdio Libraries [S1.2.4.9b]</vt:lpstr>
      <vt:lpstr>String and Stdio Libraries [S1.2.4.9c]</vt:lpstr>
      <vt:lpstr>String and Stdio Libraries [S1.2.4.9d]</vt:lpstr>
      <vt:lpstr>Compiled Libraries [S1.2.4.10]</vt:lpstr>
      <vt:lpstr>Compiled Libraries [S1.3.4.11]</vt:lpstr>
      <vt:lpstr>Compiled Libraries [S1.3.4.12]</vt:lpstr>
      <vt:lpstr>Header Files [S1.2.4.7a]</vt:lpstr>
      <vt:lpstr>Typical Build Process [S1.2.2.x]</vt:lpstr>
      <vt:lpstr>Module Design [S1.2.4.13]</vt:lpstr>
      <vt:lpstr>Portable Header Interface [S1.2.4.14a]</vt:lpstr>
      <vt:lpstr>Portable Header Interface [S1.2.4.14b]</vt:lpstr>
      <vt:lpstr>Portable Header Interface [S1.2.4.xc]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Essentials</dc:title>
  <dc:creator>Marisa Edwinson</dc:creator>
  <cp:lastModifiedBy>alex</cp:lastModifiedBy>
  <cp:revision>2</cp:revision>
  <dcterms:created xsi:type="dcterms:W3CDTF">2016-11-15T15:31:36Z</dcterms:created>
  <dcterms:modified xsi:type="dcterms:W3CDTF">2017-08-01T23:09:55Z</dcterms:modified>
</cp:coreProperties>
</file>