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9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6" r:id="rId11"/>
    <p:sldId id="287" r:id="rId12"/>
    <p:sldId id="290" r:id="rId13"/>
    <p:sldId id="291" r:id="rId14"/>
    <p:sldId id="266" r:id="rId15"/>
    <p:sldId id="267" r:id="rId16"/>
    <p:sldId id="293" r:id="rId17"/>
    <p:sldId id="270" r:id="rId18"/>
    <p:sldId id="271" r:id="rId19"/>
    <p:sldId id="276" r:id="rId20"/>
    <p:sldId id="272" r:id="rId21"/>
    <p:sldId id="278" r:id="rId22"/>
    <p:sldId id="295" r:id="rId23"/>
    <p:sldId id="274" r:id="rId24"/>
    <p:sldId id="296" r:id="rId25"/>
    <p:sldId id="294" r:id="rId26"/>
    <p:sldId id="273" r:id="rId27"/>
    <p:sldId id="280" r:id="rId28"/>
    <p:sldId id="281" r:id="rId29"/>
    <p:sldId id="282" r:id="rId30"/>
    <p:sldId id="285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91446-C31B-4F37-A97C-68BE171AF1F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A049-C4B6-4148-A184-B854113D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1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0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8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4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7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92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15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= everything is compiled</a:t>
            </a:r>
            <a:r>
              <a:rPr lang="en-US" baseline="0" dirty="0" smtClean="0"/>
              <a:t> and copied into the executable</a:t>
            </a:r>
          </a:p>
          <a:p>
            <a:r>
              <a:rPr lang="en-US" baseline="0" dirty="0" smtClean="0"/>
              <a:t>Dynamic = Linking is done at runtime with symbols referred in the runtime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52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= everything is compiled</a:t>
            </a:r>
            <a:r>
              <a:rPr lang="en-US" baseline="0" dirty="0" smtClean="0"/>
              <a:t> and copied into the executable</a:t>
            </a:r>
          </a:p>
          <a:p>
            <a:r>
              <a:rPr lang="en-US" baseline="0" dirty="0" smtClean="0"/>
              <a:t>Dynamic = Linking is done at runtime with symbols referred in the runtime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= everything is compiled</a:t>
            </a:r>
            <a:r>
              <a:rPr lang="en-US" baseline="0" dirty="0" smtClean="0"/>
              <a:t> and copied into the executable</a:t>
            </a:r>
          </a:p>
          <a:p>
            <a:r>
              <a:rPr lang="en-US" baseline="0" dirty="0" smtClean="0"/>
              <a:t>Dynamic = Linking is done at runtime with symbols referred in the runtime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= everything is compiled</a:t>
            </a:r>
            <a:r>
              <a:rPr lang="en-US" baseline="0" dirty="0" smtClean="0"/>
              <a:t> and copied into the executable</a:t>
            </a:r>
          </a:p>
          <a:p>
            <a:r>
              <a:rPr lang="en-US" baseline="0" dirty="0" smtClean="0"/>
              <a:t>Dynamic = Linking is done at runtime with symbols referred in the runtime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1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= everything is compiled</a:t>
            </a:r>
            <a:r>
              <a:rPr lang="en-US" baseline="0" dirty="0" smtClean="0"/>
              <a:t> and copied into the executable</a:t>
            </a:r>
          </a:p>
          <a:p>
            <a:r>
              <a:rPr lang="en-US" baseline="0" dirty="0" smtClean="0"/>
              <a:t>Dynamic = Linking is done at runtime with symbols referred in the runtime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4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1C50-9D09-482B-A965-18C711BC727C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27EA3-D305-4D2B-9009-3F8226CDF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Linkers</a:t>
            </a:r>
          </a:p>
          <a:p>
            <a:r>
              <a:rPr lang="en-US" b="1" dirty="0"/>
              <a:t>C1 M2 V5</a:t>
            </a:r>
            <a:endParaRPr lang="en-US" i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Embedded Systems Engineering Professional Masters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160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Object Files [S4d]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62254" y="4851400"/>
            <a:ext cx="5747267" cy="17904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__MEMORY_H__ */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278283" y="1396845"/>
            <a:ext cx="5747267" cy="29255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length;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= 0;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2500" y="360549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4832" y="4371441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7701" y="4135736"/>
            <a:ext cx="3156528" cy="2332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a[10], b[10];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memmove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0862" y="965958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790042"/>
            <a:ext cx="477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 </a:t>
            </a:r>
            <a:r>
              <a:rPr lang="en-US" sz="2800" dirty="0" err="1" smtClean="0"/>
              <a:t>memmove</a:t>
            </a:r>
            <a:r>
              <a:rPr lang="en-US" sz="2800" dirty="0" smtClean="0"/>
              <a:t> is not defined in included files</a:t>
            </a:r>
          </a:p>
          <a:p>
            <a:endParaRPr lang="en-US" sz="2800" dirty="0" smtClean="0"/>
          </a:p>
          <a:p>
            <a:r>
              <a:rPr lang="en-US" sz="2800" dirty="0" smtClean="0"/>
              <a:t>Causes an error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451811" y="5229096"/>
            <a:ext cx="1299410" cy="41772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4" idx="3"/>
          </p:cNvCxnSpPr>
          <p:nvPr/>
        </p:nvCxnSpPr>
        <p:spPr>
          <a:xfrm flipV="1">
            <a:off x="2751221" y="4851400"/>
            <a:ext cx="2253916" cy="5865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4806" y="458688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???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Libraries [S6a]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10703312" cy="1799648"/>
          </a:xfrm>
        </p:spPr>
        <p:txBody>
          <a:bodyPr>
            <a:normAutofit/>
          </a:bodyPr>
          <a:lstStyle/>
          <a:p>
            <a:r>
              <a:rPr lang="en-US" dirty="0" smtClean="0"/>
              <a:t>Linker must know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path</a:t>
            </a:r>
            <a:r>
              <a:rPr lang="en-US" dirty="0" smtClean="0"/>
              <a:t> to library to link with it</a:t>
            </a:r>
          </a:p>
          <a:p>
            <a:pPr lvl="1"/>
            <a:r>
              <a:rPr lang="en-US" dirty="0" smtClean="0"/>
              <a:t>Static and Dynamic libraries get linked at different points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7446" y="3886874"/>
            <a:ext cx="1731297" cy="9719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&amp; 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86414" y="3622974"/>
            <a:ext cx="1227806" cy="1505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9168743" y="4372843"/>
            <a:ext cx="617671" cy="3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38285" y="3685418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24" name="Straight Arrow Connector 23"/>
          <p:cNvCxnSpPr>
            <a:stCxn id="23" idx="3"/>
            <a:endCxn id="6" idx="1"/>
          </p:cNvCxnSpPr>
          <p:nvPr/>
        </p:nvCxnSpPr>
        <p:spPr>
          <a:xfrm>
            <a:off x="6338229" y="4370392"/>
            <a:ext cx="1099217" cy="2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5" idx="3"/>
            <a:endCxn id="23" idx="1"/>
          </p:cNvCxnSpPr>
          <p:nvPr/>
        </p:nvCxnSpPr>
        <p:spPr>
          <a:xfrm>
            <a:off x="4135227" y="4370392"/>
            <a:ext cx="133870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49208" y="5844056"/>
            <a:ext cx="3805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Input with –l and –L option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68271" y="3501655"/>
            <a:ext cx="1446410" cy="28650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68271" y="2697924"/>
            <a:ext cx="15283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Cannot be executed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53970" y="5067296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libs</a:t>
              </a:r>
            </a:p>
          </p:txBody>
        </p:sp>
      </p:grpSp>
      <p:cxnSp>
        <p:nvCxnSpPr>
          <p:cNvPr id="19" name="Elbow Connector 18"/>
          <p:cNvCxnSpPr>
            <a:stCxn id="36" idx="3"/>
            <a:endCxn id="6" idx="2"/>
          </p:cNvCxnSpPr>
          <p:nvPr/>
        </p:nvCxnSpPr>
        <p:spPr>
          <a:xfrm flipV="1">
            <a:off x="6353914" y="4858811"/>
            <a:ext cx="1949181" cy="89345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3"/>
          <p:cNvSpPr txBox="1">
            <a:spLocks/>
          </p:cNvSpPr>
          <p:nvPr/>
        </p:nvSpPr>
        <p:spPr>
          <a:xfrm>
            <a:off x="2751515" y="3747908"/>
            <a:ext cx="1383712" cy="12449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11001000011010010101101100111101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58109" y="3211594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214124" y="3747908"/>
            <a:ext cx="1383712" cy="12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01101010101011101011100010101000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1515" y="3222245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786414" y="4192585"/>
            <a:ext cx="1227806" cy="8002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Static Libraries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49909" y="5172555"/>
            <a:ext cx="3542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Compiled Time Linked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22481" y="5258563"/>
            <a:ext cx="2880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Some references to library symbols</a:t>
            </a:r>
          </a:p>
        </p:txBody>
      </p:sp>
    </p:spTree>
    <p:extLst>
      <p:ext uri="{BB962C8B-B14F-4D97-AF65-F5344CB8AC3E}">
        <p14:creationId xmlns:p14="http://schemas.microsoft.com/office/powerpoint/2010/main" val="8435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Libraries [S6b]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10703312" cy="1799648"/>
          </a:xfrm>
        </p:spPr>
        <p:txBody>
          <a:bodyPr>
            <a:normAutofit/>
          </a:bodyPr>
          <a:lstStyle/>
          <a:p>
            <a:r>
              <a:rPr lang="en-US" dirty="0" smtClean="0"/>
              <a:t>Linker must know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path</a:t>
            </a:r>
            <a:r>
              <a:rPr lang="en-US" dirty="0" smtClean="0"/>
              <a:t> to library to link with it</a:t>
            </a:r>
          </a:p>
          <a:p>
            <a:pPr lvl="1"/>
            <a:r>
              <a:rPr lang="en-US" dirty="0" smtClean="0"/>
              <a:t>Static and Dynamic libraries get linked at different points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7446" y="3886874"/>
            <a:ext cx="1731297" cy="9719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&amp; 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86414" y="3895868"/>
            <a:ext cx="1227806" cy="9490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 flipV="1">
            <a:off x="9168743" y="4370391"/>
            <a:ext cx="617671" cy="2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38285" y="3685418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24" name="Straight Arrow Connector 23"/>
          <p:cNvCxnSpPr>
            <a:stCxn id="23" idx="3"/>
            <a:endCxn id="6" idx="1"/>
          </p:cNvCxnSpPr>
          <p:nvPr/>
        </p:nvCxnSpPr>
        <p:spPr>
          <a:xfrm>
            <a:off x="6338229" y="4370392"/>
            <a:ext cx="1099217" cy="2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5" idx="3"/>
            <a:endCxn id="23" idx="1"/>
          </p:cNvCxnSpPr>
          <p:nvPr/>
        </p:nvCxnSpPr>
        <p:spPr>
          <a:xfrm>
            <a:off x="4135227" y="4370392"/>
            <a:ext cx="133870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068271" y="3501655"/>
            <a:ext cx="1446410" cy="28650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68271" y="2697924"/>
            <a:ext cx="15283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Cannot be executed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253970" y="5067296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libs</a:t>
              </a:r>
            </a:p>
          </p:txBody>
        </p:sp>
      </p:grpSp>
      <p:cxnSp>
        <p:nvCxnSpPr>
          <p:cNvPr id="19" name="Elbow Connector 18"/>
          <p:cNvCxnSpPr>
            <a:stCxn id="36" idx="3"/>
            <a:endCxn id="6" idx="2"/>
          </p:cNvCxnSpPr>
          <p:nvPr/>
        </p:nvCxnSpPr>
        <p:spPr>
          <a:xfrm flipV="1">
            <a:off x="6353914" y="4858811"/>
            <a:ext cx="1949181" cy="89345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3"/>
          <p:cNvSpPr txBox="1">
            <a:spLocks/>
          </p:cNvSpPr>
          <p:nvPr/>
        </p:nvSpPr>
        <p:spPr>
          <a:xfrm>
            <a:off x="2751515" y="3747908"/>
            <a:ext cx="1383712" cy="12449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11001000011010010101101100111101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58109" y="3211594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214124" y="3747908"/>
            <a:ext cx="1383712" cy="12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01101010101011101011100010101000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1515" y="3222245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786414" y="2380192"/>
            <a:ext cx="1227806" cy="800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Shared Libraries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9208" y="5844056"/>
            <a:ext cx="3805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Input with –l and –L option</a:t>
            </a:r>
          </a:p>
        </p:txBody>
      </p:sp>
      <p:cxnSp>
        <p:nvCxnSpPr>
          <p:cNvPr id="12" name="Straight Arrow Connector 11"/>
          <p:cNvCxnSpPr>
            <a:stCxn id="56" idx="2"/>
            <a:endCxn id="9" idx="0"/>
          </p:cNvCxnSpPr>
          <p:nvPr/>
        </p:nvCxnSpPr>
        <p:spPr>
          <a:xfrm>
            <a:off x="10400317" y="3180482"/>
            <a:ext cx="0" cy="71538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29654" y="3325045"/>
            <a:ext cx="3805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accent1"/>
                </a:solidFill>
              </a:rPr>
              <a:t>Runtime Linked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22481" y="5258563"/>
            <a:ext cx="2880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Some references to library symbols</a:t>
            </a:r>
          </a:p>
        </p:txBody>
      </p:sp>
    </p:spTree>
    <p:extLst>
      <p:ext uri="{BB962C8B-B14F-4D97-AF65-F5344CB8AC3E}">
        <p14:creationId xmlns:p14="http://schemas.microsoft.com/office/powerpoint/2010/main" val="34665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Object Files [S7]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99044" y="1574261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04245" y="2104502"/>
            <a:ext cx="3767436" cy="31492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World\n”);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3810" y="2527615"/>
            <a:ext cx="1739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How do we enter main?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40340" y="2733881"/>
            <a:ext cx="1561647" cy="429504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5" idx="1"/>
            <a:endCxn id="16" idx="3"/>
          </p:cNvCxnSpPr>
          <p:nvPr/>
        </p:nvCxnSpPr>
        <p:spPr>
          <a:xfrm flipH="1">
            <a:off x="7931482" y="4729306"/>
            <a:ext cx="6316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63162" y="4514554"/>
            <a:ext cx="1561647" cy="429504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55366" y="4129141"/>
            <a:ext cx="207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How do we exit or return from main?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7763039" y="2943114"/>
            <a:ext cx="577301" cy="55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1790042"/>
            <a:ext cx="477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Standard libraries can be statically or dynamically linked 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3067638"/>
            <a:ext cx="477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Entry and exit points from main are included in a standard library that is automatically included by the linker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8200" y="5042118"/>
            <a:ext cx="477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stop auto link of standard libs with </a:t>
            </a:r>
            <a:r>
              <a:rPr lang="en-US" sz="2800" b="1" dirty="0" smtClean="0"/>
              <a:t>–</a:t>
            </a:r>
            <a:r>
              <a:rPr lang="en-US" sz="2800" b="1" dirty="0" err="1" smtClean="0"/>
              <a:t>nostdlib</a:t>
            </a:r>
            <a:r>
              <a:rPr lang="en-US" sz="2800" b="1" dirty="0" smtClean="0"/>
              <a:t> </a:t>
            </a:r>
            <a:r>
              <a:rPr lang="en-US" sz="2800" dirty="0" smtClean="0"/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22230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Object Files [S8]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0619" y="1259801"/>
            <a:ext cx="19881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Relocatable file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88627" y="1730295"/>
            <a:ext cx="2252092" cy="26616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:0110101010101110101(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)1100010101000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memzero: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11001000011010010101101100111101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316" y="1540050"/>
            <a:ext cx="477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linking, we have 1 object files, and the symbols between the two are </a:t>
            </a:r>
            <a:r>
              <a:rPr lang="en-US" sz="2800" b="1" dirty="0" smtClean="0"/>
              <a:t>resolved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7022" y="3503617"/>
            <a:ext cx="477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Relocatable &amp; Executable files are </a:t>
            </a:r>
            <a:r>
              <a:rPr lang="en-US" sz="2800" u="sng" dirty="0" smtClean="0"/>
              <a:t>NOT </a:t>
            </a:r>
            <a:r>
              <a:rPr lang="en-US" sz="2800" dirty="0" smtClean="0"/>
              <a:t>human readable</a:t>
            </a:r>
            <a:endParaRPr lang="en-US" sz="2800" dirty="0"/>
          </a:p>
        </p:txBody>
      </p:sp>
      <p:sp>
        <p:nvSpPr>
          <p:cNvPr id="50" name="Rounded Rectangle 49"/>
          <p:cNvSpPr/>
          <p:nvPr/>
        </p:nvSpPr>
        <p:spPr>
          <a:xfrm>
            <a:off x="5193145" y="5613465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550647" y="5617121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2290" y="5590970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181388" y="5488940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2" idx="3"/>
            <a:endCxn id="51" idx="1"/>
          </p:cNvCxnSpPr>
          <p:nvPr/>
        </p:nvCxnSpPr>
        <p:spPr>
          <a:xfrm>
            <a:off x="8152248" y="5895232"/>
            <a:ext cx="398399" cy="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53" idx="1"/>
          </p:cNvCxnSpPr>
          <p:nvPr/>
        </p:nvCxnSpPr>
        <p:spPr>
          <a:xfrm flipV="1">
            <a:off x="9804013" y="5904987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52" idx="1"/>
          </p:cNvCxnSpPr>
          <p:nvPr/>
        </p:nvCxnSpPr>
        <p:spPr>
          <a:xfrm flipV="1">
            <a:off x="6452941" y="5895232"/>
            <a:ext cx="429349" cy="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3551742" y="5216358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63" name="Straight Arrow Connector 62"/>
          <p:cNvCxnSpPr>
            <a:stCxn id="62" idx="3"/>
            <a:endCxn id="50" idx="1"/>
          </p:cNvCxnSpPr>
          <p:nvPr/>
        </p:nvCxnSpPr>
        <p:spPr>
          <a:xfrm>
            <a:off x="4651686" y="5901332"/>
            <a:ext cx="541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388627" y="4418114"/>
            <a:ext cx="516117" cy="1172856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152248" y="4391963"/>
            <a:ext cx="488472" cy="1199007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7" idx="1"/>
            <a:endCxn id="80" idx="3"/>
          </p:cNvCxnSpPr>
          <p:nvPr/>
        </p:nvCxnSpPr>
        <p:spPr>
          <a:xfrm flipH="1">
            <a:off x="7780421" y="2935130"/>
            <a:ext cx="1673933" cy="32630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454354" y="2150300"/>
            <a:ext cx="1960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Variables and Functions are represented by symbols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388626" y="1706230"/>
            <a:ext cx="896534" cy="392302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6570769" y="2291161"/>
            <a:ext cx="1362051" cy="379151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6432309" y="3019245"/>
            <a:ext cx="1348112" cy="484372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1"/>
            <a:endCxn id="79" idx="3"/>
          </p:cNvCxnSpPr>
          <p:nvPr/>
        </p:nvCxnSpPr>
        <p:spPr>
          <a:xfrm flipH="1" flipV="1">
            <a:off x="7932820" y="2480737"/>
            <a:ext cx="1521534" cy="45439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1"/>
            <a:endCxn id="78" idx="3"/>
          </p:cNvCxnSpPr>
          <p:nvPr/>
        </p:nvCxnSpPr>
        <p:spPr>
          <a:xfrm flipH="1" flipV="1">
            <a:off x="7285160" y="1902381"/>
            <a:ext cx="2169194" cy="10327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Object Files [S9]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5928" y="3581023"/>
            <a:ext cx="2040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Executable file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15277" y="4111265"/>
            <a:ext cx="2432997" cy="23252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0x7c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:0110101010101110101 (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)1100010101000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0x100: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11001000011010010101101100111101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1790042"/>
            <a:ext cx="477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locating, symbols are removed and direct </a:t>
            </a:r>
            <a:r>
              <a:rPr lang="en-US" sz="2800" b="1" dirty="0" smtClean="0"/>
              <a:t>addresses </a:t>
            </a:r>
            <a:r>
              <a:rPr lang="en-US" sz="2800" dirty="0" smtClean="0"/>
              <a:t>get assigned into the object code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1689731"/>
            <a:ext cx="571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processor understands </a:t>
            </a:r>
            <a:r>
              <a:rPr lang="en-US" sz="2800" b="1" dirty="0" smtClean="0"/>
              <a:t>machine code </a:t>
            </a:r>
            <a:r>
              <a:rPr lang="en-US" sz="2800" dirty="0" smtClean="0"/>
              <a:t>(binary encoded instructions). These must have direct references to memory (addresses, not symbols)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9" idx="1"/>
            <a:endCxn id="40" idx="3"/>
          </p:cNvCxnSpPr>
          <p:nvPr/>
        </p:nvCxnSpPr>
        <p:spPr>
          <a:xfrm flipH="1">
            <a:off x="7868655" y="5273906"/>
            <a:ext cx="1982252" cy="3835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50907" y="4304410"/>
            <a:ext cx="1960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Variables and Functions have been replaced with addresses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81897" y="4628147"/>
            <a:ext cx="1731297" cy="9719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&amp; 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30302" y="4696914"/>
            <a:ext cx="1227806" cy="834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3" idx="1"/>
          </p:cNvCxnSpPr>
          <p:nvPr/>
        </p:nvCxnSpPr>
        <p:spPr>
          <a:xfrm flipV="1">
            <a:off x="4213194" y="5114115"/>
            <a:ext cx="5171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9844" y="4628147"/>
            <a:ext cx="1099944" cy="817344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19" name="Straight Arrow Connector 18"/>
          <p:cNvCxnSpPr>
            <a:stCxn id="18" idx="3"/>
            <a:endCxn id="11" idx="1"/>
          </p:cNvCxnSpPr>
          <p:nvPr/>
        </p:nvCxnSpPr>
        <p:spPr>
          <a:xfrm flipV="1">
            <a:off x="1899788" y="5114116"/>
            <a:ext cx="582109" cy="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15529" y="5681769"/>
            <a:ext cx="1099944" cy="77676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libs</a:t>
              </a:r>
            </a:p>
          </p:txBody>
        </p:sp>
      </p:grpSp>
      <p:cxnSp>
        <p:nvCxnSpPr>
          <p:cNvPr id="26" name="Elbow Connector 25"/>
          <p:cNvCxnSpPr>
            <a:stCxn id="25" idx="3"/>
            <a:endCxn id="11" idx="2"/>
          </p:cNvCxnSpPr>
          <p:nvPr/>
        </p:nvCxnSpPr>
        <p:spPr>
          <a:xfrm flipV="1">
            <a:off x="1915473" y="5600084"/>
            <a:ext cx="1432073" cy="5461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  <a:endCxn id="38" idx="3"/>
          </p:cNvCxnSpPr>
          <p:nvPr/>
        </p:nvCxnSpPr>
        <p:spPr>
          <a:xfrm flipH="1" flipV="1">
            <a:off x="7668128" y="4247965"/>
            <a:ext cx="2182779" cy="10259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1"/>
            <a:endCxn id="39" idx="3"/>
          </p:cNvCxnSpPr>
          <p:nvPr/>
        </p:nvCxnSpPr>
        <p:spPr>
          <a:xfrm flipH="1" flipV="1">
            <a:off x="8069180" y="4896737"/>
            <a:ext cx="1781727" cy="37716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847210" y="4060288"/>
            <a:ext cx="820918" cy="375353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953738" y="4696914"/>
            <a:ext cx="1115442" cy="399645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815277" y="5445492"/>
            <a:ext cx="1053378" cy="423954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949628" y="4095036"/>
            <a:ext cx="861331" cy="588882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56027" y="5545508"/>
            <a:ext cx="859250" cy="891039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712567" y="3640826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2" idx="2"/>
            <a:endCxn id="11" idx="0"/>
          </p:cNvCxnSpPr>
          <p:nvPr/>
        </p:nvCxnSpPr>
        <p:spPr>
          <a:xfrm>
            <a:off x="3347546" y="4249349"/>
            <a:ext cx="0" cy="378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Files [S10]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1326" y="1825625"/>
            <a:ext cx="5315187" cy="3944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757017" y="4850093"/>
            <a:ext cx="1210011" cy="764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82435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1138" y="2360995"/>
            <a:ext cx="1363160" cy="11244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eft-Up Arrow 16"/>
          <p:cNvSpPr/>
          <p:nvPr/>
        </p:nvSpPr>
        <p:spPr>
          <a:xfrm>
            <a:off x="6773852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8112340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9289607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5400000">
            <a:off x="9941388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800000">
            <a:off x="7613476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66547" y="4850093"/>
            <a:ext cx="1467739" cy="764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Peripherals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82435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5400000">
            <a:off x="9901284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144611" y="3387438"/>
            <a:ext cx="4301363" cy="2312488"/>
            <a:chOff x="3093865" y="-2756600"/>
            <a:chExt cx="5485357" cy="2983467"/>
          </a:xfrm>
        </p:grpSpPr>
        <p:sp>
          <p:nvSpPr>
            <p:cNvPr id="30" name="Rounded Rectangle 29"/>
            <p:cNvSpPr/>
            <p:nvPr/>
          </p:nvSpPr>
          <p:spPr>
            <a:xfrm>
              <a:off x="4775918" y="-1603515"/>
              <a:ext cx="1731297" cy="97193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 &amp; locator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24323" y="-1534747"/>
              <a:ext cx="1554899" cy="8344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6507215" y="-1117546"/>
              <a:ext cx="5171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093865" y="-1603515"/>
              <a:ext cx="1099944" cy="817344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*.o</a:t>
                </a:r>
              </a:p>
            </p:txBody>
          </p:sp>
        </p:grpSp>
        <p:cxnSp>
          <p:nvCxnSpPr>
            <p:cNvPr id="34" name="Straight Arrow Connector 33"/>
            <p:cNvCxnSpPr>
              <a:stCxn id="44" idx="3"/>
              <a:endCxn id="30" idx="1"/>
            </p:cNvCxnSpPr>
            <p:nvPr/>
          </p:nvCxnSpPr>
          <p:spPr>
            <a:xfrm flipV="1">
              <a:off x="4193809" y="-1117546"/>
              <a:ext cx="582109" cy="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109550" y="-549893"/>
              <a:ext cx="1099944" cy="77676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libs</a:t>
                </a:r>
              </a:p>
            </p:txBody>
          </p:sp>
        </p:grpSp>
        <p:cxnSp>
          <p:nvCxnSpPr>
            <p:cNvPr id="36" name="Elbow Connector 35"/>
            <p:cNvCxnSpPr>
              <a:stCxn id="41" idx="3"/>
              <a:endCxn id="30" idx="2"/>
            </p:cNvCxnSpPr>
            <p:nvPr/>
          </p:nvCxnSpPr>
          <p:spPr>
            <a:xfrm flipV="1">
              <a:off x="4209494" y="-631578"/>
              <a:ext cx="1432073" cy="5461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006588" y="-2756600"/>
              <a:ext cx="1269958" cy="7742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2"/>
              <a:endCxn id="30" idx="0"/>
            </p:cNvCxnSpPr>
            <p:nvPr/>
          </p:nvCxnSpPr>
          <p:spPr>
            <a:xfrm>
              <a:off x="5641567" y="-1982312"/>
              <a:ext cx="0" cy="378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 Placeholder 3"/>
          <p:cNvSpPr txBox="1">
            <a:spLocks/>
          </p:cNvSpPr>
          <p:nvPr/>
        </p:nvSpPr>
        <p:spPr>
          <a:xfrm>
            <a:off x="838201" y="1591945"/>
            <a:ext cx="4887254" cy="218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Details on how to map compiled data into physical memory regions</a:t>
            </a:r>
          </a:p>
        </p:txBody>
      </p:sp>
      <p:cxnSp>
        <p:nvCxnSpPr>
          <p:cNvPr id="8" name="Straight Arrow Connector 7"/>
          <p:cNvCxnSpPr>
            <a:stCxn id="31" idx="3"/>
            <a:endCxn id="12" idx="1"/>
          </p:cNvCxnSpPr>
          <p:nvPr/>
        </p:nvCxnSpPr>
        <p:spPr>
          <a:xfrm flipV="1">
            <a:off x="5445974" y="2602925"/>
            <a:ext cx="5036461" cy="2054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</p:cNvCxnSpPr>
          <p:nvPr/>
        </p:nvCxnSpPr>
        <p:spPr>
          <a:xfrm flipV="1">
            <a:off x="5445974" y="3797783"/>
            <a:ext cx="5036461" cy="86008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06882" y="392469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???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448796" y="1990595"/>
            <a:ext cx="1365463" cy="117867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499717" y="3192379"/>
            <a:ext cx="1365463" cy="121288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Linker Scripts Details [S11]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771835" cy="2697422"/>
          </a:xfrm>
        </p:spPr>
        <p:txBody>
          <a:bodyPr>
            <a:normAutofit/>
          </a:bodyPr>
          <a:lstStyle/>
          <a:p>
            <a:r>
              <a:rPr lang="en-US" dirty="0" smtClean="0"/>
              <a:t>Code sections to memory regions map</a:t>
            </a:r>
          </a:p>
          <a:p>
            <a:r>
              <a:rPr lang="en-US" dirty="0" smtClean="0"/>
              <a:t>Start and Sizes of memory regions</a:t>
            </a:r>
          </a:p>
          <a:p>
            <a:r>
              <a:rPr lang="en-US" dirty="0" smtClean="0"/>
              <a:t>Access attributes of memory regions</a:t>
            </a:r>
          </a:p>
          <a:p>
            <a:r>
              <a:rPr lang="en-US" dirty="0"/>
              <a:t>Report </a:t>
            </a:r>
            <a:r>
              <a:rPr lang="en-US" dirty="0" smtClean="0"/>
              <a:t>checking for over-allocation</a:t>
            </a:r>
          </a:p>
          <a:p>
            <a:r>
              <a:rPr lang="en-US" dirty="0" smtClean="0"/>
              <a:t>Entry points of the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7211" y="4366902"/>
            <a:ext cx="35478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Example code/data sections: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.</a:t>
            </a:r>
            <a:r>
              <a:rPr lang="en-US" sz="2200" b="1" dirty="0" err="1" smtClean="0">
                <a:solidFill>
                  <a:schemeClr val="accent1"/>
                </a:solidFill>
              </a:rPr>
              <a:t>bss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.data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.text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.</a:t>
            </a:r>
            <a:r>
              <a:rPr lang="en-US" sz="2200" b="1" dirty="0" err="1" smtClean="0">
                <a:solidFill>
                  <a:schemeClr val="accent1"/>
                </a:solidFill>
              </a:rPr>
              <a:t>isr_vectors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.heap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242" y="4366902"/>
            <a:ext cx="3306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Example Memory Regions: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RAM/SRAM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FLASH (MAIN)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EEPROM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VECTORS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BOOTLOADER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327968" y="4427625"/>
            <a:ext cx="3025832" cy="100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smtClean="0">
                <a:solidFill>
                  <a:schemeClr val="accent1"/>
                </a:solidFill>
              </a:rPr>
              <a:t>Entry Point Example:</a:t>
            </a:r>
            <a:endParaRPr lang="en-US" sz="2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ENTRY(</a:t>
            </a:r>
            <a:r>
              <a:rPr lang="en-US" sz="2200" b="1" dirty="0" err="1">
                <a:solidFill>
                  <a:schemeClr val="accent1"/>
                </a:solidFill>
              </a:rPr>
              <a:t>Reset_Handler</a:t>
            </a:r>
            <a:r>
              <a:rPr lang="en-US" sz="2200" b="1" dirty="0" smtClean="0">
                <a:solidFill>
                  <a:schemeClr val="accent1"/>
                </a:solidFill>
              </a:rPr>
              <a:t>)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599333" y="1514410"/>
            <a:ext cx="4301363" cy="2312488"/>
            <a:chOff x="3093865" y="-2756600"/>
            <a:chExt cx="5485357" cy="2983467"/>
          </a:xfrm>
        </p:grpSpPr>
        <p:sp>
          <p:nvSpPr>
            <p:cNvPr id="26" name="Rounded Rectangle 25"/>
            <p:cNvSpPr/>
            <p:nvPr/>
          </p:nvSpPr>
          <p:spPr>
            <a:xfrm>
              <a:off x="4775918" y="-1603515"/>
              <a:ext cx="1731297" cy="97193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 &amp; locator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24323" y="-1534747"/>
              <a:ext cx="1554899" cy="8344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3"/>
              <a:endCxn id="27" idx="1"/>
            </p:cNvCxnSpPr>
            <p:nvPr/>
          </p:nvCxnSpPr>
          <p:spPr>
            <a:xfrm>
              <a:off x="6507215" y="-1117546"/>
              <a:ext cx="5171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093865" y="-1603515"/>
              <a:ext cx="1099944" cy="817344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*.o</a:t>
                </a:r>
              </a:p>
            </p:txBody>
          </p:sp>
        </p:grpSp>
        <p:cxnSp>
          <p:nvCxnSpPr>
            <p:cNvPr id="33" name="Straight Arrow Connector 32"/>
            <p:cNvCxnSpPr>
              <a:stCxn id="32" idx="3"/>
              <a:endCxn id="26" idx="1"/>
            </p:cNvCxnSpPr>
            <p:nvPr/>
          </p:nvCxnSpPr>
          <p:spPr>
            <a:xfrm flipV="1">
              <a:off x="4193809" y="-1117546"/>
              <a:ext cx="582109" cy="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109550" y="-549893"/>
              <a:ext cx="1099944" cy="776760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libs</a:t>
                </a:r>
              </a:p>
            </p:txBody>
          </p:sp>
        </p:grpSp>
        <p:cxnSp>
          <p:nvCxnSpPr>
            <p:cNvPr id="38" name="Elbow Connector 37"/>
            <p:cNvCxnSpPr>
              <a:stCxn id="37" idx="3"/>
              <a:endCxn id="26" idx="2"/>
            </p:cNvCxnSpPr>
            <p:nvPr/>
          </p:nvCxnSpPr>
          <p:spPr>
            <a:xfrm flipV="1">
              <a:off x="4209494" y="-631578"/>
              <a:ext cx="1432073" cy="5461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006588" y="-2756600"/>
              <a:ext cx="1269958" cy="7742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2"/>
              <a:endCxn id="26" idx="0"/>
            </p:cNvCxnSpPr>
            <p:nvPr/>
          </p:nvCxnSpPr>
          <p:spPr>
            <a:xfrm>
              <a:off x="5641567" y="-1982312"/>
              <a:ext cx="0" cy="378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71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</a:t>
            </a:r>
            <a:r>
              <a:rPr lang="en-US" sz="3600" b="1" dirty="0"/>
              <a:t>Contents [</a:t>
            </a:r>
            <a:r>
              <a:rPr lang="en-US" sz="3600" b="1" dirty="0" smtClean="0"/>
              <a:t>S12a]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854369" cy="2426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MEMORY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MAIN   </a:t>
            </a:r>
            <a:r>
              <a:rPr lang="en-US" sz="1800" b="1" dirty="0" smtClean="0"/>
              <a:t>            </a:t>
            </a:r>
            <a:r>
              <a:rPr lang="en-US" sz="1800" b="1" dirty="0"/>
              <a:t>(RX) : origin = 0x00000000, length = 0x00040000</a:t>
            </a:r>
          </a:p>
          <a:p>
            <a:pPr marL="0" indent="0">
              <a:buNone/>
            </a:pPr>
            <a:r>
              <a:rPr lang="en-US" sz="1800" b="1" dirty="0" smtClean="0"/>
              <a:t>    SRAM_DATA  </a:t>
            </a:r>
            <a:r>
              <a:rPr lang="en-US" sz="1800" b="1" dirty="0"/>
              <a:t>(RW) : origin = 0x20000000, length = 0x00010000</a:t>
            </a:r>
          </a:p>
          <a:p>
            <a:pPr marL="0" indent="0">
              <a:buNone/>
            </a:pPr>
            <a:r>
              <a:rPr lang="en-US" sz="1800" b="1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5023" y="1591945"/>
            <a:ext cx="4484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692570" y="1591945"/>
            <a:ext cx="381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intvecs</a:t>
            </a:r>
            <a:r>
              <a:rPr lang="en-US" sz="2900" dirty="0" smtClean="0"/>
              <a:t>:  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.text 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const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cinit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pinit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 .data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bss</a:t>
            </a:r>
            <a:r>
              <a:rPr lang="en-US" sz="2900" dirty="0" smtClean="0"/>
              <a:t> 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.heap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.stack  :   &gt; 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05789" y="3344780"/>
            <a:ext cx="343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Physical Memory Regions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6357" y="5640261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Compiled Memory Sections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6708" y="1460149"/>
            <a:ext cx="6660366" cy="192473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</a:t>
            </a:r>
            <a:r>
              <a:rPr lang="en-US" sz="3600" b="1" dirty="0"/>
              <a:t>Contents [</a:t>
            </a:r>
            <a:r>
              <a:rPr lang="en-US" sz="3600" b="1" dirty="0" smtClean="0"/>
              <a:t>S12b]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854369" cy="2040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MEMORY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MAIN    </a:t>
            </a:r>
            <a:r>
              <a:rPr lang="en-US" sz="1800" dirty="0" smtClean="0"/>
              <a:t>          </a:t>
            </a:r>
            <a:r>
              <a:rPr lang="en-US" sz="1800" b="1" dirty="0" smtClean="0"/>
              <a:t> </a:t>
            </a:r>
            <a:r>
              <a:rPr lang="en-US" sz="1800" dirty="0"/>
              <a:t>(RX) : origin = 0x00000000, length = 0x00040000</a:t>
            </a:r>
          </a:p>
          <a:p>
            <a:pPr marL="0" indent="0">
              <a:buNone/>
            </a:pPr>
            <a:r>
              <a:rPr lang="en-US" sz="1800" dirty="0" smtClean="0"/>
              <a:t>    SRAM_DATA  </a:t>
            </a:r>
            <a:r>
              <a:rPr lang="en-US" sz="1800" dirty="0"/>
              <a:t>(RW) : origin = 0x20000000, length = 0x00010000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5023" y="1591945"/>
            <a:ext cx="4484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464708" y="1417260"/>
            <a:ext cx="3917548" cy="4305702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1668" y="4128048"/>
            <a:ext cx="6136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Each “code” section output from compilation is then mapped into memory regions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692570" y="1591945"/>
            <a:ext cx="381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intvecs</a:t>
            </a:r>
            <a:r>
              <a:rPr lang="en-US" sz="2900" b="1" dirty="0" smtClean="0"/>
              <a:t>:  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.text 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const</a:t>
            </a:r>
            <a:r>
              <a:rPr lang="en-US" sz="29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cinit</a:t>
            </a:r>
            <a:r>
              <a:rPr lang="en-US" sz="29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pinit</a:t>
            </a:r>
            <a:r>
              <a:rPr lang="en-US" sz="29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 .data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bss</a:t>
            </a:r>
            <a:r>
              <a:rPr lang="en-US" sz="2900" b="1" dirty="0" smtClean="0"/>
              <a:t> 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.heap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.stack  :   &gt; 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5789" y="3344780"/>
            <a:ext cx="343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Physical Memory Regions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6357" y="5640261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Compiled Memory Sections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04698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Copyright (C) 2017 by Alex </a:t>
            </a:r>
            <a:r>
              <a:rPr lang="en-US" sz="3200" dirty="0" smtClean="0">
                <a:solidFill>
                  <a:schemeClr val="bg1"/>
                </a:solidFill>
              </a:rPr>
              <a:t>Fosdick. </a:t>
            </a:r>
            <a:r>
              <a:rPr lang="en-US" sz="3200" dirty="0">
                <a:solidFill>
                  <a:schemeClr val="bg1"/>
                </a:solidFill>
              </a:rPr>
              <a:t>Redistribution, modification or use of this </a:t>
            </a:r>
            <a:r>
              <a:rPr lang="en-US" sz="3200" dirty="0" smtClean="0">
                <a:solidFill>
                  <a:schemeClr val="bg1"/>
                </a:solidFill>
              </a:rPr>
              <a:t>presentation is </a:t>
            </a:r>
            <a:r>
              <a:rPr lang="en-US" sz="3200" dirty="0">
                <a:solidFill>
                  <a:schemeClr val="bg1"/>
                </a:solidFill>
              </a:rPr>
              <a:t>permitted as long as the files maintain this copyright. Users </a:t>
            </a:r>
            <a:r>
              <a:rPr lang="en-US" sz="3200" dirty="0" smtClean="0">
                <a:solidFill>
                  <a:schemeClr val="bg1"/>
                </a:solidFill>
              </a:rPr>
              <a:t>are </a:t>
            </a:r>
            <a:r>
              <a:rPr lang="en-US" sz="3200" dirty="0">
                <a:solidFill>
                  <a:schemeClr val="bg1"/>
                </a:solidFill>
              </a:rPr>
              <a:t>permitted to modify this and use it to learn about the field of embedded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software. Alex Fosdick and the University of Colorado are not liable for </a:t>
            </a:r>
            <a:r>
              <a:rPr lang="en-US" sz="3200" dirty="0" smtClean="0">
                <a:solidFill>
                  <a:schemeClr val="bg1"/>
                </a:solidFill>
              </a:rPr>
              <a:t>any </a:t>
            </a:r>
            <a:r>
              <a:rPr lang="en-US" sz="3200" dirty="0">
                <a:solidFill>
                  <a:schemeClr val="bg1"/>
                </a:solidFill>
              </a:rPr>
              <a:t>misuse of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28252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</a:t>
            </a:r>
            <a:r>
              <a:rPr lang="en-US" sz="3600" b="1" dirty="0"/>
              <a:t>Contents [</a:t>
            </a:r>
            <a:r>
              <a:rPr lang="en-US" sz="3600" b="1" dirty="0" smtClean="0"/>
              <a:t>S12</a:t>
            </a:r>
            <a:r>
              <a:rPr lang="en-US" sz="3600" b="1" dirty="0"/>
              <a:t>c</a:t>
            </a:r>
            <a:r>
              <a:rPr lang="en-US" sz="3600" b="1" dirty="0" smtClean="0"/>
              <a:t>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8543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MEMORY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MAIN </a:t>
            </a:r>
            <a:r>
              <a:rPr lang="en-US" sz="1800" dirty="0"/>
              <a:t>      </a:t>
            </a:r>
            <a:r>
              <a:rPr lang="en-US" sz="1800" dirty="0" smtClean="0"/>
              <a:t>        (</a:t>
            </a:r>
            <a:r>
              <a:rPr lang="en-US" sz="1800" dirty="0"/>
              <a:t>RX) : origin = 0x00000000, length = 0x00040000</a:t>
            </a:r>
          </a:p>
          <a:p>
            <a:pPr marL="0" indent="0">
              <a:buNone/>
            </a:pPr>
            <a:r>
              <a:rPr lang="en-US" sz="1800" b="1" dirty="0" smtClean="0"/>
              <a:t>    SRAM_DATA  </a:t>
            </a:r>
            <a:r>
              <a:rPr lang="en-US" sz="1800" dirty="0"/>
              <a:t>(RW) : origin = 0x20000000, length = 0x00010000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5023" y="1591945"/>
            <a:ext cx="4484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668" y="4128048"/>
            <a:ext cx="6136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Specifies the location the compiled region should map into physical memory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7787" y="2294313"/>
            <a:ext cx="737761" cy="39892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57787" y="2693239"/>
            <a:ext cx="1344591" cy="423732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692570" y="1591945"/>
            <a:ext cx="381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intvecs</a:t>
            </a:r>
            <a:r>
              <a:rPr lang="en-US" sz="2900" dirty="0" smtClean="0"/>
              <a:t>: </a:t>
            </a:r>
            <a:r>
              <a:rPr lang="en-US" sz="2900" b="1" dirty="0" smtClean="0"/>
              <a:t>  </a:t>
            </a:r>
            <a:r>
              <a:rPr lang="en-US" sz="2900" dirty="0" smtClean="0"/>
              <a:t>&gt;</a:t>
            </a:r>
            <a:r>
              <a:rPr lang="en-US" sz="2900" b="1" dirty="0" smtClean="0"/>
              <a:t>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.text 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const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cinit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pinit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 .data  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bss</a:t>
            </a:r>
            <a:r>
              <a:rPr lang="en-US" sz="2900" dirty="0" smtClean="0"/>
              <a:t>   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.heap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.stack  :   &gt; </a:t>
            </a:r>
            <a:r>
              <a:rPr lang="en-US" sz="2900" b="1" dirty="0" smtClean="0"/>
              <a:t>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05789" y="3344780"/>
            <a:ext cx="343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Physical Memory Regions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6357" y="5640261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Compiled Memory Sections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896498" y="2109537"/>
            <a:ext cx="2536310" cy="324852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</a:t>
            </a:r>
            <a:r>
              <a:rPr lang="en-US" sz="3600" b="1" dirty="0"/>
              <a:t>Contents </a:t>
            </a:r>
            <a:r>
              <a:rPr lang="en-US" sz="3600" b="1" dirty="0" smtClean="0"/>
              <a:t>[S12c]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854369" cy="2040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MEMORY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MAIN      </a:t>
            </a:r>
            <a:r>
              <a:rPr lang="en-US" sz="1800" b="1" dirty="0" smtClean="0"/>
              <a:t>         </a:t>
            </a:r>
            <a:r>
              <a:rPr lang="en-US" sz="1800" b="1" dirty="0"/>
              <a:t>(RX) : origin = 0x00000000, length = 0x00040000</a:t>
            </a:r>
          </a:p>
          <a:p>
            <a:pPr marL="0" indent="0">
              <a:buNone/>
            </a:pPr>
            <a:r>
              <a:rPr lang="en-US" sz="1800" b="1" dirty="0" smtClean="0"/>
              <a:t>    SRAM_DATA  </a:t>
            </a:r>
            <a:r>
              <a:rPr lang="en-US" sz="1800" b="1" dirty="0"/>
              <a:t>(RW) : origin = 0x20000000, length = 0x00010000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5023" y="1591945"/>
            <a:ext cx="4484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692570" y="1591945"/>
            <a:ext cx="381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intvecs</a:t>
            </a:r>
            <a:r>
              <a:rPr lang="en-US" sz="2900" b="1" dirty="0" smtClean="0"/>
              <a:t>:  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.text 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const</a:t>
            </a:r>
            <a:r>
              <a:rPr lang="en-US" sz="29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cinit</a:t>
            </a:r>
            <a:r>
              <a:rPr lang="en-US" sz="29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pinit</a:t>
            </a:r>
            <a:r>
              <a:rPr lang="en-US" sz="29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 .data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</a:t>
            </a:r>
            <a:r>
              <a:rPr lang="en-US" sz="2900" b="1" dirty="0" err="1" smtClean="0"/>
              <a:t>bss</a:t>
            </a:r>
            <a:r>
              <a:rPr lang="en-US" sz="2900" b="1" dirty="0" smtClean="0"/>
              <a:t> 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.heap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 smtClean="0"/>
              <a:t>    .stack  :   &gt; 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93112" y="2152996"/>
            <a:ext cx="3460688" cy="331677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1668" y="4128048"/>
            <a:ext cx="6136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Specifies the location the compiled region should map into physical memory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20734" y="5829546"/>
            <a:ext cx="1837113" cy="3577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31037" y="5531375"/>
            <a:ext cx="3961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This is the “relocating” that the locator does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5789" y="3344780"/>
            <a:ext cx="343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Physical Memory Regions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6357" y="5640261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Compiled Memory Sections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11048" y="2152996"/>
            <a:ext cx="6114511" cy="1018001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</a:t>
            </a:r>
            <a:r>
              <a:rPr lang="en-US" sz="3600" b="1" dirty="0"/>
              <a:t>Contents [</a:t>
            </a:r>
            <a:r>
              <a:rPr lang="en-US" sz="3600" b="1" dirty="0" smtClean="0"/>
              <a:t>S12d]</a:t>
            </a:r>
            <a:endParaRPr lang="en-US" sz="3600" b="1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5023" y="1591945"/>
            <a:ext cx="4484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668" y="4128048"/>
            <a:ext cx="6136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Specifies the location the compiled region should map into physical memory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692570" y="1591945"/>
            <a:ext cx="381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intvecs</a:t>
            </a:r>
            <a:r>
              <a:rPr lang="en-US" sz="2900" dirty="0" smtClean="0"/>
              <a:t>: </a:t>
            </a:r>
            <a:r>
              <a:rPr lang="en-US" sz="2900" b="1" dirty="0" smtClean="0"/>
              <a:t>  </a:t>
            </a:r>
            <a:r>
              <a:rPr lang="en-US" sz="2900" dirty="0" smtClean="0"/>
              <a:t>&gt;</a:t>
            </a:r>
            <a:r>
              <a:rPr lang="en-US" sz="2900" b="1" dirty="0" smtClean="0"/>
              <a:t>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.text 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const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cinit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pinit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 .data  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bss</a:t>
            </a:r>
            <a:r>
              <a:rPr lang="en-US" sz="2900" dirty="0" smtClean="0"/>
              <a:t>   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.heap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.stack  :   &gt; </a:t>
            </a:r>
            <a:r>
              <a:rPr lang="en-US" sz="2900" b="1" dirty="0" smtClean="0"/>
              <a:t>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05789" y="3344780"/>
            <a:ext cx="343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Physical Memory Regions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6357" y="5640261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Compiled Memory Sections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896498" y="2109537"/>
            <a:ext cx="2536310" cy="324852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854369" cy="2040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MEMORY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MAIN    </a:t>
            </a:r>
            <a:r>
              <a:rPr lang="en-US" sz="1800" dirty="0" smtClean="0"/>
              <a:t>          </a:t>
            </a:r>
            <a:r>
              <a:rPr lang="en-US" sz="1800" b="1" dirty="0" smtClean="0"/>
              <a:t> </a:t>
            </a:r>
            <a:r>
              <a:rPr lang="en-US" sz="1800" dirty="0"/>
              <a:t>(RX) : </a:t>
            </a:r>
            <a:r>
              <a:rPr lang="en-US" sz="1800" b="1" dirty="0"/>
              <a:t>origin = 0x00000000, </a:t>
            </a:r>
            <a:r>
              <a:rPr lang="en-US" sz="1800" dirty="0"/>
              <a:t>length = 0x00040000</a:t>
            </a:r>
          </a:p>
          <a:p>
            <a:pPr marL="0" indent="0">
              <a:buNone/>
            </a:pPr>
            <a:r>
              <a:rPr lang="en-US" sz="1800" dirty="0" smtClean="0"/>
              <a:t>    SRAM_DATA </a:t>
            </a:r>
            <a:r>
              <a:rPr lang="en-US" sz="1800" b="1" dirty="0" smtClean="0"/>
              <a:t> </a:t>
            </a:r>
            <a:r>
              <a:rPr lang="en-US" sz="1800" dirty="0"/>
              <a:t>(RW) : </a:t>
            </a:r>
            <a:r>
              <a:rPr lang="en-US" sz="1800" b="1" dirty="0"/>
              <a:t>origin = 0x20000000, </a:t>
            </a:r>
            <a:r>
              <a:rPr lang="en-US" sz="1800" dirty="0"/>
              <a:t>length = 0x00010000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920793" y="2210137"/>
            <a:ext cx="2100386" cy="837103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</a:t>
            </a:r>
            <a:r>
              <a:rPr lang="en-US" sz="3600" b="1" dirty="0"/>
              <a:t>Contents [</a:t>
            </a:r>
            <a:r>
              <a:rPr lang="en-US" sz="3600" b="1" dirty="0" smtClean="0"/>
              <a:t>S12e]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854369" cy="2040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MEMORY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MAIN    </a:t>
            </a:r>
            <a:r>
              <a:rPr lang="en-US" sz="1800" dirty="0" smtClean="0"/>
              <a:t>          </a:t>
            </a:r>
            <a:r>
              <a:rPr lang="en-US" sz="1800" b="1" dirty="0" smtClean="0"/>
              <a:t> </a:t>
            </a:r>
            <a:r>
              <a:rPr lang="en-US" sz="1800" dirty="0"/>
              <a:t>(RX) : </a:t>
            </a:r>
            <a:r>
              <a:rPr lang="en-US" sz="1800" b="1" dirty="0"/>
              <a:t>origin = 0x00000000, length = 0x00040000</a:t>
            </a:r>
          </a:p>
          <a:p>
            <a:pPr marL="0" indent="0">
              <a:buNone/>
            </a:pPr>
            <a:r>
              <a:rPr lang="en-US" sz="1800" dirty="0" smtClean="0"/>
              <a:t>    SRAM_DATA </a:t>
            </a:r>
            <a:r>
              <a:rPr lang="en-US" sz="1800" b="1" dirty="0" smtClean="0"/>
              <a:t> </a:t>
            </a:r>
            <a:r>
              <a:rPr lang="en-US" sz="1800" dirty="0"/>
              <a:t>(RW) : </a:t>
            </a:r>
            <a:r>
              <a:rPr lang="en-US" sz="1800" b="1" dirty="0"/>
              <a:t>origin = 0x20000000, length = 0x00010000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5023" y="1591945"/>
            <a:ext cx="4484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14050" y="2302625"/>
            <a:ext cx="1990212" cy="74814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1668" y="4128048"/>
            <a:ext cx="6136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Specifies the start address and length of the region for the memory map (in bytes)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692570" y="1591945"/>
            <a:ext cx="381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intvecs</a:t>
            </a:r>
            <a:r>
              <a:rPr lang="en-US" sz="2900" dirty="0" smtClean="0"/>
              <a:t>:  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.text 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const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cinit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pinit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 .data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bss</a:t>
            </a:r>
            <a:r>
              <a:rPr lang="en-US" sz="2900" dirty="0" smtClean="0"/>
              <a:t> 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.heap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.stack  :   &gt; 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5789" y="3344780"/>
            <a:ext cx="343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Physical Memory Regions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6357" y="5640261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Compiled Memory Sections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90756" y="2257550"/>
            <a:ext cx="2027257" cy="776595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</a:t>
            </a:r>
            <a:r>
              <a:rPr lang="en-US" sz="3600" b="1" dirty="0"/>
              <a:t>Contents [</a:t>
            </a:r>
            <a:r>
              <a:rPr lang="en-US" sz="3600" b="1" dirty="0" smtClean="0"/>
              <a:t>S12e]</a:t>
            </a:r>
            <a:endParaRPr lang="en-US" sz="3600" b="1" dirty="0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838200" y="3246600"/>
            <a:ext cx="10245683" cy="2720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HEAP_SIZE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DEFINED(__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__)  ?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  : 0x0400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STACK_SIZE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DEFINED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__)  ?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stack_size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  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0x0800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ORIGIN(SRAM_DATA)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LENGTH(SRAM_DATA);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StackLimit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STACK_SIZE;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ASSERT(__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StackLimit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__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HeapLimit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“Region SRAM_DATA overflowed!")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4830879" y="5704345"/>
            <a:ext cx="7238702" cy="6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idx="1"/>
          </p:nvPr>
        </p:nvSpPr>
        <p:spPr>
          <a:xfrm>
            <a:off x="838200" y="1820779"/>
            <a:ext cx="10303042" cy="1949116"/>
          </a:xfrm>
        </p:spPr>
        <p:txBody>
          <a:bodyPr>
            <a:normAutofit/>
          </a:bodyPr>
          <a:lstStyle/>
          <a:p>
            <a:r>
              <a:rPr lang="en-US" dirty="0" smtClean="0"/>
              <a:t>Linker file can calculate memory segments</a:t>
            </a:r>
          </a:p>
          <a:p>
            <a:pPr lvl="1"/>
            <a:r>
              <a:rPr lang="en-US" dirty="0" smtClean="0"/>
              <a:t>Can throw an errors if memory space is invalid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80841" y="4983849"/>
            <a:ext cx="9566317" cy="542655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</a:t>
            </a:r>
            <a:r>
              <a:rPr lang="en-US" sz="3600" b="1" dirty="0"/>
              <a:t>Contents [</a:t>
            </a:r>
            <a:r>
              <a:rPr lang="en-US" sz="3600" b="1" dirty="0" smtClean="0"/>
              <a:t>S12</a:t>
            </a:r>
            <a:r>
              <a:rPr lang="en-US" sz="3600" b="1" dirty="0"/>
              <a:t>c</a:t>
            </a:r>
            <a:r>
              <a:rPr lang="en-US" sz="3600" b="1" dirty="0" smtClean="0"/>
              <a:t>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8543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MEMORY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MAIN </a:t>
            </a:r>
            <a:r>
              <a:rPr lang="en-US" sz="1800" dirty="0"/>
              <a:t>      </a:t>
            </a:r>
            <a:r>
              <a:rPr lang="en-US" sz="1800" dirty="0" smtClean="0"/>
              <a:t>        (</a:t>
            </a:r>
            <a:r>
              <a:rPr lang="en-US" sz="1800" dirty="0"/>
              <a:t>RX) : origin = 0x00000000, length = 0x00040000</a:t>
            </a:r>
          </a:p>
          <a:p>
            <a:pPr marL="0" indent="0">
              <a:buNone/>
            </a:pPr>
            <a:r>
              <a:rPr lang="en-US" sz="1800" b="1" dirty="0" smtClean="0"/>
              <a:t>    SRAM_DATA  </a:t>
            </a:r>
            <a:r>
              <a:rPr lang="en-US" sz="1800" dirty="0"/>
              <a:t>(RW) : origin = 0x20000000, length = 0x00010000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5023" y="1591945"/>
            <a:ext cx="4484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668" y="4128048"/>
            <a:ext cx="6136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Specifies the location the compiled region should map into physical memory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57787" y="2294313"/>
            <a:ext cx="737761" cy="39892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57787" y="2693239"/>
            <a:ext cx="1344591" cy="423732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7692570" y="1591945"/>
            <a:ext cx="381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intvecs</a:t>
            </a:r>
            <a:r>
              <a:rPr lang="en-US" sz="2900" dirty="0" smtClean="0"/>
              <a:t>: </a:t>
            </a:r>
            <a:r>
              <a:rPr lang="en-US" sz="2900" b="1" dirty="0" smtClean="0"/>
              <a:t>  </a:t>
            </a:r>
            <a:r>
              <a:rPr lang="en-US" sz="2900" dirty="0" smtClean="0"/>
              <a:t>&gt;</a:t>
            </a:r>
            <a:r>
              <a:rPr lang="en-US" sz="2900" b="1" dirty="0" smtClean="0"/>
              <a:t>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.text 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const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cinit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pinit</a:t>
            </a:r>
            <a:r>
              <a:rPr lang="en-US" sz="2900" dirty="0" smtClean="0"/>
              <a:t>  :   &gt; </a:t>
            </a:r>
            <a:r>
              <a:rPr lang="en-US" sz="2900" b="1" dirty="0" smtClean="0"/>
              <a:t>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 .data  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bss</a:t>
            </a:r>
            <a:r>
              <a:rPr lang="en-US" sz="2900" dirty="0" smtClean="0"/>
              <a:t>   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.heap :   &gt; </a:t>
            </a:r>
            <a:r>
              <a:rPr lang="en-US" sz="2900" b="1" dirty="0" smtClean="0"/>
              <a:t>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.stack  :   &gt; </a:t>
            </a:r>
            <a:r>
              <a:rPr lang="en-US" sz="2900" b="1" dirty="0" smtClean="0"/>
              <a:t>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05789" y="3344780"/>
            <a:ext cx="343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Physical Memory Regions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6357" y="5640261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Compiled Memory Sections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896498" y="2109537"/>
            <a:ext cx="2536310" cy="3248526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Linker Script Contents [S12f]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6854369" cy="2040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MEMORY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MAIN      </a:t>
            </a:r>
            <a:r>
              <a:rPr lang="en-US" sz="1800" dirty="0" smtClean="0"/>
              <a:t>         </a:t>
            </a:r>
            <a:r>
              <a:rPr lang="en-US" sz="1800" b="1" dirty="0"/>
              <a:t>(RX)</a:t>
            </a:r>
            <a:r>
              <a:rPr lang="en-US" sz="1800" dirty="0"/>
              <a:t> : origin = 0x00000000, length = 0x00040000</a:t>
            </a:r>
          </a:p>
          <a:p>
            <a:pPr marL="0" indent="0">
              <a:buNone/>
            </a:pPr>
            <a:r>
              <a:rPr lang="en-US" sz="1800" dirty="0" smtClean="0"/>
              <a:t>    SRAM_DATA </a:t>
            </a:r>
            <a:r>
              <a:rPr lang="en-US" sz="1800" b="1" dirty="0" smtClean="0"/>
              <a:t> </a:t>
            </a:r>
            <a:r>
              <a:rPr lang="en-US" sz="1800" b="1" dirty="0"/>
              <a:t>(RW) </a:t>
            </a:r>
            <a:r>
              <a:rPr lang="en-US" sz="1800" dirty="0"/>
              <a:t>: origin = 0x20000000, length = 0x00010000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585023" y="1591945"/>
            <a:ext cx="4484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2406" y="2211261"/>
            <a:ext cx="613070" cy="85094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1668" y="4128048"/>
            <a:ext cx="613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Specifies the access properties of the region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692570" y="1591945"/>
            <a:ext cx="381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intvecs</a:t>
            </a:r>
            <a:r>
              <a:rPr lang="en-US" sz="2900" dirty="0" smtClean="0"/>
              <a:t>:  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.text 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const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cinit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pinit</a:t>
            </a:r>
            <a:r>
              <a:rPr lang="en-US" sz="29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 .data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</a:t>
            </a:r>
            <a:r>
              <a:rPr lang="en-US" sz="2900" dirty="0" err="1" smtClean="0"/>
              <a:t>bss</a:t>
            </a:r>
            <a:r>
              <a:rPr lang="en-US" sz="2900" dirty="0" smtClean="0"/>
              <a:t> 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.heap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    .stack  :   &gt; 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 smtClean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5789" y="3344780"/>
            <a:ext cx="343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Physical Memory Regions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6357" y="5640261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Compiled Memory Sections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Memory Segments [S13a]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69150" y="1127275"/>
            <a:ext cx="2215626" cy="527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1843" y="682857"/>
            <a:ext cx="24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 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26750" y="2996669"/>
            <a:ext cx="2225445" cy="341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9795" y="2969885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Address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16403" y="1000284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16403" y="5765864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72374" y="5765864"/>
            <a:ext cx="188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Address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idx="1"/>
          </p:nvPr>
        </p:nvSpPr>
        <p:spPr>
          <a:xfrm>
            <a:off x="451750" y="1406847"/>
            <a:ext cx="4319873" cy="151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MEMORY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MAIN    </a:t>
            </a:r>
            <a:r>
              <a:rPr lang="en-US" sz="1200" dirty="0" smtClean="0"/>
              <a:t>          </a:t>
            </a:r>
            <a:r>
              <a:rPr lang="en-US" sz="1200" b="1" dirty="0" smtClean="0"/>
              <a:t> </a:t>
            </a:r>
            <a:r>
              <a:rPr lang="en-US" sz="1200" dirty="0"/>
              <a:t>(RX) : origin = 0x00000000, length = 0x00040000</a:t>
            </a:r>
          </a:p>
          <a:p>
            <a:pPr marL="0" indent="0">
              <a:buNone/>
            </a:pPr>
            <a:r>
              <a:rPr lang="en-US" sz="1200" dirty="0" smtClean="0"/>
              <a:t>    SRAM_DATA  </a:t>
            </a:r>
            <a:r>
              <a:rPr lang="en-US" sz="1200" dirty="0"/>
              <a:t>(RW) : origin = 0x20000000, length = 0x00010000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417178" y="3144948"/>
            <a:ext cx="2523455" cy="3537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intvecs</a:t>
            </a:r>
            <a:r>
              <a:rPr lang="en-US" sz="1200" dirty="0" smtClean="0"/>
              <a:t>:  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.text 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const</a:t>
            </a:r>
            <a:r>
              <a:rPr lang="en-US" sz="12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cinit</a:t>
            </a:r>
            <a:r>
              <a:rPr lang="en-US" sz="12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pinit</a:t>
            </a:r>
            <a:r>
              <a:rPr lang="en-US" sz="12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 .data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bss</a:t>
            </a:r>
            <a:r>
              <a:rPr lang="en-US" sz="1200" dirty="0" smtClean="0"/>
              <a:t> 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.heap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.stack  :   &gt; 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3537" y="2259798"/>
            <a:ext cx="195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Memory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90958" y="4513387"/>
            <a:ext cx="2130465" cy="329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(unused)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74568" y="3616216"/>
            <a:ext cx="2194673" cy="355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(unused)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Memory </a:t>
            </a:r>
            <a:r>
              <a:rPr lang="en-US" sz="3600" b="1" dirty="0"/>
              <a:t>Segments [</a:t>
            </a:r>
            <a:r>
              <a:rPr lang="en-US" sz="3600" b="1" dirty="0" smtClean="0"/>
              <a:t>S13b]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69150" y="1127275"/>
            <a:ext cx="2215626" cy="527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1843" y="682857"/>
            <a:ext cx="24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Code Memory (MAIN)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526750" y="2996669"/>
            <a:ext cx="2225445" cy="341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9795" y="2969885"/>
            <a:ext cx="18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Address</a:t>
            </a:r>
          </a:p>
          <a:p>
            <a:pPr algn="ctr"/>
            <a:r>
              <a:rPr lang="en-US" b="1" dirty="0" smtClean="0"/>
              <a:t>(0x20000000)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16403" y="1000284"/>
            <a:ext cx="18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Address</a:t>
            </a:r>
          </a:p>
          <a:p>
            <a:pPr algn="ctr"/>
            <a:r>
              <a:rPr lang="en-US" b="1" dirty="0" smtClean="0"/>
              <a:t>(0x00000000)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16403" y="5765864"/>
            <a:ext cx="18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Address</a:t>
            </a:r>
          </a:p>
          <a:p>
            <a:pPr algn="ctr"/>
            <a:r>
              <a:rPr lang="en-US" b="1" dirty="0" smtClean="0"/>
              <a:t>(0x00040000)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72374" y="5765864"/>
            <a:ext cx="18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Address</a:t>
            </a:r>
          </a:p>
          <a:p>
            <a:pPr algn="ctr"/>
            <a:r>
              <a:rPr lang="en-US" b="1" dirty="0"/>
              <a:t>(</a:t>
            </a:r>
            <a:r>
              <a:rPr lang="en-US" b="1" dirty="0" smtClean="0"/>
              <a:t>0x20010000)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idx="1"/>
          </p:nvPr>
        </p:nvSpPr>
        <p:spPr>
          <a:xfrm>
            <a:off x="451750" y="1406847"/>
            <a:ext cx="4319873" cy="151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MEMORY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b="1" dirty="0"/>
              <a:t>    MAIN    </a:t>
            </a:r>
            <a:r>
              <a:rPr lang="en-US" sz="1200" b="1" dirty="0" smtClean="0"/>
              <a:t>           </a:t>
            </a:r>
            <a:r>
              <a:rPr lang="en-US" sz="1200" b="1" dirty="0"/>
              <a:t>(RX) : origin = 0x00000000, length = 0x00040000</a:t>
            </a:r>
          </a:p>
          <a:p>
            <a:pPr marL="0" indent="0">
              <a:buNone/>
            </a:pPr>
            <a:r>
              <a:rPr lang="en-US" sz="1200" b="1" dirty="0" smtClean="0"/>
              <a:t>    SRAM_DATA  </a:t>
            </a:r>
            <a:r>
              <a:rPr lang="en-US" sz="1200" b="1" dirty="0"/>
              <a:t>(RW) : origin = 0x20000000, length = 0x00010000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417178" y="3144948"/>
            <a:ext cx="2523455" cy="3537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intvecs</a:t>
            </a:r>
            <a:r>
              <a:rPr lang="en-US" sz="1200" dirty="0" smtClean="0"/>
              <a:t>:  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.text 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const</a:t>
            </a:r>
            <a:r>
              <a:rPr lang="en-US" sz="12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cinit</a:t>
            </a:r>
            <a:r>
              <a:rPr lang="en-US" sz="12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pinit</a:t>
            </a:r>
            <a:r>
              <a:rPr lang="en-US" sz="1200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 .data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</a:t>
            </a:r>
            <a:r>
              <a:rPr lang="en-US" sz="1200" dirty="0" err="1" smtClean="0"/>
              <a:t>bss</a:t>
            </a:r>
            <a:r>
              <a:rPr lang="en-US" sz="1200" dirty="0" smtClean="0"/>
              <a:t> 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.heap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.stack  :   &gt; 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53537" y="2259798"/>
            <a:ext cx="195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Memory (SRAM_DATA)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79548" y="1906603"/>
            <a:ext cx="4127679" cy="72712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825544" y="2192719"/>
            <a:ext cx="1618446" cy="72712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940592" y="1283051"/>
            <a:ext cx="1618446" cy="40429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844096" y="3261958"/>
            <a:ext cx="1618446" cy="40429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973132" y="6031153"/>
            <a:ext cx="1489410" cy="40429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029976" y="6009480"/>
            <a:ext cx="1529061" cy="40429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559036" y="662839"/>
            <a:ext cx="2225739" cy="40429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90958" y="4513387"/>
            <a:ext cx="2130465" cy="329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(unused)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574568" y="3616216"/>
            <a:ext cx="2194673" cy="355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(unused)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Memory </a:t>
            </a:r>
            <a:r>
              <a:rPr lang="en-US" sz="3600" b="1" dirty="0"/>
              <a:t>Segments [</a:t>
            </a:r>
            <a:r>
              <a:rPr lang="en-US" sz="3600" b="1" dirty="0" smtClean="0"/>
              <a:t>S13c]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569150" y="1127275"/>
            <a:ext cx="2215626" cy="527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1843" y="682857"/>
            <a:ext cx="24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Code Memory (MAIN)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526750" y="2996669"/>
            <a:ext cx="2225445" cy="341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9795" y="2969885"/>
            <a:ext cx="18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Address</a:t>
            </a:r>
          </a:p>
          <a:p>
            <a:pPr algn="ctr"/>
            <a:r>
              <a:rPr lang="en-US" b="1" dirty="0" smtClean="0"/>
              <a:t>(0x20000000)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16403" y="1000284"/>
            <a:ext cx="18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Address</a:t>
            </a:r>
          </a:p>
          <a:p>
            <a:pPr algn="ctr"/>
            <a:r>
              <a:rPr lang="en-US" b="1" dirty="0" smtClean="0"/>
              <a:t>(0x00000000)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16403" y="5765864"/>
            <a:ext cx="18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Address</a:t>
            </a:r>
          </a:p>
          <a:p>
            <a:pPr algn="ctr"/>
            <a:r>
              <a:rPr lang="en-US" b="1" dirty="0" smtClean="0"/>
              <a:t>(0x00040000)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772374" y="5765864"/>
            <a:ext cx="188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Address</a:t>
            </a:r>
          </a:p>
          <a:p>
            <a:pPr algn="ctr"/>
            <a:r>
              <a:rPr lang="en-US" b="1" dirty="0"/>
              <a:t>(</a:t>
            </a:r>
            <a:r>
              <a:rPr lang="en-US" b="1" dirty="0" smtClean="0"/>
              <a:t>0x20010000)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idx="1"/>
          </p:nvPr>
        </p:nvSpPr>
        <p:spPr>
          <a:xfrm>
            <a:off x="451750" y="1406847"/>
            <a:ext cx="4319873" cy="151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MEMORY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MAIN    </a:t>
            </a:r>
            <a:r>
              <a:rPr lang="en-US" sz="1200" dirty="0" smtClean="0"/>
              <a:t>          </a:t>
            </a:r>
            <a:r>
              <a:rPr lang="en-US" sz="1200" b="1" dirty="0" smtClean="0"/>
              <a:t> </a:t>
            </a:r>
            <a:r>
              <a:rPr lang="en-US" sz="1200" dirty="0"/>
              <a:t>(RX) : origin = 0x00000000, length = 0x00040000</a:t>
            </a:r>
          </a:p>
          <a:p>
            <a:pPr marL="0" indent="0">
              <a:buNone/>
            </a:pPr>
            <a:r>
              <a:rPr lang="en-US" sz="1200" dirty="0" smtClean="0"/>
              <a:t>    SRAM_DATA  </a:t>
            </a:r>
            <a:r>
              <a:rPr lang="en-US" sz="1200" dirty="0"/>
              <a:t>(RW) : origin = 0x20000000, length = 0x00010000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417178" y="3144948"/>
            <a:ext cx="2523455" cy="3537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SECTIONS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</a:t>
            </a:r>
            <a:r>
              <a:rPr lang="en-US" sz="1200" b="1" dirty="0" smtClean="0"/>
              <a:t>.</a:t>
            </a:r>
            <a:r>
              <a:rPr lang="en-US" sz="1200" b="1" dirty="0" err="1" smtClean="0"/>
              <a:t>intvecs</a:t>
            </a:r>
            <a:r>
              <a:rPr lang="en-US" sz="1200" b="1" dirty="0" smtClean="0"/>
              <a:t>:   &gt; 0x00000000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    .text 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    .</a:t>
            </a:r>
            <a:r>
              <a:rPr lang="en-US" sz="1200" b="1" dirty="0" err="1" smtClean="0"/>
              <a:t>const</a:t>
            </a:r>
            <a:r>
              <a:rPr lang="en-US" sz="12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    .</a:t>
            </a:r>
            <a:r>
              <a:rPr lang="en-US" sz="1200" b="1" dirty="0" err="1" smtClean="0"/>
              <a:t>cinit</a:t>
            </a:r>
            <a:r>
              <a:rPr lang="en-US" sz="12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    .</a:t>
            </a:r>
            <a:r>
              <a:rPr lang="en-US" sz="1200" b="1" dirty="0" err="1" smtClean="0"/>
              <a:t>pinit</a:t>
            </a:r>
            <a:r>
              <a:rPr lang="en-US" sz="1200" b="1" dirty="0" smtClean="0"/>
              <a:t>  :   &gt; MAIN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     .data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    .</a:t>
            </a:r>
            <a:r>
              <a:rPr lang="en-US" sz="1200" b="1" dirty="0" err="1" smtClean="0"/>
              <a:t>bss</a:t>
            </a:r>
            <a:r>
              <a:rPr lang="en-US" sz="1200" b="1" dirty="0" smtClean="0"/>
              <a:t>   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    .heap :   &gt; SRAM_DATA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    .stack  :   &gt; SRAM_DATA (HIGH)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3937" y="1568632"/>
            <a:ext cx="2204196" cy="17476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.text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73937" y="1127275"/>
            <a:ext cx="2204196" cy="4413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 err="1" smtClean="0">
                <a:solidFill>
                  <a:srgbClr val="002060"/>
                </a:solidFill>
              </a:rPr>
              <a:t>intvecs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33393" y="3005588"/>
            <a:ext cx="2216071" cy="5793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.data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33393" y="3580512"/>
            <a:ext cx="2216071" cy="427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 err="1" smtClean="0">
                <a:solidFill>
                  <a:srgbClr val="002060"/>
                </a:solidFill>
              </a:rPr>
              <a:t>bss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73936" y="3316310"/>
            <a:ext cx="2204196" cy="5695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 err="1" smtClean="0">
                <a:solidFill>
                  <a:srgbClr val="002060"/>
                </a:solidFill>
              </a:rPr>
              <a:t>const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00733" y="4875346"/>
            <a:ext cx="2170755" cy="1414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(unused)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3393" y="4007595"/>
            <a:ext cx="2216071" cy="923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.heap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33392" y="5443715"/>
            <a:ext cx="2216071" cy="9700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.stack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73936" y="3885895"/>
            <a:ext cx="2204196" cy="3901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 err="1" smtClean="0">
                <a:solidFill>
                  <a:srgbClr val="002060"/>
                </a:solidFill>
              </a:rPr>
              <a:t>cinit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573936" y="4274833"/>
            <a:ext cx="2204196" cy="390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 err="1" smtClean="0">
                <a:solidFill>
                  <a:srgbClr val="002060"/>
                </a:solidFill>
              </a:rPr>
              <a:t>pinit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33392" y="5009779"/>
            <a:ext cx="2194673" cy="355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(unused)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53537" y="2259798"/>
            <a:ext cx="195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Memory (SRAM_DATA)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45068" y="3616216"/>
            <a:ext cx="2217450" cy="2789641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205111" y="4753258"/>
            <a:ext cx="5038612" cy="16309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steps In Build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and Locating [S1]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0664" y="3365424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Source Files</a:t>
            </a:r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34492" y="2103781"/>
            <a:ext cx="1200656" cy="1127142"/>
            <a:chOff x="922100" y="4703539"/>
            <a:chExt cx="1200656" cy="1127142"/>
          </a:xfrm>
        </p:grpSpPr>
        <p:sp>
          <p:nvSpPr>
            <p:cNvPr id="6" name="Rectangle 5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493042" y="2507730"/>
            <a:ext cx="1389620" cy="622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5189" y="6151438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Object Files</a:t>
            </a:r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2227599" y="2505731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 flipV="1">
            <a:off x="1835148" y="2818191"/>
            <a:ext cx="39245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5189" y="3365424"/>
            <a:ext cx="268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Preprocessed</a:t>
            </a:r>
          </a:p>
          <a:p>
            <a:pPr algn="ctr"/>
            <a:r>
              <a:rPr lang="en-US" sz="2200" dirty="0" smtClean="0"/>
              <a:t> Files</a:t>
            </a:r>
          </a:p>
        </p:txBody>
      </p:sp>
      <p:cxnSp>
        <p:nvCxnSpPr>
          <p:cNvPr id="14" name="Straight Arrow Connector 13"/>
          <p:cNvCxnSpPr>
            <a:stCxn id="18" idx="3"/>
            <a:endCxn id="9" idx="1"/>
          </p:cNvCxnSpPr>
          <p:nvPr/>
        </p:nvCxnSpPr>
        <p:spPr>
          <a:xfrm flipV="1">
            <a:off x="5153645" y="2819190"/>
            <a:ext cx="339397" cy="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952989" y="2103781"/>
            <a:ext cx="1200656" cy="1127142"/>
            <a:chOff x="5211384" y="4693386"/>
            <a:chExt cx="1200656" cy="1127142"/>
          </a:xfrm>
        </p:grpSpPr>
        <p:sp>
          <p:nvSpPr>
            <p:cNvPr id="16" name="Rectangle 15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3624468" y="2818191"/>
            <a:ext cx="63332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183372" y="2103781"/>
            <a:ext cx="1200656" cy="1127142"/>
            <a:chOff x="5211384" y="4693386"/>
            <a:chExt cx="1200656" cy="1127142"/>
          </a:xfrm>
        </p:grpSpPr>
        <p:sp>
          <p:nvSpPr>
            <p:cNvPr id="21" name="Rectangle 20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9" idx="3"/>
            <a:endCxn id="23" idx="1"/>
          </p:cNvCxnSpPr>
          <p:nvPr/>
        </p:nvCxnSpPr>
        <p:spPr>
          <a:xfrm>
            <a:off x="6882662" y="2819190"/>
            <a:ext cx="605510" cy="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40586" y="5325531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833710" y="4923581"/>
            <a:ext cx="1200656" cy="1127142"/>
            <a:chOff x="5211384" y="4693386"/>
            <a:chExt cx="1200656" cy="1127142"/>
          </a:xfrm>
        </p:grpSpPr>
        <p:sp>
          <p:nvSpPr>
            <p:cNvPr id="27" name="Rectangle 26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5" idx="3"/>
            <a:endCxn id="29" idx="1"/>
          </p:cNvCxnSpPr>
          <p:nvPr/>
        </p:nvCxnSpPr>
        <p:spPr>
          <a:xfrm>
            <a:off x="3505189" y="5637991"/>
            <a:ext cx="63332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6609" y="3365423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Assembly Files</a:t>
            </a:r>
            <a:endParaRPr lang="en-US" sz="2200" dirty="0"/>
          </a:p>
        </p:txBody>
      </p:sp>
      <p:sp>
        <p:nvSpPr>
          <p:cNvPr id="32" name="Rounded Rectangle 31"/>
          <p:cNvSpPr/>
          <p:nvPr/>
        </p:nvSpPr>
        <p:spPr>
          <a:xfrm>
            <a:off x="5407880" y="5346029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65382" y="5349685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025" y="5323534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96123" y="5221504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33" idx="1"/>
          </p:cNvCxnSpPr>
          <p:nvPr/>
        </p:nvCxnSpPr>
        <p:spPr>
          <a:xfrm>
            <a:off x="8366983" y="5627796"/>
            <a:ext cx="398399" cy="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35" idx="1"/>
          </p:cNvCxnSpPr>
          <p:nvPr/>
        </p:nvCxnSpPr>
        <p:spPr>
          <a:xfrm flipV="1">
            <a:off x="10018748" y="5637551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 flipV="1">
            <a:off x="6667676" y="5627796"/>
            <a:ext cx="429349" cy="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3"/>
            <a:endCxn id="25" idx="1"/>
          </p:cNvCxnSpPr>
          <p:nvPr/>
        </p:nvCxnSpPr>
        <p:spPr>
          <a:xfrm flipH="1">
            <a:off x="2040586" y="2819752"/>
            <a:ext cx="6343442" cy="2818239"/>
          </a:xfrm>
          <a:prstGeom prst="bentConnector5">
            <a:avLst>
              <a:gd name="adj1" fmla="val -26027"/>
              <a:gd name="adj2" fmla="val 55356"/>
              <a:gd name="adj3" fmla="val 1136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3"/>
            <a:endCxn id="32" idx="1"/>
          </p:cNvCxnSpPr>
          <p:nvPr/>
        </p:nvCxnSpPr>
        <p:spPr>
          <a:xfrm flipV="1">
            <a:off x="5034366" y="5633896"/>
            <a:ext cx="373514" cy="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Flags [S14a]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61511"/>
              </p:ext>
            </p:extLst>
          </p:nvPr>
        </p:nvGraphicFramePr>
        <p:xfrm>
          <a:off x="1487201" y="1690688"/>
          <a:ext cx="905717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36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Option &amp; Format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-map [NAME]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Outputs a memory map file</a:t>
                      </a:r>
                      <a:r>
                        <a:rPr lang="en-US" baseline="0" dirty="0" smtClean="0"/>
                        <a:t> [NAME] from the result of linking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[NAME]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 a linker script name [NAME]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 [NAME]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 the output in the filename [NAME]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-0&lt;#&gt;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level of optimizations from [#=0-3] (-O0, -O1, -O2, -O3)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</a:t>
                      </a:r>
                      <a:r>
                        <a:rPr lang="en-US" baseline="0" dirty="0" smtClean="0"/>
                        <a:t> for memory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stacksize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=[SIZE]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amount of stack space to reserve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-shared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</a:t>
                      </a:r>
                      <a:r>
                        <a:rPr lang="en-US" baseline="0" dirty="0" smtClean="0"/>
                        <a:t> a shared library (dynamic linking library)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-l[LIB]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 with library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-L[DIR]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 the following library path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Wl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,&lt;OPTION&gt;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 option to linker from</a:t>
                      </a:r>
                      <a:r>
                        <a:rPr lang="en-US" baseline="0" dirty="0" smtClean="0"/>
                        <a:t> compiler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Xlinker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&lt;OPTION&gt;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 option to linker from</a:t>
                      </a:r>
                      <a:r>
                        <a:rPr lang="en-US" baseline="0" dirty="0" smtClean="0"/>
                        <a:t> compiler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2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Passing Flags to Linker from Compiler [S14b]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1070331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You can pass arguments from the compiler to the linker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&lt;other-options-here&gt;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Xlinker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–Map=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main.map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&lt;other-options-here&gt;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Xlinker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–T=mkl25z_lnk.ld</a:t>
            </a:r>
          </a:p>
          <a:p>
            <a:pPr lvl="1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&lt;other-options-here&gt;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Wl,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&lt;other-options-here&gt;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Map,main.map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&lt;other-options-here&gt;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,-Map=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main.map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Executable File Formats [S15]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59182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Executable and Linkable Format (ELF)</a:t>
            </a:r>
          </a:p>
          <a:p>
            <a:r>
              <a:rPr lang="en-US" dirty="0"/>
              <a:t>Common Object File Format (COFF)</a:t>
            </a:r>
          </a:p>
          <a:p>
            <a:r>
              <a:rPr lang="en-US" dirty="0" smtClean="0"/>
              <a:t>Intel Hex Record</a:t>
            </a:r>
          </a:p>
          <a:p>
            <a:r>
              <a:rPr lang="en-US" dirty="0" smtClean="0"/>
              <a:t>Motorola S Record (SREC)</a:t>
            </a:r>
          </a:p>
          <a:p>
            <a:r>
              <a:rPr lang="en-US" dirty="0" smtClean="0"/>
              <a:t>ARM Image Format (AIF)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758" t="62956" r="53342" b="27091"/>
          <a:stretch/>
        </p:blipFill>
        <p:spPr>
          <a:xfrm>
            <a:off x="6602529" y="1995740"/>
            <a:ext cx="5311516" cy="1913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6157" t="21257" r="4687" b="73595"/>
          <a:stretch/>
        </p:blipFill>
        <p:spPr>
          <a:xfrm>
            <a:off x="3972311" y="4798795"/>
            <a:ext cx="7569201" cy="771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0353" y="4155441"/>
            <a:ext cx="333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Intel Hex Record Example File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8977" y="5694337"/>
            <a:ext cx="333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ELF File Example</a:t>
            </a:r>
            <a:r>
              <a:rPr lang="en-US" baseline="30000" dirty="0" smtClean="0"/>
              <a:t>[4]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783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541391" y="1689798"/>
            <a:ext cx="5012846" cy="3156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Linking and Locating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Build Process </a:t>
            </a:r>
            <a:r>
              <a:rPr lang="en-US" b="1" dirty="0"/>
              <a:t>[</a:t>
            </a:r>
            <a:r>
              <a:rPr lang="en-US" b="1" dirty="0" smtClean="0"/>
              <a:t>S2]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406" y="6106938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Source Files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269787" y="5267325"/>
            <a:ext cx="1389620" cy="6065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297" y="6075793"/>
            <a:ext cx="170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Object Files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751654" y="3775242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109156" y="3778898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40799" y="3752747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39897" y="3650717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39" idx="3"/>
            <a:endCxn id="9" idx="1"/>
          </p:cNvCxnSpPr>
          <p:nvPr/>
        </p:nvCxnSpPr>
        <p:spPr>
          <a:xfrm>
            <a:off x="1728933" y="5564856"/>
            <a:ext cx="540854" cy="5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5" idx="1"/>
          </p:cNvCxnSpPr>
          <p:nvPr/>
        </p:nvCxnSpPr>
        <p:spPr>
          <a:xfrm>
            <a:off x="8710757" y="4057009"/>
            <a:ext cx="398399" cy="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7" idx="1"/>
          </p:cNvCxnSpPr>
          <p:nvPr/>
        </p:nvCxnSpPr>
        <p:spPr>
          <a:xfrm flipV="1">
            <a:off x="10362522" y="4066764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6" idx="1"/>
          </p:cNvCxnSpPr>
          <p:nvPr/>
        </p:nvCxnSpPr>
        <p:spPr>
          <a:xfrm flipV="1">
            <a:off x="7011450" y="4057009"/>
            <a:ext cx="429349" cy="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1" idx="3"/>
            <a:endCxn id="14" idx="0"/>
          </p:cNvCxnSpPr>
          <p:nvPr/>
        </p:nvCxnSpPr>
        <p:spPr>
          <a:xfrm>
            <a:off x="5211414" y="2572459"/>
            <a:ext cx="1170138" cy="12027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7" idx="3"/>
            <a:endCxn id="14" idx="2"/>
          </p:cNvCxnSpPr>
          <p:nvPr/>
        </p:nvCxnSpPr>
        <p:spPr>
          <a:xfrm flipV="1">
            <a:off x="5213017" y="4350975"/>
            <a:ext cx="1168535" cy="1213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64606" y="2265394"/>
            <a:ext cx="1389620" cy="626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43" idx="3"/>
            <a:endCxn id="28" idx="1"/>
          </p:cNvCxnSpPr>
          <p:nvPr/>
        </p:nvCxnSpPr>
        <p:spPr>
          <a:xfrm flipV="1">
            <a:off x="1723751" y="2578452"/>
            <a:ext cx="540855" cy="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091886" y="2137689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4" idx="2"/>
            <a:endCxn id="15" idx="0"/>
          </p:cNvCxnSpPr>
          <p:nvPr/>
        </p:nvCxnSpPr>
        <p:spPr>
          <a:xfrm>
            <a:off x="9726865" y="2746212"/>
            <a:ext cx="8974" cy="1032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8989" y="4879882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8583" y="4995244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632" y="5104230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*.h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23807" y="1894676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3401" y="2010038"/>
            <a:ext cx="864302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9450" y="2119024"/>
            <a:ext cx="864301" cy="921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*.s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13073" y="4879991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111470" y="1887485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</p:txBody>
        </p:sp>
      </p:grpSp>
      <p:cxnSp>
        <p:nvCxnSpPr>
          <p:cNvPr id="32" name="Straight Arrow Connector 31"/>
          <p:cNvCxnSpPr>
            <a:stCxn id="28" idx="3"/>
            <a:endCxn id="51" idx="1"/>
          </p:cNvCxnSpPr>
          <p:nvPr/>
        </p:nvCxnSpPr>
        <p:spPr>
          <a:xfrm flipV="1">
            <a:off x="3654226" y="2572459"/>
            <a:ext cx="692887" cy="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47" idx="1"/>
          </p:cNvCxnSpPr>
          <p:nvPr/>
        </p:nvCxnSpPr>
        <p:spPr>
          <a:xfrm flipV="1">
            <a:off x="3659407" y="5564965"/>
            <a:ext cx="689309" cy="5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110251" y="3378135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68" name="Straight Arrow Connector 67"/>
          <p:cNvCxnSpPr>
            <a:stCxn id="67" idx="3"/>
            <a:endCxn id="14" idx="1"/>
          </p:cNvCxnSpPr>
          <p:nvPr/>
        </p:nvCxnSpPr>
        <p:spPr>
          <a:xfrm>
            <a:off x="5210195" y="4063109"/>
            <a:ext cx="541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48958" y="3653056"/>
            <a:ext cx="104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Library</a:t>
            </a:r>
          </a:p>
          <a:p>
            <a:pPr algn="ctr"/>
            <a:r>
              <a:rPr lang="en-US" b="1" dirty="0" smtClean="0"/>
              <a:t>Files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0380983" y="2019433"/>
            <a:ext cx="1616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Linker File Option with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–T flag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0924" y="5845793"/>
            <a:ext cx="7392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Xlinker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linker_file.lds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,–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T,linker_file.lds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765726" y="3953304"/>
            <a:ext cx="5042733" cy="1715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Liking and Locating (</a:t>
            </a:r>
            <a:r>
              <a:rPr lang="en-US" sz="2200" b="1" dirty="0" err="1" smtClean="0">
                <a:solidFill>
                  <a:schemeClr val="tx1"/>
                </a:solidFill>
              </a:rPr>
              <a:t>ld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Linkers [S3a]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10703312" cy="1799648"/>
          </a:xfrm>
        </p:spPr>
        <p:txBody>
          <a:bodyPr>
            <a:normAutofit/>
          </a:bodyPr>
          <a:lstStyle/>
          <a:p>
            <a:r>
              <a:rPr lang="en-US" dirty="0" smtClean="0"/>
              <a:t>Combines all of objects files into a single executable</a:t>
            </a:r>
          </a:p>
          <a:p>
            <a:pPr lvl="1"/>
            <a:r>
              <a:rPr lang="en-US" dirty="0" smtClean="0"/>
              <a:t>Object code uses </a:t>
            </a:r>
            <a:r>
              <a:rPr lang="en-US" b="1" dirty="0" smtClean="0"/>
              <a:t>symbols</a:t>
            </a:r>
            <a:r>
              <a:rPr lang="en-US" dirty="0" smtClean="0"/>
              <a:t> to reference other functions/variables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055858" y="4678071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13360" y="4681727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45003" y="4655576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44101" y="4553546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7014961" y="4959838"/>
            <a:ext cx="398399" cy="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 flipV="1">
            <a:off x="8666726" y="4969593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5315654" y="4959838"/>
            <a:ext cx="429349" cy="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96090" y="3040518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7" idx="0"/>
          </p:cNvCxnSpPr>
          <p:nvPr/>
        </p:nvCxnSpPr>
        <p:spPr>
          <a:xfrm>
            <a:off x="8031069" y="3649041"/>
            <a:ext cx="8974" cy="1032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14455" y="4280964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24" name="Straight Arrow Connector 23"/>
          <p:cNvCxnSpPr>
            <a:stCxn id="23" idx="3"/>
            <a:endCxn id="6" idx="1"/>
          </p:cNvCxnSpPr>
          <p:nvPr/>
        </p:nvCxnSpPr>
        <p:spPr>
          <a:xfrm>
            <a:off x="3514399" y="4965938"/>
            <a:ext cx="541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8550" y="6000158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 flipV="1">
            <a:off x="1755175" y="4965938"/>
            <a:ext cx="894923" cy="365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4981" y="5907824"/>
            <a:ext cx="3235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Invoke the linker indirectly from compiler (and with no options)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49281" y="3006872"/>
            <a:ext cx="241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Input with –T option</a:t>
            </a:r>
          </a:p>
        </p:txBody>
      </p:sp>
    </p:spTree>
    <p:extLst>
      <p:ext uri="{BB962C8B-B14F-4D97-AF65-F5344CB8AC3E}">
        <p14:creationId xmlns:p14="http://schemas.microsoft.com/office/powerpoint/2010/main" val="17214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017004" y="3953304"/>
            <a:ext cx="5042733" cy="1715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Liking and Locating (</a:t>
            </a:r>
            <a:r>
              <a:rPr lang="en-US" sz="2200" b="1" dirty="0" err="1" smtClean="0">
                <a:solidFill>
                  <a:schemeClr val="tx1"/>
                </a:solidFill>
              </a:rPr>
              <a:t>ld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Linkers [S3b]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591945"/>
            <a:ext cx="10703312" cy="1799648"/>
          </a:xfrm>
        </p:spPr>
        <p:txBody>
          <a:bodyPr>
            <a:normAutofit/>
          </a:bodyPr>
          <a:lstStyle/>
          <a:p>
            <a:r>
              <a:rPr lang="en-US" dirty="0" smtClean="0"/>
              <a:t>Combines all of objects files into a single executable</a:t>
            </a:r>
          </a:p>
          <a:p>
            <a:pPr lvl="1"/>
            <a:r>
              <a:rPr lang="en-US" dirty="0" smtClean="0"/>
              <a:t>Object code uses </a:t>
            </a:r>
            <a:r>
              <a:rPr lang="en-US" b="1" dirty="0" smtClean="0"/>
              <a:t>symbols</a:t>
            </a:r>
            <a:r>
              <a:rPr lang="en-US" dirty="0" smtClean="0"/>
              <a:t> to reference other functions/variables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307136" y="4678071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4638" y="4681727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6281" y="4655576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95379" y="4553546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8266239" y="4959838"/>
            <a:ext cx="398399" cy="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 flipV="1">
            <a:off x="9918004" y="4969593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6566932" y="4959838"/>
            <a:ext cx="429349" cy="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47368" y="3040518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7" idx="0"/>
          </p:cNvCxnSpPr>
          <p:nvPr/>
        </p:nvCxnSpPr>
        <p:spPr>
          <a:xfrm>
            <a:off x="9282347" y="3649041"/>
            <a:ext cx="8974" cy="1032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665733" y="4280964"/>
            <a:ext cx="1099944" cy="1145600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24" name="Straight Arrow Connector 23"/>
          <p:cNvCxnSpPr>
            <a:stCxn id="23" idx="3"/>
            <a:endCxn id="6" idx="1"/>
          </p:cNvCxnSpPr>
          <p:nvPr/>
        </p:nvCxnSpPr>
        <p:spPr>
          <a:xfrm>
            <a:off x="4765677" y="4965938"/>
            <a:ext cx="541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8550" y="6000158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stCxn id="28" idx="3"/>
            <a:endCxn id="23" idx="1"/>
          </p:cNvCxnSpPr>
          <p:nvPr/>
        </p:nvCxnSpPr>
        <p:spPr>
          <a:xfrm>
            <a:off x="3236384" y="4941549"/>
            <a:ext cx="664992" cy="2438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4981" y="5907824"/>
            <a:ext cx="3235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Invoke the linker indirectly from compiler (and with no options)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700559" y="3006872"/>
            <a:ext cx="241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Input with –T option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4770" y="3832514"/>
            <a:ext cx="4717540" cy="19105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7096" y="3319215"/>
            <a:ext cx="45310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Cannot be executed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1852672" y="4319065"/>
            <a:ext cx="1383712" cy="12449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11001000011010010101101100111101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266" y="3782751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15281" y="4319065"/>
            <a:ext cx="1383712" cy="12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01101010101011101011100010101000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52672" y="3793402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memory.o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Object Files [S4a]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62254" y="4851400"/>
            <a:ext cx="5747267" cy="17904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__MEMORY_H__ */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278283" y="1396845"/>
            <a:ext cx="5747267" cy="29255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length;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= 0;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2500" y="360549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4832" y="4371441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7701" y="4135736"/>
            <a:ext cx="3156528" cy="2332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0862" y="965958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1790042"/>
            <a:ext cx="5097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Three source files (*.h &amp; *.c)</a:t>
            </a:r>
          </a:p>
          <a:p>
            <a:endParaRPr lang="en-US" sz="2800" dirty="0" smtClean="0"/>
          </a:p>
          <a:p>
            <a:r>
              <a:rPr lang="en-US" sz="2800" dirty="0" smtClean="0"/>
              <a:t>Must convert *.c files into object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57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Object Files [S4b]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262254" y="4851400"/>
            <a:ext cx="5747267" cy="17904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__MEMORY_H__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__MEMORY_H__ */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278283" y="1396845"/>
            <a:ext cx="5747267" cy="29255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length;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= 0;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2500" y="360549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44832" y="4371441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7701" y="4135736"/>
            <a:ext cx="3156528" cy="23327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memory.h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memzero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0862" y="965958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790042"/>
            <a:ext cx="477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object files have many </a:t>
            </a:r>
            <a:r>
              <a:rPr lang="en-US" sz="2800" b="1" dirty="0" smtClean="0"/>
              <a:t>symbols </a:t>
            </a:r>
            <a:r>
              <a:rPr lang="en-US" sz="2800" dirty="0" smtClean="0"/>
              <a:t>that need to be tracked and resolved 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1504604" y="5236933"/>
            <a:ext cx="1221970" cy="44065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84048" y="1734873"/>
            <a:ext cx="1221970" cy="44065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4" idx="1"/>
            <a:endCxn id="13" idx="3"/>
          </p:cNvCxnSpPr>
          <p:nvPr/>
        </p:nvCxnSpPr>
        <p:spPr>
          <a:xfrm flipH="1">
            <a:off x="2726574" y="1955203"/>
            <a:ext cx="4257474" cy="35020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Object Files [S4c]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698596" y="2326357"/>
            <a:ext cx="1383712" cy="12449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11001000011010010101101100111101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1084" y="1790043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main.o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97099" y="2326357"/>
            <a:ext cx="1383712" cy="1223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01101010101011101011100010101000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98596" y="1800694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memory.o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1790042"/>
            <a:ext cx="477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compilation, we have 2 object files (header file provide symbol reference)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0129" y="4600975"/>
            <a:ext cx="2937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/>
                </a:solidFill>
              </a:rPr>
              <a:t>m</a:t>
            </a:r>
            <a:r>
              <a:rPr lang="en-US" sz="2800" b="1" dirty="0" err="1" smtClean="0">
                <a:solidFill>
                  <a:schemeClr val="accent1"/>
                </a:solidFill>
              </a:rPr>
              <a:t>ain.o</a:t>
            </a:r>
            <a:r>
              <a:rPr lang="en-US" sz="2800" b="1" dirty="0" smtClean="0">
                <a:solidFill>
                  <a:schemeClr val="accent1"/>
                </a:solidFill>
              </a:rPr>
              <a:t> has references to symbols defined in </a:t>
            </a:r>
            <a:r>
              <a:rPr lang="en-US" sz="2800" b="1" dirty="0" err="1" smtClean="0">
                <a:solidFill>
                  <a:schemeClr val="accent1"/>
                </a:solidFill>
              </a:rPr>
              <a:t>memory.o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1626" y="4600975"/>
            <a:ext cx="2937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/>
                </a:solidFill>
              </a:rPr>
              <a:t>memory.o</a:t>
            </a:r>
            <a:r>
              <a:rPr lang="en-US" sz="2800" b="1" dirty="0" smtClean="0">
                <a:solidFill>
                  <a:schemeClr val="accent1"/>
                </a:solidFill>
              </a:rPr>
              <a:t> has the definitions of these special symbols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10390452" y="3571324"/>
            <a:ext cx="0" cy="10023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3737139"/>
            <a:ext cx="477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Object files are </a:t>
            </a:r>
            <a:r>
              <a:rPr lang="en-US" sz="2800" u="sng" dirty="0" smtClean="0"/>
              <a:t>NOT</a:t>
            </a:r>
            <a:r>
              <a:rPr lang="en-US" sz="2800" dirty="0" smtClean="0"/>
              <a:t> human readable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416017"/>
            <a:ext cx="477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Symbol tables track important references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17" idx="0"/>
            <a:endCxn id="10" idx="2"/>
          </p:cNvCxnSpPr>
          <p:nvPr/>
        </p:nvCxnSpPr>
        <p:spPr>
          <a:xfrm flipV="1">
            <a:off x="7288955" y="3550021"/>
            <a:ext cx="0" cy="10509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2976</Words>
  <Application>Microsoft Office PowerPoint</Application>
  <PresentationFormat>Widescreen</PresentationFormat>
  <Paragraphs>681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Embedded Software Essentials</vt:lpstr>
      <vt:lpstr>Copyright</vt:lpstr>
      <vt:lpstr>Linking and Locating [S1]</vt:lpstr>
      <vt:lpstr>Typical Build Process [S2]</vt:lpstr>
      <vt:lpstr>Linkers [S3a]</vt:lpstr>
      <vt:lpstr>Linkers [S3b]</vt:lpstr>
      <vt:lpstr>Linking Object Files [S4a]</vt:lpstr>
      <vt:lpstr>Linking Object Files [S4b]</vt:lpstr>
      <vt:lpstr>Linking Object Files [S4c]</vt:lpstr>
      <vt:lpstr>Linking Object Files [S4d]</vt:lpstr>
      <vt:lpstr>Libraries [S6a]</vt:lpstr>
      <vt:lpstr>Libraries [S6b]</vt:lpstr>
      <vt:lpstr>Linking Object Files [S7]</vt:lpstr>
      <vt:lpstr>Linking Object Files [S8]</vt:lpstr>
      <vt:lpstr>Linking Object Files [S9]</vt:lpstr>
      <vt:lpstr>Linker Files [S10]</vt:lpstr>
      <vt:lpstr>Linker Scripts Details [S11]</vt:lpstr>
      <vt:lpstr>Example Linker Script Contents [S12a]</vt:lpstr>
      <vt:lpstr>Example Linker Script Contents [S12b]</vt:lpstr>
      <vt:lpstr>Example Linker Script Contents [S12c]</vt:lpstr>
      <vt:lpstr>Example Linker Script Contents [S12c]</vt:lpstr>
      <vt:lpstr>Example Linker Script Contents [S12d]</vt:lpstr>
      <vt:lpstr>Example Linker Script Contents [S12e]</vt:lpstr>
      <vt:lpstr>Example Linker Script Contents [S12e]</vt:lpstr>
      <vt:lpstr>Example Linker Script Contents [S12c]</vt:lpstr>
      <vt:lpstr>Example Linker Script Contents [S12f]</vt:lpstr>
      <vt:lpstr>Memory Segments [S13a]</vt:lpstr>
      <vt:lpstr>Memory Segments [S13b]</vt:lpstr>
      <vt:lpstr>Memory Segments [S13c]</vt:lpstr>
      <vt:lpstr>Linker Flags [S14a]</vt:lpstr>
      <vt:lpstr>Passing Flags to Linker from Compiler [S14b]</vt:lpstr>
      <vt:lpstr>Executable File Formats [S15]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Essentials</dc:title>
  <dc:creator>Marisa Edwinson</dc:creator>
  <cp:lastModifiedBy>alex</cp:lastModifiedBy>
  <cp:revision>23</cp:revision>
  <dcterms:created xsi:type="dcterms:W3CDTF">2016-11-15T15:33:53Z</dcterms:created>
  <dcterms:modified xsi:type="dcterms:W3CDTF">2017-08-01T23:10:02Z</dcterms:modified>
</cp:coreProperties>
</file>