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19" r:id="rId3"/>
    <p:sldId id="289" r:id="rId4"/>
    <p:sldId id="305" r:id="rId5"/>
    <p:sldId id="296" r:id="rId6"/>
    <p:sldId id="294" r:id="rId7"/>
    <p:sldId id="295" r:id="rId8"/>
    <p:sldId id="288" r:id="rId9"/>
    <p:sldId id="310" r:id="rId10"/>
    <p:sldId id="293" r:id="rId11"/>
    <p:sldId id="311" r:id="rId12"/>
    <p:sldId id="313" r:id="rId13"/>
    <p:sldId id="314" r:id="rId14"/>
    <p:sldId id="315" r:id="rId15"/>
    <p:sldId id="316" r:id="rId16"/>
    <p:sldId id="31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C6FF"/>
    <a:srgbClr val="FF7D7D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8850" autoAdjust="0"/>
  </p:normalViewPr>
  <p:slideViewPr>
    <p:cSldViewPr snapToGrid="0">
      <p:cViewPr varScale="1">
        <p:scale>
          <a:sx n="56" d="100"/>
          <a:sy n="56" d="100"/>
        </p:scale>
        <p:origin x="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FF69-3AE2-4584-8D65-36B8478FA00D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F7672-AB13-4FAB-849B-901ED90C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differences between an MCU and a Embedded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these steps are combined</a:t>
            </a:r>
            <a:r>
              <a:rPr lang="en-US" baseline="0" dirty="0" smtClean="0"/>
              <a:t> in one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7672-AB13-4FAB-849B-901ED90C1B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7672-AB13-4FAB-849B-901ED90C1B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7672-AB13-4FAB-849B-901ED90C1B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https://www.gnu.org/graphics/agnuhead.html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7672-AB13-4FAB-849B-901ED90C1B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differences between an MCU and a Embedded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[picture] https://www.gnu.org/graphics/agnuhead.html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[2] GNU Make. Website. </a:t>
            </a:r>
            <a:r>
              <a:rPr lang="en-US" sz="1200" dirty="0" smtClean="0">
                <a:hlinkClick r:id="rId3"/>
              </a:rPr>
              <a:t>https://www.gnu.org/software/make/</a:t>
            </a:r>
            <a:r>
              <a:rPr lang="en-US" sz="1200" dirty="0" smtClean="0"/>
              <a:t>. 27 January 2016.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7672-AB13-4FAB-849B-901ED90C1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differences between an MCU and a Embedded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= Acorn RISC Machine</a:t>
            </a:r>
            <a:r>
              <a:rPr lang="en-US" baseline="0" dirty="0" smtClean="0"/>
              <a:t> – All </a:t>
            </a:r>
            <a:r>
              <a:rPr lang="en-US" baseline="0" dirty="0" err="1" smtClean="0"/>
              <a:t>risc</a:t>
            </a:r>
            <a:r>
              <a:rPr lang="en-US" baseline="0" dirty="0" smtClean="0"/>
              <a:t> processors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examples: ARM, MIPS, SPARC, IBM Power PC, </a:t>
            </a:r>
            <a:r>
              <a:rPr lang="en-US" baseline="0" dirty="0" err="1" smtClean="0"/>
              <a:t>AtmelAVR</a:t>
            </a:r>
            <a:endParaRPr lang="en-US" dirty="0" smtClean="0"/>
          </a:p>
          <a:p>
            <a:r>
              <a:rPr lang="en-US" dirty="0" err="1" smtClean="0"/>
              <a:t>Cisc</a:t>
            </a:r>
            <a:r>
              <a:rPr lang="en-US" dirty="0" smtClean="0"/>
              <a:t> Examples: x86, AMD, </a:t>
            </a:r>
            <a:r>
              <a:rPr lang="en-US" dirty="0" err="1" smtClean="0"/>
              <a:t>Motorolla</a:t>
            </a:r>
            <a:r>
              <a:rPr lang="en-US" dirty="0" smtClean="0"/>
              <a:t> 68k, PDP</a:t>
            </a:r>
          </a:p>
          <a:p>
            <a:r>
              <a:rPr lang="en-US" dirty="0" smtClean="0"/>
              <a:t>Give an example of reasons to have the two different:</a:t>
            </a:r>
          </a:p>
          <a:p>
            <a:r>
              <a:rPr lang="en-US" dirty="0" smtClean="0"/>
              <a:t>-Lots of specialized instructions which</a:t>
            </a:r>
            <a:r>
              <a:rPr lang="en-US" baseline="0" dirty="0" smtClean="0"/>
              <a:t> give some type of speed or efficiency boost, incorporate many operations with </a:t>
            </a:r>
            <a:r>
              <a:rPr lang="en-US" baseline="0" dirty="0" err="1" smtClean="0"/>
              <a:t>lds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strs</a:t>
            </a:r>
            <a:endParaRPr lang="en-US" baseline="0" dirty="0" smtClean="0"/>
          </a:p>
          <a:p>
            <a:r>
              <a:rPr lang="en-US" baseline="0" dirty="0" smtClean="0"/>
              <a:t>-a reduced Common set of instructions (frequently used)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instruction set computer, minimal instruction set computer, very long instruction word (VLIW)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= Acorn RISC Machine</a:t>
            </a:r>
            <a:r>
              <a:rPr lang="en-US" baseline="0" dirty="0" smtClean="0"/>
              <a:t> – All </a:t>
            </a:r>
            <a:r>
              <a:rPr lang="en-US" baseline="0" dirty="0" err="1" smtClean="0"/>
              <a:t>risc</a:t>
            </a:r>
            <a:r>
              <a:rPr lang="en-US" baseline="0" dirty="0" smtClean="0"/>
              <a:t> processors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examples: ARM, MIPS, SPARC, IBM Power PC, </a:t>
            </a:r>
            <a:r>
              <a:rPr lang="en-US" baseline="0" dirty="0" err="1" smtClean="0"/>
              <a:t>AtmelAVR</a:t>
            </a:r>
            <a:endParaRPr lang="en-US" dirty="0" smtClean="0"/>
          </a:p>
          <a:p>
            <a:r>
              <a:rPr lang="en-US" dirty="0" err="1" smtClean="0"/>
              <a:t>Cisc</a:t>
            </a:r>
            <a:r>
              <a:rPr lang="en-US" dirty="0" smtClean="0"/>
              <a:t> Examples: x86, AMD, </a:t>
            </a:r>
            <a:r>
              <a:rPr lang="en-US" dirty="0" err="1" smtClean="0"/>
              <a:t>Motorolla</a:t>
            </a:r>
            <a:r>
              <a:rPr lang="en-US" dirty="0" smtClean="0"/>
              <a:t> 68k, PDP</a:t>
            </a:r>
          </a:p>
          <a:p>
            <a:r>
              <a:rPr lang="en-US" dirty="0" smtClean="0"/>
              <a:t>Give an example of reasons to have the two different:</a:t>
            </a:r>
          </a:p>
          <a:p>
            <a:r>
              <a:rPr lang="en-US" dirty="0" smtClean="0"/>
              <a:t>-Lots of specialized instructions which</a:t>
            </a:r>
            <a:r>
              <a:rPr lang="en-US" baseline="0" dirty="0" smtClean="0"/>
              <a:t> give some type of speed or efficiency boost, incorporate many operations with </a:t>
            </a:r>
            <a:r>
              <a:rPr lang="en-US" baseline="0" dirty="0" err="1" smtClean="0"/>
              <a:t>lds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strs</a:t>
            </a:r>
            <a:endParaRPr lang="en-US" baseline="0" dirty="0" smtClean="0"/>
          </a:p>
          <a:p>
            <a:r>
              <a:rPr lang="en-US" baseline="0" dirty="0" smtClean="0"/>
              <a:t>-a reduced Common set of instructions (frequently used)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instruction set computer, minimal instruction set computer, very long instruction word (VLIW)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EE47-4C0E-4840-82AF-AE041ECF12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5910-6DA9-49FD-B394-57F3CD17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Make</a:t>
            </a:r>
          </a:p>
          <a:p>
            <a:r>
              <a:rPr lang="en-US" b="1" dirty="0"/>
              <a:t>C1 M2 V6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59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Make [S6]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1580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GNU Make </a:t>
            </a:r>
          </a:p>
          <a:p>
            <a:pPr lvl="1"/>
            <a:r>
              <a:rPr lang="en-US" dirty="0"/>
              <a:t>“Tool that controls the generation of executables and other non-source files of a program from the program’s source files.”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 smtClean="0"/>
              <a:t>GNU </a:t>
            </a:r>
            <a:r>
              <a:rPr lang="en-US" dirty="0"/>
              <a:t>= GNU’s Not Unix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of software, a</a:t>
            </a:r>
            <a:r>
              <a:rPr lang="en-US" b="1" dirty="0"/>
              <a:t> </a:t>
            </a:r>
            <a:r>
              <a:rPr lang="en-US" b="1" dirty="0">
                <a:solidFill>
                  <a:srgbClr val="25C6FF"/>
                </a:solidFill>
              </a:rPr>
              <a:t>Toolset</a:t>
            </a:r>
          </a:p>
          <a:p>
            <a:pPr lvl="1"/>
            <a:r>
              <a:rPr lang="en-US" dirty="0"/>
              <a:t>Contains GCC = GNUs Compiler Collection</a:t>
            </a:r>
          </a:p>
          <a:p>
            <a:endParaRPr lang="en-US" baseline="30000" dirty="0"/>
          </a:p>
          <a:p>
            <a:r>
              <a:rPr lang="en-US" dirty="0"/>
              <a:t>Make </a:t>
            </a:r>
            <a:r>
              <a:rPr lang="en-US" dirty="0" smtClean="0"/>
              <a:t>is our </a:t>
            </a:r>
            <a:r>
              <a:rPr lang="en-US" dirty="0"/>
              <a:t>Build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Determines what files need to be compiled/recompiled </a:t>
            </a:r>
            <a:r>
              <a:rPr lang="en-US" dirty="0"/>
              <a:t>in a </a:t>
            </a:r>
            <a:r>
              <a:rPr lang="en-US" dirty="0" smtClean="0"/>
              <a:t>project given a </a:t>
            </a:r>
            <a:r>
              <a:rPr lang="en-US" b="1" dirty="0" err="1" smtClean="0">
                <a:solidFill>
                  <a:srgbClr val="25C6FF"/>
                </a:solidFill>
              </a:rPr>
              <a:t>makefile</a:t>
            </a:r>
            <a:endParaRPr lang="en-US" b="1" dirty="0" smtClean="0">
              <a:solidFill>
                <a:srgbClr val="25C6FF"/>
              </a:solidFill>
            </a:endParaRPr>
          </a:p>
          <a:p>
            <a:pPr lvl="1"/>
            <a:r>
              <a:rPr lang="en-US" dirty="0" smtClean="0"/>
              <a:t>Helps generate build dependencies and other files</a:t>
            </a:r>
          </a:p>
          <a:p>
            <a:pPr lvl="1"/>
            <a:r>
              <a:rPr lang="en-US" dirty="0" smtClean="0"/>
              <a:t>Widely used and free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" descr=" [A GNU head]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9" y="2535168"/>
            <a:ext cx="1793674" cy="17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7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 Toolchain [S7a]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758" y="6119161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5139" y="5279548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67006" y="3787465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24508" y="3791121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56151" y="3764970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5249" y="3662940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3" idx="3"/>
            <a:endCxn id="12" idx="1"/>
          </p:cNvCxnSpPr>
          <p:nvPr/>
        </p:nvCxnSpPr>
        <p:spPr>
          <a:xfrm>
            <a:off x="1744285" y="5577079"/>
            <a:ext cx="540854" cy="573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18" idx="1"/>
          </p:cNvCxnSpPr>
          <p:nvPr/>
        </p:nvCxnSpPr>
        <p:spPr>
          <a:xfrm>
            <a:off x="8726109" y="4069232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 flipV="1">
            <a:off x="10377874" y="4078987"/>
            <a:ext cx="377375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9" idx="1"/>
          </p:cNvCxnSpPr>
          <p:nvPr/>
        </p:nvCxnSpPr>
        <p:spPr>
          <a:xfrm flipV="1">
            <a:off x="7026802" y="4069232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4" idx="3"/>
            <a:endCxn id="15" idx="0"/>
          </p:cNvCxnSpPr>
          <p:nvPr/>
        </p:nvCxnSpPr>
        <p:spPr>
          <a:xfrm>
            <a:off x="5226766" y="2584682"/>
            <a:ext cx="1170138" cy="120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0" idx="3"/>
            <a:endCxn id="15" idx="2"/>
          </p:cNvCxnSpPr>
          <p:nvPr/>
        </p:nvCxnSpPr>
        <p:spPr>
          <a:xfrm flipV="1">
            <a:off x="5228369" y="4363198"/>
            <a:ext cx="1168535" cy="1213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79958" y="2277617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36" idx="3"/>
            <a:endCxn id="27" idx="1"/>
          </p:cNvCxnSpPr>
          <p:nvPr/>
        </p:nvCxnSpPr>
        <p:spPr>
          <a:xfrm flipV="1">
            <a:off x="1739103" y="2590675"/>
            <a:ext cx="540855" cy="1198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24508" y="761141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4341" y="4892105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935" y="5007467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9984" y="5116453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9159" y="1906899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753" y="2022261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4802" y="2131247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128425" y="4892214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26822" y="1899708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45" name="Straight Arrow Connector 44"/>
          <p:cNvCxnSpPr>
            <a:stCxn id="27" idx="3"/>
            <a:endCxn id="44" idx="1"/>
          </p:cNvCxnSpPr>
          <p:nvPr/>
        </p:nvCxnSpPr>
        <p:spPr>
          <a:xfrm flipV="1">
            <a:off x="3669578" y="2584682"/>
            <a:ext cx="692887" cy="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40" idx="1"/>
          </p:cNvCxnSpPr>
          <p:nvPr/>
        </p:nvCxnSpPr>
        <p:spPr>
          <a:xfrm flipV="1">
            <a:off x="3674759" y="5577188"/>
            <a:ext cx="689309" cy="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8950" y="340643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1708894" y="4091405"/>
            <a:ext cx="541459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65183" y="1710489"/>
            <a:ext cx="8457604" cy="4377527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GNU Make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86193" y="807175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akefile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>
            <a:off x="6821172" y="1415698"/>
            <a:ext cx="0" cy="26364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781572" y="1369664"/>
            <a:ext cx="0" cy="263646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Makefiles</a:t>
            </a:r>
            <a:r>
              <a:rPr lang="en-US" dirty="0" smtClean="0"/>
              <a:t> [S8]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7000" y="1074700"/>
            <a:ext cx="10515600" cy="508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or more files used to tell </a:t>
            </a:r>
            <a:r>
              <a:rPr lang="en-US" b="1" dirty="0"/>
              <a:t>make</a:t>
            </a:r>
            <a:r>
              <a:rPr lang="en-US" dirty="0"/>
              <a:t> how to build a particular project</a:t>
            </a:r>
          </a:p>
          <a:p>
            <a:pPr lvl="1"/>
            <a:r>
              <a:rPr lang="en-US" dirty="0"/>
              <a:t>Invoked from the command line</a:t>
            </a:r>
          </a:p>
          <a:p>
            <a:endParaRPr lang="en-US" dirty="0"/>
          </a:p>
          <a:p>
            <a:r>
              <a:rPr lang="en-US" dirty="0" err="1"/>
              <a:t>Makefiles</a:t>
            </a:r>
            <a:r>
              <a:rPr lang="en-US" dirty="0"/>
              <a:t> have build </a:t>
            </a:r>
            <a:r>
              <a:rPr lang="en-US" b="1" dirty="0">
                <a:solidFill>
                  <a:srgbClr val="FFFF00"/>
                </a:solidFill>
              </a:rPr>
              <a:t>targets</a:t>
            </a:r>
            <a:r>
              <a:rPr lang="en-US" b="1" dirty="0"/>
              <a:t> </a:t>
            </a:r>
            <a:r>
              <a:rPr lang="en-US" dirty="0"/>
              <a:t>or build</a:t>
            </a:r>
            <a:r>
              <a:rPr lang="en-US" b="1" dirty="0"/>
              <a:t> rules</a:t>
            </a:r>
          </a:p>
          <a:p>
            <a:pPr lvl="1"/>
            <a:r>
              <a:rPr lang="en-US" dirty="0"/>
              <a:t>These are </a:t>
            </a:r>
            <a:r>
              <a:rPr lang="en-US" b="1" dirty="0"/>
              <a:t>recipes</a:t>
            </a:r>
            <a:r>
              <a:rPr lang="en-US" dirty="0"/>
              <a:t> for how to build a particular executable or non-source file</a:t>
            </a:r>
          </a:p>
          <a:p>
            <a:pPr lvl="1"/>
            <a:endParaRPr lang="en-US" dirty="0"/>
          </a:p>
          <a:p>
            <a:r>
              <a:rPr lang="en-US" dirty="0"/>
              <a:t>Executables can have </a:t>
            </a:r>
            <a:r>
              <a:rPr lang="en-US" b="1" dirty="0">
                <a:solidFill>
                  <a:srgbClr val="FFFF00"/>
                </a:solidFill>
              </a:rPr>
              <a:t>dependencies</a:t>
            </a:r>
          </a:p>
          <a:p>
            <a:pPr lvl="1"/>
            <a:r>
              <a:rPr lang="en-US" dirty="0"/>
              <a:t>Requirements needed for a particular recipe</a:t>
            </a:r>
          </a:p>
          <a:p>
            <a:pPr lvl="1"/>
            <a:r>
              <a:rPr lang="en-US" dirty="0"/>
              <a:t>These can be auto-generated from make</a:t>
            </a:r>
          </a:p>
          <a:p>
            <a:endParaRPr lang="en-US" dirty="0"/>
          </a:p>
          <a:p>
            <a:r>
              <a:rPr lang="en-US" dirty="0"/>
              <a:t>Can define variables/constants to use during compilation</a:t>
            </a:r>
          </a:p>
          <a:p>
            <a:pPr lvl="1"/>
            <a:r>
              <a:rPr lang="en-US" dirty="0"/>
              <a:t>Compiler </a:t>
            </a:r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 smtClean="0"/>
              <a:t>Compiler/Linker Options</a:t>
            </a:r>
          </a:p>
          <a:p>
            <a:pPr lvl="1"/>
            <a:r>
              <a:rPr lang="en-US" dirty="0" smtClean="0"/>
              <a:t>Architecture to build for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ESE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9931924" y="6471078"/>
            <a:ext cx="1309600" cy="16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C933F-E20D-4EA7-AE3F-45BCDA65D1A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259414" y="4828097"/>
            <a:ext cx="507076" cy="1279019"/>
          </a:xfrm>
          <a:prstGeom prst="rightBrace">
            <a:avLst/>
          </a:prstGeom>
          <a:ln w="12700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14243" y="4867443"/>
            <a:ext cx="1396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C6FF"/>
                </a:solidFill>
              </a:rPr>
              <a:t>Compile Time Switch</a:t>
            </a:r>
            <a:endParaRPr lang="en-US" sz="2400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Rules/Targets [S9]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68706" y="118432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multiple rules can be executed for any given instance of make that is run</a:t>
            </a:r>
          </a:p>
          <a:p>
            <a:pPr lvl="1"/>
            <a:r>
              <a:rPr lang="en-US" dirty="0"/>
              <a:t>Specify target you wish to execute when invoking make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make all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make clean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If no target is specified, defaults to first defined target in the </a:t>
            </a:r>
            <a:r>
              <a:rPr lang="en-US" dirty="0" err="1"/>
              <a:t>makefile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</a:p>
          <a:p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ESE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9931924" y="6471078"/>
            <a:ext cx="1309600" cy="1641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C933F-E20D-4EA7-AE3F-45BCDA65D1A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0800000">
            <a:off x="3975178" y="2961831"/>
            <a:ext cx="458431" cy="818870"/>
          </a:xfrm>
          <a:prstGeom prst="leftBrace">
            <a:avLst/>
          </a:prstGeom>
          <a:ln w="38100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204393" y="3140433"/>
            <a:ext cx="446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25C6FF"/>
                </a:solidFill>
              </a:rPr>
              <a:t>Example </a:t>
            </a:r>
            <a:r>
              <a:rPr lang="en-US" sz="2400" b="1" dirty="0" err="1" smtClean="0">
                <a:solidFill>
                  <a:srgbClr val="25C6FF"/>
                </a:solidFill>
              </a:rPr>
              <a:t>Makefile</a:t>
            </a:r>
            <a:r>
              <a:rPr lang="en-US" sz="2400" b="1" dirty="0" smtClean="0">
                <a:solidFill>
                  <a:srgbClr val="25C6FF"/>
                </a:solidFill>
              </a:rPr>
              <a:t> Targets</a:t>
            </a:r>
            <a:endParaRPr lang="en-US" sz="24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065183" y="1820779"/>
            <a:ext cx="8457604" cy="4276534"/>
          </a:xfrm>
          <a:prstGeom prst="rect">
            <a:avLst/>
          </a:prstGeom>
          <a:solidFill>
            <a:srgbClr val="9DC3E6">
              <a:alpha val="6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600">
                <a:solidFill>
                  <a:schemeClr val="tx1"/>
                </a:solidFill>
              </a:rPr>
              <a:t>GNU Make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Compiler Collection [S10]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1758" y="612845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Source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5139" y="5288845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649" y="6097313"/>
            <a:ext cx="17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 Files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67006" y="3796762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24508" y="3800418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56151" y="3774267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5249" y="3672237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3" idx="3"/>
            <a:endCxn id="12" idx="1"/>
          </p:cNvCxnSpPr>
          <p:nvPr/>
        </p:nvCxnSpPr>
        <p:spPr>
          <a:xfrm>
            <a:off x="1744285" y="5586376"/>
            <a:ext cx="540854" cy="5731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18" idx="1"/>
          </p:cNvCxnSpPr>
          <p:nvPr/>
        </p:nvCxnSpPr>
        <p:spPr>
          <a:xfrm>
            <a:off x="8726109" y="4078529"/>
            <a:ext cx="398399" cy="975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 flipV="1">
            <a:off x="10377874" y="4088284"/>
            <a:ext cx="377375" cy="1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9" idx="1"/>
          </p:cNvCxnSpPr>
          <p:nvPr/>
        </p:nvCxnSpPr>
        <p:spPr>
          <a:xfrm flipV="1">
            <a:off x="7026802" y="4078529"/>
            <a:ext cx="429349" cy="6100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4" idx="3"/>
            <a:endCxn id="15" idx="0"/>
          </p:cNvCxnSpPr>
          <p:nvPr/>
        </p:nvCxnSpPr>
        <p:spPr>
          <a:xfrm>
            <a:off x="5226766" y="2593979"/>
            <a:ext cx="1170138" cy="1202783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0" idx="3"/>
            <a:endCxn id="15" idx="2"/>
          </p:cNvCxnSpPr>
          <p:nvPr/>
        </p:nvCxnSpPr>
        <p:spPr>
          <a:xfrm flipV="1">
            <a:off x="5228369" y="4372495"/>
            <a:ext cx="1168535" cy="1213990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79958" y="2286914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36" idx="3"/>
            <a:endCxn id="27" idx="1"/>
          </p:cNvCxnSpPr>
          <p:nvPr/>
        </p:nvCxnSpPr>
        <p:spPr>
          <a:xfrm flipV="1">
            <a:off x="1739103" y="2599972"/>
            <a:ext cx="540855" cy="1198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24508" y="978462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18" idx="0"/>
          </p:cNvCxnSpPr>
          <p:nvPr/>
        </p:nvCxnSpPr>
        <p:spPr>
          <a:xfrm flipH="1">
            <a:off x="9751191" y="1586985"/>
            <a:ext cx="8296" cy="2213433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341" y="490140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935" y="501676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9984" y="512575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9159" y="1916196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753" y="2031558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4802" y="2140544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128425" y="490151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26822" y="1909005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45" name="Straight Arrow Connector 44"/>
          <p:cNvCxnSpPr>
            <a:stCxn id="27" idx="3"/>
            <a:endCxn id="44" idx="1"/>
          </p:cNvCxnSpPr>
          <p:nvPr/>
        </p:nvCxnSpPr>
        <p:spPr>
          <a:xfrm flipV="1">
            <a:off x="3669578" y="2593979"/>
            <a:ext cx="692887" cy="5993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40" idx="1"/>
          </p:cNvCxnSpPr>
          <p:nvPr/>
        </p:nvCxnSpPr>
        <p:spPr>
          <a:xfrm flipV="1">
            <a:off x="3674759" y="5586485"/>
            <a:ext cx="689309" cy="5622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8950" y="3415728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51" name="Straight Arrow Connector 50"/>
          <p:cNvCxnSpPr>
            <a:stCxn id="50" idx="3"/>
            <a:endCxn id="15" idx="1"/>
          </p:cNvCxnSpPr>
          <p:nvPr/>
        </p:nvCxnSpPr>
        <p:spPr>
          <a:xfrm flipV="1">
            <a:off x="1708894" y="4084629"/>
            <a:ext cx="4058112" cy="16073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86193" y="978461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akefile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>
            <a:off x="6821172" y="1586984"/>
            <a:ext cx="0" cy="26364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-Shape 53"/>
          <p:cNvSpPr/>
          <p:nvPr/>
        </p:nvSpPr>
        <p:spPr>
          <a:xfrm rot="10800000" flipV="1">
            <a:off x="3843952" y="2585880"/>
            <a:ext cx="8044346" cy="3798200"/>
          </a:xfrm>
          <a:prstGeom prst="corner">
            <a:avLst>
              <a:gd name="adj1" fmla="val 40889"/>
              <a:gd name="adj2" fmla="val 3984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77460" y="1666198"/>
            <a:ext cx="7824611" cy="29847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rgbClr val="002060"/>
                </a:solidFill>
              </a:rPr>
              <a:t>GNU Make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100310" y="4854373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57" name="TextBox 5"/>
          <p:cNvSpPr txBox="1"/>
          <p:nvPr/>
        </p:nvSpPr>
        <p:spPr>
          <a:xfrm>
            <a:off x="3988331" y="6021797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Object Files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407645" y="4957593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60045" y="5109993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12445" y="5263369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21736" y="5257046"/>
            <a:ext cx="1269958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Map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13378" y="2734530"/>
            <a:ext cx="1280175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97" idx="3"/>
          </p:cNvCxnSpPr>
          <p:nvPr/>
        </p:nvCxnSpPr>
        <p:spPr>
          <a:xfrm>
            <a:off x="1346754" y="4305018"/>
            <a:ext cx="939019" cy="0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3"/>
            <a:endCxn id="67" idx="1"/>
          </p:cNvCxnSpPr>
          <p:nvPr/>
        </p:nvCxnSpPr>
        <p:spPr>
          <a:xfrm flipV="1">
            <a:off x="10102071" y="3150577"/>
            <a:ext cx="411307" cy="7999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1" idx="3"/>
            <a:endCxn id="55" idx="1"/>
          </p:cNvCxnSpPr>
          <p:nvPr/>
        </p:nvCxnSpPr>
        <p:spPr>
          <a:xfrm flipV="1">
            <a:off x="1327458" y="3158576"/>
            <a:ext cx="950002" cy="629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749627" y="68733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>
          <a:xfrm>
            <a:off x="9384606" y="1295856"/>
            <a:ext cx="1" cy="38245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03390" y="651482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r>
              <a:rPr lang="en-US" dirty="0" smtClean="0">
                <a:solidFill>
                  <a:schemeClr val="tx1"/>
                </a:solidFill>
              </a:rPr>
              <a:t>(s)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7538369" y="1260005"/>
            <a:ext cx="1" cy="449593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0" idx="1"/>
          </p:cNvCxnSpPr>
          <p:nvPr/>
        </p:nvCxnSpPr>
        <p:spPr>
          <a:xfrm rot="16200000" flipH="1">
            <a:off x="3864788" y="4774496"/>
            <a:ext cx="971200" cy="724114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3"/>
            <a:endCxn id="55" idx="2"/>
          </p:cNvCxnSpPr>
          <p:nvPr/>
        </p:nvCxnSpPr>
        <p:spPr>
          <a:xfrm flipV="1">
            <a:off x="5554786" y="4650953"/>
            <a:ext cx="634980" cy="971200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0"/>
          <p:cNvSpPr txBox="1"/>
          <p:nvPr/>
        </p:nvSpPr>
        <p:spPr>
          <a:xfrm>
            <a:off x="9750543" y="5929464"/>
            <a:ext cx="217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</a:rPr>
              <a:t>Generated Files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46810" y="3759789"/>
            <a:ext cx="1099944" cy="866110"/>
            <a:chOff x="637154" y="4667517"/>
            <a:chExt cx="1099944" cy="866110"/>
          </a:xfrm>
        </p:grpSpPr>
        <p:sp>
          <p:nvSpPr>
            <p:cNvPr id="95" name="Rectangle 94"/>
            <p:cNvSpPr/>
            <p:nvPr/>
          </p:nvSpPr>
          <p:spPr>
            <a:xfrm>
              <a:off x="637154" y="4667517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6748" y="4782879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72797" y="4891865"/>
              <a:ext cx="864301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3030" y="1577326"/>
            <a:ext cx="1099944" cy="795180"/>
            <a:chOff x="384411" y="1441320"/>
            <a:chExt cx="1099944" cy="795180"/>
          </a:xfrm>
        </p:grpSpPr>
        <p:sp>
          <p:nvSpPr>
            <p:cNvPr id="92" name="Rectangle 91"/>
            <p:cNvSpPr/>
            <p:nvPr/>
          </p:nvSpPr>
          <p:spPr>
            <a:xfrm>
              <a:off x="384411" y="1441320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4005" y="1556682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0054" y="1665668"/>
              <a:ext cx="864301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27514" y="2697699"/>
            <a:ext cx="1099944" cy="781322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82" name="Straight Arrow Connector 81"/>
          <p:cNvCxnSpPr>
            <a:stCxn id="94" idx="3"/>
          </p:cNvCxnSpPr>
          <p:nvPr/>
        </p:nvCxnSpPr>
        <p:spPr>
          <a:xfrm>
            <a:off x="1302974" y="2087090"/>
            <a:ext cx="982799" cy="1118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1" idx="0"/>
          </p:cNvCxnSpPr>
          <p:nvPr/>
        </p:nvCxnSpPr>
        <p:spPr>
          <a:xfrm flipH="1">
            <a:off x="9056715" y="4625899"/>
            <a:ext cx="1" cy="63114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97806" y="5262251"/>
            <a:ext cx="1380523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 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288067" y="4625899"/>
            <a:ext cx="1" cy="636352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38"/>
          <p:cNvSpPr txBox="1"/>
          <p:nvPr/>
        </p:nvSpPr>
        <p:spPr>
          <a:xfrm>
            <a:off x="704920" y="57112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54" idx="0"/>
          </p:cNvCxnSpPr>
          <p:nvPr/>
        </p:nvCxnSpPr>
        <p:spPr>
          <a:xfrm flipV="1">
            <a:off x="2733039" y="5607557"/>
            <a:ext cx="1110913" cy="334531"/>
          </a:xfrm>
          <a:prstGeom prst="straightConnector1">
            <a:avLst/>
          </a:prstGeom>
          <a:ln w="1905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</p:spPr>
        <p:txBody>
          <a:bodyPr>
            <a:normAutofit/>
          </a:bodyPr>
          <a:lstStyle/>
          <a:p>
            <a:r>
              <a:rPr lang="en-US" dirty="0" smtClean="0"/>
              <a:t>Build System [S11]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and Make </a:t>
            </a:r>
            <a:r>
              <a:rPr lang="en-US" dirty="0" err="1" smtClean="0"/>
              <a:t>Autogeneration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00" y="1156087"/>
            <a:ext cx="8154600" cy="3837238"/>
          </a:xfrm>
        </p:spPr>
        <p:txBody>
          <a:bodyPr/>
          <a:lstStyle/>
          <a:p>
            <a:r>
              <a:rPr lang="en-US" dirty="0" smtClean="0"/>
              <a:t>Your IDE typically will list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r>
              <a:rPr lang="en-US" dirty="0" smtClean="0"/>
              <a:t>, output files, and executables in the project explorer</a:t>
            </a:r>
          </a:p>
          <a:p>
            <a:endParaRPr lang="en-US" dirty="0"/>
          </a:p>
          <a:p>
            <a:r>
              <a:rPr lang="en-US" dirty="0" smtClean="0"/>
              <a:t>IDE will dynamically create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r>
              <a:rPr lang="en-US" dirty="0" smtClean="0"/>
              <a:t> through the use of file auto-generation</a:t>
            </a:r>
          </a:p>
          <a:p>
            <a:pPr lvl="1"/>
            <a:r>
              <a:rPr lang="en-US" dirty="0" smtClean="0"/>
              <a:t>Software teams DO NOT use IDE </a:t>
            </a:r>
            <a:r>
              <a:rPr lang="en-US" dirty="0" err="1" smtClean="0"/>
              <a:t>autogenerated</a:t>
            </a:r>
            <a:r>
              <a:rPr lang="en-US" dirty="0" smtClean="0"/>
              <a:t> build systems, they create their 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805" t="9462" r="45505" b="84850"/>
          <a:stretch/>
        </p:blipFill>
        <p:spPr>
          <a:xfrm>
            <a:off x="838200" y="5806250"/>
            <a:ext cx="8077200" cy="735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7515" y="400120"/>
            <a:ext cx="269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Kinetis</a:t>
            </a:r>
            <a:r>
              <a:rPr lang="en-US" dirty="0" smtClean="0">
                <a:solidFill>
                  <a:schemeClr val="bg1"/>
                </a:solidFill>
              </a:rPr>
              <a:t> Design Studio Make Build System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00" t="13961" r="75059" b="35549"/>
          <a:stretch/>
        </p:blipFill>
        <p:spPr>
          <a:xfrm>
            <a:off x="9373571" y="1050758"/>
            <a:ext cx="2441440" cy="52174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73571" y="1872052"/>
            <a:ext cx="2441440" cy="379081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3571" y="1266662"/>
            <a:ext cx="2441440" cy="42402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8179200" y="2109600"/>
            <a:ext cx="1194371" cy="154990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8236800" y="1478675"/>
            <a:ext cx="1136771" cy="33572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5293976"/>
            <a:ext cx="8077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Banner that gets inserted at the top of all of your auto-generated files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73571" y="5720515"/>
            <a:ext cx="2441440" cy="547738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73571" y="1752544"/>
            <a:ext cx="2441440" cy="61856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73571" y="971462"/>
            <a:ext cx="2441440" cy="264272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and Make </a:t>
            </a:r>
            <a:r>
              <a:rPr lang="en-US" dirty="0" err="1" smtClean="0"/>
              <a:t>Autogeneration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805" t="9462" r="45505" b="84850"/>
          <a:stretch/>
        </p:blipFill>
        <p:spPr>
          <a:xfrm>
            <a:off x="838200" y="5806250"/>
            <a:ext cx="8077200" cy="735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00" t="13961" r="75059" b="35549"/>
          <a:stretch/>
        </p:blipFill>
        <p:spPr>
          <a:xfrm>
            <a:off x="9373571" y="1050758"/>
            <a:ext cx="2441440" cy="52174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73571" y="4472766"/>
            <a:ext cx="2441440" cy="24361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3571" y="2856445"/>
            <a:ext cx="2441440" cy="42402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5293976"/>
            <a:ext cx="8077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Banner that gets inserted at the top of all of your auto-generated files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8373600" y="3068458"/>
            <a:ext cx="999971" cy="97074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8272800" y="4284000"/>
            <a:ext cx="1124835" cy="127309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89614" y="4873816"/>
            <a:ext cx="2441440" cy="41205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97635" y="5435287"/>
            <a:ext cx="2441440" cy="24361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73600" y="4176000"/>
            <a:ext cx="1024035" cy="44069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8272800" y="4176000"/>
            <a:ext cx="1116814" cy="90384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98200" y="1156087"/>
            <a:ext cx="8154600" cy="3837238"/>
          </a:xfrm>
        </p:spPr>
        <p:txBody>
          <a:bodyPr/>
          <a:lstStyle/>
          <a:p>
            <a:r>
              <a:rPr lang="en-US" dirty="0" smtClean="0"/>
              <a:t>Your IDE typically will list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r>
              <a:rPr lang="en-US" dirty="0" smtClean="0"/>
              <a:t>, output files, and executables in the project explorer</a:t>
            </a:r>
          </a:p>
          <a:p>
            <a:endParaRPr lang="en-US" dirty="0"/>
          </a:p>
          <a:p>
            <a:r>
              <a:rPr lang="en-US" dirty="0" smtClean="0"/>
              <a:t>IDE will dynamically create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r>
              <a:rPr lang="en-US" dirty="0" smtClean="0"/>
              <a:t> through the use of file auto-generation</a:t>
            </a:r>
          </a:p>
          <a:p>
            <a:pPr lvl="1"/>
            <a:r>
              <a:rPr lang="en-US" dirty="0" smtClean="0"/>
              <a:t>Software teams DO NOT use IDE </a:t>
            </a:r>
            <a:r>
              <a:rPr lang="en-US" dirty="0" err="1" smtClean="0"/>
              <a:t>autogenerated</a:t>
            </a:r>
            <a:r>
              <a:rPr lang="en-US" dirty="0" smtClean="0"/>
              <a:t> build systems, they create their own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73571" y="1046451"/>
            <a:ext cx="2441440" cy="1809994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349507" y="3280471"/>
            <a:ext cx="2489568" cy="1169319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97635" y="4753490"/>
            <a:ext cx="2441440" cy="78913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81593" y="5310948"/>
            <a:ext cx="2441440" cy="82926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73571" y="5702699"/>
            <a:ext cx="2441440" cy="656899"/>
          </a:xfrm>
          <a:prstGeom prst="rect">
            <a:avLst/>
          </a:prstGeom>
          <a:solidFill>
            <a:srgbClr val="00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247515" y="400120"/>
            <a:ext cx="269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Kinetis</a:t>
            </a:r>
            <a:r>
              <a:rPr lang="en-US" dirty="0" smtClean="0">
                <a:solidFill>
                  <a:schemeClr val="bg1"/>
                </a:solidFill>
              </a:rPr>
              <a:t> Design Studio Make Build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4772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Manually [S1a]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Building can be tedious</a:t>
            </a:r>
          </a:p>
          <a:p>
            <a:pPr lvl="1"/>
            <a:r>
              <a:rPr lang="en-US" dirty="0" smtClean="0"/>
              <a:t>Many GCC flags</a:t>
            </a:r>
          </a:p>
          <a:p>
            <a:pPr lvl="1"/>
            <a:r>
              <a:rPr lang="en-US" dirty="0"/>
              <a:t>Many independent commands</a:t>
            </a:r>
          </a:p>
          <a:p>
            <a:pPr lvl="1"/>
            <a:r>
              <a:rPr lang="en-US" dirty="0"/>
              <a:t>Many build targets</a:t>
            </a:r>
          </a:p>
          <a:p>
            <a:pPr lvl="1"/>
            <a:r>
              <a:rPr lang="en-US" dirty="0"/>
              <a:t>Many supported architectures</a:t>
            </a:r>
          </a:p>
          <a:p>
            <a:pPr lvl="1"/>
            <a:r>
              <a:rPr lang="en-US" dirty="0" smtClean="0"/>
              <a:t>Many source files</a:t>
            </a:r>
          </a:p>
          <a:p>
            <a:pPr lvl="1"/>
            <a:endParaRPr lang="en-US" dirty="0"/>
          </a:p>
          <a:p>
            <a:r>
              <a:rPr lang="en-US" dirty="0" smtClean="0"/>
              <a:t>Building manually can </a:t>
            </a:r>
          </a:p>
          <a:p>
            <a:pPr lvl="1"/>
            <a:r>
              <a:rPr lang="en-US" dirty="0" smtClean="0"/>
              <a:t>Cause Consistency issues</a:t>
            </a:r>
          </a:p>
          <a:p>
            <a:pPr lvl="1"/>
            <a:r>
              <a:rPr lang="en-US" dirty="0"/>
              <a:t>Waste </a:t>
            </a:r>
            <a:r>
              <a:rPr lang="en-US" dirty="0" smtClean="0"/>
              <a:t>development 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31429" y="3136966"/>
            <a:ext cx="39341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Linux Kernel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*.c Files: 23,000+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*.h Files: 18,000+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*.S Files: 1,400+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2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Manually [S1b]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Building can be tedious</a:t>
            </a:r>
          </a:p>
          <a:p>
            <a:pPr lvl="1"/>
            <a:r>
              <a:rPr lang="en-US" dirty="0"/>
              <a:t>Many GCC flags</a:t>
            </a:r>
          </a:p>
          <a:p>
            <a:pPr lvl="1"/>
            <a:r>
              <a:rPr lang="en-US" dirty="0"/>
              <a:t>Many independent commands</a:t>
            </a:r>
          </a:p>
          <a:p>
            <a:pPr lvl="1"/>
            <a:r>
              <a:rPr lang="en-US" dirty="0"/>
              <a:t>Many build targets</a:t>
            </a:r>
          </a:p>
          <a:p>
            <a:pPr lvl="1"/>
            <a:r>
              <a:rPr lang="en-US" dirty="0"/>
              <a:t>Many supported architectures</a:t>
            </a:r>
          </a:p>
          <a:p>
            <a:pPr lvl="1"/>
            <a:r>
              <a:rPr lang="en-US" dirty="0"/>
              <a:t>Many source files</a:t>
            </a:r>
          </a:p>
          <a:p>
            <a:pPr lvl="1"/>
            <a:endParaRPr lang="en-US" dirty="0"/>
          </a:p>
          <a:p>
            <a:r>
              <a:rPr lang="en-US" dirty="0" smtClean="0"/>
              <a:t>Building manually can </a:t>
            </a:r>
          </a:p>
          <a:p>
            <a:pPr lvl="1"/>
            <a:r>
              <a:rPr lang="en-US" dirty="0" smtClean="0"/>
              <a:t>Cause Consistency issues</a:t>
            </a:r>
          </a:p>
          <a:p>
            <a:pPr lvl="1"/>
            <a:r>
              <a:rPr lang="en-US" dirty="0"/>
              <a:t>Waste </a:t>
            </a:r>
            <a:r>
              <a:rPr lang="en-US" dirty="0" smtClean="0"/>
              <a:t>development time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0800000">
            <a:off x="5615512" y="2013590"/>
            <a:ext cx="870307" cy="239369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9414" y="2610272"/>
            <a:ext cx="446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Manually compiling each file and linking is </a:t>
            </a:r>
            <a:r>
              <a:rPr lang="en-US" sz="2400" b="1" u="sng" dirty="0" smtClean="0">
                <a:solidFill>
                  <a:schemeClr val="accent1"/>
                </a:solidFill>
              </a:rPr>
              <a:t>NOT</a:t>
            </a:r>
            <a:r>
              <a:rPr lang="en-US" sz="2400" b="1" dirty="0" smtClean="0">
                <a:solidFill>
                  <a:schemeClr val="accent1"/>
                </a:solidFill>
              </a:rPr>
              <a:t> scalable for large software projects or large teams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0418" y="5142954"/>
            <a:ext cx="271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Large chance for human error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28133" y="5279892"/>
            <a:ext cx="2598549" cy="4287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Compile in KDS [S2a]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565" y="2316725"/>
            <a:ext cx="11262209" cy="4278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12:27:47 **** Build of configuration Debug for project project2 ****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make all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file: ../Sources/</a:t>
            </a:r>
            <a:r>
              <a:rPr lang="en-US" sz="800" b="1" dirty="0" err="1">
                <a:solidFill>
                  <a:srgbClr val="002060"/>
                </a:solidFill>
              </a:rPr>
              <a:t>main.c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dirty="0"/>
              <a:t>arm-none-</a:t>
            </a:r>
            <a:r>
              <a:rPr lang="en-US" sz="800" dirty="0" err="1"/>
              <a:t>eabi</a:t>
            </a:r>
            <a:r>
              <a:rPr lang="en-US" sz="800" dirty="0"/>
              <a:t>-</a:t>
            </a:r>
            <a:r>
              <a:rPr lang="en-US" sz="800" dirty="0" err="1"/>
              <a:t>gcc</a:t>
            </a:r>
            <a:r>
              <a:rPr lang="en-US" sz="800" dirty="0"/>
              <a:t> -</a:t>
            </a:r>
            <a:r>
              <a:rPr lang="en-US" sz="800" dirty="0" err="1"/>
              <a:t>mcpu</a:t>
            </a:r>
            <a:r>
              <a:rPr lang="en-US" sz="800" dirty="0"/>
              <a:t>=cortex-m0plus -</a:t>
            </a:r>
            <a:r>
              <a:rPr lang="en-US" sz="800" dirty="0" err="1"/>
              <a:t>mthumb</a:t>
            </a:r>
            <a:r>
              <a:rPr lang="en-US" sz="800" dirty="0"/>
              <a:t> -O0 -</a:t>
            </a:r>
            <a:r>
              <a:rPr lang="en-US" sz="800" dirty="0" err="1"/>
              <a:t>fmessage</a:t>
            </a:r>
            <a:r>
              <a:rPr lang="en-US" sz="800" dirty="0"/>
              <a:t>-length=0 -</a:t>
            </a:r>
            <a:r>
              <a:rPr lang="en-US" sz="800" dirty="0" err="1"/>
              <a:t>fsigned</a:t>
            </a:r>
            <a:r>
              <a:rPr lang="en-US" sz="800" dirty="0"/>
              <a:t>-char -</a:t>
            </a:r>
            <a:r>
              <a:rPr lang="en-US" sz="800" dirty="0" err="1"/>
              <a:t>ffunction</a:t>
            </a:r>
            <a:r>
              <a:rPr lang="en-US" sz="800" dirty="0"/>
              <a:t>-sections -</a:t>
            </a:r>
            <a:r>
              <a:rPr lang="en-US" sz="800" dirty="0" err="1"/>
              <a:t>fdata</a:t>
            </a:r>
            <a:r>
              <a:rPr lang="en-US" sz="800" dirty="0"/>
              <a:t>-sections  -g3 -DTIMER_INTERRUPT=0 -I"../Sources" -I"../Includes" -</a:t>
            </a:r>
            <a:r>
              <a:rPr lang="en-US" sz="800" dirty="0" err="1"/>
              <a:t>std</a:t>
            </a:r>
            <a:r>
              <a:rPr lang="en-US" sz="800" dirty="0"/>
              <a:t>=c99 -MMD -MP -</a:t>
            </a:r>
            <a:r>
              <a:rPr lang="en-US" sz="800" dirty="0" err="1"/>
              <a:t>MF"Sources</a:t>
            </a:r>
            <a:r>
              <a:rPr lang="en-US" sz="800" dirty="0"/>
              <a:t>/</a:t>
            </a:r>
            <a:r>
              <a:rPr lang="en-US" sz="800" dirty="0" err="1"/>
              <a:t>main.d</a:t>
            </a:r>
            <a:r>
              <a:rPr lang="en-US" sz="800" dirty="0"/>
              <a:t>" -</a:t>
            </a:r>
            <a:r>
              <a:rPr lang="en-US" sz="800" dirty="0" err="1"/>
              <a:t>MT"Sources</a:t>
            </a:r>
            <a:r>
              <a:rPr lang="en-US" sz="800" dirty="0"/>
              <a:t>/</a:t>
            </a:r>
            <a:r>
              <a:rPr lang="en-US" sz="800" dirty="0" err="1"/>
              <a:t>main.o</a:t>
            </a:r>
            <a:r>
              <a:rPr lang="en-US" sz="800" dirty="0"/>
              <a:t>" -c -o "Sources/</a:t>
            </a:r>
            <a:r>
              <a:rPr lang="en-US" sz="800" dirty="0" err="1"/>
              <a:t>main.o</a:t>
            </a:r>
            <a:r>
              <a:rPr lang="en-US" sz="800" dirty="0"/>
              <a:t>" "../Sources/</a:t>
            </a:r>
            <a:r>
              <a:rPr lang="en-US" sz="800" dirty="0" err="1"/>
              <a:t>main.c</a:t>
            </a:r>
            <a:r>
              <a:rPr lang="en-US" sz="800" dirty="0"/>
              <a:t>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../Sources/</a:t>
            </a:r>
            <a:r>
              <a:rPr lang="en-US" sz="800" b="1" dirty="0" err="1">
                <a:solidFill>
                  <a:srgbClr val="002060"/>
                </a:solidFill>
              </a:rPr>
              <a:t>main.c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file: ../Sources/</a:t>
            </a:r>
            <a:r>
              <a:rPr lang="en-US" sz="800" b="1" dirty="0" err="1">
                <a:solidFill>
                  <a:srgbClr val="002060"/>
                </a:solidFill>
              </a:rPr>
              <a:t>memory.c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dirty="0"/>
              <a:t>arm-none-</a:t>
            </a:r>
            <a:r>
              <a:rPr lang="en-US" sz="800" dirty="0" err="1"/>
              <a:t>eabi</a:t>
            </a:r>
            <a:r>
              <a:rPr lang="en-US" sz="800" dirty="0"/>
              <a:t>-</a:t>
            </a:r>
            <a:r>
              <a:rPr lang="en-US" sz="800" dirty="0" err="1"/>
              <a:t>gcc</a:t>
            </a:r>
            <a:r>
              <a:rPr lang="en-US" sz="800" dirty="0"/>
              <a:t> -</a:t>
            </a:r>
            <a:r>
              <a:rPr lang="en-US" sz="800" dirty="0" err="1"/>
              <a:t>mcpu</a:t>
            </a:r>
            <a:r>
              <a:rPr lang="en-US" sz="800" dirty="0"/>
              <a:t>=cortex-m0plus -</a:t>
            </a:r>
            <a:r>
              <a:rPr lang="en-US" sz="800" dirty="0" err="1"/>
              <a:t>mthumb</a:t>
            </a:r>
            <a:r>
              <a:rPr lang="en-US" sz="800" dirty="0"/>
              <a:t> -O0 -</a:t>
            </a:r>
            <a:r>
              <a:rPr lang="en-US" sz="800" dirty="0" err="1"/>
              <a:t>fmessage</a:t>
            </a:r>
            <a:r>
              <a:rPr lang="en-US" sz="800" dirty="0"/>
              <a:t>-length=0 -</a:t>
            </a:r>
            <a:r>
              <a:rPr lang="en-US" sz="800" dirty="0" err="1"/>
              <a:t>fsigned</a:t>
            </a:r>
            <a:r>
              <a:rPr lang="en-US" sz="800" dirty="0"/>
              <a:t>-char -</a:t>
            </a:r>
            <a:r>
              <a:rPr lang="en-US" sz="800" dirty="0" err="1"/>
              <a:t>ffunction</a:t>
            </a:r>
            <a:r>
              <a:rPr lang="en-US" sz="800" dirty="0"/>
              <a:t>-sections -</a:t>
            </a:r>
            <a:r>
              <a:rPr lang="en-US" sz="800" dirty="0" err="1"/>
              <a:t>fdata</a:t>
            </a:r>
            <a:r>
              <a:rPr lang="en-US" sz="800" dirty="0"/>
              <a:t>-sections  -g3 -DTIMER_INTERRUPT=0 -I"../Sources" -I"../Includes" -</a:t>
            </a:r>
            <a:r>
              <a:rPr lang="en-US" sz="800" dirty="0" err="1"/>
              <a:t>std</a:t>
            </a:r>
            <a:r>
              <a:rPr lang="en-US" sz="800" dirty="0"/>
              <a:t>=c99 -MMD -MP -</a:t>
            </a:r>
            <a:r>
              <a:rPr lang="en-US" sz="800" dirty="0" err="1"/>
              <a:t>MF"Sources</a:t>
            </a:r>
            <a:r>
              <a:rPr lang="en-US" sz="800" dirty="0"/>
              <a:t>/</a:t>
            </a:r>
            <a:r>
              <a:rPr lang="en-US" sz="800" dirty="0" err="1"/>
              <a:t>memory.d</a:t>
            </a:r>
            <a:r>
              <a:rPr lang="en-US" sz="800" dirty="0"/>
              <a:t>" -</a:t>
            </a:r>
            <a:r>
              <a:rPr lang="en-US" sz="800" dirty="0" err="1"/>
              <a:t>MT"Sources</a:t>
            </a:r>
            <a:r>
              <a:rPr lang="en-US" sz="800" dirty="0"/>
              <a:t>/</a:t>
            </a:r>
            <a:r>
              <a:rPr lang="en-US" sz="800" dirty="0" err="1"/>
              <a:t>memory.o</a:t>
            </a:r>
            <a:r>
              <a:rPr lang="en-US" sz="800" dirty="0"/>
              <a:t>" -c -o "Sources/</a:t>
            </a:r>
            <a:r>
              <a:rPr lang="en-US" sz="800" dirty="0" err="1"/>
              <a:t>memory.o</a:t>
            </a:r>
            <a:r>
              <a:rPr lang="en-US" sz="800" dirty="0"/>
              <a:t>" "../Sources/</a:t>
            </a:r>
            <a:r>
              <a:rPr lang="en-US" sz="800" dirty="0" err="1"/>
              <a:t>memory.c</a:t>
            </a:r>
            <a:r>
              <a:rPr lang="en-US" sz="800" dirty="0"/>
              <a:t>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../Sources/</a:t>
            </a:r>
            <a:r>
              <a:rPr lang="en-US" sz="800" b="1" dirty="0" err="1">
                <a:solidFill>
                  <a:srgbClr val="002060"/>
                </a:solidFill>
              </a:rPr>
              <a:t>memory.c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 smtClean="0">
                <a:solidFill>
                  <a:srgbClr val="002060"/>
                </a:solidFill>
              </a:rPr>
              <a:t> 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Building file: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/startup_MKL25Z4.S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GNU Assembler</a:t>
            </a:r>
          </a:p>
          <a:p>
            <a:r>
              <a:rPr lang="en-US" sz="800" dirty="0"/>
              <a:t>arm-none-</a:t>
            </a:r>
            <a:r>
              <a:rPr lang="en-US" sz="800" dirty="0" err="1"/>
              <a:t>eabi</a:t>
            </a:r>
            <a:r>
              <a:rPr lang="en-US" sz="800" dirty="0"/>
              <a:t>-</a:t>
            </a:r>
            <a:r>
              <a:rPr lang="en-US" sz="800" dirty="0" err="1"/>
              <a:t>gcc</a:t>
            </a:r>
            <a:r>
              <a:rPr lang="en-US" sz="800" dirty="0"/>
              <a:t> -</a:t>
            </a:r>
            <a:r>
              <a:rPr lang="en-US" sz="800" dirty="0" err="1"/>
              <a:t>mcpu</a:t>
            </a:r>
            <a:r>
              <a:rPr lang="en-US" sz="800" dirty="0"/>
              <a:t>=cortex-m0plus -</a:t>
            </a:r>
            <a:r>
              <a:rPr lang="en-US" sz="800" dirty="0" err="1"/>
              <a:t>mthumb</a:t>
            </a:r>
            <a:r>
              <a:rPr lang="en-US" sz="800" dirty="0"/>
              <a:t> -O0 -</a:t>
            </a:r>
            <a:r>
              <a:rPr lang="en-US" sz="800" dirty="0" err="1"/>
              <a:t>fmessage</a:t>
            </a:r>
            <a:r>
              <a:rPr lang="en-US" sz="800" dirty="0"/>
              <a:t>-length=0 -</a:t>
            </a:r>
            <a:r>
              <a:rPr lang="en-US" sz="800" dirty="0" err="1"/>
              <a:t>fsigned</a:t>
            </a:r>
            <a:r>
              <a:rPr lang="en-US" sz="800" dirty="0"/>
              <a:t>-char -</a:t>
            </a:r>
            <a:r>
              <a:rPr lang="en-US" sz="800" dirty="0" err="1"/>
              <a:t>ffunction</a:t>
            </a:r>
            <a:r>
              <a:rPr lang="en-US" sz="800" dirty="0"/>
              <a:t>-sections -</a:t>
            </a:r>
            <a:r>
              <a:rPr lang="en-US" sz="800" dirty="0" err="1"/>
              <a:t>fdata</a:t>
            </a:r>
            <a:r>
              <a:rPr lang="en-US" sz="800" dirty="0"/>
              <a:t>-sections  -g3 -x assembler-with-</a:t>
            </a:r>
            <a:r>
              <a:rPr lang="en-US" sz="800" dirty="0" err="1"/>
              <a:t>cpp</a:t>
            </a:r>
            <a:r>
              <a:rPr lang="en-US" sz="800" dirty="0"/>
              <a:t> -MMD -MP -</a:t>
            </a:r>
            <a:r>
              <a:rPr lang="en-US" sz="800" dirty="0" err="1"/>
              <a:t>MF"Project_Settings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/startup_MKL25Z4.d" -</a:t>
            </a:r>
            <a:r>
              <a:rPr lang="en-US" sz="800" dirty="0" err="1"/>
              <a:t>MT"Project_Settings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/startup_MKL25Z4.o" -c -o "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/startup_MKL25Z4.o" "../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/startup_MKL25Z4.S"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/startup_MKL25Z4.S</a:t>
            </a: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Building file: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/system_MKL25Z4.c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dirty="0"/>
              <a:t>arm-none-</a:t>
            </a:r>
            <a:r>
              <a:rPr lang="en-US" sz="800" dirty="0" err="1"/>
              <a:t>eabi</a:t>
            </a:r>
            <a:r>
              <a:rPr lang="en-US" sz="800" dirty="0"/>
              <a:t>-</a:t>
            </a:r>
            <a:r>
              <a:rPr lang="en-US" sz="800" dirty="0" err="1"/>
              <a:t>gcc</a:t>
            </a:r>
            <a:r>
              <a:rPr lang="en-US" sz="800" dirty="0"/>
              <a:t> -</a:t>
            </a:r>
            <a:r>
              <a:rPr lang="en-US" sz="800" dirty="0" err="1"/>
              <a:t>mcpu</a:t>
            </a:r>
            <a:r>
              <a:rPr lang="en-US" sz="800" dirty="0"/>
              <a:t>=cortex-m0plus -</a:t>
            </a:r>
            <a:r>
              <a:rPr lang="en-US" sz="800" dirty="0" err="1"/>
              <a:t>mthumb</a:t>
            </a:r>
            <a:r>
              <a:rPr lang="en-US" sz="800" dirty="0"/>
              <a:t> -O0 -</a:t>
            </a:r>
            <a:r>
              <a:rPr lang="en-US" sz="800" dirty="0" err="1"/>
              <a:t>fmessage</a:t>
            </a:r>
            <a:r>
              <a:rPr lang="en-US" sz="800" dirty="0"/>
              <a:t>-length=0 -</a:t>
            </a:r>
            <a:r>
              <a:rPr lang="en-US" sz="800" dirty="0" err="1"/>
              <a:t>fsigned</a:t>
            </a:r>
            <a:r>
              <a:rPr lang="en-US" sz="800" dirty="0"/>
              <a:t>-char -</a:t>
            </a:r>
            <a:r>
              <a:rPr lang="en-US" sz="800" dirty="0" err="1"/>
              <a:t>ffunction</a:t>
            </a:r>
            <a:r>
              <a:rPr lang="en-US" sz="800" dirty="0"/>
              <a:t>-sections -</a:t>
            </a:r>
            <a:r>
              <a:rPr lang="en-US" sz="800" dirty="0" err="1"/>
              <a:t>fdata</a:t>
            </a:r>
            <a:r>
              <a:rPr lang="en-US" sz="800" dirty="0"/>
              <a:t>-sections  -g3 -DTIMER_INTERRUPT=0 -I"../Sources" -I"../Includes" -</a:t>
            </a:r>
            <a:r>
              <a:rPr lang="en-US" sz="800" dirty="0" err="1"/>
              <a:t>std</a:t>
            </a:r>
            <a:r>
              <a:rPr lang="en-US" sz="800" dirty="0"/>
              <a:t>=c99 -MMD -MP -</a:t>
            </a:r>
            <a:r>
              <a:rPr lang="en-US" sz="800" dirty="0" err="1"/>
              <a:t>MF"Project_Settings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/system_MKL25Z4.d" -</a:t>
            </a:r>
            <a:r>
              <a:rPr lang="en-US" sz="800" dirty="0" err="1"/>
              <a:t>MT"Project_Settings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/system_MKL25Z4.o" -c -o "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/system_MKL25Z4.o" "../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/system_MKL25Z4.c"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/system_MKL25Z4.c</a:t>
            </a: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target: project2.elf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C++ Linker</a:t>
            </a:r>
          </a:p>
          <a:p>
            <a:r>
              <a:rPr lang="en-US" sz="800" dirty="0"/>
              <a:t>arm-none-</a:t>
            </a:r>
            <a:r>
              <a:rPr lang="en-US" sz="800" dirty="0" err="1"/>
              <a:t>eabi</a:t>
            </a:r>
            <a:r>
              <a:rPr lang="en-US" sz="800" dirty="0"/>
              <a:t>-g++ -</a:t>
            </a:r>
            <a:r>
              <a:rPr lang="en-US" sz="800" dirty="0" err="1"/>
              <a:t>mcpu</a:t>
            </a:r>
            <a:r>
              <a:rPr lang="en-US" sz="800" dirty="0"/>
              <a:t>=cortex-m0plus -</a:t>
            </a:r>
            <a:r>
              <a:rPr lang="en-US" sz="800" dirty="0" err="1"/>
              <a:t>mthumb</a:t>
            </a:r>
            <a:r>
              <a:rPr lang="en-US" sz="800" dirty="0"/>
              <a:t> -O0 -</a:t>
            </a:r>
            <a:r>
              <a:rPr lang="en-US" sz="800" dirty="0" err="1"/>
              <a:t>fmessage</a:t>
            </a:r>
            <a:r>
              <a:rPr lang="en-US" sz="800" dirty="0"/>
              <a:t>-length=0 -</a:t>
            </a:r>
            <a:r>
              <a:rPr lang="en-US" sz="800" dirty="0" err="1"/>
              <a:t>fsigned</a:t>
            </a:r>
            <a:r>
              <a:rPr lang="en-US" sz="800" dirty="0"/>
              <a:t>-char -</a:t>
            </a:r>
            <a:r>
              <a:rPr lang="en-US" sz="800" dirty="0" err="1"/>
              <a:t>ffunction</a:t>
            </a:r>
            <a:r>
              <a:rPr lang="en-US" sz="800" dirty="0"/>
              <a:t>-sections -</a:t>
            </a:r>
            <a:r>
              <a:rPr lang="en-US" sz="800" dirty="0" err="1"/>
              <a:t>fdata</a:t>
            </a:r>
            <a:r>
              <a:rPr lang="en-US" sz="800" dirty="0"/>
              <a:t>-sections  -g3 -T "MKL25Z128xxx4_flash.ld" -</a:t>
            </a:r>
            <a:r>
              <a:rPr lang="en-US" sz="800" dirty="0" err="1"/>
              <a:t>Xlinker</a:t>
            </a:r>
            <a:r>
              <a:rPr lang="en-US" sz="800" dirty="0"/>
              <a:t> --</a:t>
            </a:r>
            <a:r>
              <a:rPr lang="en-US" sz="800" dirty="0" err="1"/>
              <a:t>gc</a:t>
            </a:r>
            <a:r>
              <a:rPr lang="en-US" sz="800" dirty="0"/>
              <a:t>-sections -L"C:/classes/boulder/ECEN5013/Spring2016/kds_wksp/project2/Project_Settings/Linker_Files" -Wl,-Map,"project2.map" -specs=</a:t>
            </a:r>
            <a:r>
              <a:rPr lang="en-US" sz="800" dirty="0" err="1"/>
              <a:t>nano.specs</a:t>
            </a:r>
            <a:r>
              <a:rPr lang="en-US" sz="800" dirty="0"/>
              <a:t> -specs=</a:t>
            </a:r>
            <a:r>
              <a:rPr lang="en-US" sz="800" dirty="0" err="1"/>
              <a:t>nosys.specs</a:t>
            </a:r>
            <a:r>
              <a:rPr lang="en-US" sz="800" dirty="0"/>
              <a:t> -o "project2.elf"  ./Sources/</a:t>
            </a:r>
            <a:r>
              <a:rPr lang="en-US" sz="800" dirty="0" err="1"/>
              <a:t>main.o</a:t>
            </a:r>
            <a:r>
              <a:rPr lang="en-US" sz="800" dirty="0"/>
              <a:t> ./Sources/</a:t>
            </a:r>
            <a:r>
              <a:rPr lang="en-US" sz="800" dirty="0" err="1"/>
              <a:t>memory.o</a:t>
            </a:r>
            <a:r>
              <a:rPr lang="en-US" sz="800" dirty="0"/>
              <a:t> </a:t>
            </a:r>
            <a:r>
              <a:rPr lang="en-US" sz="800" dirty="0" smtClean="0"/>
              <a:t>./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/startup_MKL25Z4.o ./</a:t>
            </a:r>
            <a:r>
              <a:rPr lang="en-US" sz="800" dirty="0" err="1"/>
              <a:t>Project_Settings</a:t>
            </a:r>
            <a:r>
              <a:rPr lang="en-US" sz="800" dirty="0"/>
              <a:t>/</a:t>
            </a:r>
            <a:r>
              <a:rPr lang="en-US" sz="800" dirty="0" err="1"/>
              <a:t>Startup_Code</a:t>
            </a:r>
            <a:r>
              <a:rPr lang="en-US" sz="800" dirty="0"/>
              <a:t>/system_MKL25Z4.o  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 target: project2.elf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 smtClean="0">
                <a:solidFill>
                  <a:srgbClr val="002060"/>
                </a:solidFill>
              </a:rPr>
              <a:t>12:27:49 </a:t>
            </a:r>
            <a:r>
              <a:rPr lang="en-US" sz="800" b="1" dirty="0">
                <a:solidFill>
                  <a:srgbClr val="002060"/>
                </a:solidFill>
              </a:rPr>
              <a:t>Build Finished (took 1s.659ms)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979" y="1280441"/>
            <a:ext cx="11610076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for a KL25z Platform with a Cortex-M0+with containing 2 Source files and some startup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0655" y="2296104"/>
            <a:ext cx="11262209" cy="4278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12:27:47 **** Build of configuration Debug for project project2 ****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make all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file: ../Sources/</a:t>
            </a:r>
            <a:r>
              <a:rPr lang="en-US" sz="800" b="1" dirty="0" err="1">
                <a:solidFill>
                  <a:srgbClr val="002060"/>
                </a:solidFill>
              </a:rPr>
              <a:t>main.c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b="1" dirty="0"/>
              <a:t>arm-none-</a:t>
            </a:r>
            <a:r>
              <a:rPr lang="en-US" sz="800" b="1" dirty="0" err="1"/>
              <a:t>eabi</a:t>
            </a:r>
            <a:r>
              <a:rPr lang="en-US" sz="800" b="1" dirty="0"/>
              <a:t>-</a:t>
            </a:r>
            <a:r>
              <a:rPr lang="en-US" sz="800" b="1" dirty="0" err="1"/>
              <a:t>gcc</a:t>
            </a:r>
            <a:r>
              <a:rPr lang="en-US" sz="800" b="1" dirty="0"/>
              <a:t> -</a:t>
            </a:r>
            <a:r>
              <a:rPr lang="en-US" sz="800" b="1" dirty="0" err="1"/>
              <a:t>mcpu</a:t>
            </a:r>
            <a:r>
              <a:rPr lang="en-US" sz="800" b="1" dirty="0"/>
              <a:t>=cortex-m0plus -</a:t>
            </a:r>
            <a:r>
              <a:rPr lang="en-US" sz="800" b="1" dirty="0" err="1"/>
              <a:t>mthumb</a:t>
            </a:r>
            <a:r>
              <a:rPr lang="en-US" sz="800" b="1" dirty="0"/>
              <a:t> -O0 -</a:t>
            </a:r>
            <a:r>
              <a:rPr lang="en-US" sz="800" b="1" dirty="0" err="1"/>
              <a:t>fmessage</a:t>
            </a:r>
            <a:r>
              <a:rPr lang="en-US" sz="800" b="1" dirty="0"/>
              <a:t>-length=0 -</a:t>
            </a:r>
            <a:r>
              <a:rPr lang="en-US" sz="800" b="1" dirty="0" err="1"/>
              <a:t>fsigned</a:t>
            </a:r>
            <a:r>
              <a:rPr lang="en-US" sz="800" b="1" dirty="0"/>
              <a:t>-char -</a:t>
            </a:r>
            <a:r>
              <a:rPr lang="en-US" sz="800" b="1" dirty="0" err="1"/>
              <a:t>ffunction</a:t>
            </a:r>
            <a:r>
              <a:rPr lang="en-US" sz="800" b="1" dirty="0"/>
              <a:t>-sections -</a:t>
            </a:r>
            <a:r>
              <a:rPr lang="en-US" sz="800" b="1" dirty="0" err="1"/>
              <a:t>fdata</a:t>
            </a:r>
            <a:r>
              <a:rPr lang="en-US" sz="800" b="1" dirty="0"/>
              <a:t>-sections  -g3 -DTIMER_INTERRUPT=0 -I"../Sources" -I"../Includes" -</a:t>
            </a:r>
            <a:r>
              <a:rPr lang="en-US" sz="800" b="1" dirty="0" err="1"/>
              <a:t>std</a:t>
            </a:r>
            <a:r>
              <a:rPr lang="en-US" sz="800" b="1" dirty="0"/>
              <a:t>=c99 -MMD -MP -</a:t>
            </a:r>
            <a:r>
              <a:rPr lang="en-US" sz="800" b="1" dirty="0" err="1"/>
              <a:t>MF"Sources</a:t>
            </a:r>
            <a:r>
              <a:rPr lang="en-US" sz="800" b="1" dirty="0"/>
              <a:t>/</a:t>
            </a:r>
            <a:r>
              <a:rPr lang="en-US" sz="800" b="1" dirty="0" err="1"/>
              <a:t>main.d</a:t>
            </a:r>
            <a:r>
              <a:rPr lang="en-US" sz="800" b="1" dirty="0"/>
              <a:t>" -</a:t>
            </a:r>
            <a:r>
              <a:rPr lang="en-US" sz="800" b="1" dirty="0" err="1"/>
              <a:t>MT"Sources</a:t>
            </a:r>
            <a:r>
              <a:rPr lang="en-US" sz="800" b="1" dirty="0"/>
              <a:t>/</a:t>
            </a:r>
            <a:r>
              <a:rPr lang="en-US" sz="800" b="1" dirty="0" err="1"/>
              <a:t>main.o</a:t>
            </a:r>
            <a:r>
              <a:rPr lang="en-US" sz="800" b="1" dirty="0"/>
              <a:t>" -c -o "Sources/</a:t>
            </a:r>
            <a:r>
              <a:rPr lang="en-US" sz="800" b="1" dirty="0" err="1"/>
              <a:t>main.o</a:t>
            </a:r>
            <a:r>
              <a:rPr lang="en-US" sz="800" b="1" dirty="0"/>
              <a:t>" "../Sources/</a:t>
            </a:r>
            <a:r>
              <a:rPr lang="en-US" sz="800" b="1" dirty="0" err="1"/>
              <a:t>main.c</a:t>
            </a:r>
            <a:r>
              <a:rPr lang="en-US" sz="800" b="1" dirty="0"/>
              <a:t>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../Sources/</a:t>
            </a:r>
            <a:r>
              <a:rPr lang="en-US" sz="800" b="1" dirty="0" err="1">
                <a:solidFill>
                  <a:srgbClr val="002060"/>
                </a:solidFill>
              </a:rPr>
              <a:t>main.c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file: ../Sources/</a:t>
            </a:r>
            <a:r>
              <a:rPr lang="en-US" sz="800" b="1" dirty="0" err="1">
                <a:solidFill>
                  <a:srgbClr val="002060"/>
                </a:solidFill>
              </a:rPr>
              <a:t>memory.c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b="1" dirty="0"/>
              <a:t>arm-none-</a:t>
            </a:r>
            <a:r>
              <a:rPr lang="en-US" sz="800" b="1" dirty="0" err="1"/>
              <a:t>eabi</a:t>
            </a:r>
            <a:r>
              <a:rPr lang="en-US" sz="800" b="1" dirty="0"/>
              <a:t>-</a:t>
            </a:r>
            <a:r>
              <a:rPr lang="en-US" sz="800" b="1" dirty="0" err="1"/>
              <a:t>gcc</a:t>
            </a:r>
            <a:r>
              <a:rPr lang="en-US" sz="800" b="1" dirty="0"/>
              <a:t> -</a:t>
            </a:r>
            <a:r>
              <a:rPr lang="en-US" sz="800" b="1" dirty="0" err="1"/>
              <a:t>mcpu</a:t>
            </a:r>
            <a:r>
              <a:rPr lang="en-US" sz="800" b="1" dirty="0"/>
              <a:t>=cortex-m0plus -</a:t>
            </a:r>
            <a:r>
              <a:rPr lang="en-US" sz="800" b="1" dirty="0" err="1"/>
              <a:t>mthumb</a:t>
            </a:r>
            <a:r>
              <a:rPr lang="en-US" sz="800" b="1" dirty="0"/>
              <a:t> -O0 -</a:t>
            </a:r>
            <a:r>
              <a:rPr lang="en-US" sz="800" b="1" dirty="0" err="1"/>
              <a:t>fmessage</a:t>
            </a:r>
            <a:r>
              <a:rPr lang="en-US" sz="800" b="1" dirty="0"/>
              <a:t>-length=0 -</a:t>
            </a:r>
            <a:r>
              <a:rPr lang="en-US" sz="800" b="1" dirty="0" err="1"/>
              <a:t>fsigned</a:t>
            </a:r>
            <a:r>
              <a:rPr lang="en-US" sz="800" b="1" dirty="0"/>
              <a:t>-char -</a:t>
            </a:r>
            <a:r>
              <a:rPr lang="en-US" sz="800" b="1" dirty="0" err="1"/>
              <a:t>ffunction</a:t>
            </a:r>
            <a:r>
              <a:rPr lang="en-US" sz="800" b="1" dirty="0"/>
              <a:t>-sections -</a:t>
            </a:r>
            <a:r>
              <a:rPr lang="en-US" sz="800" b="1" dirty="0" err="1"/>
              <a:t>fdata</a:t>
            </a:r>
            <a:r>
              <a:rPr lang="en-US" sz="800" b="1" dirty="0"/>
              <a:t>-sections  -g3 -DTIMER_INTERRUPT=0 -I"../Sources" -I"../Includes" -</a:t>
            </a:r>
            <a:r>
              <a:rPr lang="en-US" sz="800" b="1" dirty="0" err="1"/>
              <a:t>std</a:t>
            </a:r>
            <a:r>
              <a:rPr lang="en-US" sz="800" b="1" dirty="0"/>
              <a:t>=c99 -MMD -MP -</a:t>
            </a:r>
            <a:r>
              <a:rPr lang="en-US" sz="800" b="1" dirty="0" err="1"/>
              <a:t>MF"Sources</a:t>
            </a:r>
            <a:r>
              <a:rPr lang="en-US" sz="800" b="1" dirty="0"/>
              <a:t>/</a:t>
            </a:r>
            <a:r>
              <a:rPr lang="en-US" sz="800" b="1" dirty="0" err="1"/>
              <a:t>memory.d</a:t>
            </a:r>
            <a:r>
              <a:rPr lang="en-US" sz="800" b="1" dirty="0"/>
              <a:t>" -</a:t>
            </a:r>
            <a:r>
              <a:rPr lang="en-US" sz="800" b="1" dirty="0" err="1"/>
              <a:t>MT"Sources</a:t>
            </a:r>
            <a:r>
              <a:rPr lang="en-US" sz="800" b="1" dirty="0"/>
              <a:t>/</a:t>
            </a:r>
            <a:r>
              <a:rPr lang="en-US" sz="800" b="1" dirty="0" err="1"/>
              <a:t>memory.o</a:t>
            </a:r>
            <a:r>
              <a:rPr lang="en-US" sz="800" b="1" dirty="0"/>
              <a:t>" -c -o "Sources/</a:t>
            </a:r>
            <a:r>
              <a:rPr lang="en-US" sz="800" b="1" dirty="0" err="1"/>
              <a:t>memory.o</a:t>
            </a:r>
            <a:r>
              <a:rPr lang="en-US" sz="800" b="1" dirty="0"/>
              <a:t>" "../Sources/</a:t>
            </a:r>
            <a:r>
              <a:rPr lang="en-US" sz="800" b="1" dirty="0" err="1"/>
              <a:t>memory.c</a:t>
            </a:r>
            <a:r>
              <a:rPr lang="en-US" sz="800" b="1" dirty="0"/>
              <a:t>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../Sources/</a:t>
            </a:r>
            <a:r>
              <a:rPr lang="en-US" sz="800" b="1" dirty="0" err="1">
                <a:solidFill>
                  <a:srgbClr val="002060"/>
                </a:solidFill>
              </a:rPr>
              <a:t>memory.c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 smtClean="0">
                <a:solidFill>
                  <a:srgbClr val="002060"/>
                </a:solidFill>
              </a:rPr>
              <a:t> 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Building file: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/startup_MKL25Z4.S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GNU Assembler</a:t>
            </a:r>
          </a:p>
          <a:p>
            <a:r>
              <a:rPr lang="en-US" sz="800" b="1" dirty="0"/>
              <a:t>arm-none-</a:t>
            </a:r>
            <a:r>
              <a:rPr lang="en-US" sz="800" b="1" dirty="0" err="1"/>
              <a:t>eabi</a:t>
            </a:r>
            <a:r>
              <a:rPr lang="en-US" sz="800" b="1" dirty="0"/>
              <a:t>-</a:t>
            </a:r>
            <a:r>
              <a:rPr lang="en-US" sz="800" b="1" dirty="0" err="1"/>
              <a:t>gcc</a:t>
            </a:r>
            <a:r>
              <a:rPr lang="en-US" sz="800" b="1" dirty="0"/>
              <a:t> -</a:t>
            </a:r>
            <a:r>
              <a:rPr lang="en-US" sz="800" b="1" dirty="0" err="1"/>
              <a:t>mcpu</a:t>
            </a:r>
            <a:r>
              <a:rPr lang="en-US" sz="800" b="1" dirty="0"/>
              <a:t>=cortex-m0plus -</a:t>
            </a:r>
            <a:r>
              <a:rPr lang="en-US" sz="800" b="1" dirty="0" err="1"/>
              <a:t>mthumb</a:t>
            </a:r>
            <a:r>
              <a:rPr lang="en-US" sz="800" b="1" dirty="0"/>
              <a:t> -O0 -</a:t>
            </a:r>
            <a:r>
              <a:rPr lang="en-US" sz="800" b="1" dirty="0" err="1"/>
              <a:t>fmessage</a:t>
            </a:r>
            <a:r>
              <a:rPr lang="en-US" sz="800" b="1" dirty="0"/>
              <a:t>-length=0 -</a:t>
            </a:r>
            <a:r>
              <a:rPr lang="en-US" sz="800" b="1" dirty="0" err="1"/>
              <a:t>fsigned</a:t>
            </a:r>
            <a:r>
              <a:rPr lang="en-US" sz="800" b="1" dirty="0"/>
              <a:t>-char -</a:t>
            </a:r>
            <a:r>
              <a:rPr lang="en-US" sz="800" b="1" dirty="0" err="1"/>
              <a:t>ffunction</a:t>
            </a:r>
            <a:r>
              <a:rPr lang="en-US" sz="800" b="1" dirty="0"/>
              <a:t>-sections -</a:t>
            </a:r>
            <a:r>
              <a:rPr lang="en-US" sz="800" b="1" dirty="0" err="1"/>
              <a:t>fdata</a:t>
            </a:r>
            <a:r>
              <a:rPr lang="en-US" sz="800" b="1" dirty="0"/>
              <a:t>-sections  -g3 -x assembler-with-</a:t>
            </a:r>
            <a:r>
              <a:rPr lang="en-US" sz="800" b="1" dirty="0" err="1"/>
              <a:t>cpp</a:t>
            </a:r>
            <a:r>
              <a:rPr lang="en-US" sz="800" b="1" dirty="0"/>
              <a:t> -MMD -MP -</a:t>
            </a:r>
            <a:r>
              <a:rPr lang="en-US" sz="800" b="1" dirty="0" err="1"/>
              <a:t>MF"Project_Settings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/startup_MKL25Z4.d" -</a:t>
            </a:r>
            <a:r>
              <a:rPr lang="en-US" sz="800" b="1" dirty="0" err="1"/>
              <a:t>MT"Project_Settings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/startup_MKL25Z4.o" -c -o "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/startup_MKL25Z4.o" "../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/startup_MKL25Z4.S"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/startup_MKL25Z4.S</a:t>
            </a: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  <a:endParaRPr lang="en-US" sz="800" b="1" dirty="0">
              <a:solidFill>
                <a:srgbClr val="002060"/>
              </a:solidFill>
            </a:endParaRPr>
          </a:p>
          <a:p>
            <a:r>
              <a:rPr lang="en-US" sz="800" b="1" dirty="0">
                <a:solidFill>
                  <a:srgbClr val="002060"/>
                </a:solidFill>
              </a:rPr>
              <a:t>Building file: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/system_MKL25Z4.c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800" b="1" dirty="0"/>
              <a:t>arm-none-</a:t>
            </a:r>
            <a:r>
              <a:rPr lang="en-US" sz="800" b="1" dirty="0" err="1"/>
              <a:t>eabi</a:t>
            </a:r>
            <a:r>
              <a:rPr lang="en-US" sz="800" b="1" dirty="0"/>
              <a:t>-</a:t>
            </a:r>
            <a:r>
              <a:rPr lang="en-US" sz="800" b="1" dirty="0" err="1"/>
              <a:t>gcc</a:t>
            </a:r>
            <a:r>
              <a:rPr lang="en-US" sz="800" b="1" dirty="0"/>
              <a:t> -</a:t>
            </a:r>
            <a:r>
              <a:rPr lang="en-US" sz="800" b="1" dirty="0" err="1"/>
              <a:t>mcpu</a:t>
            </a:r>
            <a:r>
              <a:rPr lang="en-US" sz="800" b="1" dirty="0"/>
              <a:t>=cortex-m0plus -</a:t>
            </a:r>
            <a:r>
              <a:rPr lang="en-US" sz="800" b="1" dirty="0" err="1"/>
              <a:t>mthumb</a:t>
            </a:r>
            <a:r>
              <a:rPr lang="en-US" sz="800" b="1" dirty="0"/>
              <a:t> -O0 -</a:t>
            </a:r>
            <a:r>
              <a:rPr lang="en-US" sz="800" b="1" dirty="0" err="1"/>
              <a:t>fmessage</a:t>
            </a:r>
            <a:r>
              <a:rPr lang="en-US" sz="800" b="1" dirty="0"/>
              <a:t>-length=0 -</a:t>
            </a:r>
            <a:r>
              <a:rPr lang="en-US" sz="800" b="1" dirty="0" err="1"/>
              <a:t>fsigned</a:t>
            </a:r>
            <a:r>
              <a:rPr lang="en-US" sz="800" b="1" dirty="0"/>
              <a:t>-char -</a:t>
            </a:r>
            <a:r>
              <a:rPr lang="en-US" sz="800" b="1" dirty="0" err="1"/>
              <a:t>ffunction</a:t>
            </a:r>
            <a:r>
              <a:rPr lang="en-US" sz="800" b="1" dirty="0"/>
              <a:t>-sections -</a:t>
            </a:r>
            <a:r>
              <a:rPr lang="en-US" sz="800" b="1" dirty="0" err="1"/>
              <a:t>fdata</a:t>
            </a:r>
            <a:r>
              <a:rPr lang="en-US" sz="800" b="1" dirty="0"/>
              <a:t>-sections  -g3 -DTIMER_INTERRUPT=0 -I"../Sources" -I"../Includes" -</a:t>
            </a:r>
            <a:r>
              <a:rPr lang="en-US" sz="800" b="1" dirty="0" err="1"/>
              <a:t>std</a:t>
            </a:r>
            <a:r>
              <a:rPr lang="en-US" sz="800" b="1" dirty="0"/>
              <a:t>=c99 -MMD -MP -</a:t>
            </a:r>
            <a:r>
              <a:rPr lang="en-US" sz="800" b="1" dirty="0" err="1"/>
              <a:t>MF"Project_Settings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/system_MKL25Z4.d" -</a:t>
            </a:r>
            <a:r>
              <a:rPr lang="en-US" sz="800" b="1" dirty="0" err="1"/>
              <a:t>MT"Project_Settings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/system_MKL25Z4.o" -c -o "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/system_MKL25Z4.o" "../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/system_MKL25Z4.c"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building: ../</a:t>
            </a:r>
            <a:r>
              <a:rPr lang="en-US" sz="800" b="1" dirty="0" err="1">
                <a:solidFill>
                  <a:srgbClr val="002060"/>
                </a:solidFill>
              </a:rPr>
              <a:t>Project_Settings</a:t>
            </a:r>
            <a:r>
              <a:rPr lang="en-US" sz="800" b="1" dirty="0">
                <a:solidFill>
                  <a:srgbClr val="002060"/>
                </a:solidFill>
              </a:rPr>
              <a:t>/</a:t>
            </a:r>
            <a:r>
              <a:rPr lang="en-US" sz="800" b="1" dirty="0" err="1">
                <a:solidFill>
                  <a:srgbClr val="002060"/>
                </a:solidFill>
              </a:rPr>
              <a:t>Startup_Code</a:t>
            </a:r>
            <a:r>
              <a:rPr lang="en-US" sz="800" b="1" dirty="0">
                <a:solidFill>
                  <a:srgbClr val="002060"/>
                </a:solidFill>
              </a:rPr>
              <a:t>/system_MKL25Z4.c</a:t>
            </a:r>
          </a:p>
          <a:p>
            <a:r>
              <a:rPr lang="en-US" sz="800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Building target: project2.elf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Invoking: Cross ARM C++ Linker</a:t>
            </a:r>
          </a:p>
          <a:p>
            <a:r>
              <a:rPr lang="en-US" sz="800" b="1" dirty="0"/>
              <a:t>arm-none-</a:t>
            </a:r>
            <a:r>
              <a:rPr lang="en-US" sz="800" b="1" dirty="0" err="1"/>
              <a:t>eabi</a:t>
            </a:r>
            <a:r>
              <a:rPr lang="en-US" sz="800" b="1" dirty="0"/>
              <a:t>-g++ -</a:t>
            </a:r>
            <a:r>
              <a:rPr lang="en-US" sz="800" b="1" dirty="0" err="1"/>
              <a:t>mcpu</a:t>
            </a:r>
            <a:r>
              <a:rPr lang="en-US" sz="800" b="1" dirty="0"/>
              <a:t>=cortex-m0plus -</a:t>
            </a:r>
            <a:r>
              <a:rPr lang="en-US" sz="800" b="1" dirty="0" err="1"/>
              <a:t>mthumb</a:t>
            </a:r>
            <a:r>
              <a:rPr lang="en-US" sz="800" b="1" dirty="0"/>
              <a:t> -O0 -</a:t>
            </a:r>
            <a:r>
              <a:rPr lang="en-US" sz="800" b="1" dirty="0" err="1"/>
              <a:t>fmessage</a:t>
            </a:r>
            <a:r>
              <a:rPr lang="en-US" sz="800" b="1" dirty="0"/>
              <a:t>-length=0 -</a:t>
            </a:r>
            <a:r>
              <a:rPr lang="en-US" sz="800" b="1" dirty="0" err="1"/>
              <a:t>fsigned</a:t>
            </a:r>
            <a:r>
              <a:rPr lang="en-US" sz="800" b="1" dirty="0"/>
              <a:t>-char -</a:t>
            </a:r>
            <a:r>
              <a:rPr lang="en-US" sz="800" b="1" dirty="0" err="1"/>
              <a:t>ffunction</a:t>
            </a:r>
            <a:r>
              <a:rPr lang="en-US" sz="800" b="1" dirty="0"/>
              <a:t>-sections -</a:t>
            </a:r>
            <a:r>
              <a:rPr lang="en-US" sz="800" b="1" dirty="0" err="1"/>
              <a:t>fdata</a:t>
            </a:r>
            <a:r>
              <a:rPr lang="en-US" sz="800" b="1" dirty="0"/>
              <a:t>-sections  -g3 -T "MKL25Z128xxx4_flash.ld" -</a:t>
            </a:r>
            <a:r>
              <a:rPr lang="en-US" sz="800" b="1" dirty="0" err="1"/>
              <a:t>Xlinker</a:t>
            </a:r>
            <a:r>
              <a:rPr lang="en-US" sz="800" b="1" dirty="0"/>
              <a:t> --</a:t>
            </a:r>
            <a:r>
              <a:rPr lang="en-US" sz="800" b="1" dirty="0" err="1"/>
              <a:t>gc</a:t>
            </a:r>
            <a:r>
              <a:rPr lang="en-US" sz="800" b="1" dirty="0"/>
              <a:t>-sections -L"C:/classes/boulder/ECEN5013/Spring2016/kds_wksp/project2/Project_Settings/Linker_Files" -Wl,-Map,"project2.map" -specs=</a:t>
            </a:r>
            <a:r>
              <a:rPr lang="en-US" sz="800" b="1" dirty="0" err="1"/>
              <a:t>nano.specs</a:t>
            </a:r>
            <a:r>
              <a:rPr lang="en-US" sz="800" b="1" dirty="0"/>
              <a:t> -specs=</a:t>
            </a:r>
            <a:r>
              <a:rPr lang="en-US" sz="800" b="1" dirty="0" err="1"/>
              <a:t>nosys.specs</a:t>
            </a:r>
            <a:r>
              <a:rPr lang="en-US" sz="800" b="1" dirty="0"/>
              <a:t> -o "project2.elf"  ./Sources/</a:t>
            </a:r>
            <a:r>
              <a:rPr lang="en-US" sz="800" b="1" dirty="0" err="1"/>
              <a:t>main.o</a:t>
            </a:r>
            <a:r>
              <a:rPr lang="en-US" sz="800" b="1" dirty="0"/>
              <a:t> ./Sources/</a:t>
            </a:r>
            <a:r>
              <a:rPr lang="en-US" sz="800" b="1" dirty="0" err="1"/>
              <a:t>memory.o</a:t>
            </a:r>
            <a:r>
              <a:rPr lang="en-US" sz="800" b="1" dirty="0"/>
              <a:t> </a:t>
            </a:r>
            <a:r>
              <a:rPr lang="en-US" sz="800" b="1" dirty="0" smtClean="0"/>
              <a:t>./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/startup_MKL25Z4.o ./</a:t>
            </a:r>
            <a:r>
              <a:rPr lang="en-US" sz="800" b="1" dirty="0" err="1"/>
              <a:t>Project_Settings</a:t>
            </a:r>
            <a:r>
              <a:rPr lang="en-US" sz="800" b="1" dirty="0"/>
              <a:t>/</a:t>
            </a:r>
            <a:r>
              <a:rPr lang="en-US" sz="800" b="1" dirty="0" err="1"/>
              <a:t>Startup_Code</a:t>
            </a:r>
            <a:r>
              <a:rPr lang="en-US" sz="800" b="1" dirty="0"/>
              <a:t>/system_MKL25Z4.o   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Finished building target: project2.elf</a:t>
            </a:r>
          </a:p>
          <a:p>
            <a:r>
              <a:rPr lang="en-US" sz="8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800" b="1" dirty="0" smtClean="0">
                <a:solidFill>
                  <a:srgbClr val="002060"/>
                </a:solidFill>
              </a:rPr>
              <a:t>12:27:49 </a:t>
            </a:r>
            <a:r>
              <a:rPr lang="en-US" sz="800" b="1" dirty="0">
                <a:solidFill>
                  <a:srgbClr val="002060"/>
                </a:solidFill>
              </a:rPr>
              <a:t>Build Finished (took 1s.659ms)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Compile in KDS [S2b]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1280441"/>
            <a:ext cx="11610076" cy="1015663"/>
          </a:xfrm>
        </p:spPr>
        <p:txBody>
          <a:bodyPr/>
          <a:lstStyle/>
          <a:p>
            <a:r>
              <a:rPr lang="en-US" dirty="0" smtClean="0"/>
              <a:t>Project for a KL25z </a:t>
            </a:r>
            <a:r>
              <a:rPr lang="en-US" dirty="0"/>
              <a:t>Platform with a </a:t>
            </a:r>
            <a:r>
              <a:rPr lang="en-US" dirty="0" smtClean="0"/>
              <a:t>Cortex-M0+with containing 2 Source files and some startup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655" y="2797216"/>
            <a:ext cx="10774913" cy="299634"/>
          </a:xfrm>
          <a:prstGeom prst="rect">
            <a:avLst/>
          </a:prstGeom>
          <a:solidFill>
            <a:srgbClr val="FFD966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243" y="5728978"/>
            <a:ext cx="10774913" cy="452033"/>
          </a:xfrm>
          <a:prstGeom prst="rect">
            <a:avLst/>
          </a:prstGeom>
          <a:solidFill>
            <a:srgbClr val="FFD966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655" y="4278676"/>
            <a:ext cx="10774913" cy="306011"/>
          </a:xfrm>
          <a:prstGeom prst="rect">
            <a:avLst/>
          </a:prstGeom>
          <a:solidFill>
            <a:srgbClr val="FFD966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0655" y="3570099"/>
            <a:ext cx="10774913" cy="306011"/>
          </a:xfrm>
          <a:prstGeom prst="rect">
            <a:avLst/>
          </a:prstGeom>
          <a:solidFill>
            <a:srgbClr val="FFD966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654" y="5020401"/>
            <a:ext cx="10774913" cy="306011"/>
          </a:xfrm>
          <a:prstGeom prst="rect">
            <a:avLst/>
          </a:prstGeom>
          <a:solidFill>
            <a:srgbClr val="FFD966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Compile in KDS [S3]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47" y="1236689"/>
            <a:ext cx="10515600" cy="1426300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 smtClean="0"/>
              <a:t>Each compile, assemble and link command are</a:t>
            </a:r>
          </a:p>
          <a:p>
            <a:pPr lvl="1"/>
            <a:r>
              <a:rPr lang="en-US" sz="3400" dirty="0" smtClean="0"/>
              <a:t>More then 100 Characters</a:t>
            </a:r>
          </a:p>
          <a:p>
            <a:pPr lvl="1"/>
            <a:r>
              <a:rPr lang="en-US" sz="3400" dirty="0" smtClean="0"/>
              <a:t>More then 10 Flags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285" y="3009052"/>
            <a:ext cx="10781793" cy="3231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Building file: ../Sources/</a:t>
            </a:r>
            <a:r>
              <a:rPr lang="en-US" sz="1200" b="1" dirty="0" err="1" smtClean="0">
                <a:solidFill>
                  <a:srgbClr val="002060"/>
                </a:solidFill>
              </a:rPr>
              <a:t>main.c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b="1" dirty="0" smtClean="0">
                <a:solidFill>
                  <a:srgbClr val="002060"/>
                </a:solidFill>
              </a:rPr>
              <a:t>Invoking: Cross ARM C Compiler</a:t>
            </a:r>
          </a:p>
          <a:p>
            <a:r>
              <a:rPr lang="en-US" sz="1200" dirty="0" smtClean="0"/>
              <a:t>arm-none-</a:t>
            </a:r>
            <a:r>
              <a:rPr lang="en-US" sz="1200" dirty="0" err="1" smtClean="0"/>
              <a:t>eabi</a:t>
            </a:r>
            <a:r>
              <a:rPr lang="en-US" sz="1200" dirty="0" smtClean="0"/>
              <a:t>-</a:t>
            </a:r>
            <a:r>
              <a:rPr lang="en-US" sz="1200" dirty="0" err="1" smtClean="0"/>
              <a:t>gcc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mcpu</a:t>
            </a:r>
            <a:r>
              <a:rPr lang="en-US" sz="1200" dirty="0"/>
              <a:t>=cortex-m0plus -</a:t>
            </a:r>
            <a:r>
              <a:rPr lang="en-US" sz="1200" dirty="0" err="1"/>
              <a:t>mthumb</a:t>
            </a:r>
            <a:r>
              <a:rPr lang="en-US" sz="1200" dirty="0"/>
              <a:t> -O0 -</a:t>
            </a:r>
            <a:r>
              <a:rPr lang="en-US" sz="1200" dirty="0" err="1"/>
              <a:t>fmessage</a:t>
            </a:r>
            <a:r>
              <a:rPr lang="en-US" sz="1200" dirty="0"/>
              <a:t>-length=0 -</a:t>
            </a:r>
            <a:r>
              <a:rPr lang="en-US" sz="1200" dirty="0" err="1"/>
              <a:t>fsigned</a:t>
            </a:r>
            <a:r>
              <a:rPr lang="en-US" sz="1200" dirty="0"/>
              <a:t>-char -</a:t>
            </a:r>
            <a:r>
              <a:rPr lang="en-US" sz="1200" dirty="0" err="1"/>
              <a:t>ffunction</a:t>
            </a:r>
            <a:r>
              <a:rPr lang="en-US" sz="1200" dirty="0"/>
              <a:t>-sections -</a:t>
            </a:r>
            <a:r>
              <a:rPr lang="en-US" sz="1200" dirty="0" err="1"/>
              <a:t>fdata</a:t>
            </a:r>
            <a:r>
              <a:rPr lang="en-US" sz="1200" dirty="0"/>
              <a:t>-sections  -g3 </a:t>
            </a:r>
            <a:r>
              <a:rPr lang="en-US" sz="1200" dirty="0" smtClean="0"/>
              <a:t>-</a:t>
            </a:r>
            <a:r>
              <a:rPr lang="en-US" sz="1200" dirty="0"/>
              <a:t>I"../Sources" -I"../Includes" -</a:t>
            </a:r>
            <a:r>
              <a:rPr lang="en-US" sz="1200" dirty="0" err="1"/>
              <a:t>std</a:t>
            </a:r>
            <a:r>
              <a:rPr lang="en-US" sz="1200" dirty="0"/>
              <a:t>=c99 -MMD -MP -</a:t>
            </a:r>
            <a:r>
              <a:rPr lang="en-US" sz="1200" dirty="0" err="1"/>
              <a:t>MF"Sources</a:t>
            </a:r>
            <a:r>
              <a:rPr lang="en-US" sz="1200" dirty="0"/>
              <a:t>/</a:t>
            </a:r>
            <a:r>
              <a:rPr lang="en-US" sz="1200" dirty="0" err="1"/>
              <a:t>main.d</a:t>
            </a:r>
            <a:r>
              <a:rPr lang="en-US" sz="1200" dirty="0"/>
              <a:t>" -</a:t>
            </a:r>
            <a:r>
              <a:rPr lang="en-US" sz="1200" dirty="0" err="1"/>
              <a:t>MT"Sources</a:t>
            </a:r>
            <a:r>
              <a:rPr lang="en-US" sz="1200" dirty="0"/>
              <a:t>/</a:t>
            </a:r>
            <a:r>
              <a:rPr lang="en-US" sz="1200" dirty="0" err="1"/>
              <a:t>main.o</a:t>
            </a:r>
            <a:r>
              <a:rPr lang="en-US" sz="1200" dirty="0"/>
              <a:t>" -c -o "Sources/</a:t>
            </a:r>
            <a:r>
              <a:rPr lang="en-US" sz="1200" dirty="0" err="1"/>
              <a:t>main.o</a:t>
            </a:r>
            <a:r>
              <a:rPr lang="en-US" sz="1200" dirty="0"/>
              <a:t>" "../Sources/</a:t>
            </a:r>
            <a:r>
              <a:rPr lang="en-US" sz="1200" dirty="0" err="1"/>
              <a:t>main.c</a:t>
            </a:r>
            <a:r>
              <a:rPr lang="en-US" sz="1200" dirty="0"/>
              <a:t>"</a:t>
            </a:r>
          </a:p>
          <a:p>
            <a:endParaRPr lang="en-US" sz="1200" dirty="0" smtClean="0"/>
          </a:p>
          <a:p>
            <a:r>
              <a:rPr lang="en-US" sz="1200" b="1" dirty="0" smtClean="0">
                <a:solidFill>
                  <a:srgbClr val="002060"/>
                </a:solidFill>
              </a:rPr>
              <a:t>Building </a:t>
            </a:r>
            <a:r>
              <a:rPr lang="en-US" sz="1200" b="1" dirty="0">
                <a:solidFill>
                  <a:srgbClr val="002060"/>
                </a:solidFill>
              </a:rPr>
              <a:t>file: ../</a:t>
            </a:r>
            <a:r>
              <a:rPr lang="en-US" sz="1200" b="1" dirty="0" err="1">
                <a:solidFill>
                  <a:srgbClr val="002060"/>
                </a:solidFill>
              </a:rPr>
              <a:t>Project_Settings</a:t>
            </a:r>
            <a:r>
              <a:rPr lang="en-US" sz="1200" b="1" dirty="0">
                <a:solidFill>
                  <a:srgbClr val="002060"/>
                </a:solidFill>
              </a:rPr>
              <a:t>/</a:t>
            </a:r>
            <a:r>
              <a:rPr lang="en-US" sz="1200" b="1" dirty="0" err="1">
                <a:solidFill>
                  <a:srgbClr val="002060"/>
                </a:solidFill>
              </a:rPr>
              <a:t>Startup_Code</a:t>
            </a:r>
            <a:r>
              <a:rPr lang="en-US" sz="1200" b="1" dirty="0">
                <a:solidFill>
                  <a:srgbClr val="002060"/>
                </a:solidFill>
              </a:rPr>
              <a:t>/startup_MKL25Z4.S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Invoking: Cross ARM GNU Assembler</a:t>
            </a:r>
          </a:p>
          <a:p>
            <a:r>
              <a:rPr lang="en-US" sz="1200" dirty="0"/>
              <a:t>arm-none-</a:t>
            </a:r>
            <a:r>
              <a:rPr lang="en-US" sz="1200" dirty="0" err="1"/>
              <a:t>eabi</a:t>
            </a:r>
            <a:r>
              <a:rPr lang="en-US" sz="1200" dirty="0"/>
              <a:t>-</a:t>
            </a:r>
            <a:r>
              <a:rPr lang="en-US" sz="1200" dirty="0" err="1"/>
              <a:t>gcc</a:t>
            </a:r>
            <a:r>
              <a:rPr lang="en-US" sz="1200" dirty="0"/>
              <a:t> -</a:t>
            </a:r>
            <a:r>
              <a:rPr lang="en-US" sz="1200" dirty="0" err="1"/>
              <a:t>mcpu</a:t>
            </a:r>
            <a:r>
              <a:rPr lang="en-US" sz="1200" dirty="0"/>
              <a:t>=cortex-m0plus -</a:t>
            </a:r>
            <a:r>
              <a:rPr lang="en-US" sz="1200" dirty="0" err="1"/>
              <a:t>mthumb</a:t>
            </a:r>
            <a:r>
              <a:rPr lang="en-US" sz="1200" dirty="0"/>
              <a:t> -O0 -</a:t>
            </a:r>
            <a:r>
              <a:rPr lang="en-US" sz="1200" dirty="0" err="1"/>
              <a:t>fmessage</a:t>
            </a:r>
            <a:r>
              <a:rPr lang="en-US" sz="1200" dirty="0"/>
              <a:t>-length=0 -</a:t>
            </a:r>
            <a:r>
              <a:rPr lang="en-US" sz="1200" dirty="0" err="1"/>
              <a:t>fsigned</a:t>
            </a:r>
            <a:r>
              <a:rPr lang="en-US" sz="1200" dirty="0"/>
              <a:t>-char -</a:t>
            </a:r>
            <a:r>
              <a:rPr lang="en-US" sz="1200" dirty="0" err="1"/>
              <a:t>ffunction</a:t>
            </a:r>
            <a:r>
              <a:rPr lang="en-US" sz="1200" dirty="0"/>
              <a:t>-sections -</a:t>
            </a:r>
            <a:r>
              <a:rPr lang="en-US" sz="1200" dirty="0" err="1"/>
              <a:t>fdata</a:t>
            </a:r>
            <a:r>
              <a:rPr lang="en-US" sz="1200" dirty="0"/>
              <a:t>-sections  -g3 -x assembler-with-</a:t>
            </a:r>
            <a:r>
              <a:rPr lang="en-US" sz="1200" dirty="0" err="1"/>
              <a:t>cpp</a:t>
            </a:r>
            <a:r>
              <a:rPr lang="en-US" sz="1200" dirty="0"/>
              <a:t> -MMD -MP -</a:t>
            </a:r>
            <a:r>
              <a:rPr lang="en-US" sz="1200" dirty="0" err="1"/>
              <a:t>MF"Project_Settings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/startup_MKL25Z4.d" -</a:t>
            </a:r>
            <a:r>
              <a:rPr lang="en-US" sz="1200" dirty="0" err="1"/>
              <a:t>MT"Project_Settings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/startup_MKL25Z4.o" -c -o "</a:t>
            </a:r>
            <a:r>
              <a:rPr lang="en-US" sz="1200" dirty="0" err="1"/>
              <a:t>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/startup_MKL25Z4.o" "../</a:t>
            </a:r>
            <a:r>
              <a:rPr lang="en-US" sz="1200" dirty="0" err="1"/>
              <a:t>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/startup_MKL25Z4.S"</a:t>
            </a:r>
          </a:p>
          <a:p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b="1" dirty="0" smtClean="0">
                <a:solidFill>
                  <a:srgbClr val="002060"/>
                </a:solidFill>
              </a:rPr>
              <a:t>Building </a:t>
            </a:r>
            <a:r>
              <a:rPr lang="en-US" sz="1200" b="1" dirty="0">
                <a:solidFill>
                  <a:srgbClr val="002060"/>
                </a:solidFill>
              </a:rPr>
              <a:t>target: </a:t>
            </a:r>
            <a:r>
              <a:rPr lang="en-US" sz="1200" b="1" dirty="0" err="1" smtClean="0">
                <a:solidFill>
                  <a:srgbClr val="002060"/>
                </a:solidFill>
              </a:rPr>
              <a:t>project.elf</a:t>
            </a:r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Invoking: Cross ARM C++ Linker</a:t>
            </a:r>
          </a:p>
          <a:p>
            <a:r>
              <a:rPr lang="en-US" sz="1200" dirty="0"/>
              <a:t>arm-none-</a:t>
            </a:r>
            <a:r>
              <a:rPr lang="en-US" sz="1200" dirty="0" err="1"/>
              <a:t>eabi</a:t>
            </a:r>
            <a:r>
              <a:rPr lang="en-US" sz="1200" dirty="0"/>
              <a:t>-g++ -</a:t>
            </a:r>
            <a:r>
              <a:rPr lang="en-US" sz="1200" dirty="0" err="1"/>
              <a:t>mcpu</a:t>
            </a:r>
            <a:r>
              <a:rPr lang="en-US" sz="1200" dirty="0"/>
              <a:t>=cortex-m0plus -</a:t>
            </a:r>
            <a:r>
              <a:rPr lang="en-US" sz="1200" dirty="0" err="1"/>
              <a:t>mthumb</a:t>
            </a:r>
            <a:r>
              <a:rPr lang="en-US" sz="1200" dirty="0"/>
              <a:t> -O0 -</a:t>
            </a:r>
            <a:r>
              <a:rPr lang="en-US" sz="1200" dirty="0" err="1"/>
              <a:t>fmessage</a:t>
            </a:r>
            <a:r>
              <a:rPr lang="en-US" sz="1200" dirty="0"/>
              <a:t>-length=0 -</a:t>
            </a:r>
            <a:r>
              <a:rPr lang="en-US" sz="1200" dirty="0" err="1"/>
              <a:t>fsigned</a:t>
            </a:r>
            <a:r>
              <a:rPr lang="en-US" sz="1200" dirty="0"/>
              <a:t>-char -</a:t>
            </a:r>
            <a:r>
              <a:rPr lang="en-US" sz="1200" dirty="0" err="1"/>
              <a:t>ffunction</a:t>
            </a:r>
            <a:r>
              <a:rPr lang="en-US" sz="1200" dirty="0"/>
              <a:t>-sections -</a:t>
            </a:r>
            <a:r>
              <a:rPr lang="en-US" sz="1200" dirty="0" err="1"/>
              <a:t>fdata</a:t>
            </a:r>
            <a:r>
              <a:rPr lang="en-US" sz="1200" dirty="0"/>
              <a:t>-sections  -g3 -T "MKL25Z128xxx4_flash.ld" -</a:t>
            </a:r>
            <a:r>
              <a:rPr lang="en-US" sz="1200" dirty="0" err="1"/>
              <a:t>Xlinker</a:t>
            </a:r>
            <a:r>
              <a:rPr lang="en-US" sz="1200" dirty="0"/>
              <a:t> --</a:t>
            </a:r>
            <a:r>
              <a:rPr lang="en-US" sz="1200" dirty="0" err="1"/>
              <a:t>gc</a:t>
            </a:r>
            <a:r>
              <a:rPr lang="en-US" sz="1200" dirty="0"/>
              <a:t>-sections -L"C:/</a:t>
            </a:r>
            <a:r>
              <a:rPr lang="en-US" sz="1200" dirty="0" smtClean="0"/>
              <a:t>coursera/kds_wksp/project2/Project_Settings/Linker_Files</a:t>
            </a:r>
            <a:r>
              <a:rPr lang="en-US" sz="1200" dirty="0"/>
              <a:t>" -Wl,-Map,"</a:t>
            </a:r>
            <a:r>
              <a:rPr lang="en-US" sz="1200" dirty="0" err="1" smtClean="0"/>
              <a:t>project.map</a:t>
            </a:r>
            <a:r>
              <a:rPr lang="en-US" sz="1200" dirty="0"/>
              <a:t>" -specs=</a:t>
            </a:r>
            <a:r>
              <a:rPr lang="en-US" sz="1200" dirty="0" err="1"/>
              <a:t>nano.specs</a:t>
            </a:r>
            <a:r>
              <a:rPr lang="en-US" sz="1200" dirty="0"/>
              <a:t> -specs=</a:t>
            </a:r>
            <a:r>
              <a:rPr lang="en-US" sz="1200" dirty="0" err="1"/>
              <a:t>nosys.specs</a:t>
            </a:r>
            <a:r>
              <a:rPr lang="en-US" sz="1200" dirty="0"/>
              <a:t> -o </a:t>
            </a:r>
            <a:r>
              <a:rPr lang="en-US" sz="1200" dirty="0" smtClean="0"/>
              <a:t>“</a:t>
            </a:r>
            <a:r>
              <a:rPr lang="en-US" sz="1200" dirty="0" err="1" smtClean="0"/>
              <a:t>project.elf</a:t>
            </a:r>
            <a:r>
              <a:rPr lang="en-US" sz="1200" dirty="0"/>
              <a:t>"  ./Sources/</a:t>
            </a:r>
            <a:r>
              <a:rPr lang="en-US" sz="1200" dirty="0" err="1"/>
              <a:t>main.o</a:t>
            </a:r>
            <a:r>
              <a:rPr lang="en-US" sz="1200" dirty="0"/>
              <a:t> ./Sources/</a:t>
            </a:r>
            <a:r>
              <a:rPr lang="en-US" sz="1200" dirty="0" err="1"/>
              <a:t>memory.o</a:t>
            </a:r>
            <a:r>
              <a:rPr lang="en-US" sz="1200" dirty="0"/>
              <a:t> ./Sources/</a:t>
            </a:r>
            <a:r>
              <a:rPr lang="en-US" sz="1200" dirty="0" err="1"/>
              <a:t>ports.o</a:t>
            </a:r>
            <a:r>
              <a:rPr lang="en-US" sz="1200" dirty="0"/>
              <a:t> ./Sources/</a:t>
            </a:r>
            <a:r>
              <a:rPr lang="en-US" sz="1200" dirty="0" err="1"/>
              <a:t>timer.o</a:t>
            </a:r>
            <a:r>
              <a:rPr lang="en-US" sz="1200" dirty="0"/>
              <a:t>  ./</a:t>
            </a:r>
            <a:r>
              <a:rPr lang="en-US" sz="1200" dirty="0" err="1"/>
              <a:t>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/startup_MKL25Z4.o ./</a:t>
            </a:r>
            <a:r>
              <a:rPr lang="en-US" sz="1200" dirty="0" err="1"/>
              <a:t>Project_Settings</a:t>
            </a:r>
            <a:r>
              <a:rPr lang="en-US" sz="1200" dirty="0"/>
              <a:t>/</a:t>
            </a:r>
            <a:r>
              <a:rPr lang="en-US" sz="1200" dirty="0" err="1"/>
              <a:t>Startup_Code</a:t>
            </a:r>
            <a:r>
              <a:rPr lang="en-US" sz="1200" dirty="0"/>
              <a:t>/system_MKL25Z4.o 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090427" y="2056079"/>
            <a:ext cx="2598549" cy="428787"/>
          </a:xfrm>
          <a:prstGeom prst="rightArrow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13141" y="1831992"/>
            <a:ext cx="364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</a:rPr>
              <a:t>Need something to simplify this!</a:t>
            </a:r>
            <a:endParaRPr lang="en-US" sz="24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Management Software [S4]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158058"/>
          </a:xfrm>
        </p:spPr>
        <p:txBody>
          <a:bodyPr>
            <a:normAutofit/>
          </a:bodyPr>
          <a:lstStyle/>
          <a:p>
            <a:r>
              <a:rPr lang="en-US" dirty="0" smtClean="0"/>
              <a:t>Build Management Software (or Build Automation) provides a simple and consistent method for producing a target executable</a:t>
            </a:r>
          </a:p>
          <a:p>
            <a:endParaRPr lang="en-US" dirty="0"/>
          </a:p>
          <a:p>
            <a:r>
              <a:rPr lang="en-US" dirty="0" smtClean="0"/>
              <a:t>Automated the process of</a:t>
            </a:r>
          </a:p>
          <a:p>
            <a:pPr lvl="1"/>
            <a:r>
              <a:rPr lang="en-US" dirty="0" smtClean="0"/>
              <a:t>Preprocessing</a:t>
            </a:r>
            <a:endParaRPr lang="en-US" dirty="0"/>
          </a:p>
          <a:p>
            <a:pPr lvl="1"/>
            <a:r>
              <a:rPr lang="en-US" dirty="0"/>
              <a:t>Assembling</a:t>
            </a:r>
          </a:p>
          <a:p>
            <a:pPr lvl="1"/>
            <a:r>
              <a:rPr lang="en-US" dirty="0"/>
              <a:t>Compiling</a:t>
            </a:r>
          </a:p>
          <a:p>
            <a:pPr lvl="1"/>
            <a:r>
              <a:rPr lang="en-US" dirty="0"/>
              <a:t>Linking</a:t>
            </a:r>
          </a:p>
          <a:p>
            <a:pPr lvl="1"/>
            <a:r>
              <a:rPr lang="en-US" dirty="0" smtClean="0"/>
              <a:t>Relocating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87806" y="3223856"/>
            <a:ext cx="1682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Build System</a:t>
            </a:r>
            <a:endParaRPr lang="en-US" sz="2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5496868" y="3654743"/>
            <a:ext cx="6189805" cy="2219610"/>
            <a:chOff x="623807" y="2176241"/>
            <a:chExt cx="11530391" cy="4704597"/>
          </a:xfrm>
        </p:grpSpPr>
        <p:sp>
          <p:nvSpPr>
            <p:cNvPr id="49" name="Rounded Rectangle 48"/>
            <p:cNvSpPr/>
            <p:nvPr/>
          </p:nvSpPr>
          <p:spPr>
            <a:xfrm>
              <a:off x="2269787" y="5556081"/>
              <a:ext cx="1389620" cy="6065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Compiler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08297" y="6364548"/>
              <a:ext cx="1702237" cy="51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Object Files</a:t>
              </a:r>
              <a:endParaRPr lang="en-US" sz="800" b="1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51654" y="4063998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Linker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9109156" y="4067654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Locator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40799" y="4041503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Relocatable File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39897" y="3939472"/>
              <a:ext cx="1414301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Executable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67" idx="3"/>
              <a:endCxn id="49" idx="1"/>
            </p:cNvCxnSpPr>
            <p:nvPr/>
          </p:nvCxnSpPr>
          <p:spPr>
            <a:xfrm>
              <a:off x="1728933" y="5853612"/>
              <a:ext cx="540854" cy="5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3"/>
              <a:endCxn id="52" idx="1"/>
            </p:cNvCxnSpPr>
            <p:nvPr/>
          </p:nvCxnSpPr>
          <p:spPr>
            <a:xfrm>
              <a:off x="8710757" y="4345765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3"/>
              <a:endCxn id="54" idx="1"/>
            </p:cNvCxnSpPr>
            <p:nvPr/>
          </p:nvCxnSpPr>
          <p:spPr>
            <a:xfrm flipV="1">
              <a:off x="10362522" y="4355519"/>
              <a:ext cx="377374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3"/>
              <a:endCxn id="53" idx="1"/>
            </p:cNvCxnSpPr>
            <p:nvPr/>
          </p:nvCxnSpPr>
          <p:spPr>
            <a:xfrm flipV="1">
              <a:off x="7011450" y="4345765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83" idx="3"/>
              <a:endCxn id="51" idx="0"/>
            </p:cNvCxnSpPr>
            <p:nvPr/>
          </p:nvCxnSpPr>
          <p:spPr>
            <a:xfrm>
              <a:off x="5211414" y="2861215"/>
              <a:ext cx="1170138" cy="1202783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86" idx="3"/>
              <a:endCxn id="51" idx="2"/>
            </p:cNvCxnSpPr>
            <p:nvPr/>
          </p:nvCxnSpPr>
          <p:spPr>
            <a:xfrm flipV="1">
              <a:off x="5213017" y="4639731"/>
              <a:ext cx="1168535" cy="1213990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2264606" y="2554150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Assembler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70" idx="3"/>
              <a:endCxn id="61" idx="1"/>
            </p:cNvCxnSpPr>
            <p:nvPr/>
          </p:nvCxnSpPr>
          <p:spPr>
            <a:xfrm flipV="1">
              <a:off x="1723751" y="2867208"/>
              <a:ext cx="540855" cy="11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091886" y="2426445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Linker File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2"/>
              <a:endCxn id="52" idx="0"/>
            </p:cNvCxnSpPr>
            <p:nvPr/>
          </p:nvCxnSpPr>
          <p:spPr>
            <a:xfrm>
              <a:off x="9726865" y="3034968"/>
              <a:ext cx="8974" cy="10326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*.h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3807" y="2183432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3401" y="2298794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9450" y="2407780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113073" y="5168747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4" name="Rectangle 83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111470" y="217624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1" name="Rectangle 80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cxnSp>
          <p:nvCxnSpPr>
            <p:cNvPr id="73" name="Straight Arrow Connector 72"/>
            <p:cNvCxnSpPr>
              <a:stCxn id="61" idx="3"/>
              <a:endCxn id="83" idx="1"/>
            </p:cNvCxnSpPr>
            <p:nvPr/>
          </p:nvCxnSpPr>
          <p:spPr>
            <a:xfrm flipV="1">
              <a:off x="3654226" y="2861215"/>
              <a:ext cx="692887" cy="59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9" idx="3"/>
              <a:endCxn id="86" idx="1"/>
            </p:cNvCxnSpPr>
            <p:nvPr/>
          </p:nvCxnSpPr>
          <p:spPr>
            <a:xfrm flipV="1">
              <a:off x="3659407" y="5853721"/>
              <a:ext cx="689309" cy="56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10251" y="366689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*.a</a:t>
                </a:r>
              </a:p>
            </p:txBody>
          </p:sp>
        </p:grpSp>
        <p:cxnSp>
          <p:nvCxnSpPr>
            <p:cNvPr id="76" name="Straight Arrow Connector 75"/>
            <p:cNvCxnSpPr>
              <a:stCxn id="80" idx="3"/>
              <a:endCxn id="51" idx="1"/>
            </p:cNvCxnSpPr>
            <p:nvPr/>
          </p:nvCxnSpPr>
          <p:spPr>
            <a:xfrm>
              <a:off x="5210195" y="4351865"/>
              <a:ext cx="54145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48958" y="3941813"/>
              <a:ext cx="1044825" cy="811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Library</a:t>
              </a: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Files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1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GNU Compiler Collection [S5] 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03885" y="1088529"/>
            <a:ext cx="5055361" cy="4351338"/>
          </a:xfrm>
        </p:spPr>
        <p:txBody>
          <a:bodyPr>
            <a:normAutofit/>
          </a:bodyPr>
          <a:lstStyle/>
          <a:p>
            <a:r>
              <a:rPr lang="en-US" dirty="0"/>
              <a:t>GNU Toolset performs all operations using </a:t>
            </a:r>
            <a:r>
              <a:rPr lang="en-US" b="1" dirty="0">
                <a:solidFill>
                  <a:srgbClr val="FFFF00"/>
                </a:solidFill>
              </a:rPr>
              <a:t>make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Assembling</a:t>
            </a:r>
          </a:p>
          <a:p>
            <a:pPr lvl="1"/>
            <a:r>
              <a:rPr lang="en-US" dirty="0"/>
              <a:t>Compiling</a:t>
            </a:r>
          </a:p>
          <a:p>
            <a:pPr lvl="1"/>
            <a:r>
              <a:rPr lang="en-US" dirty="0"/>
              <a:t>Linking</a:t>
            </a:r>
          </a:p>
          <a:p>
            <a:pPr lvl="1"/>
            <a:r>
              <a:rPr lang="en-US" dirty="0"/>
              <a:t>Relocating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37" y="4293727"/>
            <a:ext cx="4757599" cy="201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476" t="7195" r="63153" b="70425"/>
          <a:stretch/>
        </p:blipFill>
        <p:spPr>
          <a:xfrm>
            <a:off x="5238974" y="1332741"/>
            <a:ext cx="6812218" cy="2569794"/>
          </a:xfrm>
          <a:prstGeom prst="rect">
            <a:avLst/>
          </a:prstGeom>
        </p:spPr>
      </p:pic>
      <p:sp>
        <p:nvSpPr>
          <p:cNvPr id="11" name="TextBox 45"/>
          <p:cNvSpPr txBox="1"/>
          <p:nvPr/>
        </p:nvSpPr>
        <p:spPr>
          <a:xfrm>
            <a:off x="3644842" y="4528291"/>
            <a:ext cx="1682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Build System</a:t>
            </a:r>
            <a:endParaRPr lang="en-US" sz="22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70316" y="4720124"/>
            <a:ext cx="5301042" cy="1791520"/>
            <a:chOff x="623807" y="2176241"/>
            <a:chExt cx="11530391" cy="4704597"/>
          </a:xfrm>
        </p:grpSpPr>
        <p:sp>
          <p:nvSpPr>
            <p:cNvPr id="55" name="Rounded Rectangle 54"/>
            <p:cNvSpPr/>
            <p:nvPr/>
          </p:nvSpPr>
          <p:spPr>
            <a:xfrm>
              <a:off x="2269787" y="5556081"/>
              <a:ext cx="1389620" cy="6065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Compiler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08297" y="6364548"/>
              <a:ext cx="1702237" cy="51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Object Files</a:t>
              </a:r>
              <a:endParaRPr lang="en-US" sz="8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751654" y="4063998"/>
              <a:ext cx="125979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Linker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109156" y="4067654"/>
              <a:ext cx="1253366" cy="5757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Locator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40799" y="4041503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Relocatable File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39897" y="3939472"/>
              <a:ext cx="1414301" cy="83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Executable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73" idx="3"/>
              <a:endCxn id="55" idx="1"/>
            </p:cNvCxnSpPr>
            <p:nvPr/>
          </p:nvCxnSpPr>
          <p:spPr>
            <a:xfrm>
              <a:off x="1728933" y="5853612"/>
              <a:ext cx="540854" cy="57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3"/>
              <a:endCxn id="58" idx="1"/>
            </p:cNvCxnSpPr>
            <p:nvPr/>
          </p:nvCxnSpPr>
          <p:spPr>
            <a:xfrm>
              <a:off x="8710757" y="4345765"/>
              <a:ext cx="398399" cy="97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3"/>
              <a:endCxn id="60" idx="1"/>
            </p:cNvCxnSpPr>
            <p:nvPr/>
          </p:nvCxnSpPr>
          <p:spPr>
            <a:xfrm flipV="1">
              <a:off x="10362522" y="4355519"/>
              <a:ext cx="377374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7" idx="3"/>
              <a:endCxn id="59" idx="1"/>
            </p:cNvCxnSpPr>
            <p:nvPr/>
          </p:nvCxnSpPr>
          <p:spPr>
            <a:xfrm flipV="1">
              <a:off x="7011450" y="4345765"/>
              <a:ext cx="429349" cy="61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89" idx="3"/>
              <a:endCxn id="57" idx="0"/>
            </p:cNvCxnSpPr>
            <p:nvPr/>
          </p:nvCxnSpPr>
          <p:spPr>
            <a:xfrm>
              <a:off x="5211414" y="2861215"/>
              <a:ext cx="1170138" cy="1202783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92" idx="3"/>
              <a:endCxn id="57" idx="2"/>
            </p:cNvCxnSpPr>
            <p:nvPr/>
          </p:nvCxnSpPr>
          <p:spPr>
            <a:xfrm flipV="1">
              <a:off x="5213017" y="4639731"/>
              <a:ext cx="1168535" cy="1213990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264606" y="2554150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Assembler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76" idx="3"/>
              <a:endCxn id="67" idx="1"/>
            </p:cNvCxnSpPr>
            <p:nvPr/>
          </p:nvCxnSpPr>
          <p:spPr>
            <a:xfrm flipV="1">
              <a:off x="1723751" y="2867208"/>
              <a:ext cx="540855" cy="11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9091886" y="2426445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Linker File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58" idx="0"/>
            </p:cNvCxnSpPr>
            <p:nvPr/>
          </p:nvCxnSpPr>
          <p:spPr>
            <a:xfrm>
              <a:off x="9726865" y="3034968"/>
              <a:ext cx="8974" cy="10326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28989" y="5168638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8583" y="5284000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64632" y="5392986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 *.h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3807" y="2183432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3401" y="2298794"/>
              <a:ext cx="864302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59450" y="2407780"/>
              <a:ext cx="864301" cy="9212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*.s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113073" y="5168747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111470" y="217624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cxnSp>
          <p:nvCxnSpPr>
            <p:cNvPr id="79" name="Straight Arrow Connector 78"/>
            <p:cNvCxnSpPr>
              <a:stCxn id="67" idx="3"/>
              <a:endCxn id="89" idx="1"/>
            </p:cNvCxnSpPr>
            <p:nvPr/>
          </p:nvCxnSpPr>
          <p:spPr>
            <a:xfrm flipV="1">
              <a:off x="3654226" y="2861215"/>
              <a:ext cx="692887" cy="59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5" idx="3"/>
              <a:endCxn id="92" idx="1"/>
            </p:cNvCxnSpPr>
            <p:nvPr/>
          </p:nvCxnSpPr>
          <p:spPr>
            <a:xfrm flipV="1">
              <a:off x="3659407" y="5853721"/>
              <a:ext cx="689309" cy="56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110251" y="3666891"/>
              <a:ext cx="1099944" cy="114560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4" name="Rectangle 83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*.a</a:t>
                </a:r>
              </a:p>
            </p:txBody>
          </p:sp>
        </p:grpSp>
        <p:cxnSp>
          <p:nvCxnSpPr>
            <p:cNvPr id="82" name="Straight Arrow Connector 81"/>
            <p:cNvCxnSpPr>
              <a:stCxn id="86" idx="3"/>
              <a:endCxn id="57" idx="1"/>
            </p:cNvCxnSpPr>
            <p:nvPr/>
          </p:nvCxnSpPr>
          <p:spPr>
            <a:xfrm>
              <a:off x="5210195" y="4351865"/>
              <a:ext cx="54145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48958" y="3941813"/>
              <a:ext cx="1044825" cy="811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Library</a:t>
              </a: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Files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4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4938</TotalTime>
  <Words>2028</Words>
  <Application>Microsoft Office PowerPoint</Application>
  <PresentationFormat>Widescreen</PresentationFormat>
  <Paragraphs>353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Helvetica Neue UltraLight</vt:lpstr>
      <vt:lpstr>MOOC Dark</vt:lpstr>
      <vt:lpstr>Embedded Software Essentials</vt:lpstr>
      <vt:lpstr>Copyright</vt:lpstr>
      <vt:lpstr>Building Manually [S1a]</vt:lpstr>
      <vt:lpstr>Building Manually [S1b]</vt:lpstr>
      <vt:lpstr>Example Compile in KDS [S2a]</vt:lpstr>
      <vt:lpstr>Example Compile in KDS [S2b]</vt:lpstr>
      <vt:lpstr>Example Compile in KDS [S3]</vt:lpstr>
      <vt:lpstr>Build Management Software [S4]</vt:lpstr>
      <vt:lpstr>GNU Compiler Collection [S5] </vt:lpstr>
      <vt:lpstr>GNU Make [S6]</vt:lpstr>
      <vt:lpstr>GNU Toolchain [S7a]  </vt:lpstr>
      <vt:lpstr>Makefiles [S8]</vt:lpstr>
      <vt:lpstr>Makefile Rules/Targets [S9]</vt:lpstr>
      <vt:lpstr>GNU Compiler Collection [S10] </vt:lpstr>
      <vt:lpstr>Build System [S11]</vt:lpstr>
      <vt:lpstr>IDE and Make Autogeneration</vt:lpstr>
      <vt:lpstr>IDE and Make Autogeneration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39</cp:revision>
  <dcterms:created xsi:type="dcterms:W3CDTF">2016-11-15T15:35:38Z</dcterms:created>
  <dcterms:modified xsi:type="dcterms:W3CDTF">2017-08-01T23:10:13Z</dcterms:modified>
</cp:coreProperties>
</file>