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315" r:id="rId3"/>
    <p:sldId id="316" r:id="rId4"/>
    <p:sldId id="317" r:id="rId5"/>
    <p:sldId id="326" r:id="rId6"/>
    <p:sldId id="327" r:id="rId7"/>
    <p:sldId id="325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8" r:id="rId16"/>
    <p:sldId id="329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53" d="100"/>
          <a:sy n="53" d="100"/>
        </p:scale>
        <p:origin x="40" y="11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D6781-18FC-4C28-B4AD-25BBF9448D54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66B0E-AC6E-4D0B-A015-D4510702B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3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75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of these steps are combined</a:t>
            </a:r>
            <a:r>
              <a:rPr lang="en-US" baseline="0" dirty="0" smtClean="0"/>
              <a:t> in one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ARM = Acorn RISC Machine</a:t>
            </a:r>
            <a:r>
              <a:rPr lang="en-US" baseline="0" dirty="0" smtClean="0"/>
              <a:t> – All </a:t>
            </a:r>
            <a:r>
              <a:rPr lang="en-US" baseline="0" dirty="0" err="1" smtClean="0"/>
              <a:t>risc</a:t>
            </a:r>
            <a:r>
              <a:rPr lang="en-US" baseline="0" dirty="0" smtClean="0"/>
              <a:t> processors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examples: ARM, MIPS, SPARC, IBM Power PC, </a:t>
            </a:r>
            <a:r>
              <a:rPr lang="en-US" baseline="0" dirty="0" err="1" smtClean="0"/>
              <a:t>AtmelAVR</a:t>
            </a:r>
            <a:endParaRPr lang="en-US" dirty="0" smtClean="0"/>
          </a:p>
          <a:p>
            <a:r>
              <a:rPr lang="en-US" dirty="0" err="1" smtClean="0"/>
              <a:t>Cisc</a:t>
            </a:r>
            <a:r>
              <a:rPr lang="en-US" dirty="0" smtClean="0"/>
              <a:t> Examples: x86, AMD, </a:t>
            </a:r>
            <a:r>
              <a:rPr lang="en-US" dirty="0" err="1" smtClean="0"/>
              <a:t>Motorolla</a:t>
            </a:r>
            <a:r>
              <a:rPr lang="en-US" dirty="0" smtClean="0"/>
              <a:t> 68k, PDP</a:t>
            </a:r>
          </a:p>
          <a:p>
            <a:r>
              <a:rPr lang="en-US" dirty="0" smtClean="0"/>
              <a:t>Give an example of reasons to have the two different:</a:t>
            </a:r>
          </a:p>
          <a:p>
            <a:r>
              <a:rPr lang="en-US" dirty="0" smtClean="0"/>
              <a:t>-Lots of specialized instructions which</a:t>
            </a:r>
            <a:r>
              <a:rPr lang="en-US" baseline="0" dirty="0" smtClean="0"/>
              <a:t> give some type of speed or efficiency boost, incorporate many operations with </a:t>
            </a:r>
            <a:r>
              <a:rPr lang="en-US" baseline="0" dirty="0" err="1" smtClean="0"/>
              <a:t>lds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strs</a:t>
            </a:r>
            <a:endParaRPr lang="en-US" baseline="0" dirty="0" smtClean="0"/>
          </a:p>
          <a:p>
            <a:r>
              <a:rPr lang="en-US" baseline="0" dirty="0" smtClean="0"/>
              <a:t>-a reduced Common set of instructions (frequently used)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instruction set computer, minimal instruction set computer, very long instruction word (VLIW)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ARM = Acorn RISC Machine</a:t>
            </a:r>
            <a:r>
              <a:rPr lang="en-US" baseline="0" dirty="0" smtClean="0"/>
              <a:t> – All </a:t>
            </a:r>
            <a:r>
              <a:rPr lang="en-US" baseline="0" dirty="0" err="1" smtClean="0"/>
              <a:t>risc</a:t>
            </a:r>
            <a:r>
              <a:rPr lang="en-US" baseline="0" dirty="0" smtClean="0"/>
              <a:t> processors</a:t>
            </a:r>
          </a:p>
          <a:p>
            <a:r>
              <a:rPr lang="en-US" baseline="0" dirty="0" err="1" smtClean="0"/>
              <a:t>Risc</a:t>
            </a:r>
            <a:r>
              <a:rPr lang="en-US" baseline="0" dirty="0" smtClean="0"/>
              <a:t> examples: ARM, MIPS, SPARC, IBM Power PC, </a:t>
            </a:r>
            <a:r>
              <a:rPr lang="en-US" baseline="0" dirty="0" err="1" smtClean="0"/>
              <a:t>AtmelAVR</a:t>
            </a:r>
            <a:endParaRPr lang="en-US" dirty="0" smtClean="0"/>
          </a:p>
          <a:p>
            <a:r>
              <a:rPr lang="en-US" dirty="0" err="1" smtClean="0"/>
              <a:t>Cisc</a:t>
            </a:r>
            <a:r>
              <a:rPr lang="en-US" dirty="0" smtClean="0"/>
              <a:t> Examples: x86, AMD, </a:t>
            </a:r>
            <a:r>
              <a:rPr lang="en-US" dirty="0" err="1" smtClean="0"/>
              <a:t>Motorolla</a:t>
            </a:r>
            <a:r>
              <a:rPr lang="en-US" dirty="0" smtClean="0"/>
              <a:t> 68k, PDP</a:t>
            </a:r>
          </a:p>
          <a:p>
            <a:r>
              <a:rPr lang="en-US" dirty="0" smtClean="0"/>
              <a:t>Give an example of reasons to have the two different:</a:t>
            </a:r>
          </a:p>
          <a:p>
            <a:r>
              <a:rPr lang="en-US" dirty="0" smtClean="0"/>
              <a:t>-Lots of specialized instructions which</a:t>
            </a:r>
            <a:r>
              <a:rPr lang="en-US" baseline="0" dirty="0" smtClean="0"/>
              <a:t> give some type of speed or efficiency boost, incorporate many operations with </a:t>
            </a:r>
            <a:r>
              <a:rPr lang="en-US" baseline="0" dirty="0" err="1" smtClean="0"/>
              <a:t>lds</a:t>
            </a:r>
            <a:r>
              <a:rPr lang="en-US" baseline="0" dirty="0" smtClean="0"/>
              <a:t>/</a:t>
            </a:r>
            <a:r>
              <a:rPr lang="en-US" baseline="0" dirty="0" err="1" smtClean="0"/>
              <a:t>strs</a:t>
            </a:r>
            <a:endParaRPr lang="en-US" baseline="0" dirty="0" smtClean="0"/>
          </a:p>
          <a:p>
            <a:r>
              <a:rPr lang="en-US" baseline="0" dirty="0" smtClean="0"/>
              <a:t>-a reduced Common set of instructions (frequently used)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instruction set computer, minimal instruction set computer, very long instruction word (VLIW)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5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75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32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38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5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31EE78-185B-49CB-A869-004D76E945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9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89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36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8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7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9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60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3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799" y="1282847"/>
            <a:ext cx="11785255" cy="207236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9071-6AA9-4FCB-A5F3-6CAEA200C0D3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F458-9189-45D7-9AB8-C0EE2C03A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41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bg2"/>
          </a:solidFill>
          <a:latin typeface="Helvetica Neue UltraLigh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bg2"/>
          </a:solidFill>
          <a:latin typeface="Helvetica Neue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bg2"/>
          </a:solidFill>
          <a:latin typeface="Helvetica Neue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Helvetica Neue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Helvetica Neue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Software Essentials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Makefiles</a:t>
            </a:r>
            <a:r>
              <a:rPr lang="en-US" i="1" dirty="0" smtClean="0"/>
              <a:t> Part 1</a:t>
            </a:r>
          </a:p>
          <a:p>
            <a:r>
              <a:rPr lang="en-US" b="1" dirty="0"/>
              <a:t>C1 M2 V7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86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Syntax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9400" y="1206425"/>
            <a:ext cx="4784558" cy="30912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Comments start with a #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include other </a:t>
            </a:r>
            <a:r>
              <a:rPr lang="en-US" dirty="0" err="1" smtClean="0">
                <a:solidFill>
                  <a:schemeClr val="bg1"/>
                </a:solidFill>
              </a:rPr>
              <a:t>makefiles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Line continuation is done with a \</a:t>
            </a:r>
          </a:p>
          <a:p>
            <a:r>
              <a:rPr lang="en-US" dirty="0" smtClean="0"/>
              <a:t>Can create and use variables</a:t>
            </a:r>
          </a:p>
          <a:p>
            <a:r>
              <a:rPr lang="en-US" dirty="0" smtClean="0"/>
              <a:t>Can have multiple rules</a:t>
            </a:r>
          </a:p>
          <a:p>
            <a:r>
              <a:rPr lang="en-US" dirty="0" smtClean="0"/>
              <a:t>Command lines start with a tab</a:t>
            </a:r>
          </a:p>
          <a:p>
            <a:r>
              <a:rPr lang="en-US" dirty="0" smtClean="0"/>
              <a:t>Targets can depend on other targets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      \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5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Syntax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9400" y="1206425"/>
            <a:ext cx="4784558" cy="30912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Comments start with a #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include other </a:t>
            </a:r>
            <a:r>
              <a:rPr lang="en-US" dirty="0" err="1" smtClean="0">
                <a:solidFill>
                  <a:schemeClr val="bg1"/>
                </a:solidFill>
              </a:rPr>
              <a:t>makefiles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Line continuation is done with a \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Can create and use variables</a:t>
            </a:r>
          </a:p>
          <a:p>
            <a:r>
              <a:rPr lang="en-US" dirty="0" smtClean="0"/>
              <a:t>Can have multiple rules</a:t>
            </a:r>
          </a:p>
          <a:p>
            <a:r>
              <a:rPr lang="en-US" dirty="0" smtClean="0"/>
              <a:t>Command lines start with a tab</a:t>
            </a:r>
          </a:p>
          <a:p>
            <a:r>
              <a:rPr lang="en-US" dirty="0" smtClean="0"/>
              <a:t>Targets can depend on other targets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-g     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2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Syntax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9400" y="1206425"/>
            <a:ext cx="4784558" cy="30912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Comments start with a #</a:t>
            </a:r>
          </a:p>
          <a:p>
            <a:r>
              <a:rPr lang="en-US" dirty="0" smtClean="0"/>
              <a:t>Can include other </a:t>
            </a:r>
            <a:r>
              <a:rPr lang="en-US" dirty="0" err="1" smtClean="0"/>
              <a:t>makefiles</a:t>
            </a:r>
            <a:endParaRPr lang="en-US" dirty="0" smtClean="0"/>
          </a:p>
          <a:p>
            <a:r>
              <a:rPr lang="en-US" dirty="0" smtClean="0"/>
              <a:t>Line continuation is done with a \</a:t>
            </a:r>
          </a:p>
          <a:p>
            <a:r>
              <a:rPr lang="en-US" dirty="0" smtClean="0"/>
              <a:t>Can create and use variables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Can have multiple rules</a:t>
            </a:r>
          </a:p>
          <a:p>
            <a:r>
              <a:rPr lang="en-US" dirty="0" smtClean="0"/>
              <a:t>Command lines start with a tab</a:t>
            </a:r>
          </a:p>
          <a:p>
            <a:r>
              <a:rPr lang="en-US" dirty="0" smtClean="0"/>
              <a:t>Targets can depend on other targets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-g     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41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Syntax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9400" y="1206425"/>
            <a:ext cx="4784558" cy="30912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Comments start with a #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 include other </a:t>
            </a:r>
            <a:r>
              <a:rPr lang="en-US" dirty="0" err="1" smtClean="0">
                <a:solidFill>
                  <a:schemeClr val="bg1"/>
                </a:solidFill>
              </a:rPr>
              <a:t>makefiles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Line continuation is done with a \</a:t>
            </a:r>
          </a:p>
          <a:p>
            <a:r>
              <a:rPr lang="en-US" dirty="0" smtClean="0"/>
              <a:t>Can create and use variables</a:t>
            </a:r>
          </a:p>
          <a:p>
            <a:r>
              <a:rPr lang="en-US" dirty="0" smtClean="0"/>
              <a:t>Can have multiple rules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Command lines start with a tab</a:t>
            </a:r>
          </a:p>
          <a:p>
            <a:r>
              <a:rPr lang="en-US" dirty="0" smtClean="0"/>
              <a:t>Targets can depend on other targets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-g     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21136" y="5135336"/>
            <a:ext cx="579664" cy="3020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21136" y="6226629"/>
            <a:ext cx="579664" cy="3020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35817" y="4044043"/>
            <a:ext cx="579664" cy="30207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37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Syntax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9400" y="1206425"/>
            <a:ext cx="5094536" cy="309128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Helvetica Neue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Comments start with a #</a:t>
            </a:r>
          </a:p>
          <a:p>
            <a:r>
              <a:rPr lang="en-US" dirty="0" smtClean="0"/>
              <a:t>Can include other </a:t>
            </a:r>
            <a:r>
              <a:rPr lang="en-US" dirty="0" err="1" smtClean="0"/>
              <a:t>makefiles</a:t>
            </a:r>
            <a:endParaRPr lang="en-US" dirty="0" smtClean="0"/>
          </a:p>
          <a:p>
            <a:r>
              <a:rPr lang="en-US" dirty="0" smtClean="0"/>
              <a:t>Line continuation is done with a \</a:t>
            </a:r>
          </a:p>
          <a:p>
            <a:r>
              <a:rPr lang="en-US" dirty="0" smtClean="0"/>
              <a:t>Can create and use variables</a:t>
            </a:r>
          </a:p>
          <a:p>
            <a:r>
              <a:rPr lang="en-US" dirty="0" smtClean="0"/>
              <a:t>Can have multiple rules</a:t>
            </a:r>
          </a:p>
          <a:p>
            <a:r>
              <a:rPr lang="en-US" dirty="0" smtClean="0"/>
              <a:t>Command lines start with a tab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Targets can depend on other targets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-g     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81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Makefile</a:t>
            </a:r>
            <a:r>
              <a:rPr lang="en-US" dirty="0" smtClean="0"/>
              <a:t> </a:t>
            </a:r>
            <a:r>
              <a:rPr lang="en-US" dirty="0" smtClean="0"/>
              <a:t>Variables [S6]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56264"/>
            <a:ext cx="7884720" cy="54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Variables can be set to strings of text and can include other variables</a:t>
            </a:r>
          </a:p>
          <a:p>
            <a:pPr lvl="1"/>
            <a:r>
              <a:rPr lang="en-US" dirty="0" smtClean="0"/>
              <a:t>Variable access is </a:t>
            </a:r>
            <a:r>
              <a:rPr lang="en-US" dirty="0"/>
              <a:t>done with the </a:t>
            </a:r>
            <a:r>
              <a:rPr lang="en-US" b="1" dirty="0"/>
              <a:t>$(</a:t>
            </a:r>
            <a:r>
              <a:rPr lang="en-US" i="1" dirty="0"/>
              <a:t>variable-name</a:t>
            </a:r>
            <a:r>
              <a:rPr lang="en-US" b="1" dirty="0"/>
              <a:t>) </a:t>
            </a:r>
            <a:r>
              <a:rPr lang="en-US" dirty="0"/>
              <a:t>syntax</a:t>
            </a:r>
            <a:r>
              <a:rPr lang="en-US" b="1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Recursively Expanded Variables </a:t>
            </a:r>
            <a:r>
              <a:rPr lang="en-US" dirty="0"/>
              <a:t>(</a:t>
            </a:r>
            <a:r>
              <a:rPr lang="en-US" b="1" dirty="0"/>
              <a:t>=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Expands </a:t>
            </a:r>
            <a:r>
              <a:rPr lang="en-US" b="1" dirty="0" smtClean="0">
                <a:solidFill>
                  <a:srgbClr val="FFFF00"/>
                </a:solidFill>
              </a:rPr>
              <a:t>whenever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used</a:t>
            </a:r>
            <a:endParaRPr lang="en-US" dirty="0"/>
          </a:p>
          <a:p>
            <a:r>
              <a:rPr lang="en-US" dirty="0"/>
              <a:t>Simply Expanded Variables (</a:t>
            </a:r>
            <a:r>
              <a:rPr lang="en-US" b="1" dirty="0"/>
              <a:t>:=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Expands </a:t>
            </a:r>
            <a:r>
              <a:rPr lang="en-US" b="1" dirty="0" smtClean="0">
                <a:solidFill>
                  <a:srgbClr val="FFFF00"/>
                </a:solidFill>
              </a:rPr>
              <a:t>once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/>
              <a:t>at </a:t>
            </a:r>
            <a:r>
              <a:rPr lang="en-US" dirty="0" smtClean="0"/>
              <a:t>the </a:t>
            </a:r>
            <a:r>
              <a:rPr lang="en-US" dirty="0"/>
              <a:t>t</a:t>
            </a:r>
            <a:r>
              <a:rPr lang="en-US" dirty="0" smtClean="0"/>
              <a:t>ime </a:t>
            </a:r>
            <a:r>
              <a:rPr lang="en-US" dirty="0"/>
              <a:t>of </a:t>
            </a:r>
            <a:r>
              <a:rPr lang="en-US" dirty="0" smtClean="0"/>
              <a:t>definition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Use variables for things like</a:t>
            </a:r>
          </a:p>
          <a:p>
            <a:pPr lvl="1"/>
            <a:r>
              <a:rPr lang="en-US" dirty="0" smtClean="0"/>
              <a:t>Compiler flags -&gt; </a:t>
            </a:r>
            <a:r>
              <a:rPr lang="en-US" b="1" dirty="0" smtClean="0"/>
              <a:t>CFLAGS</a:t>
            </a:r>
          </a:p>
          <a:p>
            <a:pPr lvl="1"/>
            <a:r>
              <a:rPr lang="en-US" dirty="0" smtClean="0"/>
              <a:t>Linker Flags -&gt;</a:t>
            </a:r>
            <a:r>
              <a:rPr lang="en-US" b="1" dirty="0" smtClean="0"/>
              <a:t> LDFLAGS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26468" y="582202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CFLAGS = -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–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=$(CSTD) –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mcpu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=$(CPU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mthumb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52877" y="1675548"/>
            <a:ext cx="3112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CSTD=c89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CPU=cortex-m0plus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CC=arm-none-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eabi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8230930" y="1081263"/>
            <a:ext cx="334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5C6FF"/>
                </a:solidFill>
              </a:rPr>
              <a:t>Example Recursively Expanded Variables</a:t>
            </a:r>
            <a:endParaRPr lang="en-US" b="1" dirty="0">
              <a:solidFill>
                <a:srgbClr val="25C6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6242876" y="3226443"/>
            <a:ext cx="362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5C6FF"/>
                </a:solidFill>
              </a:rPr>
              <a:t>Example Simply Expanded </a:t>
            </a:r>
          </a:p>
          <a:p>
            <a:pPr algn="ctr"/>
            <a:r>
              <a:rPr lang="en-US" b="1" dirty="0" smtClean="0">
                <a:solidFill>
                  <a:srgbClr val="25C6FF"/>
                </a:solidFill>
              </a:rPr>
              <a:t>Variables</a:t>
            </a:r>
            <a:endParaRPr lang="en-US" b="1" dirty="0">
              <a:solidFill>
                <a:srgbClr val="25C6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51046" y="3877068"/>
            <a:ext cx="29597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:=$(shell arch)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CWD:=$(shell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OS:=$(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uname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flipH="1">
            <a:off x="6876156" y="5422936"/>
            <a:ext cx="408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25C6FF"/>
                </a:solidFill>
              </a:rPr>
              <a:t>C-Flags Example Variables</a:t>
            </a:r>
            <a:endParaRPr lang="en-US" b="1" dirty="0">
              <a:solidFill>
                <a:srgbClr val="25C6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flipH="1">
            <a:off x="9859225" y="3824539"/>
            <a:ext cx="2212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Special examples that run </a:t>
            </a:r>
            <a:r>
              <a:rPr lang="en-US" dirty="0">
                <a:solidFill>
                  <a:srgbClr val="FFFF00"/>
                </a:solidFill>
              </a:rPr>
              <a:t>L</a:t>
            </a:r>
            <a:r>
              <a:rPr lang="en-US" dirty="0" smtClean="0">
                <a:solidFill>
                  <a:srgbClr val="FFFF00"/>
                </a:solidFill>
              </a:rPr>
              <a:t>inux commands to set data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9562403" y="3878945"/>
            <a:ext cx="148412" cy="946177"/>
          </a:xfrm>
          <a:prstGeom prst="rightBrac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31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Paths and </a:t>
            </a:r>
            <a:r>
              <a:rPr lang="en-US" dirty="0" smtClean="0"/>
              <a:t>Sources [S7]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284755"/>
            <a:ext cx="11852686" cy="2103424"/>
          </a:xfrm>
        </p:spPr>
        <p:txBody>
          <a:bodyPr/>
          <a:lstStyle/>
          <a:p>
            <a:r>
              <a:rPr lang="en-US" dirty="0" smtClean="0"/>
              <a:t>Can control what </a:t>
            </a:r>
            <a:r>
              <a:rPr lang="en-US" b="1" dirty="0" smtClean="0"/>
              <a:t>directories</a:t>
            </a:r>
            <a:r>
              <a:rPr lang="en-US" dirty="0" smtClean="0"/>
              <a:t> and </a:t>
            </a:r>
            <a:r>
              <a:rPr lang="en-US" b="1" dirty="0" smtClean="0"/>
              <a:t>source files</a:t>
            </a:r>
            <a:r>
              <a:rPr lang="en-US" dirty="0" smtClean="0"/>
              <a:t> are used for building</a:t>
            </a:r>
          </a:p>
          <a:p>
            <a:pPr lvl="1"/>
            <a:r>
              <a:rPr lang="en-US" dirty="0" smtClean="0"/>
              <a:t>Includes provide path to code (absolute </a:t>
            </a:r>
            <a:r>
              <a:rPr lang="en-US" dirty="0"/>
              <a:t>or relative </a:t>
            </a:r>
            <a:r>
              <a:rPr lang="en-US" dirty="0" smtClean="0"/>
              <a:t>paths)</a:t>
            </a:r>
          </a:p>
          <a:p>
            <a:pPr lvl="1"/>
            <a:r>
              <a:rPr lang="en-US" dirty="0" smtClean="0"/>
              <a:t>Sources determine what needs to be built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80481" y="3122713"/>
            <a:ext cx="218521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INCLUDES=  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-I./</a:t>
            </a:r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libs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./modem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uart</a:t>
            </a:r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4080" y="3122713"/>
            <a:ext cx="23391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SRCS</a:t>
            </a:r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memory.c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uart.c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\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dirty="0" err="1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</a:t>
            </a:r>
            <a:r>
              <a:rPr lang="en-US" sz="2000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800" y="5229449"/>
            <a:ext cx="11673071" cy="15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bg1"/>
                </a:solidFill>
                <a:latin typeface="Helvetica Neue"/>
              </a:rPr>
              <a:t>Can reference a variable for include directories and sources </a:t>
            </a:r>
            <a:r>
              <a:rPr lang="en-US" sz="3000" dirty="0" smtClean="0">
                <a:solidFill>
                  <a:schemeClr val="bg1"/>
                </a:solidFill>
                <a:latin typeface="Helvetica Neue"/>
              </a:rPr>
              <a:t>files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  <a:latin typeface="Helvetica Neue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Helvetica Neue"/>
              </a:rPr>
              <a:t>reates </a:t>
            </a:r>
            <a:r>
              <a:rPr lang="en-US" dirty="0" smtClean="0">
                <a:solidFill>
                  <a:schemeClr val="bg1"/>
                </a:solidFill>
                <a:latin typeface="Helvetica Neue"/>
              </a:rPr>
              <a:t>dynamic targets instead of statically defined targets</a:t>
            </a:r>
            <a:endParaRPr lang="en-US" sz="400" dirty="0" smtClean="0">
              <a:solidFill>
                <a:schemeClr val="bg1"/>
              </a:solidFill>
              <a:latin typeface="Helvetica Neue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299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</a:t>
            </a:r>
            <a:r>
              <a:rPr lang="en-US" dirty="0" smtClean="0"/>
              <a:t>Executable [S8]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00" y="1115176"/>
            <a:ext cx="10515600" cy="564649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FF00"/>
                </a:solidFill>
              </a:rPr>
              <a:t>variables</a:t>
            </a:r>
            <a:r>
              <a:rPr lang="en-US" dirty="0" smtClean="0"/>
              <a:t> in your target rules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387" y="2703304"/>
            <a:ext cx="108895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$(TARGET)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$(OBJS)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CC) $(CFLAGS) $(INCLUDES</a:t>
            </a:r>
            <a:r>
              <a:rPr lang="en-US" sz="2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$(LDFLAGS)</a:t>
            </a:r>
            <a:r>
              <a:rPr lang="en-US" sz="2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sz="2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$(TARGET) </a:t>
            </a:r>
            <a:r>
              <a:rPr lang="en-US" sz="22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$(OBJS</a:t>
            </a:r>
            <a:r>
              <a:rPr lang="en-US" sz="22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9279" y="1865919"/>
            <a:ext cx="109706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Wl,map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main.map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–I./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7800" y="4387654"/>
            <a:ext cx="10515600" cy="760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rgbClr val="25C6FF"/>
                </a:solidFill>
                <a:latin typeface="Helvetica Neue"/>
              </a:rPr>
              <a:t>Automatic Variables </a:t>
            </a:r>
            <a:r>
              <a:rPr lang="en-US" sz="3000" dirty="0" smtClean="0">
                <a:solidFill>
                  <a:schemeClr val="bg1"/>
                </a:solidFill>
                <a:latin typeface="Helvetica Neue"/>
              </a:rPr>
              <a:t>- variables in a recipe with a scope</a:t>
            </a:r>
          </a:p>
          <a:p>
            <a:endParaRPr lang="en-US" sz="3000" dirty="0">
              <a:solidFill>
                <a:schemeClr val="bg1"/>
              </a:solidFill>
              <a:latin typeface="Helvetica Neue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9298" y="5211733"/>
            <a:ext cx="88337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$(TARGET): $(OBJS)</a:t>
            </a:r>
          </a:p>
          <a:p>
            <a:r>
              <a:rPr lang="en-US" sz="22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$(</a:t>
            </a:r>
            <a:r>
              <a:rPr lang="en-US" sz="2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CC) $(CFLAGS) $(LDFLAGS) $(INCLUDES) –o </a:t>
            </a:r>
            <a:r>
              <a:rPr lang="en-US" sz="2200" b="1" dirty="0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$@ $^</a:t>
            </a:r>
            <a:endParaRPr lang="en-US" sz="2200" b="1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443" y="5211733"/>
            <a:ext cx="27850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$@ - Target</a:t>
            </a:r>
          </a:p>
          <a:p>
            <a:r>
              <a:rPr lang="en-US" sz="2200" dirty="0">
                <a:solidFill>
                  <a:schemeClr val="bg1"/>
                </a:solidFill>
              </a:rPr>
              <a:t>$^ - All Prerequisites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$&lt; - First </a:t>
            </a:r>
            <a:r>
              <a:rPr lang="en-US" sz="2200" dirty="0" smtClean="0">
                <a:solidFill>
                  <a:schemeClr val="bg1"/>
                </a:solidFill>
              </a:rPr>
              <a:t>Prerequisite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9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Copyright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99" y="1282847"/>
            <a:ext cx="11785255" cy="3046988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Copyright (C) 2017 by Alex </a:t>
            </a:r>
            <a:r>
              <a:rPr lang="en-US" sz="3200" dirty="0" smtClean="0">
                <a:solidFill>
                  <a:schemeClr val="bg1"/>
                </a:solidFill>
              </a:rPr>
              <a:t>Fosdick. </a:t>
            </a:r>
            <a:r>
              <a:rPr lang="en-US" sz="3200" dirty="0">
                <a:solidFill>
                  <a:schemeClr val="bg1"/>
                </a:solidFill>
              </a:rPr>
              <a:t>Redistribution, modification or use of this </a:t>
            </a:r>
            <a:r>
              <a:rPr lang="en-US" sz="3200" dirty="0" smtClean="0">
                <a:solidFill>
                  <a:schemeClr val="bg1"/>
                </a:solidFill>
              </a:rPr>
              <a:t>presentation is </a:t>
            </a:r>
            <a:r>
              <a:rPr lang="en-US" sz="3200" dirty="0">
                <a:solidFill>
                  <a:schemeClr val="bg1"/>
                </a:solidFill>
              </a:rPr>
              <a:t>permitted as long as the files maintain this copyright. Users </a:t>
            </a:r>
            <a:r>
              <a:rPr lang="en-US" sz="3200" dirty="0" smtClean="0">
                <a:solidFill>
                  <a:schemeClr val="bg1"/>
                </a:solidFill>
              </a:rPr>
              <a:t>are </a:t>
            </a:r>
            <a:r>
              <a:rPr lang="en-US" sz="3200" dirty="0">
                <a:solidFill>
                  <a:schemeClr val="bg1"/>
                </a:solidFill>
              </a:rPr>
              <a:t>permitted to modify this and use it to learn about the field of embedded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</a:rPr>
              <a:t>software. Alex Fosdick and the University of Colorado are not liable for </a:t>
            </a:r>
            <a:r>
              <a:rPr lang="en-US" sz="3200" dirty="0" smtClean="0">
                <a:solidFill>
                  <a:schemeClr val="bg1"/>
                </a:solidFill>
              </a:rPr>
              <a:t>any </a:t>
            </a:r>
            <a:r>
              <a:rPr lang="en-US" sz="3200" dirty="0">
                <a:solidFill>
                  <a:schemeClr val="bg1"/>
                </a:solidFill>
              </a:rPr>
              <a:t>misuse of this material. </a:t>
            </a:r>
          </a:p>
        </p:txBody>
      </p:sp>
    </p:spTree>
    <p:extLst>
      <p:ext uri="{BB962C8B-B14F-4D97-AF65-F5344CB8AC3E}">
        <p14:creationId xmlns:p14="http://schemas.microsoft.com/office/powerpoint/2010/main" val="180213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-Shape 53"/>
          <p:cNvSpPr/>
          <p:nvPr/>
        </p:nvSpPr>
        <p:spPr>
          <a:xfrm rot="10800000" flipV="1">
            <a:off x="3843952" y="2585880"/>
            <a:ext cx="8044346" cy="3798200"/>
          </a:xfrm>
          <a:prstGeom prst="corner">
            <a:avLst>
              <a:gd name="adj1" fmla="val 40889"/>
              <a:gd name="adj2" fmla="val 39840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77460" y="1666198"/>
            <a:ext cx="7824611" cy="2984755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dirty="0" smtClean="0">
                <a:solidFill>
                  <a:srgbClr val="002060"/>
                </a:solidFill>
              </a:rPr>
              <a:t>GNU Make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56" name="TextBox 4"/>
          <p:cNvSpPr txBox="1"/>
          <p:nvPr/>
        </p:nvSpPr>
        <p:spPr>
          <a:xfrm>
            <a:off x="100310" y="4854373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Source Files</a:t>
            </a:r>
            <a:endParaRPr lang="en-US" dirty="0"/>
          </a:p>
        </p:txBody>
      </p:sp>
      <p:sp>
        <p:nvSpPr>
          <p:cNvPr id="57" name="TextBox 5"/>
          <p:cNvSpPr txBox="1"/>
          <p:nvPr/>
        </p:nvSpPr>
        <p:spPr>
          <a:xfrm>
            <a:off x="3988331" y="6021797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Object Files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407645" y="4957593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60045" y="5109993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712445" y="5263369"/>
            <a:ext cx="842341" cy="7175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*.o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421736" y="5257046"/>
            <a:ext cx="1269958" cy="608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Map Files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513378" y="2734530"/>
            <a:ext cx="1280175" cy="8320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Executable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/>
          <p:cNvCxnSpPr>
            <a:stCxn id="97" idx="3"/>
          </p:cNvCxnSpPr>
          <p:nvPr/>
        </p:nvCxnSpPr>
        <p:spPr>
          <a:xfrm>
            <a:off x="1346754" y="4305018"/>
            <a:ext cx="939019" cy="0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5" idx="3"/>
            <a:endCxn id="67" idx="1"/>
          </p:cNvCxnSpPr>
          <p:nvPr/>
        </p:nvCxnSpPr>
        <p:spPr>
          <a:xfrm flipV="1">
            <a:off x="10102071" y="3150577"/>
            <a:ext cx="411307" cy="7999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91" idx="3"/>
            <a:endCxn id="55" idx="1"/>
          </p:cNvCxnSpPr>
          <p:nvPr/>
        </p:nvCxnSpPr>
        <p:spPr>
          <a:xfrm flipV="1">
            <a:off x="1327458" y="3158576"/>
            <a:ext cx="950002" cy="6296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8749627" y="687333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Linker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>
            <a:stCxn id="72" idx="2"/>
          </p:cNvCxnSpPr>
          <p:nvPr/>
        </p:nvCxnSpPr>
        <p:spPr>
          <a:xfrm>
            <a:off x="9384606" y="1295856"/>
            <a:ext cx="1" cy="382457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903390" y="651482"/>
            <a:ext cx="1269958" cy="6085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Makefile</a:t>
            </a:r>
            <a:r>
              <a:rPr lang="en-US" dirty="0" smtClean="0">
                <a:solidFill>
                  <a:schemeClr val="tx1"/>
                </a:solidFill>
              </a:rPr>
              <a:t>(s)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74" idx="2"/>
          </p:cNvCxnSpPr>
          <p:nvPr/>
        </p:nvCxnSpPr>
        <p:spPr>
          <a:xfrm>
            <a:off x="7538369" y="1260005"/>
            <a:ext cx="1" cy="449593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60" idx="1"/>
          </p:cNvCxnSpPr>
          <p:nvPr/>
        </p:nvCxnSpPr>
        <p:spPr>
          <a:xfrm rot="16200000" flipH="1">
            <a:off x="3864788" y="4774496"/>
            <a:ext cx="971200" cy="724114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0" idx="3"/>
            <a:endCxn id="55" idx="2"/>
          </p:cNvCxnSpPr>
          <p:nvPr/>
        </p:nvCxnSpPr>
        <p:spPr>
          <a:xfrm flipV="1">
            <a:off x="5554786" y="4650953"/>
            <a:ext cx="634980" cy="971200"/>
          </a:xfrm>
          <a:prstGeom prst="bentConnector2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0"/>
          <p:cNvSpPr txBox="1"/>
          <p:nvPr/>
        </p:nvSpPr>
        <p:spPr>
          <a:xfrm>
            <a:off x="9750543" y="5929464"/>
            <a:ext cx="217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002060"/>
                </a:solidFill>
              </a:rPr>
              <a:t>Generated Files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46810" y="3759789"/>
            <a:ext cx="1099944" cy="866110"/>
            <a:chOff x="637154" y="4667517"/>
            <a:chExt cx="1099944" cy="866110"/>
          </a:xfrm>
        </p:grpSpPr>
        <p:sp>
          <p:nvSpPr>
            <p:cNvPr id="95" name="Rectangle 94"/>
            <p:cNvSpPr/>
            <p:nvPr/>
          </p:nvSpPr>
          <p:spPr>
            <a:xfrm>
              <a:off x="637154" y="4667517"/>
              <a:ext cx="864302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6748" y="4782879"/>
              <a:ext cx="864302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72797" y="4891865"/>
              <a:ext cx="864301" cy="64176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*.c/*.h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203030" y="1577326"/>
            <a:ext cx="1099944" cy="795180"/>
            <a:chOff x="384411" y="1441320"/>
            <a:chExt cx="1099944" cy="795180"/>
          </a:xfrm>
        </p:grpSpPr>
        <p:sp>
          <p:nvSpPr>
            <p:cNvPr id="92" name="Rectangle 91"/>
            <p:cNvSpPr/>
            <p:nvPr/>
          </p:nvSpPr>
          <p:spPr>
            <a:xfrm>
              <a:off x="384411" y="1441320"/>
              <a:ext cx="864302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94005" y="1556682"/>
              <a:ext cx="864302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20054" y="1665668"/>
              <a:ext cx="864301" cy="5708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*.s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227514" y="2697699"/>
            <a:ext cx="1099944" cy="781322"/>
            <a:chOff x="691815" y="3804981"/>
            <a:chExt cx="1735444" cy="80016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9" name="Rectangle 88"/>
            <p:cNvSpPr/>
            <p:nvPr/>
          </p:nvSpPr>
          <p:spPr>
            <a:xfrm>
              <a:off x="691815" y="3804981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864728" y="3885558"/>
              <a:ext cx="1363658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063602" y="3961681"/>
              <a:ext cx="1363657" cy="64346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*.a</a:t>
              </a:r>
            </a:p>
          </p:txBody>
        </p:sp>
      </p:grpSp>
      <p:cxnSp>
        <p:nvCxnSpPr>
          <p:cNvPr id="82" name="Straight Arrow Connector 81"/>
          <p:cNvCxnSpPr>
            <a:stCxn id="94" idx="3"/>
          </p:cNvCxnSpPr>
          <p:nvPr/>
        </p:nvCxnSpPr>
        <p:spPr>
          <a:xfrm>
            <a:off x="1302974" y="2087090"/>
            <a:ext cx="982799" cy="11184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61" idx="0"/>
          </p:cNvCxnSpPr>
          <p:nvPr/>
        </p:nvCxnSpPr>
        <p:spPr>
          <a:xfrm flipH="1">
            <a:off x="9056715" y="4625899"/>
            <a:ext cx="1" cy="631147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6597806" y="5262251"/>
            <a:ext cx="1380523" cy="6085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Dependency Files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7288067" y="4625899"/>
            <a:ext cx="1" cy="636352"/>
          </a:xfrm>
          <a:prstGeom prst="straightConnector1">
            <a:avLst/>
          </a:prstGeom>
          <a:ln w="38100">
            <a:solidFill>
              <a:srgbClr val="25C6F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TextBox 38"/>
          <p:cNvSpPr txBox="1"/>
          <p:nvPr/>
        </p:nvSpPr>
        <p:spPr>
          <a:xfrm>
            <a:off x="704920" y="571125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all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8" name="Straight Arrow Connector 87"/>
          <p:cNvCxnSpPr>
            <a:stCxn id="87" idx="3"/>
            <a:endCxn id="54" idx="0"/>
          </p:cNvCxnSpPr>
          <p:nvPr/>
        </p:nvCxnSpPr>
        <p:spPr>
          <a:xfrm flipV="1">
            <a:off x="2733039" y="5607557"/>
            <a:ext cx="1110913" cy="334531"/>
          </a:xfrm>
          <a:prstGeom prst="straightConnector1">
            <a:avLst/>
          </a:prstGeom>
          <a:ln w="19050">
            <a:solidFill>
              <a:srgbClr val="25C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197800" y="191438"/>
            <a:ext cx="11785255" cy="883262"/>
          </a:xfrm>
        </p:spPr>
        <p:txBody>
          <a:bodyPr>
            <a:normAutofit/>
          </a:bodyPr>
          <a:lstStyle/>
          <a:p>
            <a:r>
              <a:rPr lang="en-US" dirty="0" smtClean="0"/>
              <a:t>Build System [</a:t>
            </a:r>
            <a:r>
              <a:rPr lang="en-US" dirty="0" smtClean="0"/>
              <a:t>S1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94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Version Controlled Build </a:t>
            </a:r>
            <a:r>
              <a:rPr lang="en-US" dirty="0" smtClean="0"/>
              <a:t>System [S2]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184664" y="1807071"/>
            <a:ext cx="9811526" cy="4096424"/>
            <a:chOff x="1602432" y="1638629"/>
            <a:chExt cx="8987136" cy="3580742"/>
          </a:xfrm>
        </p:grpSpPr>
        <p:sp>
          <p:nvSpPr>
            <p:cNvPr id="8" name="Rectangle 7"/>
            <p:cNvSpPr/>
            <p:nvPr/>
          </p:nvSpPr>
          <p:spPr>
            <a:xfrm>
              <a:off x="1602432" y="1638629"/>
              <a:ext cx="6770384" cy="355625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dirty="0" smtClean="0">
                  <a:solidFill>
                    <a:schemeClr val="tx1"/>
                  </a:solidFill>
                </a:rPr>
                <a:t>Build System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971981" y="2977994"/>
              <a:ext cx="747432" cy="281469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1868062" y="1965821"/>
              <a:ext cx="4103919" cy="2636133"/>
            </a:xfrm>
            <a:prstGeom prst="can">
              <a:avLst>
                <a:gd name="adj" fmla="val 1954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71303" y="2561620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Linker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5922" y="2568318"/>
              <a:ext cx="1269958" cy="60852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Makefile</a:t>
              </a:r>
              <a:r>
                <a:rPr lang="en-US" dirty="0" smtClean="0">
                  <a:solidFill>
                    <a:schemeClr val="tx1"/>
                  </a:solidFill>
                </a:rPr>
                <a:t>(s)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088229" y="3302427"/>
              <a:ext cx="1099944" cy="866110"/>
              <a:chOff x="637154" y="4667517"/>
              <a:chExt cx="1099944" cy="86611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37154" y="4667517"/>
                <a:ext cx="864302" cy="6417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46748" y="4782879"/>
                <a:ext cx="864302" cy="6417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872797" y="4891865"/>
                <a:ext cx="864301" cy="64176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*.c/*.h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378277" y="3518084"/>
              <a:ext cx="1099944" cy="795180"/>
              <a:chOff x="384411" y="1441320"/>
              <a:chExt cx="1099944" cy="79518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384411" y="1441320"/>
                <a:ext cx="864302" cy="5708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94005" y="1556682"/>
                <a:ext cx="864302" cy="5708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0054" y="1665668"/>
                <a:ext cx="864301" cy="5708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*.s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754605" y="3408479"/>
              <a:ext cx="1099944" cy="781322"/>
              <a:chOff x="691815" y="3804981"/>
              <a:chExt cx="1735444" cy="800166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33" name="Rectangle 32"/>
              <p:cNvSpPr/>
              <p:nvPr/>
            </p:nvSpPr>
            <p:spPr>
              <a:xfrm>
                <a:off x="691815" y="3804981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64728" y="3885558"/>
                <a:ext cx="1363658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063602" y="3961681"/>
                <a:ext cx="1363657" cy="64346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*.a</a:t>
                </a:r>
              </a:p>
            </p:txBody>
          </p:sp>
        </p:grpSp>
        <p:sp>
          <p:nvSpPr>
            <p:cNvPr id="19" name="Rounded Rectangle 18"/>
            <p:cNvSpPr/>
            <p:nvPr/>
          </p:nvSpPr>
          <p:spPr>
            <a:xfrm>
              <a:off x="6738280" y="2811569"/>
              <a:ext cx="1389620" cy="6261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Make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38280" y="4228925"/>
              <a:ext cx="1389620" cy="62611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GCC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Up-Down Arrow 20"/>
            <p:cNvSpPr/>
            <p:nvPr/>
          </p:nvSpPr>
          <p:spPr>
            <a:xfrm>
              <a:off x="7331325" y="3455646"/>
              <a:ext cx="260465" cy="730570"/>
            </a:xfrm>
            <a:prstGeom prst="up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>
              <a:off x="8148309" y="3007626"/>
              <a:ext cx="716260" cy="251837"/>
            </a:xfrm>
            <a:prstGeom prst="rightArrow">
              <a:avLst/>
            </a:prstGeom>
            <a:solidFill>
              <a:srgbClr val="25C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8862799" y="1638629"/>
              <a:ext cx="1726769" cy="3580742"/>
              <a:chOff x="16611600" y="2274247"/>
              <a:chExt cx="1726769" cy="3686285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6611600" y="2274247"/>
                <a:ext cx="1726769" cy="368628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</a:rPr>
                  <a:t>Output files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6825118" y="4647764"/>
                <a:ext cx="1269958" cy="5402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Map File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6829021" y="5287809"/>
                <a:ext cx="1280175" cy="5446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Executable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6757923" y="2894611"/>
                <a:ext cx="1380523" cy="60852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Dependency Files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7"/>
            <p:cNvSpPr txBox="1"/>
            <p:nvPr/>
          </p:nvSpPr>
          <p:spPr>
            <a:xfrm>
              <a:off x="2679724" y="4612801"/>
              <a:ext cx="25070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200" dirty="0" smtClean="0">
                  <a:solidFill>
                    <a:srgbClr val="002060"/>
                  </a:solidFill>
                </a:rPr>
                <a:t>Software Repository</a:t>
              </a:r>
              <a:endParaRPr lang="en-US" sz="2200" dirty="0">
                <a:solidFill>
                  <a:srgbClr val="002060"/>
                </a:solidFill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9133561" y="2953646"/>
              <a:ext cx="1099944" cy="866110"/>
              <a:chOff x="637154" y="4667517"/>
              <a:chExt cx="1099944" cy="86611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637154" y="4667517"/>
                <a:ext cx="864302" cy="6417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46748" y="4782879"/>
                <a:ext cx="864302" cy="6417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872797" y="4891865"/>
                <a:ext cx="864301" cy="64176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*.</a:t>
                </a:r>
                <a:r>
                  <a:rPr lang="en-US" dirty="0">
                    <a:solidFill>
                      <a:schemeClr val="tx1"/>
                    </a:solidFill>
                  </a:rPr>
                  <a:t>o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404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Makefiles</a:t>
            </a:r>
            <a:r>
              <a:rPr lang="en-US" dirty="0" smtClean="0"/>
              <a:t> [S3]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1400" y="12974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One or more files </a:t>
            </a:r>
            <a:r>
              <a:rPr lang="en-US" dirty="0">
                <a:solidFill>
                  <a:schemeClr val="bg1"/>
                </a:solidFill>
              </a:rPr>
              <a:t>used to tell </a:t>
            </a:r>
            <a:r>
              <a:rPr lang="en-US" b="1" dirty="0">
                <a:solidFill>
                  <a:schemeClr val="bg1"/>
                </a:solidFill>
              </a:rPr>
              <a:t>make</a:t>
            </a:r>
            <a:r>
              <a:rPr lang="en-US" dirty="0">
                <a:solidFill>
                  <a:schemeClr val="bg1"/>
                </a:solidFill>
              </a:rPr>
              <a:t> how to build a particular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endParaRPr lang="en-US" sz="2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Makefiles</a:t>
            </a:r>
            <a:r>
              <a:rPr lang="en-US" dirty="0" smtClean="0">
                <a:solidFill>
                  <a:schemeClr val="bg1"/>
                </a:solidFill>
              </a:rPr>
              <a:t> have build </a:t>
            </a:r>
            <a:r>
              <a:rPr lang="en-US" b="1" dirty="0" smtClean="0">
                <a:solidFill>
                  <a:schemeClr val="bg1"/>
                </a:solidFill>
              </a:rPr>
              <a:t>targets </a:t>
            </a:r>
            <a:r>
              <a:rPr lang="en-US" dirty="0" smtClean="0">
                <a:solidFill>
                  <a:schemeClr val="bg1"/>
                </a:solidFill>
              </a:rPr>
              <a:t>or build</a:t>
            </a:r>
            <a:r>
              <a:rPr lang="en-US" b="1" dirty="0" smtClean="0">
                <a:solidFill>
                  <a:schemeClr val="bg1"/>
                </a:solidFill>
              </a:rPr>
              <a:t> rules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Targets can have </a:t>
            </a:r>
            <a:r>
              <a:rPr lang="en-US" b="1" dirty="0" smtClean="0">
                <a:solidFill>
                  <a:schemeClr val="bg1"/>
                </a:solidFill>
              </a:rPr>
              <a:t>dependencies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b="1" dirty="0" smtClean="0">
                <a:solidFill>
                  <a:schemeClr val="bg1"/>
                </a:solidFill>
              </a:rPr>
              <a:t>prerequisites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1175264" y="3549057"/>
            <a:ext cx="10302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 </a:t>
            </a:r>
            <a:r>
              <a:rPr lang="en-U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$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    </a:t>
            </a:r>
            <a:r>
              <a:rPr lang="en-US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</a:t>
            </a:r>
            <a:r>
              <a:rPr lang="en-US" sz="20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1967435" y="2021408"/>
            <a:ext cx="7263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Makefile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sources.mk, includes.mk, …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391956" y="4965942"/>
            <a:ext cx="8552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25C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b="1" dirty="0">
              <a:solidFill>
                <a:srgbClr val="25C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–g –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,-Map=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main.map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18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Makefiles</a:t>
            </a:r>
            <a:r>
              <a:rPr lang="en-US" dirty="0"/>
              <a:t> – </a:t>
            </a:r>
            <a:r>
              <a:rPr lang="en-US" dirty="0" smtClean="0"/>
              <a:t>Rules [S4]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48600" y="4644309"/>
            <a:ext cx="10515600" cy="536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Simple </a:t>
            </a:r>
            <a:r>
              <a:rPr lang="en-US" dirty="0" err="1" smtClean="0">
                <a:solidFill>
                  <a:schemeClr val="bg1"/>
                </a:solidFill>
              </a:rPr>
              <a:t>my_file.o</a:t>
            </a:r>
            <a:r>
              <a:rPr lang="en-US" dirty="0" smtClean="0">
                <a:solidFill>
                  <a:schemeClr val="bg1"/>
                </a:solidFill>
              </a:rPr>
              <a:t> build rule: Depends on </a:t>
            </a:r>
            <a:r>
              <a:rPr lang="en-US" dirty="0" err="1" smtClean="0">
                <a:solidFill>
                  <a:schemeClr val="bg1"/>
                </a:solidFill>
              </a:rPr>
              <a:t>my_file.c</a:t>
            </a:r>
            <a:r>
              <a:rPr lang="en-US" dirty="0" smtClean="0">
                <a:solidFill>
                  <a:schemeClr val="bg1"/>
                </a:solidFill>
              </a:rPr>
              <a:t> and </a:t>
            </a:r>
            <a:r>
              <a:rPr lang="en-US" dirty="0" err="1" smtClean="0">
                <a:solidFill>
                  <a:schemeClr val="bg1"/>
                </a:solidFill>
              </a:rPr>
              <a:t>my_file.h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30919" y="2677078"/>
            <a:ext cx="7283627" cy="1517564"/>
            <a:chOff x="2598119" y="2664999"/>
            <a:chExt cx="7283627" cy="1517564"/>
          </a:xfrm>
        </p:grpSpPr>
        <p:sp>
          <p:nvSpPr>
            <p:cNvPr id="18" name="TextBox 4"/>
            <p:cNvSpPr txBox="1"/>
            <p:nvPr/>
          </p:nvSpPr>
          <p:spPr>
            <a:xfrm>
              <a:off x="5136254" y="3714490"/>
              <a:ext cx="90903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>
                  <a:solidFill>
                    <a:srgbClr val="25C6FF"/>
                  </a:solidFill>
                </a:rPr>
                <a:t>Recipes</a:t>
              </a:r>
              <a:endParaRPr lang="en-US" sz="1600" b="1" dirty="0">
                <a:solidFill>
                  <a:srgbClr val="25C6FF"/>
                </a:solidFill>
              </a:endParaRPr>
            </a:p>
          </p:txBody>
        </p:sp>
        <p:sp>
          <p:nvSpPr>
            <p:cNvPr id="19" name="Right Brace 18"/>
            <p:cNvSpPr/>
            <p:nvPr/>
          </p:nvSpPr>
          <p:spPr>
            <a:xfrm>
              <a:off x="8901815" y="3434136"/>
              <a:ext cx="383523" cy="748427"/>
            </a:xfrm>
            <a:prstGeom prst="righ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rgbClr val="25C6FF"/>
                </a:solidFill>
              </a:endParaRPr>
            </a:p>
          </p:txBody>
        </p:sp>
        <p:sp>
          <p:nvSpPr>
            <p:cNvPr id="20" name="TextBox 6"/>
            <p:cNvSpPr txBox="1"/>
            <p:nvPr/>
          </p:nvSpPr>
          <p:spPr>
            <a:xfrm>
              <a:off x="5365418" y="2664999"/>
              <a:ext cx="15817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>
                  <a:solidFill>
                    <a:srgbClr val="25C6FF"/>
                  </a:solidFill>
                </a:rPr>
                <a:t>Dependency List</a:t>
              </a:r>
              <a:endParaRPr lang="en-US" sz="1600" b="1" dirty="0">
                <a:solidFill>
                  <a:srgbClr val="25C6FF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4681831" y="3650892"/>
              <a:ext cx="383523" cy="502137"/>
            </a:xfrm>
            <a:prstGeom prst="righ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rgbClr val="25C6FF"/>
                </a:solidFill>
              </a:endParaRPr>
            </a:p>
          </p:txBody>
        </p:sp>
        <p:sp>
          <p:nvSpPr>
            <p:cNvPr id="22" name="Right Brace 21"/>
            <p:cNvSpPr/>
            <p:nvPr/>
          </p:nvSpPr>
          <p:spPr>
            <a:xfrm rot="16200000">
              <a:off x="5971641" y="704778"/>
              <a:ext cx="369334" cy="4995334"/>
            </a:xfrm>
            <a:prstGeom prst="rightBrac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TextBox 9"/>
            <p:cNvSpPr txBox="1"/>
            <p:nvPr/>
          </p:nvSpPr>
          <p:spPr>
            <a:xfrm>
              <a:off x="9318771" y="3639072"/>
              <a:ext cx="56297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smtClean="0">
                  <a:solidFill>
                    <a:srgbClr val="25C6FF"/>
                  </a:solidFill>
                </a:rPr>
                <a:t>Rule</a:t>
              </a:r>
              <a:endParaRPr lang="en-US" sz="1600" b="1" dirty="0">
                <a:solidFill>
                  <a:srgbClr val="25C6FF"/>
                </a:solidFill>
              </a:endParaRPr>
            </a:p>
          </p:txBody>
        </p:sp>
        <p:sp>
          <p:nvSpPr>
            <p:cNvPr id="24" name="TextBox 10"/>
            <p:cNvSpPr txBox="1"/>
            <p:nvPr/>
          </p:nvSpPr>
          <p:spPr>
            <a:xfrm>
              <a:off x="2598119" y="3337498"/>
              <a:ext cx="62327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target: prerequisite1 prerequisite2 prerequisite3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command1</a:t>
              </a:r>
            </a:p>
            <a:p>
              <a:r>
                <a:rPr lang="en-US" sz="16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sz="1600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command2</a:t>
              </a:r>
              <a:endPara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TextBox 12"/>
          <p:cNvSpPr txBox="1"/>
          <p:nvPr/>
        </p:nvSpPr>
        <p:spPr>
          <a:xfrm>
            <a:off x="7001449" y="5389647"/>
            <a:ext cx="4687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–c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 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982133" y="538964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</a:t>
            </a:r>
            <a:r>
              <a:rPr lang="en-US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2132" y="1157966"/>
            <a:ext cx="11632268" cy="1668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Build </a:t>
            </a:r>
            <a:r>
              <a:rPr lang="en-US" sz="2800" b="1" dirty="0" smtClean="0">
                <a:solidFill>
                  <a:srgbClr val="25C6FF"/>
                </a:solidFill>
              </a:rPr>
              <a:t>rules</a:t>
            </a:r>
            <a:r>
              <a:rPr lang="en-US" sz="2800" dirty="0" smtClean="0">
                <a:solidFill>
                  <a:srgbClr val="25C6FF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require </a:t>
            </a:r>
            <a:r>
              <a:rPr lang="en-US" sz="2800" dirty="0" smtClean="0">
                <a:solidFill>
                  <a:schemeClr val="bg1"/>
                </a:solidFill>
              </a:rPr>
              <a:t>a specific syntax of </a:t>
            </a:r>
            <a:r>
              <a:rPr lang="en-US" sz="2800" b="1" dirty="0" smtClean="0">
                <a:solidFill>
                  <a:srgbClr val="25C6FF"/>
                </a:solidFill>
              </a:rPr>
              <a:t>target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rgbClr val="25C6FF"/>
                </a:solidFill>
              </a:rPr>
              <a:t>: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rgbClr val="25C6FF"/>
                </a:solidFill>
              </a:rPr>
              <a:t>prerequisite</a:t>
            </a:r>
            <a:r>
              <a:rPr lang="en-US" sz="2800" dirty="0" smtClean="0">
                <a:solidFill>
                  <a:srgbClr val="25C6FF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, and </a:t>
            </a:r>
            <a:r>
              <a:rPr lang="en-US" sz="2800" b="1" dirty="0" smtClean="0">
                <a:solidFill>
                  <a:srgbClr val="25C6FF"/>
                </a:solidFill>
              </a:rPr>
              <a:t>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These are </a:t>
            </a:r>
            <a:r>
              <a:rPr lang="en-US" sz="2800" b="1" dirty="0" smtClean="0">
                <a:solidFill>
                  <a:schemeClr val="bg1"/>
                </a:solidFill>
              </a:rPr>
              <a:t>recipes</a:t>
            </a:r>
            <a:r>
              <a:rPr lang="en-US" sz="2800" dirty="0" smtClean="0">
                <a:solidFill>
                  <a:schemeClr val="bg1"/>
                </a:solidFill>
              </a:rPr>
              <a:t> for how to build a particular executable or non-source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A recipe can only be executed if the </a:t>
            </a:r>
            <a:r>
              <a:rPr lang="en-US" sz="2800" b="1" dirty="0" smtClean="0">
                <a:solidFill>
                  <a:srgbClr val="25C6FF"/>
                </a:solidFill>
              </a:rPr>
              <a:t>dependencies</a:t>
            </a:r>
            <a:r>
              <a:rPr lang="en-US" sz="2800" dirty="0" smtClean="0">
                <a:solidFill>
                  <a:srgbClr val="25C6FF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are met 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4330625" y="5481087"/>
            <a:ext cx="2040467" cy="231129"/>
          </a:xfrm>
          <a:prstGeom prst="rightArrow">
            <a:avLst/>
          </a:prstGeom>
          <a:solidFill>
            <a:srgbClr val="25C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8"/>
          <p:cNvSpPr txBox="1"/>
          <p:nvPr/>
        </p:nvSpPr>
        <p:spPr>
          <a:xfrm>
            <a:off x="3372531" y="5750710"/>
            <a:ext cx="3956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FFFF00"/>
                </a:solidFill>
              </a:rPr>
              <a:t>Generates the </a:t>
            </a:r>
            <a:r>
              <a:rPr lang="en-US" b="1" dirty="0" err="1" smtClean="0">
                <a:solidFill>
                  <a:srgbClr val="FFFF00"/>
                </a:solidFill>
              </a:rPr>
              <a:t>my_file.o</a:t>
            </a:r>
            <a:r>
              <a:rPr lang="en-US" dirty="0" smtClean="0">
                <a:solidFill>
                  <a:srgbClr val="FFFF00"/>
                </a:solidFill>
              </a:rPr>
              <a:t> target by executing the following rule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Syntax [S5]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00" y="1206425"/>
            <a:ext cx="4784558" cy="30912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Comments start with a #</a:t>
            </a:r>
          </a:p>
          <a:p>
            <a:r>
              <a:rPr lang="en-US" dirty="0"/>
              <a:t>Can include other </a:t>
            </a:r>
            <a:r>
              <a:rPr lang="en-US" dirty="0" err="1"/>
              <a:t>makefiles</a:t>
            </a:r>
            <a:endParaRPr lang="en-US" dirty="0"/>
          </a:p>
          <a:p>
            <a:r>
              <a:rPr lang="en-US" dirty="0" smtClean="0"/>
              <a:t>Line continuation is done with a \</a:t>
            </a:r>
          </a:p>
          <a:p>
            <a:r>
              <a:rPr lang="en-US" dirty="0" smtClean="0"/>
              <a:t>Can create and use variables</a:t>
            </a:r>
          </a:p>
          <a:p>
            <a:r>
              <a:rPr lang="en-US" dirty="0" smtClean="0"/>
              <a:t>Can have multiple rules</a:t>
            </a:r>
          </a:p>
          <a:p>
            <a:r>
              <a:rPr lang="en-US" dirty="0" smtClean="0"/>
              <a:t>Command lines start with a tab</a:t>
            </a:r>
            <a:endParaRPr lang="en-US" dirty="0"/>
          </a:p>
          <a:p>
            <a:r>
              <a:rPr lang="en-US" dirty="0" smtClean="0"/>
              <a:t>Targets </a:t>
            </a:r>
            <a:r>
              <a:rPr lang="en-US" dirty="0"/>
              <a:t>can depend on other targets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-g     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00" y="1206425"/>
            <a:ext cx="4784558" cy="309128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Comments start with a #</a:t>
            </a:r>
          </a:p>
          <a:p>
            <a:r>
              <a:rPr lang="en-US" dirty="0"/>
              <a:t>Can include other </a:t>
            </a:r>
            <a:r>
              <a:rPr lang="en-US" dirty="0" err="1"/>
              <a:t>makefiles</a:t>
            </a:r>
            <a:endParaRPr lang="en-US" dirty="0"/>
          </a:p>
          <a:p>
            <a:r>
              <a:rPr lang="en-US" dirty="0" smtClean="0"/>
              <a:t>Line continuation is done with a \</a:t>
            </a:r>
          </a:p>
          <a:p>
            <a:r>
              <a:rPr lang="en-US" dirty="0" smtClean="0"/>
              <a:t>Can create and use variables</a:t>
            </a:r>
          </a:p>
          <a:p>
            <a:r>
              <a:rPr lang="en-US" dirty="0" smtClean="0"/>
              <a:t>Can have multiple rules</a:t>
            </a:r>
          </a:p>
          <a:p>
            <a:r>
              <a:rPr lang="en-US" dirty="0" smtClean="0"/>
              <a:t>Command lines start with a tab</a:t>
            </a:r>
            <a:endParaRPr lang="en-US" dirty="0"/>
          </a:p>
          <a:p>
            <a:r>
              <a:rPr lang="en-US" dirty="0" smtClean="0"/>
              <a:t>Targets </a:t>
            </a:r>
            <a:r>
              <a:rPr lang="en-US" dirty="0"/>
              <a:t>can depend on other targets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-g     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6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r>
              <a:rPr lang="en-US" dirty="0"/>
              <a:t> Syntax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1202" y="697452"/>
            <a:ext cx="5974713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is a comment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This includes another file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 sources.mk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Variable &amp; Line Continuance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 = -g     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=c99</a:t>
            </a: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$(FLAGS)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binary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my_file.h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$(FLAGS) –c –o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Main Target Executable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main.out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main.o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my_file.o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45916" y="227765"/>
            <a:ext cx="1265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Makefile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400" y="1206425"/>
            <a:ext cx="4784558" cy="309128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Comments start with a #</a:t>
            </a:r>
          </a:p>
          <a:p>
            <a:r>
              <a:rPr lang="en-US" b="1" dirty="0">
                <a:solidFill>
                  <a:srgbClr val="FFFF00"/>
                </a:solidFill>
              </a:rPr>
              <a:t>Can include other </a:t>
            </a:r>
            <a:r>
              <a:rPr lang="en-US" b="1" dirty="0" err="1">
                <a:solidFill>
                  <a:srgbClr val="FFFF00"/>
                </a:solidFill>
              </a:rPr>
              <a:t>makefiles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 smtClean="0"/>
              <a:t>Line continuation is done with a \</a:t>
            </a:r>
          </a:p>
          <a:p>
            <a:r>
              <a:rPr lang="en-US" dirty="0" smtClean="0"/>
              <a:t>Can create and use variables</a:t>
            </a:r>
          </a:p>
          <a:p>
            <a:r>
              <a:rPr lang="en-US" dirty="0" smtClean="0"/>
              <a:t>Can have multiple rules</a:t>
            </a:r>
          </a:p>
          <a:p>
            <a:r>
              <a:rPr lang="en-US" dirty="0" smtClean="0"/>
              <a:t>Command lines start with a tab</a:t>
            </a:r>
            <a:endParaRPr lang="en-US" dirty="0"/>
          </a:p>
          <a:p>
            <a:r>
              <a:rPr lang="en-US" dirty="0" smtClean="0"/>
              <a:t>Targets </a:t>
            </a:r>
            <a:r>
              <a:rPr lang="en-US" dirty="0"/>
              <a:t>can depend on other targets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85009"/>
      </p:ext>
    </p:extLst>
  </p:cSld>
  <p:clrMapOvr>
    <a:masterClrMapping/>
  </p:clrMapOvr>
</p:sld>
</file>

<file path=ppt/theme/theme1.xml><?xml version="1.0" encoding="utf-8"?>
<a:theme xmlns:a="http://schemas.openxmlformats.org/drawingml/2006/main" name="MOOC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MOOC Dark</Template>
  <TotalTime>6254</TotalTime>
  <Words>1781</Words>
  <Application>Microsoft Office PowerPoint</Application>
  <PresentationFormat>Widescreen</PresentationFormat>
  <Paragraphs>397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Helvetica Neue UltraLight</vt:lpstr>
      <vt:lpstr>MOOC Dark</vt:lpstr>
      <vt:lpstr>Embedded Software Essentials</vt:lpstr>
      <vt:lpstr>Copyright</vt:lpstr>
      <vt:lpstr>Build System [S1]</vt:lpstr>
      <vt:lpstr>Version Controlled Build System [S2]</vt:lpstr>
      <vt:lpstr>Makefiles [S3]</vt:lpstr>
      <vt:lpstr>Makefiles – Rules [S4]</vt:lpstr>
      <vt:lpstr>Makefile Syntax [S5]</vt:lpstr>
      <vt:lpstr>Makefile Syntax</vt:lpstr>
      <vt:lpstr>Makefile Syntax</vt:lpstr>
      <vt:lpstr>Makefile Syntax</vt:lpstr>
      <vt:lpstr>Makefile Syntax</vt:lpstr>
      <vt:lpstr>Makefile Syntax</vt:lpstr>
      <vt:lpstr>Makefile Syntax</vt:lpstr>
      <vt:lpstr>Makefile Syntax</vt:lpstr>
      <vt:lpstr>Makefile Variables [S6] </vt:lpstr>
      <vt:lpstr>Include Paths and Sources [S7] </vt:lpstr>
      <vt:lpstr>Building the Executable [S8]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Software Essentials</dc:title>
  <dc:creator>Marisa Edwinson</dc:creator>
  <cp:lastModifiedBy>alex</cp:lastModifiedBy>
  <cp:revision>36</cp:revision>
  <dcterms:created xsi:type="dcterms:W3CDTF">2016-11-15T15:36:58Z</dcterms:created>
  <dcterms:modified xsi:type="dcterms:W3CDTF">2017-08-02T21:04:53Z</dcterms:modified>
</cp:coreProperties>
</file>