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14"/>
  </p:notesMasterIdLst>
  <p:sldIdLst>
    <p:sldId id="257" r:id="rId2"/>
    <p:sldId id="268" r:id="rId3"/>
    <p:sldId id="269" r:id="rId4"/>
    <p:sldId id="270" r:id="rId5"/>
    <p:sldId id="271" r:id="rId6"/>
    <p:sldId id="273" r:id="rId7"/>
    <p:sldId id="272" r:id="rId8"/>
    <p:sldId id="274" r:id="rId9"/>
    <p:sldId id="275" r:id="rId10"/>
    <p:sldId id="276" r:id="rId11"/>
    <p:sldId id="27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C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53" d="100"/>
          <a:sy n="53" d="100"/>
        </p:scale>
        <p:origin x="40" y="11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F92A2C-752F-45C0-9694-D1731B468B2F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57CEBA-7B5C-4FBB-8516-6EBBE57B7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00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1EE78-185B-49CB-A869-004D76E945C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6039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Many of these steps are combined</a:t>
            </a:r>
            <a:r>
              <a:rPr lang="en-US" baseline="0" dirty="0" smtClean="0"/>
              <a:t> in one operation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1EE78-185B-49CB-A869-004D76E945C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0045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1EE78-185B-49CB-A869-004D76E945C6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95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081AA-BABF-49E1-AA60-B3B713361BEB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9158E-ACB6-46BB-B34C-CACBCD53F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831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081AA-BABF-49E1-AA60-B3B713361BEB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9158E-ACB6-46BB-B34C-CACBCD53F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365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081AA-BABF-49E1-AA60-B3B713361BEB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9158E-ACB6-46BB-B34C-CACBCD53F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614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081AA-BABF-49E1-AA60-B3B713361BEB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9158E-ACB6-46BB-B34C-CACBCD53F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250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081AA-BABF-49E1-AA60-B3B713361BEB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9158E-ACB6-46BB-B34C-CACBCD53F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401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081AA-BABF-49E1-AA60-B3B713361BEB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9158E-ACB6-46BB-B34C-CACBCD53F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036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081AA-BABF-49E1-AA60-B3B713361BEB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9158E-ACB6-46BB-B34C-CACBCD53F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918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081AA-BABF-49E1-AA60-B3B713361BEB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9158E-ACB6-46BB-B34C-CACBCD53F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864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081AA-BABF-49E1-AA60-B3B713361BEB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9158E-ACB6-46BB-B34C-CACBCD53F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123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081AA-BABF-49E1-AA60-B3B713361BEB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9158E-ACB6-46BB-B34C-CACBCD53F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440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081AA-BABF-49E1-AA60-B3B713361BEB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9158E-ACB6-46BB-B34C-CACBCD53F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652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7800" y="191438"/>
            <a:ext cx="11785255" cy="8832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7799" y="1282847"/>
            <a:ext cx="11785255" cy="207236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4081AA-BABF-49E1-AA60-B3B713361BEB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99158E-ACB6-46BB-B34C-CACBCD53F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902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000" kern="1200">
          <a:solidFill>
            <a:schemeClr val="bg2"/>
          </a:solidFill>
          <a:latin typeface="Helvetica Neue UltraLigh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3000" kern="1200">
          <a:solidFill>
            <a:schemeClr val="bg2"/>
          </a:solidFill>
          <a:latin typeface="Helvetica Neue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600" kern="1200">
          <a:solidFill>
            <a:schemeClr val="bg2"/>
          </a:solidFill>
          <a:latin typeface="Helvetica Neue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Helvetica Neue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Helvetica Neue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Helvetica Neue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Embedded Software Essentials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 err="1" smtClean="0"/>
              <a:t>Makefiles</a:t>
            </a:r>
            <a:r>
              <a:rPr lang="en-US" i="1" dirty="0" smtClean="0"/>
              <a:t> Part 2</a:t>
            </a:r>
          </a:p>
          <a:p>
            <a:r>
              <a:rPr lang="en-US" b="1" dirty="0"/>
              <a:t>C1 M2 </a:t>
            </a:r>
            <a:r>
              <a:rPr lang="en-US" b="1" dirty="0" smtClean="0"/>
              <a:t>V8</a:t>
            </a:r>
            <a:endParaRPr lang="en-US" i="1" dirty="0"/>
          </a:p>
          <a:p>
            <a:endParaRPr lang="en-US" i="1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248335"/>
            <a:ext cx="12192000" cy="609665"/>
          </a:xfrm>
          <a:solidFill>
            <a:schemeClr val="tx1"/>
          </a:solidFill>
        </p:spPr>
        <p:txBody>
          <a:bodyPr/>
          <a:lstStyle/>
          <a:p>
            <a:pPr algn="r"/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</a:rPr>
              <a:t>Embedded Systems Engineering Professional Masters Program</a:t>
            </a:r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4887"/>
            <a:ext cx="4934308" cy="556557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254700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Overriding </a:t>
            </a:r>
            <a:r>
              <a:rPr lang="en-US" dirty="0" smtClean="0"/>
              <a:t>Variables [S8]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making a target variable based, you can change/alter flags for linker or compiler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2824" y="3785287"/>
            <a:ext cx="1113317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$(TARGET): </a:t>
            </a:r>
            <a:r>
              <a:rPr lang="en-US" sz="2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$(OBJS)</a:t>
            </a:r>
          </a:p>
          <a:p>
            <a:r>
              <a:rPr lang="en-US" sz="2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$(CC) $(CFLAGS) $(INCLUDES</a:t>
            </a:r>
            <a:r>
              <a:rPr lang="en-US" sz="22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$(LDFLAGS)</a:t>
            </a:r>
            <a:r>
              <a:rPr lang="en-US" sz="22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–o </a:t>
            </a:r>
            <a:r>
              <a:rPr lang="en-US" sz="22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$(TARGET) </a:t>
            </a:r>
            <a:r>
              <a:rPr lang="en-US" sz="2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$(OBJS</a:t>
            </a:r>
            <a:r>
              <a:rPr lang="en-US" sz="22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ight Brace 4"/>
          <p:cNvSpPr/>
          <p:nvPr/>
        </p:nvSpPr>
        <p:spPr>
          <a:xfrm rot="5400000">
            <a:off x="5863549" y="-308059"/>
            <a:ext cx="467796" cy="10763083"/>
          </a:xfrm>
          <a:prstGeom prst="rightBrace">
            <a:avLst/>
          </a:prstGeom>
          <a:ln w="28575">
            <a:solidFill>
              <a:srgbClr val="25C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649200" y="5572990"/>
            <a:ext cx="70501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25C6FF"/>
                </a:solidFill>
              </a:rPr>
              <a:t>Can make our target rules extremely generic yet dynamic!</a:t>
            </a:r>
            <a:endParaRPr lang="en-US" sz="2400" dirty="0">
              <a:solidFill>
                <a:srgbClr val="25C6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2824" y="2650442"/>
            <a:ext cx="960391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22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ain.elf</a:t>
            </a:r>
            <a:r>
              <a:rPr lang="en-US" sz="22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2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main.o</a:t>
            </a:r>
            <a:r>
              <a:rPr lang="en-US" sz="22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file.o</a:t>
            </a:r>
            <a:r>
              <a:rPr lang="en-US" sz="22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foo.o</a:t>
            </a:r>
            <a:r>
              <a:rPr lang="en-US" sz="22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uart.o</a:t>
            </a:r>
            <a:endParaRPr lang="en-US" sz="2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2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sz="22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–Wall -I./</a:t>
            </a:r>
            <a:r>
              <a:rPr lang="en-US" sz="22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</a:t>
            </a:r>
            <a:r>
              <a:rPr lang="en-US" sz="22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en-US" sz="22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Wl</a:t>
            </a:r>
            <a:r>
              <a:rPr lang="en-US" sz="22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,-Map=</a:t>
            </a:r>
            <a:r>
              <a:rPr lang="en-US" sz="22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main.map</a:t>
            </a:r>
            <a:r>
              <a:rPr lang="en-US" sz="22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–o </a:t>
            </a:r>
            <a:r>
              <a:rPr lang="en-US" sz="22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main.elf</a:t>
            </a:r>
            <a:r>
              <a:rPr lang="en-US" sz="22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$^</a:t>
            </a:r>
            <a:endParaRPr lang="en-US" sz="22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6729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</a:t>
            </a:r>
            <a:r>
              <a:rPr lang="en-US" dirty="0" smtClean="0"/>
              <a:t>Variables [S9]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800" y="1282847"/>
            <a:ext cx="6562230" cy="4864860"/>
          </a:xfrm>
        </p:spPr>
        <p:txBody>
          <a:bodyPr>
            <a:normAutofit/>
          </a:bodyPr>
          <a:lstStyle/>
          <a:p>
            <a:r>
              <a:rPr lang="en-US" dirty="0" smtClean="0"/>
              <a:t>Variables implicitly used </a:t>
            </a:r>
            <a:r>
              <a:rPr lang="en-US" dirty="0"/>
              <a:t>by </a:t>
            </a:r>
            <a:r>
              <a:rPr lang="en-US" dirty="0" smtClean="0"/>
              <a:t>make</a:t>
            </a:r>
            <a:endParaRPr lang="en-US" dirty="0"/>
          </a:p>
          <a:p>
            <a:pPr lvl="1"/>
            <a:r>
              <a:rPr lang="en-US" b="1" dirty="0" smtClean="0">
                <a:solidFill>
                  <a:srgbClr val="25C6FF"/>
                </a:solidFill>
              </a:rPr>
              <a:t>CC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smtClean="0"/>
              <a:t>Compiler</a:t>
            </a:r>
          </a:p>
          <a:p>
            <a:pPr lvl="1"/>
            <a:r>
              <a:rPr lang="en-US" b="1" dirty="0" smtClean="0">
                <a:solidFill>
                  <a:srgbClr val="25C6FF"/>
                </a:solidFill>
              </a:rPr>
              <a:t>CPP</a:t>
            </a:r>
            <a:r>
              <a:rPr lang="en-US" dirty="0" smtClean="0"/>
              <a:t> – Preprocessor Program</a:t>
            </a:r>
            <a:endParaRPr lang="en-US" dirty="0"/>
          </a:p>
          <a:p>
            <a:pPr lvl="1"/>
            <a:r>
              <a:rPr lang="en-US" b="1" dirty="0" smtClean="0">
                <a:solidFill>
                  <a:srgbClr val="25C6FF"/>
                </a:solidFill>
              </a:rPr>
              <a:t>AS</a:t>
            </a:r>
            <a:r>
              <a:rPr lang="en-US" b="1" dirty="0" smtClean="0"/>
              <a:t> </a:t>
            </a:r>
            <a:r>
              <a:rPr lang="en-US" dirty="0" smtClean="0"/>
              <a:t>– Assembler Program</a:t>
            </a:r>
          </a:p>
          <a:p>
            <a:pPr lvl="1"/>
            <a:r>
              <a:rPr lang="en-US" b="1" dirty="0" smtClean="0">
                <a:solidFill>
                  <a:srgbClr val="25C6FF"/>
                </a:solidFill>
              </a:rPr>
              <a:t>LD</a:t>
            </a:r>
            <a:r>
              <a:rPr lang="en-US" dirty="0" smtClean="0">
                <a:solidFill>
                  <a:srgbClr val="25C6FF"/>
                </a:solidFill>
              </a:rPr>
              <a:t> </a:t>
            </a:r>
            <a:r>
              <a:rPr lang="en-US" dirty="0"/>
              <a:t>–</a:t>
            </a:r>
            <a:r>
              <a:rPr lang="en-US" dirty="0" smtClean="0"/>
              <a:t>Linker</a:t>
            </a:r>
            <a:endParaRPr lang="en-US" b="1" dirty="0" smtClean="0"/>
          </a:p>
          <a:p>
            <a:pPr lvl="1"/>
            <a:r>
              <a:rPr lang="en-US" b="1" dirty="0" smtClean="0">
                <a:solidFill>
                  <a:srgbClr val="25C6FF"/>
                </a:solidFill>
              </a:rPr>
              <a:t>CFLAGS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smtClean="0"/>
              <a:t>C </a:t>
            </a:r>
            <a:r>
              <a:rPr lang="en-US" dirty="0" smtClean="0"/>
              <a:t>program </a:t>
            </a:r>
            <a:r>
              <a:rPr lang="en-US" dirty="0"/>
              <a:t>Flags</a:t>
            </a:r>
          </a:p>
          <a:p>
            <a:pPr lvl="1"/>
            <a:r>
              <a:rPr lang="en-US" b="1" dirty="0">
                <a:solidFill>
                  <a:srgbClr val="25C6FF"/>
                </a:solidFill>
              </a:rPr>
              <a:t>CPPFLAGS</a:t>
            </a:r>
            <a:r>
              <a:rPr lang="en-US" dirty="0"/>
              <a:t> – </a:t>
            </a:r>
            <a:r>
              <a:rPr lang="en-US" dirty="0" smtClean="0"/>
              <a:t>C</a:t>
            </a:r>
            <a:r>
              <a:rPr lang="en-US" dirty="0"/>
              <a:t> </a:t>
            </a:r>
            <a:r>
              <a:rPr lang="en-US" dirty="0" smtClean="0"/>
              <a:t>Preprocessor </a:t>
            </a:r>
            <a:r>
              <a:rPr lang="en-US" dirty="0"/>
              <a:t>Flags</a:t>
            </a:r>
          </a:p>
          <a:p>
            <a:pPr lvl="1"/>
            <a:r>
              <a:rPr lang="en-US" b="1" dirty="0">
                <a:solidFill>
                  <a:srgbClr val="25C6FF"/>
                </a:solidFill>
              </a:rPr>
              <a:t>ASFLAGS</a:t>
            </a:r>
            <a:r>
              <a:rPr lang="en-US" dirty="0"/>
              <a:t> – Flags for Assembler</a:t>
            </a:r>
            <a:endParaRPr lang="en-US" b="1" dirty="0" smtClean="0"/>
          </a:p>
          <a:p>
            <a:pPr lvl="1"/>
            <a:r>
              <a:rPr lang="en-US" b="1" dirty="0" smtClean="0">
                <a:solidFill>
                  <a:srgbClr val="25C6FF"/>
                </a:solidFill>
              </a:rPr>
              <a:t>LDFLAGS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smtClean="0"/>
              <a:t>C </a:t>
            </a:r>
            <a:r>
              <a:rPr lang="en-US" dirty="0" smtClean="0"/>
              <a:t>program </a:t>
            </a:r>
            <a:r>
              <a:rPr lang="en-US" dirty="0"/>
              <a:t>Linker </a:t>
            </a:r>
            <a:r>
              <a:rPr lang="en-US" dirty="0" smtClean="0"/>
              <a:t>Flags</a:t>
            </a:r>
          </a:p>
          <a:p>
            <a:pPr lvl="1"/>
            <a:r>
              <a:rPr lang="en-US" b="1" dirty="0" smtClean="0">
                <a:solidFill>
                  <a:srgbClr val="25C6FF"/>
                </a:solidFill>
              </a:rPr>
              <a:t>LDLIBS</a:t>
            </a:r>
            <a:r>
              <a:rPr lang="en-US" dirty="0" smtClean="0"/>
              <a:t> – Extra flags for </a:t>
            </a:r>
            <a:r>
              <a:rPr lang="en-US" dirty="0" err="1" smtClean="0"/>
              <a:t>LIbraries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Right Brace 4"/>
          <p:cNvSpPr/>
          <p:nvPr/>
        </p:nvSpPr>
        <p:spPr>
          <a:xfrm>
            <a:off x="6678386" y="1828801"/>
            <a:ext cx="736991" cy="3977154"/>
          </a:xfrm>
          <a:prstGeom prst="rightBrace">
            <a:avLst/>
          </a:prstGeom>
          <a:ln w="28575">
            <a:solidFill>
              <a:srgbClr val="25C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590922" y="3217213"/>
            <a:ext cx="38501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25C6FF"/>
                </a:solidFill>
              </a:rPr>
              <a:t>Make has internal rules it uses for targets not defined You provide the flags</a:t>
            </a:r>
            <a:endParaRPr lang="en-US" sz="2400" dirty="0">
              <a:solidFill>
                <a:srgbClr val="25C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7863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602432" y="1638629"/>
            <a:ext cx="8987136" cy="3580742"/>
            <a:chOff x="1602432" y="1638629"/>
            <a:chExt cx="8987136" cy="3580742"/>
          </a:xfrm>
        </p:grpSpPr>
        <p:sp>
          <p:nvSpPr>
            <p:cNvPr id="93" name="Rectangle 92"/>
            <p:cNvSpPr/>
            <p:nvPr/>
          </p:nvSpPr>
          <p:spPr>
            <a:xfrm>
              <a:off x="1602432" y="1638629"/>
              <a:ext cx="6770384" cy="355625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2400" dirty="0" smtClean="0">
                  <a:solidFill>
                    <a:schemeClr val="tx1"/>
                  </a:solidFill>
                </a:rPr>
                <a:t>Build System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94" name="Right Arrow 93"/>
            <p:cNvSpPr/>
            <p:nvPr/>
          </p:nvSpPr>
          <p:spPr>
            <a:xfrm>
              <a:off x="5971981" y="2977994"/>
              <a:ext cx="747432" cy="281469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95" name="Can 94"/>
            <p:cNvSpPr/>
            <p:nvPr/>
          </p:nvSpPr>
          <p:spPr>
            <a:xfrm>
              <a:off x="1868062" y="1965821"/>
              <a:ext cx="4103919" cy="2636133"/>
            </a:xfrm>
            <a:prstGeom prst="can">
              <a:avLst>
                <a:gd name="adj" fmla="val 1954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2471303" y="2561620"/>
              <a:ext cx="1269958" cy="60852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Linker File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4175922" y="2568318"/>
              <a:ext cx="1269958" cy="60852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Makefile</a:t>
              </a:r>
              <a:r>
                <a:rPr lang="en-US" dirty="0" smtClean="0">
                  <a:solidFill>
                    <a:schemeClr val="tx1"/>
                  </a:solidFill>
                </a:rPr>
                <a:t>(s)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98" name="Group 97"/>
            <p:cNvGrpSpPr/>
            <p:nvPr/>
          </p:nvGrpSpPr>
          <p:grpSpPr>
            <a:xfrm>
              <a:off x="2088229" y="3302427"/>
              <a:ext cx="1099944" cy="866110"/>
              <a:chOff x="637154" y="4667517"/>
              <a:chExt cx="1099944" cy="866110"/>
            </a:xfrm>
          </p:grpSpPr>
          <p:sp>
            <p:nvSpPr>
              <p:cNvPr id="99" name="Rectangle 98"/>
              <p:cNvSpPr/>
              <p:nvPr/>
            </p:nvSpPr>
            <p:spPr>
              <a:xfrm>
                <a:off x="637154" y="4667517"/>
                <a:ext cx="864302" cy="64176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*.c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746748" y="4782879"/>
                <a:ext cx="864302" cy="64176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*.c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872797" y="4891865"/>
                <a:ext cx="864301" cy="64176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*.c/*.h</a:t>
                </a:r>
              </a:p>
            </p:txBody>
          </p:sp>
        </p:grpSp>
        <p:grpSp>
          <p:nvGrpSpPr>
            <p:cNvPr id="102" name="Group 101"/>
            <p:cNvGrpSpPr/>
            <p:nvPr/>
          </p:nvGrpSpPr>
          <p:grpSpPr>
            <a:xfrm>
              <a:off x="3378277" y="3518084"/>
              <a:ext cx="1099944" cy="795180"/>
              <a:chOff x="384411" y="1441320"/>
              <a:chExt cx="1099944" cy="795180"/>
            </a:xfrm>
          </p:grpSpPr>
          <p:sp>
            <p:nvSpPr>
              <p:cNvPr id="103" name="Rectangle 102"/>
              <p:cNvSpPr/>
              <p:nvPr/>
            </p:nvSpPr>
            <p:spPr>
              <a:xfrm>
                <a:off x="384411" y="1441320"/>
                <a:ext cx="864302" cy="57083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*.c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494005" y="1556682"/>
                <a:ext cx="864302" cy="57083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*.c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620054" y="1665668"/>
                <a:ext cx="864301" cy="57083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*.s</a:t>
                </a:r>
              </a:p>
            </p:txBody>
          </p:sp>
        </p:grpSp>
        <p:grpSp>
          <p:nvGrpSpPr>
            <p:cNvPr id="106" name="Group 105"/>
            <p:cNvGrpSpPr/>
            <p:nvPr/>
          </p:nvGrpSpPr>
          <p:grpSpPr>
            <a:xfrm>
              <a:off x="4754605" y="3408479"/>
              <a:ext cx="1099944" cy="781322"/>
              <a:chOff x="691815" y="3804981"/>
              <a:chExt cx="1735444" cy="800166"/>
            </a:xfrm>
            <a:solidFill>
              <a:schemeClr val="accent4">
                <a:lumMod val="40000"/>
                <a:lumOff val="60000"/>
              </a:schemeClr>
            </a:solidFill>
          </p:grpSpPr>
          <p:sp>
            <p:nvSpPr>
              <p:cNvPr id="107" name="Rectangle 106"/>
              <p:cNvSpPr/>
              <p:nvPr/>
            </p:nvSpPr>
            <p:spPr>
              <a:xfrm>
                <a:off x="691815" y="3804981"/>
                <a:ext cx="1363658" cy="64346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*.c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Rectangle 107"/>
              <p:cNvSpPr/>
              <p:nvPr/>
            </p:nvSpPr>
            <p:spPr>
              <a:xfrm>
                <a:off x="864728" y="3885558"/>
                <a:ext cx="1363658" cy="64346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*.c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1063602" y="3961681"/>
                <a:ext cx="1363657" cy="64346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*.a</a:t>
                </a:r>
              </a:p>
            </p:txBody>
          </p:sp>
        </p:grpSp>
        <p:sp>
          <p:nvSpPr>
            <p:cNvPr id="110" name="Rounded Rectangle 109"/>
            <p:cNvSpPr/>
            <p:nvPr/>
          </p:nvSpPr>
          <p:spPr>
            <a:xfrm>
              <a:off x="6738280" y="2811569"/>
              <a:ext cx="1389620" cy="626116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Make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1" name="Rounded Rectangle 110"/>
            <p:cNvSpPr/>
            <p:nvPr/>
          </p:nvSpPr>
          <p:spPr>
            <a:xfrm>
              <a:off x="6738280" y="4228925"/>
              <a:ext cx="1389620" cy="626116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GCC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2" name="Up-Down Arrow 111"/>
            <p:cNvSpPr/>
            <p:nvPr/>
          </p:nvSpPr>
          <p:spPr>
            <a:xfrm>
              <a:off x="7331325" y="3455646"/>
              <a:ext cx="260465" cy="730570"/>
            </a:xfrm>
            <a:prstGeom prst="up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13" name="Right Arrow 112"/>
            <p:cNvSpPr/>
            <p:nvPr/>
          </p:nvSpPr>
          <p:spPr>
            <a:xfrm>
              <a:off x="8148309" y="3007626"/>
              <a:ext cx="716260" cy="251837"/>
            </a:xfrm>
            <a:prstGeom prst="rightArrow">
              <a:avLst/>
            </a:prstGeom>
            <a:solidFill>
              <a:srgbClr val="25C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grpSp>
          <p:nvGrpSpPr>
            <p:cNvPr id="114" name="Group 113"/>
            <p:cNvGrpSpPr/>
            <p:nvPr/>
          </p:nvGrpSpPr>
          <p:grpSpPr>
            <a:xfrm>
              <a:off x="8862799" y="1638629"/>
              <a:ext cx="1726769" cy="3580742"/>
              <a:chOff x="16611600" y="2274247"/>
              <a:chExt cx="1726769" cy="3686285"/>
            </a:xfrm>
          </p:grpSpPr>
          <p:sp>
            <p:nvSpPr>
              <p:cNvPr id="115" name="Rectangle 114"/>
              <p:cNvSpPr/>
              <p:nvPr/>
            </p:nvSpPr>
            <p:spPr>
              <a:xfrm>
                <a:off x="16611600" y="2274247"/>
                <a:ext cx="1726769" cy="3686285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200" dirty="0" smtClean="0">
                    <a:solidFill>
                      <a:schemeClr val="tx1"/>
                    </a:solidFill>
                  </a:rPr>
                  <a:t>Output files</a:t>
                </a:r>
                <a:endParaRPr lang="en-US" sz="2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16825118" y="4647764"/>
                <a:ext cx="1269958" cy="54028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Map File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16829021" y="5287809"/>
                <a:ext cx="1280175" cy="54462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Executable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16757923" y="2894611"/>
                <a:ext cx="1380523" cy="608523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Dependency Files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9" name="TextBox 27"/>
            <p:cNvSpPr txBox="1"/>
            <p:nvPr/>
          </p:nvSpPr>
          <p:spPr>
            <a:xfrm>
              <a:off x="2792553" y="4592584"/>
              <a:ext cx="250703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200" dirty="0" smtClean="0">
                  <a:solidFill>
                    <a:srgbClr val="002060"/>
                  </a:solidFill>
                </a:rPr>
                <a:t>Software Repository</a:t>
              </a:r>
              <a:endParaRPr lang="en-US" sz="2200" dirty="0">
                <a:solidFill>
                  <a:srgbClr val="002060"/>
                </a:solidFill>
              </a:endParaRPr>
            </a:p>
          </p:txBody>
        </p:sp>
        <p:grpSp>
          <p:nvGrpSpPr>
            <p:cNvPr id="120" name="Group 119"/>
            <p:cNvGrpSpPr/>
            <p:nvPr/>
          </p:nvGrpSpPr>
          <p:grpSpPr>
            <a:xfrm>
              <a:off x="9133561" y="2953646"/>
              <a:ext cx="1099944" cy="866110"/>
              <a:chOff x="637154" y="4667517"/>
              <a:chExt cx="1099944" cy="866110"/>
            </a:xfrm>
          </p:grpSpPr>
          <p:sp>
            <p:nvSpPr>
              <p:cNvPr id="121" name="Rectangle 120"/>
              <p:cNvSpPr/>
              <p:nvPr/>
            </p:nvSpPr>
            <p:spPr>
              <a:xfrm>
                <a:off x="637154" y="4667517"/>
                <a:ext cx="864302" cy="64176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*.c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746748" y="4782879"/>
                <a:ext cx="864302" cy="64176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*.c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872797" y="4891865"/>
                <a:ext cx="864301" cy="64176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*.</a:t>
                </a:r>
                <a:r>
                  <a:rPr lang="en-US" dirty="0">
                    <a:solidFill>
                      <a:schemeClr val="tx1"/>
                    </a:solidFill>
                  </a:rPr>
                  <a:t>o</a:t>
                </a:r>
                <a:endParaRPr lang="en-US" dirty="0" smtClean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Controlled Build System [S10]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810428" y="5923384"/>
            <a:ext cx="4258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FF00"/>
                </a:solidFill>
                <a:cs typeface="Courier New" panose="02070309020205020404" pitchFamily="49" charset="0"/>
              </a:rPr>
              <a:t>Build Generation </a:t>
            </a:r>
            <a:r>
              <a:rPr lang="en-US" sz="2400" b="1" dirty="0" smtClean="0">
                <a:solidFill>
                  <a:srgbClr val="FFFF00"/>
                </a:solidFill>
                <a:cs typeface="Courier New" panose="02070309020205020404" pitchFamily="49" charset="0"/>
              </a:rPr>
              <a:t>Files and Tools</a:t>
            </a:r>
            <a:endParaRPr lang="en-US" sz="2400" b="1" dirty="0">
              <a:solidFill>
                <a:srgbClr val="FFFF00"/>
              </a:solidFill>
              <a:cs typeface="Courier New" panose="02070309020205020404" pitchFamily="49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4213520" y="2388733"/>
            <a:ext cx="1487159" cy="1080080"/>
          </a:xfrm>
          <a:prstGeom prst="ellipse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6828601" y="2595287"/>
            <a:ext cx="1487159" cy="1080080"/>
          </a:xfrm>
          <a:prstGeom prst="ellipse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6812719" y="4104603"/>
            <a:ext cx="1487159" cy="1080080"/>
          </a:xfrm>
          <a:prstGeom prst="ellipse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>
            <a:stCxn id="34" idx="0"/>
            <a:endCxn id="3" idx="4"/>
          </p:cNvCxnSpPr>
          <p:nvPr/>
        </p:nvCxnSpPr>
        <p:spPr>
          <a:xfrm flipH="1" flipV="1">
            <a:off x="4957100" y="3468813"/>
            <a:ext cx="982597" cy="2454571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4" idx="0"/>
            <a:endCxn id="47" idx="3"/>
          </p:cNvCxnSpPr>
          <p:nvPr/>
        </p:nvCxnSpPr>
        <p:spPr>
          <a:xfrm flipV="1">
            <a:off x="5939697" y="3517193"/>
            <a:ext cx="1106693" cy="2406191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4" idx="0"/>
            <a:endCxn id="49" idx="3"/>
          </p:cNvCxnSpPr>
          <p:nvPr/>
        </p:nvCxnSpPr>
        <p:spPr>
          <a:xfrm flipV="1">
            <a:off x="5939697" y="5026509"/>
            <a:ext cx="1090811" cy="896875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Oval 123"/>
          <p:cNvSpPr/>
          <p:nvPr/>
        </p:nvSpPr>
        <p:spPr>
          <a:xfrm>
            <a:off x="2336351" y="2283099"/>
            <a:ext cx="1487159" cy="1080080"/>
          </a:xfrm>
          <a:prstGeom prst="ellipse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5" name="Straight Arrow Connector 124"/>
          <p:cNvCxnSpPr>
            <a:stCxn id="34" idx="0"/>
            <a:endCxn id="124" idx="5"/>
          </p:cNvCxnSpPr>
          <p:nvPr/>
        </p:nvCxnSpPr>
        <p:spPr>
          <a:xfrm flipH="1" flipV="1">
            <a:off x="3605721" y="3205005"/>
            <a:ext cx="2333976" cy="2718379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27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Copyright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799" y="1282847"/>
            <a:ext cx="11785255" cy="3046988"/>
          </a:xfrm>
        </p:spPr>
        <p:txBody>
          <a:bodyPr/>
          <a:lstStyle/>
          <a:p>
            <a:r>
              <a:rPr lang="en-US" sz="3200" dirty="0">
                <a:solidFill>
                  <a:schemeClr val="bg1"/>
                </a:solidFill>
              </a:rPr>
              <a:t>Copyright (C) 2017 by Alex </a:t>
            </a:r>
            <a:r>
              <a:rPr lang="en-US" sz="3200" dirty="0" smtClean="0">
                <a:solidFill>
                  <a:schemeClr val="bg1"/>
                </a:solidFill>
              </a:rPr>
              <a:t>Fosdick. </a:t>
            </a:r>
            <a:r>
              <a:rPr lang="en-US" sz="3200" dirty="0">
                <a:solidFill>
                  <a:schemeClr val="bg1"/>
                </a:solidFill>
              </a:rPr>
              <a:t>Redistribution, modification or use of this </a:t>
            </a:r>
            <a:r>
              <a:rPr lang="en-US" sz="3200" dirty="0" smtClean="0">
                <a:solidFill>
                  <a:schemeClr val="bg1"/>
                </a:solidFill>
              </a:rPr>
              <a:t>presentation is </a:t>
            </a:r>
            <a:r>
              <a:rPr lang="en-US" sz="3200" dirty="0">
                <a:solidFill>
                  <a:schemeClr val="bg1"/>
                </a:solidFill>
              </a:rPr>
              <a:t>permitted as long as the files maintain this copyright. Users </a:t>
            </a:r>
            <a:r>
              <a:rPr lang="en-US" sz="3200" dirty="0" smtClean="0">
                <a:solidFill>
                  <a:schemeClr val="bg1"/>
                </a:solidFill>
              </a:rPr>
              <a:t>are </a:t>
            </a:r>
            <a:r>
              <a:rPr lang="en-US" sz="3200" dirty="0">
                <a:solidFill>
                  <a:schemeClr val="bg1"/>
                </a:solidFill>
              </a:rPr>
              <a:t>permitted to modify this and use it to learn about the field of embedded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1"/>
                </a:solidFill>
              </a:rPr>
              <a:t>software. Alex Fosdick and the University of Colorado are not liable for </a:t>
            </a:r>
            <a:r>
              <a:rPr lang="en-US" sz="3200" dirty="0" smtClean="0">
                <a:solidFill>
                  <a:schemeClr val="bg1"/>
                </a:solidFill>
              </a:rPr>
              <a:t>any </a:t>
            </a:r>
            <a:r>
              <a:rPr lang="en-US" sz="3200" dirty="0">
                <a:solidFill>
                  <a:schemeClr val="bg1"/>
                </a:solidFill>
              </a:rPr>
              <a:t>misuse of this material. </a:t>
            </a:r>
          </a:p>
        </p:txBody>
      </p:sp>
    </p:spTree>
    <p:extLst>
      <p:ext uri="{BB962C8B-B14F-4D97-AF65-F5344CB8AC3E}">
        <p14:creationId xmlns:p14="http://schemas.microsoft.com/office/powerpoint/2010/main" val="1872111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L-Shape 53"/>
          <p:cNvSpPr/>
          <p:nvPr/>
        </p:nvSpPr>
        <p:spPr>
          <a:xfrm rot="10800000" flipV="1">
            <a:off x="3884057" y="2738284"/>
            <a:ext cx="8044346" cy="3798200"/>
          </a:xfrm>
          <a:prstGeom prst="corner">
            <a:avLst>
              <a:gd name="adj1" fmla="val 40889"/>
              <a:gd name="adj2" fmla="val 39840"/>
            </a:avLst>
          </a:prstGeom>
          <a:solidFill>
            <a:schemeClr val="accent6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2317565" y="1818602"/>
            <a:ext cx="7824611" cy="2984755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00" dirty="0" smtClean="0">
                <a:solidFill>
                  <a:srgbClr val="002060"/>
                </a:solidFill>
              </a:rPr>
              <a:t>GNU Make</a:t>
            </a:r>
            <a:endParaRPr lang="en-US" sz="2600" dirty="0">
              <a:solidFill>
                <a:srgbClr val="002060"/>
              </a:solidFill>
            </a:endParaRPr>
          </a:p>
        </p:txBody>
      </p:sp>
      <p:sp>
        <p:nvSpPr>
          <p:cNvPr id="56" name="TextBox 4"/>
          <p:cNvSpPr txBox="1"/>
          <p:nvPr/>
        </p:nvSpPr>
        <p:spPr>
          <a:xfrm>
            <a:off x="140415" y="5006777"/>
            <a:ext cx="1380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Source Files</a:t>
            </a:r>
            <a:endParaRPr lang="en-US" dirty="0"/>
          </a:p>
        </p:txBody>
      </p:sp>
      <p:sp>
        <p:nvSpPr>
          <p:cNvPr id="57" name="TextBox 5"/>
          <p:cNvSpPr txBox="1"/>
          <p:nvPr/>
        </p:nvSpPr>
        <p:spPr>
          <a:xfrm>
            <a:off x="4028436" y="6174201"/>
            <a:ext cx="210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smtClean="0"/>
              <a:t>Object Files</a:t>
            </a:r>
            <a:endParaRPr lang="en-US" b="1" dirty="0"/>
          </a:p>
        </p:txBody>
      </p:sp>
      <p:sp>
        <p:nvSpPr>
          <p:cNvPr id="58" name="Rectangle 57"/>
          <p:cNvSpPr/>
          <p:nvPr/>
        </p:nvSpPr>
        <p:spPr>
          <a:xfrm>
            <a:off x="4447750" y="5109997"/>
            <a:ext cx="842341" cy="71756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*.o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600150" y="5262397"/>
            <a:ext cx="842341" cy="71756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*.o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752550" y="5415773"/>
            <a:ext cx="842341" cy="71756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*.o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8461841" y="5409450"/>
            <a:ext cx="1269958" cy="60852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Map Files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10553483" y="2886934"/>
            <a:ext cx="1280175" cy="8320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Executable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9" name="Straight Arrow Connector 68"/>
          <p:cNvCxnSpPr>
            <a:stCxn id="97" idx="3"/>
          </p:cNvCxnSpPr>
          <p:nvPr/>
        </p:nvCxnSpPr>
        <p:spPr>
          <a:xfrm>
            <a:off x="1386859" y="4457422"/>
            <a:ext cx="939019" cy="0"/>
          </a:xfrm>
          <a:prstGeom prst="straightConnector1">
            <a:avLst/>
          </a:prstGeom>
          <a:ln w="38100">
            <a:solidFill>
              <a:srgbClr val="25C6FF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55" idx="3"/>
            <a:endCxn id="67" idx="1"/>
          </p:cNvCxnSpPr>
          <p:nvPr/>
        </p:nvCxnSpPr>
        <p:spPr>
          <a:xfrm flipV="1">
            <a:off x="10142176" y="3302981"/>
            <a:ext cx="411307" cy="7999"/>
          </a:xfrm>
          <a:prstGeom prst="straightConnector1">
            <a:avLst/>
          </a:prstGeom>
          <a:ln w="38100">
            <a:solidFill>
              <a:srgbClr val="25C6FF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91" idx="3"/>
            <a:endCxn id="55" idx="1"/>
          </p:cNvCxnSpPr>
          <p:nvPr/>
        </p:nvCxnSpPr>
        <p:spPr>
          <a:xfrm flipV="1">
            <a:off x="1367563" y="3310980"/>
            <a:ext cx="950002" cy="6296"/>
          </a:xfrm>
          <a:prstGeom prst="straightConnector1">
            <a:avLst/>
          </a:prstGeom>
          <a:ln w="38100">
            <a:solidFill>
              <a:srgbClr val="25C6FF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7969123" y="827622"/>
            <a:ext cx="1269958" cy="6085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Linker File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3" name="Straight Arrow Connector 72"/>
          <p:cNvCxnSpPr>
            <a:stCxn id="72" idx="2"/>
          </p:cNvCxnSpPr>
          <p:nvPr/>
        </p:nvCxnSpPr>
        <p:spPr>
          <a:xfrm>
            <a:off x="8604102" y="1436145"/>
            <a:ext cx="1" cy="382457"/>
          </a:xfrm>
          <a:prstGeom prst="straightConnector1">
            <a:avLst/>
          </a:prstGeom>
          <a:ln w="38100">
            <a:solidFill>
              <a:srgbClr val="25C6FF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6122886" y="815834"/>
            <a:ext cx="1269958" cy="6085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Makefile</a:t>
            </a:r>
            <a:r>
              <a:rPr lang="en-US" dirty="0" smtClean="0">
                <a:solidFill>
                  <a:schemeClr val="tx1"/>
                </a:solidFill>
              </a:rPr>
              <a:t>(s)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5" name="Straight Arrow Connector 74"/>
          <p:cNvCxnSpPr>
            <a:stCxn id="74" idx="2"/>
          </p:cNvCxnSpPr>
          <p:nvPr/>
        </p:nvCxnSpPr>
        <p:spPr>
          <a:xfrm>
            <a:off x="6757865" y="1424357"/>
            <a:ext cx="1" cy="449593"/>
          </a:xfrm>
          <a:prstGeom prst="straightConnector1">
            <a:avLst/>
          </a:prstGeom>
          <a:ln w="38100">
            <a:solidFill>
              <a:srgbClr val="25C6FF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endCxn id="60" idx="1"/>
          </p:cNvCxnSpPr>
          <p:nvPr/>
        </p:nvCxnSpPr>
        <p:spPr>
          <a:xfrm rot="16200000" flipH="1">
            <a:off x="3904893" y="4926900"/>
            <a:ext cx="971200" cy="724114"/>
          </a:xfrm>
          <a:prstGeom prst="bentConnector2">
            <a:avLst/>
          </a:prstGeom>
          <a:ln w="38100">
            <a:solidFill>
              <a:srgbClr val="25C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60" idx="3"/>
            <a:endCxn id="55" idx="2"/>
          </p:cNvCxnSpPr>
          <p:nvPr/>
        </p:nvCxnSpPr>
        <p:spPr>
          <a:xfrm flipV="1">
            <a:off x="5594891" y="4803357"/>
            <a:ext cx="634980" cy="971200"/>
          </a:xfrm>
          <a:prstGeom prst="bentConnector2">
            <a:avLst/>
          </a:prstGeom>
          <a:ln w="38100">
            <a:solidFill>
              <a:srgbClr val="25C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20"/>
          <p:cNvSpPr txBox="1"/>
          <p:nvPr/>
        </p:nvSpPr>
        <p:spPr>
          <a:xfrm>
            <a:off x="9790648" y="6081868"/>
            <a:ext cx="21718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smtClean="0">
                <a:solidFill>
                  <a:srgbClr val="002060"/>
                </a:solidFill>
              </a:rPr>
              <a:t>Generated Files</a:t>
            </a:r>
            <a:endParaRPr lang="en-US" sz="2400" b="1" dirty="0">
              <a:solidFill>
                <a:srgbClr val="002060"/>
              </a:solidFill>
            </a:endParaRPr>
          </a:p>
        </p:txBody>
      </p:sp>
      <p:grpSp>
        <p:nvGrpSpPr>
          <p:cNvPr id="79" name="Group 78"/>
          <p:cNvGrpSpPr/>
          <p:nvPr/>
        </p:nvGrpSpPr>
        <p:grpSpPr>
          <a:xfrm>
            <a:off x="286915" y="3912193"/>
            <a:ext cx="1099944" cy="866110"/>
            <a:chOff x="637154" y="4667517"/>
            <a:chExt cx="1099944" cy="866110"/>
          </a:xfrm>
        </p:grpSpPr>
        <p:sp>
          <p:nvSpPr>
            <p:cNvPr id="95" name="Rectangle 94"/>
            <p:cNvSpPr/>
            <p:nvPr/>
          </p:nvSpPr>
          <p:spPr>
            <a:xfrm>
              <a:off x="637154" y="4667517"/>
              <a:ext cx="864302" cy="64176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*.c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746748" y="4782879"/>
              <a:ext cx="864302" cy="64176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*.c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872797" y="4891865"/>
              <a:ext cx="864301" cy="64176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*.c/*.h</a:t>
              </a: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243135" y="1729730"/>
            <a:ext cx="1099944" cy="795180"/>
            <a:chOff x="384411" y="1441320"/>
            <a:chExt cx="1099944" cy="795180"/>
          </a:xfrm>
        </p:grpSpPr>
        <p:sp>
          <p:nvSpPr>
            <p:cNvPr id="92" name="Rectangle 91"/>
            <p:cNvSpPr/>
            <p:nvPr/>
          </p:nvSpPr>
          <p:spPr>
            <a:xfrm>
              <a:off x="384411" y="1441320"/>
              <a:ext cx="864302" cy="5708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*.c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494005" y="1556682"/>
              <a:ext cx="864302" cy="5708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*.c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620054" y="1665668"/>
              <a:ext cx="864301" cy="5708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*.s</a:t>
              </a: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267619" y="2850103"/>
            <a:ext cx="1099944" cy="781322"/>
            <a:chOff x="691815" y="3804981"/>
            <a:chExt cx="1735444" cy="800166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89" name="Rectangle 88"/>
            <p:cNvSpPr/>
            <p:nvPr/>
          </p:nvSpPr>
          <p:spPr>
            <a:xfrm>
              <a:off x="691815" y="3804981"/>
              <a:ext cx="1363658" cy="6434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*.c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864728" y="3885558"/>
              <a:ext cx="1363658" cy="6434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*.c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1063602" y="3961681"/>
              <a:ext cx="1363657" cy="6434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*.a</a:t>
              </a:r>
            </a:p>
          </p:txBody>
        </p:sp>
      </p:grpSp>
      <p:cxnSp>
        <p:nvCxnSpPr>
          <p:cNvPr id="82" name="Straight Arrow Connector 81"/>
          <p:cNvCxnSpPr>
            <a:stCxn id="94" idx="3"/>
          </p:cNvCxnSpPr>
          <p:nvPr/>
        </p:nvCxnSpPr>
        <p:spPr>
          <a:xfrm>
            <a:off x="1343079" y="2239494"/>
            <a:ext cx="982799" cy="11184"/>
          </a:xfrm>
          <a:prstGeom prst="straightConnector1">
            <a:avLst/>
          </a:prstGeom>
          <a:ln w="38100">
            <a:solidFill>
              <a:srgbClr val="25C6FF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endCxn id="61" idx="0"/>
          </p:cNvCxnSpPr>
          <p:nvPr/>
        </p:nvCxnSpPr>
        <p:spPr>
          <a:xfrm flipH="1">
            <a:off x="9096820" y="4778303"/>
            <a:ext cx="1" cy="631147"/>
          </a:xfrm>
          <a:prstGeom prst="straightConnector1">
            <a:avLst/>
          </a:prstGeom>
          <a:ln w="38100">
            <a:solidFill>
              <a:srgbClr val="25C6FF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6637911" y="5414655"/>
            <a:ext cx="1380523" cy="60852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Dependency Files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5" name="Straight Arrow Connector 84"/>
          <p:cNvCxnSpPr/>
          <p:nvPr/>
        </p:nvCxnSpPr>
        <p:spPr>
          <a:xfrm>
            <a:off x="7328172" y="4778303"/>
            <a:ext cx="1" cy="636352"/>
          </a:xfrm>
          <a:prstGeom prst="straightConnector1">
            <a:avLst/>
          </a:prstGeom>
          <a:ln w="38100">
            <a:solidFill>
              <a:srgbClr val="25C6FF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7" name="TextBox 38"/>
          <p:cNvSpPr txBox="1"/>
          <p:nvPr/>
        </p:nvSpPr>
        <p:spPr>
          <a:xfrm>
            <a:off x="745025" y="5863659"/>
            <a:ext cx="2028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make all</a:t>
            </a:r>
            <a:endParaRPr lang="en-US" sz="24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8" name="Straight Arrow Connector 87"/>
          <p:cNvCxnSpPr>
            <a:stCxn id="87" idx="3"/>
            <a:endCxn id="54" idx="0"/>
          </p:cNvCxnSpPr>
          <p:nvPr/>
        </p:nvCxnSpPr>
        <p:spPr>
          <a:xfrm flipV="1">
            <a:off x="2773144" y="5759961"/>
            <a:ext cx="1110913" cy="334531"/>
          </a:xfrm>
          <a:prstGeom prst="straightConnector1">
            <a:avLst/>
          </a:prstGeom>
          <a:ln w="19050">
            <a:solidFill>
              <a:srgbClr val="25C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System [S1]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97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Makefile</a:t>
            </a:r>
            <a:r>
              <a:rPr lang="en-US" dirty="0" smtClean="0"/>
              <a:t> </a:t>
            </a:r>
            <a:r>
              <a:rPr lang="en-US" dirty="0" smtClean="0"/>
              <a:t>Variables [S2]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799" y="1282846"/>
            <a:ext cx="11785255" cy="5297567"/>
          </a:xfrm>
        </p:spPr>
        <p:txBody>
          <a:bodyPr>
            <a:normAutofit/>
          </a:bodyPr>
          <a:lstStyle/>
          <a:p>
            <a:r>
              <a:rPr lang="en-US" dirty="0" smtClean="0"/>
              <a:t>Makes </a:t>
            </a:r>
            <a:r>
              <a:rPr lang="en-US" dirty="0" err="1" smtClean="0"/>
              <a:t>Makefile</a:t>
            </a:r>
            <a:r>
              <a:rPr lang="en-US" dirty="0" smtClean="0"/>
              <a:t> dynamic &amp; eliminates </a:t>
            </a:r>
            <a:r>
              <a:rPr lang="en-US" dirty="0"/>
              <a:t>text duplication</a:t>
            </a:r>
          </a:p>
          <a:p>
            <a:pPr lvl="1"/>
            <a:r>
              <a:rPr lang="en-US" dirty="0" smtClean="0"/>
              <a:t>Variables </a:t>
            </a:r>
            <a:r>
              <a:rPr lang="en-US" dirty="0"/>
              <a:t>can </a:t>
            </a:r>
            <a:r>
              <a:rPr lang="en-US" dirty="0" smtClean="0"/>
              <a:t>use </a:t>
            </a:r>
            <a:r>
              <a:rPr lang="en-US" dirty="0"/>
              <a:t>other variables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CPU=cortex-m0plus</a:t>
            </a:r>
          </a:p>
          <a:p>
            <a:pPr marL="0" indent="0">
              <a:buNone/>
            </a:pP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ARCH=thumb</a:t>
            </a:r>
          </a:p>
          <a:p>
            <a:pPr marL="0" indent="0">
              <a:buNone/>
            </a:pP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SPECS=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nosys.specs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PLATFORM_FLAGS:=-m$(ARCH) \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–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mcpu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=$(CPU) \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–specs=$(SPECS)</a:t>
            </a: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Right Brace 3"/>
          <p:cNvSpPr/>
          <p:nvPr/>
        </p:nvSpPr>
        <p:spPr>
          <a:xfrm>
            <a:off x="6743700" y="4988379"/>
            <a:ext cx="480548" cy="1435322"/>
          </a:xfrm>
          <a:prstGeom prst="rightBrace">
            <a:avLst/>
          </a:prstGeom>
          <a:ln w="28575">
            <a:solidFill>
              <a:srgbClr val="25C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5C6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04214" y="3230940"/>
            <a:ext cx="501544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u="sng" dirty="0">
                <a:solidFill>
                  <a:srgbClr val="25C6FF"/>
                </a:solidFill>
              </a:rPr>
              <a:t>Recursively expanded </a:t>
            </a:r>
            <a:r>
              <a:rPr lang="en-US" sz="2200" b="1" u="sng" dirty="0" smtClean="0">
                <a:solidFill>
                  <a:srgbClr val="25C6FF"/>
                </a:solidFill>
              </a:rPr>
              <a:t>variables (=) </a:t>
            </a:r>
          </a:p>
          <a:p>
            <a:r>
              <a:rPr lang="en-US" sz="2200" dirty="0">
                <a:solidFill>
                  <a:srgbClr val="25C6FF"/>
                </a:solidFill>
              </a:rPr>
              <a:t>Variables are expanded when variable is substituted </a:t>
            </a:r>
            <a:r>
              <a:rPr lang="en-US" sz="2200" dirty="0" smtClean="0">
                <a:solidFill>
                  <a:srgbClr val="25C6FF"/>
                </a:solidFill>
              </a:rPr>
              <a:t>in</a:t>
            </a:r>
            <a:endParaRPr lang="en-US" sz="2200" dirty="0">
              <a:solidFill>
                <a:srgbClr val="25C6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16340" y="5179034"/>
            <a:ext cx="448696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u="sng" dirty="0">
                <a:solidFill>
                  <a:srgbClr val="25C6FF"/>
                </a:solidFill>
              </a:rPr>
              <a:t>Simply Expanded </a:t>
            </a:r>
            <a:r>
              <a:rPr lang="en-US" sz="2200" b="1" u="sng" dirty="0" smtClean="0">
                <a:solidFill>
                  <a:srgbClr val="25C6FF"/>
                </a:solidFill>
              </a:rPr>
              <a:t>Variables (:=)</a:t>
            </a:r>
          </a:p>
          <a:p>
            <a:r>
              <a:rPr lang="en-US" sz="2200" dirty="0">
                <a:solidFill>
                  <a:srgbClr val="25C6FF"/>
                </a:solidFill>
              </a:rPr>
              <a:t>Variables are expanded once at time of the variable </a:t>
            </a:r>
            <a:r>
              <a:rPr lang="en-US" sz="2200" dirty="0" smtClean="0">
                <a:solidFill>
                  <a:srgbClr val="25C6FF"/>
                </a:solidFill>
              </a:rPr>
              <a:t>definition</a:t>
            </a:r>
            <a:endParaRPr lang="en-US" sz="2200" dirty="0">
              <a:solidFill>
                <a:srgbClr val="25C6FF"/>
              </a:solidFill>
            </a:endParaRPr>
          </a:p>
        </p:txBody>
      </p:sp>
      <p:sp>
        <p:nvSpPr>
          <p:cNvPr id="8" name="Right Brace 7"/>
          <p:cNvSpPr/>
          <p:nvPr/>
        </p:nvSpPr>
        <p:spPr>
          <a:xfrm>
            <a:off x="4563836" y="3115291"/>
            <a:ext cx="376847" cy="1154629"/>
          </a:xfrm>
          <a:prstGeom prst="rightBrace">
            <a:avLst/>
          </a:prstGeom>
          <a:ln w="28575">
            <a:solidFill>
              <a:srgbClr val="25C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5C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35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</a:t>
            </a:r>
            <a:r>
              <a:rPr lang="en-US" dirty="0" smtClean="0"/>
              <a:t>Matching [S3]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799" y="1145199"/>
            <a:ext cx="11705729" cy="1018227"/>
          </a:xfrm>
        </p:spPr>
        <p:txBody>
          <a:bodyPr/>
          <a:lstStyle/>
          <a:p>
            <a:r>
              <a:rPr lang="en-US" dirty="0" smtClean="0"/>
              <a:t>Pattern Matching Operator - </a:t>
            </a:r>
            <a:r>
              <a:rPr lang="en-US" dirty="0" smtClean="0">
                <a:solidFill>
                  <a:srgbClr val="FFFF00"/>
                </a:solidFill>
              </a:rPr>
              <a:t>%</a:t>
            </a:r>
          </a:p>
          <a:p>
            <a:pPr lvl="1"/>
            <a:r>
              <a:rPr lang="en-US" dirty="0" smtClean="0"/>
              <a:t>Pattern matches a target object rule with an associated source </a:t>
            </a:r>
            <a:r>
              <a:rPr lang="en-US" dirty="0" smtClean="0"/>
              <a:t>file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93768" y="250766"/>
            <a:ext cx="31772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Automatic Variables</a:t>
            </a:r>
          </a:p>
          <a:p>
            <a:r>
              <a:rPr lang="en-US" sz="2400" dirty="0" smtClean="0"/>
              <a:t>$&lt;   - Prerequisite Name</a:t>
            </a:r>
            <a:endParaRPr lang="en-US" sz="2400" dirty="0"/>
          </a:p>
          <a:p>
            <a:r>
              <a:rPr lang="en-US" sz="2400" dirty="0" smtClean="0"/>
              <a:t>$@ - Target Rule Name</a:t>
            </a:r>
            <a:endParaRPr lang="en-US" sz="2400" dirty="0"/>
          </a:p>
        </p:txBody>
      </p:sp>
      <p:cxnSp>
        <p:nvCxnSpPr>
          <p:cNvPr id="8" name="Straight Arrow Connector 7"/>
          <p:cNvCxnSpPr>
            <a:stCxn id="13" idx="3"/>
            <a:endCxn id="10" idx="1"/>
          </p:cNvCxnSpPr>
          <p:nvPr/>
        </p:nvCxnSpPr>
        <p:spPr>
          <a:xfrm>
            <a:off x="3231804" y="4454413"/>
            <a:ext cx="959353" cy="1"/>
          </a:xfrm>
          <a:prstGeom prst="straightConnector1">
            <a:avLst/>
          </a:prstGeom>
          <a:ln w="28575">
            <a:solidFill>
              <a:srgbClr val="25C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191157" y="4223581"/>
            <a:ext cx="68377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25C6FF"/>
                </a:solidFill>
                <a:cs typeface="Courier New" panose="02070309020205020404" pitchFamily="49" charset="0"/>
              </a:rPr>
              <a:t>Make uses a pattern match rule to match a target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191157" y="5000243"/>
            <a:ext cx="748754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2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4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400" b="1" dirty="0" err="1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24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sz="24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$(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CC) </a:t>
            </a:r>
            <a:r>
              <a:rPr lang="en-US" sz="2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–c </a:t>
            </a:r>
            <a:r>
              <a:rPr lang="en-US" sz="2400" b="1" dirty="0" err="1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24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</a:t>
            </a:r>
            <a:r>
              <a:rPr lang="en-US" sz="2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-o </a:t>
            </a:r>
            <a:r>
              <a:rPr lang="en-US" sz="2400" b="1" dirty="0" err="1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24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.o</a:t>
            </a:r>
            <a:r>
              <a:rPr lang="en-US" sz="2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$(CFLAGS)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38200" y="4238969"/>
            <a:ext cx="239360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make </a:t>
            </a:r>
            <a:r>
              <a:rPr lang="en-US" sz="22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main.o</a:t>
            </a:r>
            <a:endParaRPr lang="en-US" sz="2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8200" y="2778005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.o: </a:t>
            </a:r>
            <a:r>
              <a:rPr lang="en-US" sz="2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</a:t>
            </a:r>
          </a:p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$(CC) </a:t>
            </a:r>
            <a:r>
              <a:rPr lang="en-US" sz="2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–c $^ 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-o </a:t>
            </a:r>
            <a:r>
              <a:rPr lang="en-US" sz="2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$@ 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$(CFLAGS) </a:t>
            </a:r>
          </a:p>
        </p:txBody>
      </p:sp>
    </p:spTree>
    <p:extLst>
      <p:ext uri="{BB962C8B-B14F-4D97-AF65-F5344CB8AC3E}">
        <p14:creationId xmlns:p14="http://schemas.microsoft.com/office/powerpoint/2010/main" val="1056410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</a:t>
            </a:r>
            <a:r>
              <a:rPr lang="en-US" dirty="0" smtClean="0"/>
              <a:t>Matching [S4]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799" y="1282846"/>
            <a:ext cx="11785255" cy="2790849"/>
          </a:xfrm>
        </p:spPr>
        <p:txBody>
          <a:bodyPr/>
          <a:lstStyle/>
          <a:p>
            <a:r>
              <a:rPr lang="en-US" dirty="0" smtClean="0"/>
              <a:t>Pattern Matches are dynamic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Can use source variables (SRCS) to generate a list of object files variable (OBJS)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10581" y="5388570"/>
            <a:ext cx="30800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SRCS:=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main.</a:t>
            </a:r>
            <a:r>
              <a:rPr lang="en-US" b="1" dirty="0" err="1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my_file.</a:t>
            </a:r>
            <a:r>
              <a:rPr lang="en-US" b="1" dirty="0" err="1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my_memory.</a:t>
            </a:r>
            <a:r>
              <a:rPr lang="en-US" b="1" dirty="0" err="1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b="1" dirty="0" smtClean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588514" y="4838854"/>
            <a:ext cx="962526" cy="0"/>
          </a:xfrm>
          <a:prstGeom prst="straightConnector1">
            <a:avLst/>
          </a:prstGeom>
          <a:ln w="28575">
            <a:solidFill>
              <a:srgbClr val="25C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551040" y="4423355"/>
            <a:ext cx="40666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25C6FF"/>
                </a:solidFill>
                <a:cs typeface="Courier New" panose="02070309020205020404" pitchFamily="49" charset="0"/>
              </a:rPr>
              <a:t>For every *.c file, associate a *.o file with the same name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542893" y="5380760"/>
            <a:ext cx="30800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OBJS:=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main.</a:t>
            </a:r>
            <a:r>
              <a:rPr lang="en-US" b="1" dirty="0" err="1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my_file.</a:t>
            </a:r>
            <a:r>
              <a:rPr lang="en-US" b="1" dirty="0" err="1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my_memory.</a:t>
            </a:r>
            <a:r>
              <a:rPr lang="en-US" b="1" dirty="0" err="1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endParaRPr lang="en-US" b="1" dirty="0" smtClean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620085" y="2225459"/>
            <a:ext cx="1227221" cy="312609"/>
          </a:xfrm>
          <a:prstGeom prst="rightArrow">
            <a:avLst/>
          </a:prstGeom>
          <a:solidFill>
            <a:srgbClr val="25C6FF"/>
          </a:solidFill>
          <a:ln>
            <a:solidFill>
              <a:srgbClr val="25C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86433" y="4623411"/>
            <a:ext cx="341311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OBJS:=$(</a:t>
            </a:r>
            <a:r>
              <a:rPr lang="en-US" sz="2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SRCS:.c</a:t>
            </a:r>
            <a:r>
              <a:rPr lang="en-US" sz="2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=.o)</a:t>
            </a:r>
          </a:p>
        </p:txBody>
      </p:sp>
      <p:sp>
        <p:nvSpPr>
          <p:cNvPr id="7" name="Rectangle 6"/>
          <p:cNvSpPr/>
          <p:nvPr/>
        </p:nvSpPr>
        <p:spPr>
          <a:xfrm>
            <a:off x="3941154" y="2150932"/>
            <a:ext cx="55449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25C6FF"/>
                </a:solidFill>
              </a:rPr>
              <a:t>Need </a:t>
            </a:r>
            <a:r>
              <a:rPr lang="en-US" sz="2400" b="1" dirty="0">
                <a:solidFill>
                  <a:srgbClr val="25C6FF"/>
                </a:solidFill>
              </a:rPr>
              <a:t>a way to track generated object files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7290665" y="5842425"/>
            <a:ext cx="962526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5066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 </a:t>
            </a:r>
            <a:r>
              <a:rPr lang="en-US" dirty="0" smtClean="0"/>
              <a:t>Suggestions [S5]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67016" y="4802952"/>
            <a:ext cx="59380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PHONY: all</a:t>
            </a:r>
          </a:p>
          <a:p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all: </a:t>
            </a:r>
            <a:r>
              <a:rPr lang="en-US" b="1" dirty="0" err="1" smtClean="0">
                <a:solidFill>
                  <a:srgbClr val="25C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main.out</a:t>
            </a:r>
            <a:endParaRPr lang="en-US" b="1" dirty="0">
              <a:solidFill>
                <a:srgbClr val="25C6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main.out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$(OBJS)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$(CFLAGS) –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main.out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$(OBJS)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48121" y="4082209"/>
            <a:ext cx="33748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  <a:sym typeface="Wingdings" panose="05000000000000000000" pitchFamily="2" charset="2"/>
              </a:rPr>
              <a:t> </a:t>
            </a:r>
            <a:r>
              <a:rPr lang="en-US" sz="2400" b="1" dirty="0">
                <a:solidFill>
                  <a:srgbClr val="FFFF00"/>
                </a:solidFill>
              </a:rPr>
              <a:t>Whatever you want</a:t>
            </a:r>
            <a:r>
              <a:rPr lang="en-US" sz="2400" b="1" dirty="0" smtClean="0">
                <a:solidFill>
                  <a:srgbClr val="FFFF00"/>
                </a:solidFill>
              </a:rPr>
              <a:t>!!!</a:t>
            </a:r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88471" y="1346421"/>
            <a:ext cx="10515600" cy="2694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Targets do NOT have to be a </a:t>
            </a:r>
            <a:r>
              <a:rPr lang="en-US" dirty="0" smtClean="0">
                <a:solidFill>
                  <a:schemeClr val="bg1"/>
                </a:solidFill>
              </a:rPr>
              <a:t>file 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Need </a:t>
            </a:r>
            <a:r>
              <a:rPr lang="en-US" dirty="0">
                <a:solidFill>
                  <a:schemeClr val="bg1"/>
                </a:solidFill>
              </a:rPr>
              <a:t>to have a </a:t>
            </a:r>
            <a:r>
              <a:rPr lang="en-US" b="1" dirty="0">
                <a:solidFill>
                  <a:schemeClr val="bg1"/>
                </a:solidFill>
              </a:rPr>
              <a:t>.</a:t>
            </a:r>
            <a:r>
              <a:rPr lang="en-US" b="1" dirty="0">
                <a:solidFill>
                  <a:srgbClr val="FFFF00"/>
                </a:solidFill>
              </a:rPr>
              <a:t>PHONY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directive </a:t>
            </a:r>
          </a:p>
          <a:p>
            <a:endParaRPr lang="en-US" sz="900" b="1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bg1"/>
                </a:solidFill>
              </a:rPr>
              <a:t>	all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– Builds final executable binary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bg1"/>
                </a:solidFill>
              </a:rPr>
              <a:t>	clean</a:t>
            </a:r>
            <a:r>
              <a:rPr lang="en-US" dirty="0" smtClean="0">
                <a:solidFill>
                  <a:schemeClr val="bg1"/>
                </a:solidFill>
              </a:rPr>
              <a:t> – Removes all generated and object files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bg1"/>
                </a:solidFill>
              </a:rPr>
              <a:t>	debug</a:t>
            </a:r>
            <a:r>
              <a:rPr lang="en-US" dirty="0" smtClean="0">
                <a:solidFill>
                  <a:schemeClr val="bg1"/>
                </a:solidFill>
              </a:rPr>
              <a:t> – Builds a debug image with debug symbols enabled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400315" y="4802952"/>
            <a:ext cx="49680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.PHONY: clean</a:t>
            </a:r>
          </a:p>
          <a:p>
            <a:r>
              <a:rPr lang="en-US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clean: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main.map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$(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BJS)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main.out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126515" y="1172398"/>
            <a:ext cx="212805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solidFill>
                  <a:srgbClr val="25C6FF"/>
                </a:solidFill>
              </a:rPr>
              <a:t>Can </a:t>
            </a:r>
            <a:r>
              <a:rPr lang="en-US" sz="2400" dirty="0">
                <a:solidFill>
                  <a:srgbClr val="25C6FF"/>
                </a:solidFill>
              </a:rPr>
              <a:t>make your own </a:t>
            </a:r>
            <a:r>
              <a:rPr lang="en-US" sz="2400" dirty="0" smtClean="0">
                <a:solidFill>
                  <a:srgbClr val="25C6FF"/>
                </a:solidFill>
              </a:rPr>
              <a:t>target names!</a:t>
            </a:r>
            <a:endParaRPr lang="en-US" sz="2400" dirty="0">
              <a:solidFill>
                <a:srgbClr val="25C6FF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6774723" y="1680026"/>
            <a:ext cx="1227221" cy="312609"/>
          </a:xfrm>
          <a:prstGeom prst="rightArrow">
            <a:avLst/>
          </a:prstGeom>
          <a:solidFill>
            <a:srgbClr val="25C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942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&amp; Dynamic </a:t>
            </a:r>
            <a:r>
              <a:rPr lang="en-US" dirty="0" smtClean="0"/>
              <a:t>Variables [S6]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799" y="1319439"/>
            <a:ext cx="7558271" cy="515484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Can use make </a:t>
            </a:r>
            <a:r>
              <a:rPr lang="en-US" b="1" dirty="0" smtClean="0">
                <a:solidFill>
                  <a:srgbClr val="FFFF00"/>
                </a:solidFill>
              </a:rPr>
              <a:t>functions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to process info</a:t>
            </a:r>
          </a:p>
          <a:p>
            <a:pPr lvl="1"/>
            <a:r>
              <a:rPr lang="en-US" dirty="0" smtClean="0"/>
              <a:t>Output goes into </a:t>
            </a:r>
            <a:r>
              <a:rPr lang="en-US" dirty="0"/>
              <a:t>variables</a:t>
            </a:r>
          </a:p>
          <a:p>
            <a:pPr lvl="1"/>
            <a:r>
              <a:rPr lang="en-US" dirty="0"/>
              <a:t>shell, file, origin, conditional, </a:t>
            </a:r>
            <a:r>
              <a:rPr lang="en-US" dirty="0" err="1"/>
              <a:t>etc</a:t>
            </a:r>
            <a:endParaRPr lang="en-US" dirty="0"/>
          </a:p>
          <a:p>
            <a:pPr lvl="1"/>
            <a:endParaRPr lang="en-US" b="1" dirty="0" smtClean="0"/>
          </a:p>
          <a:p>
            <a:r>
              <a:rPr lang="en-US" b="1" dirty="0" smtClean="0">
                <a:solidFill>
                  <a:srgbClr val="FFFF00"/>
                </a:solidFill>
              </a:rPr>
              <a:t>Shell</a:t>
            </a:r>
            <a:r>
              <a:rPr lang="en-US" b="1" dirty="0" smtClean="0"/>
              <a:t> </a:t>
            </a:r>
            <a:r>
              <a:rPr lang="en-US" dirty="0" smtClean="0"/>
              <a:t>functions are one form </a:t>
            </a:r>
            <a:r>
              <a:rPr lang="en-US" b="1" dirty="0" smtClean="0">
                <a:solidFill>
                  <a:srgbClr val="FFFF00"/>
                </a:solidFill>
              </a:rPr>
              <a:t>command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FFFF00"/>
                </a:solidFill>
              </a:rPr>
              <a:t>expansion</a:t>
            </a:r>
            <a:r>
              <a:rPr lang="en-US" b="1" dirty="0" smtClean="0"/>
              <a:t> </a:t>
            </a:r>
            <a:r>
              <a:rPr lang="en-US" dirty="0" smtClean="0"/>
              <a:t>that can gather data from the system outside of make</a:t>
            </a:r>
          </a:p>
          <a:p>
            <a:pPr lvl="1"/>
            <a:r>
              <a:rPr lang="en-US" dirty="0" smtClean="0"/>
              <a:t>Use the syntax </a:t>
            </a:r>
            <a:r>
              <a:rPr lang="en-US" b="1" dirty="0" smtClean="0">
                <a:solidFill>
                  <a:srgbClr val="FFFF00"/>
                </a:solidFill>
              </a:rPr>
              <a:t>$(shell </a:t>
            </a:r>
            <a:r>
              <a:rPr lang="en-US" i="1" dirty="0" smtClean="0">
                <a:solidFill>
                  <a:srgbClr val="FFFF00"/>
                </a:solidFill>
              </a:rPr>
              <a:t>command</a:t>
            </a:r>
            <a:r>
              <a:rPr lang="en-US" b="1" dirty="0" smtClean="0">
                <a:solidFill>
                  <a:srgbClr val="FFFF00"/>
                </a:solidFill>
              </a:rPr>
              <a:t>)</a:t>
            </a:r>
            <a:endParaRPr lang="en-US" b="1" dirty="0">
              <a:solidFill>
                <a:srgbClr val="FFFF00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Use conditional statements to change flags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 flipH="1">
            <a:off x="8145422" y="2721024"/>
            <a:ext cx="36226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25C6FF"/>
                </a:solidFill>
              </a:rPr>
              <a:t>Shell Command Variables</a:t>
            </a:r>
            <a:endParaRPr lang="en-US" sz="2200" b="1" dirty="0">
              <a:solidFill>
                <a:srgbClr val="25C6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131006" y="3151911"/>
            <a:ext cx="375407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ARCH</a:t>
            </a:r>
            <a:r>
              <a:rPr lang="en-US" sz="2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:=$(shell arch)</a:t>
            </a:r>
          </a:p>
          <a:p>
            <a:r>
              <a:rPr lang="en-US" sz="2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CWD:=$(shell </a:t>
            </a:r>
            <a:r>
              <a:rPr lang="en-US" sz="2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r>
              <a:rPr lang="en-US" sz="2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en-US" sz="22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OS:=$(</a:t>
            </a:r>
            <a:r>
              <a:rPr lang="en-US" sz="2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shell </a:t>
            </a:r>
            <a:r>
              <a:rPr lang="en-US" sz="22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uname</a:t>
            </a:r>
            <a:r>
              <a:rPr lang="en-US" sz="22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en-US" sz="2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063258" y="1534498"/>
            <a:ext cx="392286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$(function arguments) </a:t>
            </a:r>
            <a:endParaRPr lang="en-US" sz="2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063258" y="4796930"/>
            <a:ext cx="3752950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OS:=$(shell </a:t>
            </a:r>
            <a:r>
              <a:rPr lang="en-US" sz="22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uname</a:t>
            </a:r>
            <a:r>
              <a:rPr lang="en-US" sz="22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-s)</a:t>
            </a:r>
          </a:p>
          <a:p>
            <a:r>
              <a:rPr lang="en-US" sz="2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feq</a:t>
            </a:r>
            <a:r>
              <a:rPr lang="en-US" sz="22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($(OS),Linux)</a:t>
            </a:r>
          </a:p>
          <a:p>
            <a:r>
              <a:rPr lang="en-US" sz="2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CC=</a:t>
            </a:r>
            <a:r>
              <a:rPr lang="en-US" sz="22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endParaRPr lang="en-US" sz="22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endParaRPr lang="en-US" sz="2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 flipH="1">
            <a:off x="8128397" y="4366043"/>
            <a:ext cx="36226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25C6FF"/>
                </a:solidFill>
              </a:rPr>
              <a:t>Example Conditional</a:t>
            </a:r>
            <a:endParaRPr lang="en-US" sz="2200" b="1" dirty="0">
              <a:solidFill>
                <a:srgbClr val="25C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9090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Overriding </a:t>
            </a:r>
            <a:r>
              <a:rPr lang="en-US" dirty="0" smtClean="0"/>
              <a:t>Variables [S7]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2742" y="1139838"/>
            <a:ext cx="11309920" cy="5362598"/>
          </a:xfrm>
        </p:spPr>
        <p:txBody>
          <a:bodyPr>
            <a:normAutofit/>
          </a:bodyPr>
          <a:lstStyle/>
          <a:p>
            <a:r>
              <a:rPr lang="en-US" dirty="0" smtClean="0"/>
              <a:t>Pass input parameters into make to alter build</a:t>
            </a:r>
          </a:p>
          <a:p>
            <a:pPr lvl="1"/>
            <a:r>
              <a:rPr lang="en-US" dirty="0" smtClean="0"/>
              <a:t>Architecture to build for</a:t>
            </a:r>
          </a:p>
          <a:p>
            <a:pPr lvl="1"/>
            <a:r>
              <a:rPr lang="en-US" dirty="0" smtClean="0"/>
              <a:t>CPU </a:t>
            </a:r>
          </a:p>
          <a:p>
            <a:pPr lvl="1"/>
            <a:r>
              <a:rPr lang="en-US" dirty="0" smtClean="0"/>
              <a:t>Platform/Board</a:t>
            </a:r>
          </a:p>
          <a:p>
            <a:pPr lvl="1"/>
            <a:r>
              <a:rPr lang="en-US" dirty="0"/>
              <a:t>Compiler Instance</a:t>
            </a:r>
          </a:p>
          <a:p>
            <a:pPr lvl="1"/>
            <a:r>
              <a:rPr lang="en-US" dirty="0"/>
              <a:t>Compiler/Linker </a:t>
            </a:r>
            <a:r>
              <a:rPr lang="en-US" dirty="0" smtClean="0"/>
              <a:t>Options</a:t>
            </a:r>
            <a:endParaRPr lang="en-US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912763" y="4255667"/>
            <a:ext cx="376989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ifeq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($(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PLATFORM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),MSP)</a:t>
            </a:r>
            <a:endParaRPr lang="en-US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CPU=cortex-m4</a:t>
            </a:r>
          </a:p>
          <a:p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ndif</a:t>
            </a:r>
            <a:endParaRPr lang="en-US" sz="2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ifeq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($(PLATFORM),FRDM)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CPU=cortex-m0plus</a:t>
            </a:r>
          </a:p>
          <a:p>
            <a:r>
              <a:rPr lang="en-US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endParaRPr lang="en-US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0118" y="4717334"/>
            <a:ext cx="41857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 </a:t>
            </a:r>
            <a:r>
              <a:rPr lang="en-US" sz="2000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 PLATFORM=msp432</a:t>
            </a:r>
            <a:endParaRPr lang="en-US" sz="2000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 </a:t>
            </a:r>
            <a:r>
              <a:rPr lang="en-US" sz="2000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 CPU=cortex-m4</a:t>
            </a:r>
          </a:p>
          <a:p>
            <a:r>
              <a:rPr lang="en-US" sz="2000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make all ARCH=arm</a:t>
            </a:r>
            <a:endParaRPr lang="en-US" sz="2000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0863" y="3957281"/>
            <a:ext cx="26865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25C6FF"/>
                </a:solidFill>
                <a:cs typeface="Courier New" panose="02070309020205020404" pitchFamily="49" charset="0"/>
              </a:rPr>
              <a:t>Input can set variables or be used conditionally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5630542" y="5222748"/>
            <a:ext cx="1227221" cy="312609"/>
          </a:xfrm>
          <a:prstGeom prst="rightArrow">
            <a:avLst/>
          </a:prstGeom>
          <a:solidFill>
            <a:srgbClr val="25C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1662528"/>
      </p:ext>
    </p:extLst>
  </p:cSld>
  <p:clrMapOvr>
    <a:masterClrMapping/>
  </p:clrMapOvr>
</p:sld>
</file>

<file path=ppt/theme/theme1.xml><?xml version="1.0" encoding="utf-8"?>
<a:theme xmlns:a="http://schemas.openxmlformats.org/drawingml/2006/main" name="MOOC Da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MOOC Dark</Template>
  <TotalTime>2983</TotalTime>
  <Words>707</Words>
  <Application>Microsoft Office PowerPoint</Application>
  <PresentationFormat>Widescreen</PresentationFormat>
  <Paragraphs>170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Courier New</vt:lpstr>
      <vt:lpstr>Helvetica Neue</vt:lpstr>
      <vt:lpstr>Helvetica Neue UltraLight</vt:lpstr>
      <vt:lpstr>Wingdings</vt:lpstr>
      <vt:lpstr>MOOC Dark</vt:lpstr>
      <vt:lpstr>Embedded Software Essentials</vt:lpstr>
      <vt:lpstr>Copyright</vt:lpstr>
      <vt:lpstr>Build System [S1]</vt:lpstr>
      <vt:lpstr>Makefile Variables [S2]</vt:lpstr>
      <vt:lpstr>Pattern Matching [S3]</vt:lpstr>
      <vt:lpstr>Pattern Matching [S4] </vt:lpstr>
      <vt:lpstr>Target Suggestions [S5]</vt:lpstr>
      <vt:lpstr>Functions &amp; Dynamic Variables [S6]</vt:lpstr>
      <vt:lpstr>Overriding Variables [S7]</vt:lpstr>
      <vt:lpstr>Overriding Variables [S8]</vt:lpstr>
      <vt:lpstr>Special Variables [S9]</vt:lpstr>
      <vt:lpstr>Version Controlled Build System [S10]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Embedded Software Essentials</dc:title>
  <dc:creator>Marisa Edwinson</dc:creator>
  <cp:lastModifiedBy>alex</cp:lastModifiedBy>
  <cp:revision>24</cp:revision>
  <dcterms:created xsi:type="dcterms:W3CDTF">2016-11-15T15:38:15Z</dcterms:created>
  <dcterms:modified xsi:type="dcterms:W3CDTF">2017-08-02T21:24:23Z</dcterms:modified>
</cp:coreProperties>
</file>