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78815" y="8674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370965" y="8674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063115" y="8674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755265" y="8674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447415" y="8674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4832985" y="86741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6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525135" y="86741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7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6217285" y="86741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8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6909435" y="86741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9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7601585" y="86741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873125" y="556260"/>
            <a:ext cx="36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d</a:t>
            </a:r>
            <a:endParaRPr lang="es-CO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4354195" y="556260"/>
            <a:ext cx="32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s</a:t>
            </a:r>
            <a:endParaRPr lang="es-CO" altLang="en-US"/>
          </a:p>
        </p:txBody>
      </p:sp>
      <p:sp>
        <p:nvSpPr>
          <p:cNvPr id="36" name="Rectangles 35"/>
          <p:cNvSpPr/>
          <p:nvPr/>
        </p:nvSpPr>
        <p:spPr>
          <a:xfrm>
            <a:off x="4140200" y="86741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293735" y="86741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8985885" y="86741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12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9678035" y="8674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10370185" y="8674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11062335" y="8674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0648950" y="433070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>
                <a:sym typeface="+mn-ea"/>
              </a:rPr>
              <a:t>length </a:t>
            </a:r>
            <a:r>
              <a:rPr lang="es-CO" altLang="en-US"/>
              <a:t>= 8</a:t>
            </a:r>
            <a:endParaRPr lang="es-CO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184785" y="433070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d &lt; s</a:t>
            </a:r>
            <a:endParaRPr lang="es-CO" altLang="en-US"/>
          </a:p>
        </p:txBody>
      </p:sp>
      <p:sp>
        <p:nvSpPr>
          <p:cNvPr id="62" name="Text Box 61"/>
          <p:cNvSpPr txBox="1"/>
          <p:nvPr/>
        </p:nvSpPr>
        <p:spPr>
          <a:xfrm>
            <a:off x="184785" y="2863850"/>
            <a:ext cx="1537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d &gt;= s + length</a:t>
            </a:r>
            <a:endParaRPr lang="es-CO" altLang="en-US"/>
          </a:p>
        </p:txBody>
      </p:sp>
      <p:sp>
        <p:nvSpPr>
          <p:cNvPr id="99" name="Rectangles 98"/>
          <p:cNvSpPr/>
          <p:nvPr/>
        </p:nvSpPr>
        <p:spPr>
          <a:xfrm>
            <a:off x="678815" y="10515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A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00" name="Rectangles 99"/>
          <p:cNvSpPr/>
          <p:nvPr/>
        </p:nvSpPr>
        <p:spPr>
          <a:xfrm>
            <a:off x="1370965" y="10515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B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01" name="Rectangles 100"/>
          <p:cNvSpPr/>
          <p:nvPr/>
        </p:nvSpPr>
        <p:spPr>
          <a:xfrm>
            <a:off x="2063115" y="10515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C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2" name="Rectangles 101"/>
          <p:cNvSpPr/>
          <p:nvPr/>
        </p:nvSpPr>
        <p:spPr>
          <a:xfrm>
            <a:off x="2755265" y="10515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D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03" name="Rectangles 102"/>
          <p:cNvSpPr/>
          <p:nvPr/>
        </p:nvSpPr>
        <p:spPr>
          <a:xfrm>
            <a:off x="3447415" y="10515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E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04" name="Rectangles 103"/>
          <p:cNvSpPr/>
          <p:nvPr/>
        </p:nvSpPr>
        <p:spPr>
          <a:xfrm>
            <a:off x="4832985" y="105156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G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05" name="Rectangles 104"/>
          <p:cNvSpPr/>
          <p:nvPr/>
        </p:nvSpPr>
        <p:spPr>
          <a:xfrm>
            <a:off x="5525135" y="105156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H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06" name="Rectangles 105"/>
          <p:cNvSpPr/>
          <p:nvPr/>
        </p:nvSpPr>
        <p:spPr>
          <a:xfrm>
            <a:off x="6217285" y="105156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I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07" name="Rectangles 106"/>
          <p:cNvSpPr/>
          <p:nvPr/>
        </p:nvSpPr>
        <p:spPr>
          <a:xfrm>
            <a:off x="6909435" y="105156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J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08" name="Rectangles 107"/>
          <p:cNvSpPr/>
          <p:nvPr/>
        </p:nvSpPr>
        <p:spPr>
          <a:xfrm>
            <a:off x="7601585" y="105156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K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09" name="Rectangles 108"/>
          <p:cNvSpPr/>
          <p:nvPr/>
        </p:nvSpPr>
        <p:spPr>
          <a:xfrm>
            <a:off x="4140200" y="105156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F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10" name="Rectangles 109"/>
          <p:cNvSpPr/>
          <p:nvPr/>
        </p:nvSpPr>
        <p:spPr>
          <a:xfrm>
            <a:off x="8293735" y="105156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L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11" name="Rectangles 110"/>
          <p:cNvSpPr/>
          <p:nvPr/>
        </p:nvSpPr>
        <p:spPr>
          <a:xfrm>
            <a:off x="8985885" y="105156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M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12" name="Rectangles 111"/>
          <p:cNvSpPr/>
          <p:nvPr/>
        </p:nvSpPr>
        <p:spPr>
          <a:xfrm>
            <a:off x="9678035" y="10515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N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13" name="Rectangles 112"/>
          <p:cNvSpPr/>
          <p:nvPr/>
        </p:nvSpPr>
        <p:spPr>
          <a:xfrm>
            <a:off x="10370185" y="10515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O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14" name="Rectangles 113"/>
          <p:cNvSpPr/>
          <p:nvPr/>
        </p:nvSpPr>
        <p:spPr>
          <a:xfrm>
            <a:off x="11062335" y="10515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P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47" name="Rectangles 146"/>
          <p:cNvSpPr/>
          <p:nvPr/>
        </p:nvSpPr>
        <p:spPr>
          <a:xfrm>
            <a:off x="678815" y="201104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48" name="Rectangles 147"/>
          <p:cNvSpPr/>
          <p:nvPr/>
        </p:nvSpPr>
        <p:spPr>
          <a:xfrm>
            <a:off x="1370965" y="201104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49" name="Rectangles 148"/>
          <p:cNvSpPr/>
          <p:nvPr/>
        </p:nvSpPr>
        <p:spPr>
          <a:xfrm>
            <a:off x="2063115" y="201104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0" name="Rectangles 149"/>
          <p:cNvSpPr/>
          <p:nvPr/>
        </p:nvSpPr>
        <p:spPr>
          <a:xfrm>
            <a:off x="2755265" y="201104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51" name="Rectangles 150"/>
          <p:cNvSpPr/>
          <p:nvPr/>
        </p:nvSpPr>
        <p:spPr>
          <a:xfrm>
            <a:off x="3447415" y="201104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52" name="Rectangles 151"/>
          <p:cNvSpPr/>
          <p:nvPr/>
        </p:nvSpPr>
        <p:spPr>
          <a:xfrm>
            <a:off x="4832985" y="201104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6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53" name="Rectangles 152"/>
          <p:cNvSpPr/>
          <p:nvPr/>
        </p:nvSpPr>
        <p:spPr>
          <a:xfrm>
            <a:off x="5525135" y="201104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7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54" name="Rectangles 153"/>
          <p:cNvSpPr/>
          <p:nvPr/>
        </p:nvSpPr>
        <p:spPr>
          <a:xfrm>
            <a:off x="6217285" y="201104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8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55" name="Rectangles 154"/>
          <p:cNvSpPr/>
          <p:nvPr/>
        </p:nvSpPr>
        <p:spPr>
          <a:xfrm>
            <a:off x="6909435" y="201104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9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56" name="Rectangles 155"/>
          <p:cNvSpPr/>
          <p:nvPr/>
        </p:nvSpPr>
        <p:spPr>
          <a:xfrm>
            <a:off x="7601585" y="201104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57" name="Text Box 156"/>
          <p:cNvSpPr txBox="1"/>
          <p:nvPr/>
        </p:nvSpPr>
        <p:spPr>
          <a:xfrm>
            <a:off x="873125" y="1699895"/>
            <a:ext cx="36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d</a:t>
            </a:r>
            <a:endParaRPr lang="es-CO" altLang="en-US"/>
          </a:p>
        </p:txBody>
      </p:sp>
      <p:sp>
        <p:nvSpPr>
          <p:cNvPr id="158" name="Text Box 157"/>
          <p:cNvSpPr txBox="1"/>
          <p:nvPr/>
        </p:nvSpPr>
        <p:spPr>
          <a:xfrm>
            <a:off x="4354195" y="1699895"/>
            <a:ext cx="32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s</a:t>
            </a:r>
            <a:endParaRPr lang="es-CO" altLang="en-US"/>
          </a:p>
        </p:txBody>
      </p:sp>
      <p:sp>
        <p:nvSpPr>
          <p:cNvPr id="159" name="Rectangles 158"/>
          <p:cNvSpPr/>
          <p:nvPr/>
        </p:nvSpPr>
        <p:spPr>
          <a:xfrm>
            <a:off x="4140200" y="201104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60" name="Rectangles 159"/>
          <p:cNvSpPr/>
          <p:nvPr/>
        </p:nvSpPr>
        <p:spPr>
          <a:xfrm>
            <a:off x="8293735" y="201104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61" name="Rectangles 160"/>
          <p:cNvSpPr/>
          <p:nvPr/>
        </p:nvSpPr>
        <p:spPr>
          <a:xfrm>
            <a:off x="8985885" y="201104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12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62" name="Rectangles 161"/>
          <p:cNvSpPr/>
          <p:nvPr/>
        </p:nvSpPr>
        <p:spPr>
          <a:xfrm>
            <a:off x="9678035" y="201104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63" name="Rectangles 162"/>
          <p:cNvSpPr/>
          <p:nvPr/>
        </p:nvSpPr>
        <p:spPr>
          <a:xfrm>
            <a:off x="10370185" y="201104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64" name="Rectangles 163"/>
          <p:cNvSpPr/>
          <p:nvPr/>
        </p:nvSpPr>
        <p:spPr>
          <a:xfrm>
            <a:off x="11062335" y="201104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1" name="Rectangles 180"/>
          <p:cNvSpPr/>
          <p:nvPr/>
        </p:nvSpPr>
        <p:spPr>
          <a:xfrm>
            <a:off x="678815" y="350075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2" name="Rectangles 181"/>
          <p:cNvSpPr/>
          <p:nvPr/>
        </p:nvSpPr>
        <p:spPr>
          <a:xfrm>
            <a:off x="1370965" y="350075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3" name="Rectangles 182"/>
          <p:cNvSpPr/>
          <p:nvPr/>
        </p:nvSpPr>
        <p:spPr>
          <a:xfrm>
            <a:off x="2063115" y="350075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4" name="Rectangles 183"/>
          <p:cNvSpPr/>
          <p:nvPr/>
        </p:nvSpPr>
        <p:spPr>
          <a:xfrm>
            <a:off x="2755265" y="350075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5" name="Rectangles 184"/>
          <p:cNvSpPr/>
          <p:nvPr/>
        </p:nvSpPr>
        <p:spPr>
          <a:xfrm>
            <a:off x="3447415" y="350075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6" name="Rectangles 185"/>
          <p:cNvSpPr/>
          <p:nvPr/>
        </p:nvSpPr>
        <p:spPr>
          <a:xfrm>
            <a:off x="4832985" y="350075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6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7" name="Rectangles 186"/>
          <p:cNvSpPr/>
          <p:nvPr/>
        </p:nvSpPr>
        <p:spPr>
          <a:xfrm>
            <a:off x="5525135" y="350075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7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8" name="Rectangles 187"/>
          <p:cNvSpPr/>
          <p:nvPr/>
        </p:nvSpPr>
        <p:spPr>
          <a:xfrm>
            <a:off x="6217285" y="350075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8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9" name="Rectangles 188"/>
          <p:cNvSpPr/>
          <p:nvPr/>
        </p:nvSpPr>
        <p:spPr>
          <a:xfrm>
            <a:off x="6909435" y="350075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9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0" name="Rectangles 189"/>
          <p:cNvSpPr/>
          <p:nvPr/>
        </p:nvSpPr>
        <p:spPr>
          <a:xfrm>
            <a:off x="7601585" y="350075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1" name="Text Box 190"/>
          <p:cNvSpPr txBox="1"/>
          <p:nvPr/>
        </p:nvSpPr>
        <p:spPr>
          <a:xfrm>
            <a:off x="4313555" y="2969895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d_1</a:t>
            </a:r>
            <a:endParaRPr lang="es-CO" altLang="en-US"/>
          </a:p>
        </p:txBody>
      </p:sp>
      <p:sp>
        <p:nvSpPr>
          <p:cNvPr id="192" name="Text Box 191"/>
          <p:cNvSpPr txBox="1"/>
          <p:nvPr/>
        </p:nvSpPr>
        <p:spPr>
          <a:xfrm>
            <a:off x="1556385" y="3132455"/>
            <a:ext cx="32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s</a:t>
            </a:r>
            <a:endParaRPr lang="es-CO" altLang="en-US"/>
          </a:p>
        </p:txBody>
      </p:sp>
      <p:sp>
        <p:nvSpPr>
          <p:cNvPr id="193" name="Rectangles 192"/>
          <p:cNvSpPr/>
          <p:nvPr/>
        </p:nvSpPr>
        <p:spPr>
          <a:xfrm>
            <a:off x="4140200" y="350075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4" name="Rectangles 193"/>
          <p:cNvSpPr/>
          <p:nvPr/>
        </p:nvSpPr>
        <p:spPr>
          <a:xfrm>
            <a:off x="8293735" y="350075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5" name="Rectangles 194"/>
          <p:cNvSpPr/>
          <p:nvPr/>
        </p:nvSpPr>
        <p:spPr>
          <a:xfrm>
            <a:off x="8985885" y="350075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12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6" name="Rectangles 195"/>
          <p:cNvSpPr/>
          <p:nvPr/>
        </p:nvSpPr>
        <p:spPr>
          <a:xfrm>
            <a:off x="9678035" y="350075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7" name="Rectangles 196"/>
          <p:cNvSpPr/>
          <p:nvPr/>
        </p:nvSpPr>
        <p:spPr>
          <a:xfrm>
            <a:off x="10370185" y="350075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8" name="Rectangles 197"/>
          <p:cNvSpPr/>
          <p:nvPr/>
        </p:nvSpPr>
        <p:spPr>
          <a:xfrm>
            <a:off x="11062335" y="350075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15" name="Rectangles 214"/>
          <p:cNvSpPr/>
          <p:nvPr/>
        </p:nvSpPr>
        <p:spPr>
          <a:xfrm>
            <a:off x="678815" y="46443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16" name="Rectangles 215"/>
          <p:cNvSpPr/>
          <p:nvPr/>
        </p:nvSpPr>
        <p:spPr>
          <a:xfrm>
            <a:off x="1370965" y="46443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17" name="Rectangles 216"/>
          <p:cNvSpPr/>
          <p:nvPr/>
        </p:nvSpPr>
        <p:spPr>
          <a:xfrm>
            <a:off x="2063115" y="46443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8" name="Rectangles 217"/>
          <p:cNvSpPr/>
          <p:nvPr/>
        </p:nvSpPr>
        <p:spPr>
          <a:xfrm>
            <a:off x="2755265" y="46443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19" name="Rectangles 218"/>
          <p:cNvSpPr/>
          <p:nvPr/>
        </p:nvSpPr>
        <p:spPr>
          <a:xfrm>
            <a:off x="3447415" y="46443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0" name="Rectangles 219"/>
          <p:cNvSpPr/>
          <p:nvPr/>
        </p:nvSpPr>
        <p:spPr>
          <a:xfrm>
            <a:off x="4832985" y="46443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6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1" name="Rectangles 220"/>
          <p:cNvSpPr/>
          <p:nvPr/>
        </p:nvSpPr>
        <p:spPr>
          <a:xfrm>
            <a:off x="5525135" y="46443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7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2" name="Rectangles 221"/>
          <p:cNvSpPr/>
          <p:nvPr/>
        </p:nvSpPr>
        <p:spPr>
          <a:xfrm>
            <a:off x="6217285" y="46443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8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3" name="Rectangles 222"/>
          <p:cNvSpPr/>
          <p:nvPr/>
        </p:nvSpPr>
        <p:spPr>
          <a:xfrm>
            <a:off x="6909435" y="46443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9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4" name="Rectangles 223"/>
          <p:cNvSpPr/>
          <p:nvPr/>
        </p:nvSpPr>
        <p:spPr>
          <a:xfrm>
            <a:off x="7601585" y="46443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5" name="Text Box 224"/>
          <p:cNvSpPr txBox="1"/>
          <p:nvPr/>
        </p:nvSpPr>
        <p:spPr>
          <a:xfrm>
            <a:off x="873125" y="4333240"/>
            <a:ext cx="36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d</a:t>
            </a:r>
            <a:endParaRPr lang="es-CO" altLang="en-US"/>
          </a:p>
        </p:txBody>
      </p:sp>
      <p:sp>
        <p:nvSpPr>
          <p:cNvPr id="226" name="Text Box 225"/>
          <p:cNvSpPr txBox="1"/>
          <p:nvPr/>
        </p:nvSpPr>
        <p:spPr>
          <a:xfrm>
            <a:off x="4243705" y="4314190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d_1</a:t>
            </a:r>
            <a:endParaRPr lang="es-CO" altLang="en-US"/>
          </a:p>
        </p:txBody>
      </p:sp>
      <p:sp>
        <p:nvSpPr>
          <p:cNvPr id="227" name="Rectangles 226"/>
          <p:cNvSpPr/>
          <p:nvPr/>
        </p:nvSpPr>
        <p:spPr>
          <a:xfrm>
            <a:off x="4140200" y="46443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8" name="Rectangles 227"/>
          <p:cNvSpPr/>
          <p:nvPr/>
        </p:nvSpPr>
        <p:spPr>
          <a:xfrm>
            <a:off x="8293735" y="46443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9" name="Rectangles 228"/>
          <p:cNvSpPr/>
          <p:nvPr/>
        </p:nvSpPr>
        <p:spPr>
          <a:xfrm>
            <a:off x="8985885" y="46443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12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30" name="Rectangles 229"/>
          <p:cNvSpPr/>
          <p:nvPr/>
        </p:nvSpPr>
        <p:spPr>
          <a:xfrm>
            <a:off x="9678035" y="46443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31" name="Rectangles 230"/>
          <p:cNvSpPr/>
          <p:nvPr/>
        </p:nvSpPr>
        <p:spPr>
          <a:xfrm>
            <a:off x="10370185" y="46443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32" name="Rectangles 231"/>
          <p:cNvSpPr/>
          <p:nvPr/>
        </p:nvSpPr>
        <p:spPr>
          <a:xfrm>
            <a:off x="11062335" y="46443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49" name="Text Box 248"/>
          <p:cNvSpPr txBox="1"/>
          <p:nvPr/>
        </p:nvSpPr>
        <p:spPr>
          <a:xfrm>
            <a:off x="5303520" y="241300"/>
            <a:ext cx="1466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 b="1"/>
              <a:t>memmove</a:t>
            </a:r>
            <a:endParaRPr lang="es-CO" altLang="en-US" b="1"/>
          </a:p>
        </p:txBody>
      </p:sp>
      <p:sp>
        <p:nvSpPr>
          <p:cNvPr id="257" name="Rectangles 256"/>
          <p:cNvSpPr/>
          <p:nvPr/>
        </p:nvSpPr>
        <p:spPr>
          <a:xfrm>
            <a:off x="6217285" y="219519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I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58" name="Rectangles 257"/>
          <p:cNvSpPr/>
          <p:nvPr/>
        </p:nvSpPr>
        <p:spPr>
          <a:xfrm>
            <a:off x="6909435" y="219519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J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59" name="Rectangles 258"/>
          <p:cNvSpPr/>
          <p:nvPr/>
        </p:nvSpPr>
        <p:spPr>
          <a:xfrm>
            <a:off x="7601585" y="219519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K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61" name="Rectangles 260"/>
          <p:cNvSpPr/>
          <p:nvPr/>
        </p:nvSpPr>
        <p:spPr>
          <a:xfrm>
            <a:off x="8293735" y="219519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L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62" name="Rectangles 261"/>
          <p:cNvSpPr/>
          <p:nvPr/>
        </p:nvSpPr>
        <p:spPr>
          <a:xfrm>
            <a:off x="8985885" y="219519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M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63" name="Rectangles 262"/>
          <p:cNvSpPr/>
          <p:nvPr/>
        </p:nvSpPr>
        <p:spPr>
          <a:xfrm>
            <a:off x="9678035" y="219519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N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64" name="Rectangles 263"/>
          <p:cNvSpPr/>
          <p:nvPr/>
        </p:nvSpPr>
        <p:spPr>
          <a:xfrm>
            <a:off x="10370185" y="219519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O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65" name="Rectangles 264"/>
          <p:cNvSpPr/>
          <p:nvPr/>
        </p:nvSpPr>
        <p:spPr>
          <a:xfrm>
            <a:off x="11062335" y="219519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P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66" name="Rectangles 265"/>
          <p:cNvSpPr/>
          <p:nvPr/>
        </p:nvSpPr>
        <p:spPr>
          <a:xfrm>
            <a:off x="1370965" y="2195195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G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267" name="Rectangles 266"/>
          <p:cNvSpPr/>
          <p:nvPr/>
        </p:nvSpPr>
        <p:spPr>
          <a:xfrm>
            <a:off x="2063115" y="2195195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H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268" name="Rectangles 267"/>
          <p:cNvSpPr/>
          <p:nvPr/>
        </p:nvSpPr>
        <p:spPr>
          <a:xfrm>
            <a:off x="2755265" y="2195195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I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269" name="Rectangles 268"/>
          <p:cNvSpPr/>
          <p:nvPr/>
        </p:nvSpPr>
        <p:spPr>
          <a:xfrm>
            <a:off x="3447415" y="2195195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J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270" name="Rectangles 269"/>
          <p:cNvSpPr/>
          <p:nvPr/>
        </p:nvSpPr>
        <p:spPr>
          <a:xfrm>
            <a:off x="4139565" y="2195195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K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271" name="Rectangles 270"/>
          <p:cNvSpPr/>
          <p:nvPr/>
        </p:nvSpPr>
        <p:spPr>
          <a:xfrm>
            <a:off x="678180" y="2195195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F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272" name="Rectangles 271"/>
          <p:cNvSpPr/>
          <p:nvPr/>
        </p:nvSpPr>
        <p:spPr>
          <a:xfrm>
            <a:off x="4831715" y="2195195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L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273" name="Rectangles 272"/>
          <p:cNvSpPr/>
          <p:nvPr/>
        </p:nvSpPr>
        <p:spPr>
          <a:xfrm>
            <a:off x="5523865" y="2195195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M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274" name="Rectangles 273"/>
          <p:cNvSpPr/>
          <p:nvPr/>
        </p:nvSpPr>
        <p:spPr>
          <a:xfrm>
            <a:off x="678815" y="368490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A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75" name="Rectangles 274"/>
          <p:cNvSpPr/>
          <p:nvPr/>
        </p:nvSpPr>
        <p:spPr>
          <a:xfrm>
            <a:off x="1370965" y="3684905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B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76" name="Rectangles 275"/>
          <p:cNvSpPr/>
          <p:nvPr/>
        </p:nvSpPr>
        <p:spPr>
          <a:xfrm>
            <a:off x="2063115" y="3684905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C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77" name="Rectangles 276"/>
          <p:cNvSpPr/>
          <p:nvPr/>
        </p:nvSpPr>
        <p:spPr>
          <a:xfrm>
            <a:off x="2755265" y="3684905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D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78" name="Rectangles 277"/>
          <p:cNvSpPr/>
          <p:nvPr/>
        </p:nvSpPr>
        <p:spPr>
          <a:xfrm>
            <a:off x="3447415" y="3684905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E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79" name="Rectangles 278"/>
          <p:cNvSpPr/>
          <p:nvPr/>
        </p:nvSpPr>
        <p:spPr>
          <a:xfrm>
            <a:off x="4832985" y="368490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G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0" name="Rectangles 279"/>
          <p:cNvSpPr/>
          <p:nvPr/>
        </p:nvSpPr>
        <p:spPr>
          <a:xfrm>
            <a:off x="5525135" y="368490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H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1" name="Rectangles 280"/>
          <p:cNvSpPr/>
          <p:nvPr/>
        </p:nvSpPr>
        <p:spPr>
          <a:xfrm>
            <a:off x="6217285" y="368490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I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2" name="Rectangles 281"/>
          <p:cNvSpPr/>
          <p:nvPr/>
        </p:nvSpPr>
        <p:spPr>
          <a:xfrm>
            <a:off x="6909435" y="368490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J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3" name="Rectangles 282"/>
          <p:cNvSpPr/>
          <p:nvPr/>
        </p:nvSpPr>
        <p:spPr>
          <a:xfrm>
            <a:off x="7601585" y="368490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K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4" name="Rectangles 283"/>
          <p:cNvSpPr/>
          <p:nvPr/>
        </p:nvSpPr>
        <p:spPr>
          <a:xfrm>
            <a:off x="4140200" y="368490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F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5" name="Rectangles 284"/>
          <p:cNvSpPr/>
          <p:nvPr/>
        </p:nvSpPr>
        <p:spPr>
          <a:xfrm>
            <a:off x="8293735" y="368490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L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6" name="Rectangles 285"/>
          <p:cNvSpPr/>
          <p:nvPr/>
        </p:nvSpPr>
        <p:spPr>
          <a:xfrm>
            <a:off x="8985885" y="368490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M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7" name="Rectangles 286"/>
          <p:cNvSpPr/>
          <p:nvPr/>
        </p:nvSpPr>
        <p:spPr>
          <a:xfrm>
            <a:off x="9678035" y="368490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N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8" name="Rectangles 287"/>
          <p:cNvSpPr/>
          <p:nvPr/>
        </p:nvSpPr>
        <p:spPr>
          <a:xfrm>
            <a:off x="10370185" y="368490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O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9" name="Rectangles 288"/>
          <p:cNvSpPr/>
          <p:nvPr/>
        </p:nvSpPr>
        <p:spPr>
          <a:xfrm>
            <a:off x="11062335" y="368490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P</a:t>
            </a:r>
            <a:endParaRPr lang="es-CO" altLang="en-US">
              <a:solidFill>
                <a:schemeClr val="tx1"/>
              </a:solidFill>
            </a:endParaRPr>
          </a:p>
        </p:txBody>
      </p:sp>
      <p:cxnSp>
        <p:nvCxnSpPr>
          <p:cNvPr id="291" name="Elbow Connector 290"/>
          <p:cNvCxnSpPr/>
          <p:nvPr/>
        </p:nvCxnSpPr>
        <p:spPr>
          <a:xfrm>
            <a:off x="2078990" y="3291205"/>
            <a:ext cx="2712720" cy="5080"/>
          </a:xfrm>
          <a:prstGeom prst="bentConnector3">
            <a:avLst>
              <a:gd name="adj1" fmla="val 50023"/>
            </a:avLst>
          </a:prstGeom>
          <a:ln>
            <a:headEnd type="arrow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Text Box 291"/>
          <p:cNvSpPr txBox="1"/>
          <p:nvPr/>
        </p:nvSpPr>
        <p:spPr>
          <a:xfrm>
            <a:off x="3054350" y="2969895"/>
            <a:ext cx="8820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CO" altLang="en-US" sz="1400">
                <a:sym typeface="+mn-ea"/>
              </a:rPr>
              <a:t>length </a:t>
            </a:r>
            <a:endParaRPr lang="es-CO" altLang="en-US" sz="1400">
              <a:sym typeface="+mn-ea"/>
            </a:endParaRPr>
          </a:p>
        </p:txBody>
      </p:sp>
      <p:sp>
        <p:nvSpPr>
          <p:cNvPr id="293" name="Text Box 292"/>
          <p:cNvSpPr txBox="1"/>
          <p:nvPr/>
        </p:nvSpPr>
        <p:spPr>
          <a:xfrm>
            <a:off x="10648950" y="2926080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>
                <a:sym typeface="+mn-ea"/>
              </a:rPr>
              <a:t>length </a:t>
            </a:r>
            <a:r>
              <a:rPr lang="es-CO" altLang="en-US"/>
              <a:t>= 4</a:t>
            </a:r>
            <a:endParaRPr lang="es-CO" altLang="en-US"/>
          </a:p>
        </p:txBody>
      </p:sp>
      <p:sp>
        <p:nvSpPr>
          <p:cNvPr id="294" name="Text Box 293"/>
          <p:cNvSpPr txBox="1"/>
          <p:nvPr/>
        </p:nvSpPr>
        <p:spPr>
          <a:xfrm>
            <a:off x="4924425" y="2973070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d_2</a:t>
            </a:r>
            <a:endParaRPr lang="es-CO" altLang="en-US"/>
          </a:p>
        </p:txBody>
      </p:sp>
      <p:sp>
        <p:nvSpPr>
          <p:cNvPr id="295" name="Rectangles 294"/>
          <p:cNvSpPr/>
          <p:nvPr/>
        </p:nvSpPr>
        <p:spPr>
          <a:xfrm>
            <a:off x="678815" y="48285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A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96" name="Rectangles 295"/>
          <p:cNvSpPr/>
          <p:nvPr/>
        </p:nvSpPr>
        <p:spPr>
          <a:xfrm>
            <a:off x="1370965" y="48285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B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97" name="Rectangles 296"/>
          <p:cNvSpPr/>
          <p:nvPr/>
        </p:nvSpPr>
        <p:spPr>
          <a:xfrm>
            <a:off x="2063115" y="48285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C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98" name="Rectangles 297"/>
          <p:cNvSpPr/>
          <p:nvPr/>
        </p:nvSpPr>
        <p:spPr>
          <a:xfrm>
            <a:off x="2755265" y="48285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D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99" name="Rectangles 298"/>
          <p:cNvSpPr/>
          <p:nvPr/>
        </p:nvSpPr>
        <p:spPr>
          <a:xfrm>
            <a:off x="3447415" y="48285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E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03" name="Rectangles 302"/>
          <p:cNvSpPr/>
          <p:nvPr/>
        </p:nvSpPr>
        <p:spPr>
          <a:xfrm>
            <a:off x="6909435" y="48285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J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04" name="Rectangles 303"/>
          <p:cNvSpPr/>
          <p:nvPr/>
        </p:nvSpPr>
        <p:spPr>
          <a:xfrm>
            <a:off x="7601585" y="48285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K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06" name="Rectangles 305"/>
          <p:cNvSpPr/>
          <p:nvPr/>
        </p:nvSpPr>
        <p:spPr>
          <a:xfrm>
            <a:off x="8293735" y="48285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L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07" name="Rectangles 306"/>
          <p:cNvSpPr/>
          <p:nvPr/>
        </p:nvSpPr>
        <p:spPr>
          <a:xfrm>
            <a:off x="8985885" y="48285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M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08" name="Rectangles 307"/>
          <p:cNvSpPr/>
          <p:nvPr/>
        </p:nvSpPr>
        <p:spPr>
          <a:xfrm>
            <a:off x="9678035" y="48285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N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09" name="Rectangles 308"/>
          <p:cNvSpPr/>
          <p:nvPr/>
        </p:nvSpPr>
        <p:spPr>
          <a:xfrm>
            <a:off x="10370185" y="48285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O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10" name="Rectangles 309"/>
          <p:cNvSpPr/>
          <p:nvPr/>
        </p:nvSpPr>
        <p:spPr>
          <a:xfrm>
            <a:off x="11062335" y="48285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P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11" name="Rectangles 310"/>
          <p:cNvSpPr/>
          <p:nvPr/>
        </p:nvSpPr>
        <p:spPr>
          <a:xfrm>
            <a:off x="678815" y="58254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12" name="Rectangles 311"/>
          <p:cNvSpPr/>
          <p:nvPr/>
        </p:nvSpPr>
        <p:spPr>
          <a:xfrm>
            <a:off x="1370965" y="58254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13" name="Rectangles 312"/>
          <p:cNvSpPr/>
          <p:nvPr/>
        </p:nvSpPr>
        <p:spPr>
          <a:xfrm>
            <a:off x="2063115" y="58254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Rectangles 313"/>
          <p:cNvSpPr/>
          <p:nvPr/>
        </p:nvSpPr>
        <p:spPr>
          <a:xfrm>
            <a:off x="2755265" y="58254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15" name="Rectangles 314"/>
          <p:cNvSpPr/>
          <p:nvPr/>
        </p:nvSpPr>
        <p:spPr>
          <a:xfrm>
            <a:off x="3447415" y="58254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16" name="Rectangles 315"/>
          <p:cNvSpPr/>
          <p:nvPr/>
        </p:nvSpPr>
        <p:spPr>
          <a:xfrm>
            <a:off x="4832985" y="58254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6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17" name="Rectangles 316"/>
          <p:cNvSpPr/>
          <p:nvPr/>
        </p:nvSpPr>
        <p:spPr>
          <a:xfrm>
            <a:off x="5525135" y="58254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7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18" name="Rectangles 317"/>
          <p:cNvSpPr/>
          <p:nvPr/>
        </p:nvSpPr>
        <p:spPr>
          <a:xfrm>
            <a:off x="6217285" y="58254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8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19" name="Rectangles 318"/>
          <p:cNvSpPr/>
          <p:nvPr/>
        </p:nvSpPr>
        <p:spPr>
          <a:xfrm>
            <a:off x="6909435" y="58254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9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20" name="Rectangles 319"/>
          <p:cNvSpPr/>
          <p:nvPr/>
        </p:nvSpPr>
        <p:spPr>
          <a:xfrm>
            <a:off x="7601585" y="58254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21" name="Rectangles 320"/>
          <p:cNvSpPr/>
          <p:nvPr/>
        </p:nvSpPr>
        <p:spPr>
          <a:xfrm>
            <a:off x="4140200" y="58254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22" name="Rectangles 321"/>
          <p:cNvSpPr/>
          <p:nvPr/>
        </p:nvSpPr>
        <p:spPr>
          <a:xfrm>
            <a:off x="8293735" y="58254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23" name="Rectangles 322"/>
          <p:cNvSpPr/>
          <p:nvPr/>
        </p:nvSpPr>
        <p:spPr>
          <a:xfrm>
            <a:off x="8985885" y="582549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12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24" name="Rectangles 323"/>
          <p:cNvSpPr/>
          <p:nvPr/>
        </p:nvSpPr>
        <p:spPr>
          <a:xfrm>
            <a:off x="9678035" y="58254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25" name="Rectangles 324"/>
          <p:cNvSpPr/>
          <p:nvPr/>
        </p:nvSpPr>
        <p:spPr>
          <a:xfrm>
            <a:off x="10370185" y="58254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26" name="Rectangles 325"/>
          <p:cNvSpPr/>
          <p:nvPr/>
        </p:nvSpPr>
        <p:spPr>
          <a:xfrm>
            <a:off x="11062335" y="582549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27" name="Rectangles 326"/>
          <p:cNvSpPr/>
          <p:nvPr/>
        </p:nvSpPr>
        <p:spPr>
          <a:xfrm>
            <a:off x="678815" y="60096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A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28" name="Rectangles 327"/>
          <p:cNvSpPr/>
          <p:nvPr/>
        </p:nvSpPr>
        <p:spPr>
          <a:xfrm>
            <a:off x="1370965" y="60096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B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29" name="Rectangles 328"/>
          <p:cNvSpPr/>
          <p:nvPr/>
        </p:nvSpPr>
        <p:spPr>
          <a:xfrm>
            <a:off x="2063115" y="60096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C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30" name="Rectangles 329"/>
          <p:cNvSpPr/>
          <p:nvPr/>
        </p:nvSpPr>
        <p:spPr>
          <a:xfrm>
            <a:off x="2755265" y="60096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D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31" name="Rectangles 330"/>
          <p:cNvSpPr/>
          <p:nvPr/>
        </p:nvSpPr>
        <p:spPr>
          <a:xfrm>
            <a:off x="3447415" y="60096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E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36" name="Rectangles 335"/>
          <p:cNvSpPr/>
          <p:nvPr/>
        </p:nvSpPr>
        <p:spPr>
          <a:xfrm>
            <a:off x="7601585" y="60096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K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37" name="Rectangles 336"/>
          <p:cNvSpPr/>
          <p:nvPr/>
        </p:nvSpPr>
        <p:spPr>
          <a:xfrm>
            <a:off x="4140200" y="60096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F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38" name="Rectangles 337"/>
          <p:cNvSpPr/>
          <p:nvPr/>
        </p:nvSpPr>
        <p:spPr>
          <a:xfrm>
            <a:off x="8293735" y="60096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L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39" name="Rectangles 338"/>
          <p:cNvSpPr/>
          <p:nvPr/>
        </p:nvSpPr>
        <p:spPr>
          <a:xfrm>
            <a:off x="8985885" y="60096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M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40" name="Rectangles 339"/>
          <p:cNvSpPr/>
          <p:nvPr/>
        </p:nvSpPr>
        <p:spPr>
          <a:xfrm>
            <a:off x="9678035" y="60096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N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41" name="Rectangles 340"/>
          <p:cNvSpPr/>
          <p:nvPr/>
        </p:nvSpPr>
        <p:spPr>
          <a:xfrm>
            <a:off x="10370185" y="60096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O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42" name="Rectangles 341"/>
          <p:cNvSpPr/>
          <p:nvPr/>
        </p:nvSpPr>
        <p:spPr>
          <a:xfrm>
            <a:off x="11062335" y="600964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P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43" name="Rectangles 342"/>
          <p:cNvSpPr/>
          <p:nvPr/>
        </p:nvSpPr>
        <p:spPr>
          <a:xfrm>
            <a:off x="4140835" y="482854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B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344" name="Rectangles 343"/>
          <p:cNvSpPr/>
          <p:nvPr/>
        </p:nvSpPr>
        <p:spPr>
          <a:xfrm>
            <a:off x="4832985" y="482854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rgbClr val="FF0000"/>
                </a:solidFill>
                <a:sym typeface="+mn-ea"/>
              </a:rPr>
              <a:t>C</a:t>
            </a:r>
            <a:endParaRPr lang="es-CO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45" name="Rectangles 344"/>
          <p:cNvSpPr/>
          <p:nvPr/>
        </p:nvSpPr>
        <p:spPr>
          <a:xfrm>
            <a:off x="5525135" y="482854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D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346" name="Rectangles 345"/>
          <p:cNvSpPr/>
          <p:nvPr/>
        </p:nvSpPr>
        <p:spPr>
          <a:xfrm>
            <a:off x="6217285" y="482854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E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347" name="Rectangles 346"/>
          <p:cNvSpPr/>
          <p:nvPr/>
        </p:nvSpPr>
        <p:spPr>
          <a:xfrm>
            <a:off x="4831715" y="600964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B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348" name="Rectangles 347"/>
          <p:cNvSpPr/>
          <p:nvPr/>
        </p:nvSpPr>
        <p:spPr>
          <a:xfrm>
            <a:off x="5523865" y="600964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rgbClr val="FF0000"/>
                </a:solidFill>
                <a:sym typeface="+mn-ea"/>
              </a:rPr>
              <a:t>C</a:t>
            </a:r>
            <a:endParaRPr lang="es-CO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49" name="Rectangles 348"/>
          <p:cNvSpPr/>
          <p:nvPr/>
        </p:nvSpPr>
        <p:spPr>
          <a:xfrm>
            <a:off x="6216015" y="600964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D</a:t>
            </a:r>
            <a:endParaRPr lang="es-CO" altLang="en-US">
              <a:solidFill>
                <a:srgbClr val="FF0000"/>
              </a:solidFill>
            </a:endParaRPr>
          </a:p>
        </p:txBody>
      </p:sp>
      <p:sp>
        <p:nvSpPr>
          <p:cNvPr id="350" name="Rectangles 349"/>
          <p:cNvSpPr/>
          <p:nvPr/>
        </p:nvSpPr>
        <p:spPr>
          <a:xfrm>
            <a:off x="6908165" y="600964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rgbClr val="FF0000"/>
                </a:solidFill>
              </a:rPr>
              <a:t>E</a:t>
            </a:r>
            <a:endParaRPr lang="es-CO" altLang="en-US">
              <a:solidFill>
                <a:srgbClr val="FF0000"/>
              </a:solidFill>
            </a:endParaRPr>
          </a:p>
        </p:txBody>
      </p:sp>
      <p:cxnSp>
        <p:nvCxnSpPr>
          <p:cNvPr id="351" name="Straight Arrow Connector 350"/>
          <p:cNvCxnSpPr/>
          <p:nvPr/>
        </p:nvCxnSpPr>
        <p:spPr>
          <a:xfrm>
            <a:off x="4480560" y="1315720"/>
            <a:ext cx="485775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1722120" y="3957955"/>
            <a:ext cx="2057400" cy="63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3" name="Text Box 352"/>
          <p:cNvSpPr txBox="1"/>
          <p:nvPr/>
        </p:nvSpPr>
        <p:spPr>
          <a:xfrm>
            <a:off x="4893945" y="5532120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d_2</a:t>
            </a:r>
            <a:endParaRPr lang="es-CO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" name="Text Box 61"/>
          <p:cNvSpPr txBox="1"/>
          <p:nvPr/>
        </p:nvSpPr>
        <p:spPr>
          <a:xfrm>
            <a:off x="184785" y="1317625"/>
            <a:ext cx="1537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d &lt; s + length</a:t>
            </a:r>
            <a:endParaRPr lang="es-CO" altLang="en-US"/>
          </a:p>
        </p:txBody>
      </p:sp>
      <p:sp>
        <p:nvSpPr>
          <p:cNvPr id="181" name="Rectangles 180"/>
          <p:cNvSpPr/>
          <p:nvPr/>
        </p:nvSpPr>
        <p:spPr>
          <a:xfrm>
            <a:off x="678815" y="19545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2" name="Rectangles 181"/>
          <p:cNvSpPr/>
          <p:nvPr/>
        </p:nvSpPr>
        <p:spPr>
          <a:xfrm>
            <a:off x="1370965" y="19545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3" name="Rectangles 182"/>
          <p:cNvSpPr/>
          <p:nvPr/>
        </p:nvSpPr>
        <p:spPr>
          <a:xfrm>
            <a:off x="2063115" y="19545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4" name="Rectangles 183"/>
          <p:cNvSpPr/>
          <p:nvPr/>
        </p:nvSpPr>
        <p:spPr>
          <a:xfrm>
            <a:off x="2755265" y="19545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5" name="Rectangles 184"/>
          <p:cNvSpPr/>
          <p:nvPr/>
        </p:nvSpPr>
        <p:spPr>
          <a:xfrm>
            <a:off x="3447415" y="19545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6" name="Rectangles 185"/>
          <p:cNvSpPr/>
          <p:nvPr/>
        </p:nvSpPr>
        <p:spPr>
          <a:xfrm>
            <a:off x="4832985" y="19545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6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7" name="Rectangles 186"/>
          <p:cNvSpPr/>
          <p:nvPr/>
        </p:nvSpPr>
        <p:spPr>
          <a:xfrm>
            <a:off x="5525135" y="19545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7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8" name="Rectangles 187"/>
          <p:cNvSpPr/>
          <p:nvPr/>
        </p:nvSpPr>
        <p:spPr>
          <a:xfrm>
            <a:off x="6217285" y="19545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8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9" name="Rectangles 188"/>
          <p:cNvSpPr/>
          <p:nvPr/>
        </p:nvSpPr>
        <p:spPr>
          <a:xfrm>
            <a:off x="6909435" y="19545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9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0" name="Rectangles 189"/>
          <p:cNvSpPr/>
          <p:nvPr/>
        </p:nvSpPr>
        <p:spPr>
          <a:xfrm>
            <a:off x="7601585" y="19545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1" name="Text Box 190"/>
          <p:cNvSpPr txBox="1"/>
          <p:nvPr/>
        </p:nvSpPr>
        <p:spPr>
          <a:xfrm>
            <a:off x="3626485" y="14236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d</a:t>
            </a:r>
            <a:endParaRPr lang="es-CO" altLang="en-US"/>
          </a:p>
        </p:txBody>
      </p:sp>
      <p:sp>
        <p:nvSpPr>
          <p:cNvPr id="192" name="Text Box 191"/>
          <p:cNvSpPr txBox="1"/>
          <p:nvPr/>
        </p:nvSpPr>
        <p:spPr>
          <a:xfrm>
            <a:off x="1556385" y="1586230"/>
            <a:ext cx="32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s</a:t>
            </a:r>
            <a:endParaRPr lang="es-CO" altLang="en-US"/>
          </a:p>
        </p:txBody>
      </p:sp>
      <p:sp>
        <p:nvSpPr>
          <p:cNvPr id="193" name="Rectangles 192"/>
          <p:cNvSpPr/>
          <p:nvPr/>
        </p:nvSpPr>
        <p:spPr>
          <a:xfrm>
            <a:off x="4140200" y="19545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4" name="Rectangles 193"/>
          <p:cNvSpPr/>
          <p:nvPr/>
        </p:nvSpPr>
        <p:spPr>
          <a:xfrm>
            <a:off x="8293735" y="19545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5" name="Rectangles 194"/>
          <p:cNvSpPr/>
          <p:nvPr/>
        </p:nvSpPr>
        <p:spPr>
          <a:xfrm>
            <a:off x="8985885" y="19545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12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6" name="Rectangles 195"/>
          <p:cNvSpPr/>
          <p:nvPr/>
        </p:nvSpPr>
        <p:spPr>
          <a:xfrm>
            <a:off x="9678035" y="19545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7" name="Rectangles 196"/>
          <p:cNvSpPr/>
          <p:nvPr/>
        </p:nvSpPr>
        <p:spPr>
          <a:xfrm>
            <a:off x="10370185" y="19545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8" name="Rectangles 197"/>
          <p:cNvSpPr/>
          <p:nvPr/>
        </p:nvSpPr>
        <p:spPr>
          <a:xfrm>
            <a:off x="11062335" y="19545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15" name="Rectangles 214"/>
          <p:cNvSpPr/>
          <p:nvPr/>
        </p:nvSpPr>
        <p:spPr>
          <a:xfrm>
            <a:off x="678815" y="35293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16" name="Rectangles 215"/>
          <p:cNvSpPr/>
          <p:nvPr/>
        </p:nvSpPr>
        <p:spPr>
          <a:xfrm>
            <a:off x="1370965" y="35293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17" name="Rectangles 216"/>
          <p:cNvSpPr/>
          <p:nvPr/>
        </p:nvSpPr>
        <p:spPr>
          <a:xfrm>
            <a:off x="2063115" y="35293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8" name="Rectangles 217"/>
          <p:cNvSpPr/>
          <p:nvPr/>
        </p:nvSpPr>
        <p:spPr>
          <a:xfrm>
            <a:off x="2755265" y="35293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19" name="Rectangles 218"/>
          <p:cNvSpPr/>
          <p:nvPr/>
        </p:nvSpPr>
        <p:spPr>
          <a:xfrm>
            <a:off x="3447415" y="35293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0" name="Rectangles 219"/>
          <p:cNvSpPr/>
          <p:nvPr/>
        </p:nvSpPr>
        <p:spPr>
          <a:xfrm>
            <a:off x="4832985" y="35293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6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1" name="Rectangles 220"/>
          <p:cNvSpPr/>
          <p:nvPr/>
        </p:nvSpPr>
        <p:spPr>
          <a:xfrm>
            <a:off x="5525135" y="35293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7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2" name="Rectangles 221"/>
          <p:cNvSpPr/>
          <p:nvPr/>
        </p:nvSpPr>
        <p:spPr>
          <a:xfrm>
            <a:off x="6217285" y="35293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8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3" name="Rectangles 222"/>
          <p:cNvSpPr/>
          <p:nvPr/>
        </p:nvSpPr>
        <p:spPr>
          <a:xfrm>
            <a:off x="6909435" y="35293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9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4" name="Rectangles 223"/>
          <p:cNvSpPr/>
          <p:nvPr/>
        </p:nvSpPr>
        <p:spPr>
          <a:xfrm>
            <a:off x="7601585" y="35293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5" name="Text Box 224"/>
          <p:cNvSpPr txBox="1"/>
          <p:nvPr/>
        </p:nvSpPr>
        <p:spPr>
          <a:xfrm>
            <a:off x="3636010" y="3218180"/>
            <a:ext cx="36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d</a:t>
            </a:r>
            <a:endParaRPr lang="es-CO" altLang="en-US"/>
          </a:p>
        </p:txBody>
      </p:sp>
      <p:sp>
        <p:nvSpPr>
          <p:cNvPr id="227" name="Rectangles 226"/>
          <p:cNvSpPr/>
          <p:nvPr/>
        </p:nvSpPr>
        <p:spPr>
          <a:xfrm>
            <a:off x="4140200" y="35293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8" name="Rectangles 227"/>
          <p:cNvSpPr/>
          <p:nvPr/>
        </p:nvSpPr>
        <p:spPr>
          <a:xfrm>
            <a:off x="8293735" y="35293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29" name="Rectangles 228"/>
          <p:cNvSpPr/>
          <p:nvPr/>
        </p:nvSpPr>
        <p:spPr>
          <a:xfrm>
            <a:off x="8985885" y="352933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12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30" name="Rectangles 229"/>
          <p:cNvSpPr/>
          <p:nvPr/>
        </p:nvSpPr>
        <p:spPr>
          <a:xfrm>
            <a:off x="9678035" y="35293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31" name="Rectangles 230"/>
          <p:cNvSpPr/>
          <p:nvPr/>
        </p:nvSpPr>
        <p:spPr>
          <a:xfrm>
            <a:off x="10370185" y="35293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32" name="Rectangles 231"/>
          <p:cNvSpPr/>
          <p:nvPr/>
        </p:nvSpPr>
        <p:spPr>
          <a:xfrm>
            <a:off x="11062335" y="352933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49" name="Text Box 248"/>
          <p:cNvSpPr txBox="1"/>
          <p:nvPr/>
        </p:nvSpPr>
        <p:spPr>
          <a:xfrm>
            <a:off x="5303520" y="241300"/>
            <a:ext cx="1466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 b="1"/>
              <a:t>memmove</a:t>
            </a:r>
            <a:endParaRPr lang="es-CO" altLang="en-US" b="1"/>
          </a:p>
        </p:txBody>
      </p:sp>
      <p:sp>
        <p:nvSpPr>
          <p:cNvPr id="274" name="Rectangles 273"/>
          <p:cNvSpPr/>
          <p:nvPr/>
        </p:nvSpPr>
        <p:spPr>
          <a:xfrm>
            <a:off x="678815" y="21386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A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75" name="Rectangles 274"/>
          <p:cNvSpPr/>
          <p:nvPr/>
        </p:nvSpPr>
        <p:spPr>
          <a:xfrm>
            <a:off x="1370965" y="213868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B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76" name="Rectangles 275"/>
          <p:cNvSpPr/>
          <p:nvPr/>
        </p:nvSpPr>
        <p:spPr>
          <a:xfrm>
            <a:off x="2063115" y="213868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C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77" name="Rectangles 276"/>
          <p:cNvSpPr/>
          <p:nvPr/>
        </p:nvSpPr>
        <p:spPr>
          <a:xfrm>
            <a:off x="2755265" y="213868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D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78" name="Rectangles 277"/>
          <p:cNvSpPr/>
          <p:nvPr/>
        </p:nvSpPr>
        <p:spPr>
          <a:xfrm>
            <a:off x="3447415" y="213868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E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79" name="Rectangles 278"/>
          <p:cNvSpPr/>
          <p:nvPr/>
        </p:nvSpPr>
        <p:spPr>
          <a:xfrm>
            <a:off x="4832985" y="21386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G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0" name="Rectangles 279"/>
          <p:cNvSpPr/>
          <p:nvPr/>
        </p:nvSpPr>
        <p:spPr>
          <a:xfrm>
            <a:off x="5525135" y="21386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H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1" name="Rectangles 280"/>
          <p:cNvSpPr/>
          <p:nvPr/>
        </p:nvSpPr>
        <p:spPr>
          <a:xfrm>
            <a:off x="6217285" y="21386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I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2" name="Rectangles 281"/>
          <p:cNvSpPr/>
          <p:nvPr/>
        </p:nvSpPr>
        <p:spPr>
          <a:xfrm>
            <a:off x="6909435" y="21386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J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3" name="Rectangles 282"/>
          <p:cNvSpPr/>
          <p:nvPr/>
        </p:nvSpPr>
        <p:spPr>
          <a:xfrm>
            <a:off x="7601585" y="21386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K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4" name="Rectangles 283"/>
          <p:cNvSpPr/>
          <p:nvPr/>
        </p:nvSpPr>
        <p:spPr>
          <a:xfrm>
            <a:off x="4140200" y="21386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F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5" name="Rectangles 284"/>
          <p:cNvSpPr/>
          <p:nvPr/>
        </p:nvSpPr>
        <p:spPr>
          <a:xfrm>
            <a:off x="8293735" y="21386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L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6" name="Rectangles 285"/>
          <p:cNvSpPr/>
          <p:nvPr/>
        </p:nvSpPr>
        <p:spPr>
          <a:xfrm>
            <a:off x="8985885" y="21386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M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7" name="Rectangles 286"/>
          <p:cNvSpPr/>
          <p:nvPr/>
        </p:nvSpPr>
        <p:spPr>
          <a:xfrm>
            <a:off x="9678035" y="21386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N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8" name="Rectangles 287"/>
          <p:cNvSpPr/>
          <p:nvPr/>
        </p:nvSpPr>
        <p:spPr>
          <a:xfrm>
            <a:off x="10370185" y="21386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O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9" name="Rectangles 288"/>
          <p:cNvSpPr/>
          <p:nvPr/>
        </p:nvSpPr>
        <p:spPr>
          <a:xfrm>
            <a:off x="11062335" y="21386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P</a:t>
            </a:r>
            <a:endParaRPr lang="es-CO" altLang="en-US">
              <a:solidFill>
                <a:schemeClr val="tx1"/>
              </a:solidFill>
            </a:endParaRPr>
          </a:p>
        </p:txBody>
      </p:sp>
      <p:cxnSp>
        <p:nvCxnSpPr>
          <p:cNvPr id="291" name="Elbow Connector 290"/>
          <p:cNvCxnSpPr/>
          <p:nvPr/>
        </p:nvCxnSpPr>
        <p:spPr>
          <a:xfrm>
            <a:off x="2063115" y="1750060"/>
            <a:ext cx="2728595" cy="3175"/>
          </a:xfrm>
          <a:prstGeom prst="bentConnector2">
            <a:avLst/>
          </a:prstGeom>
          <a:ln>
            <a:headEnd type="arrow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Text Box 291"/>
          <p:cNvSpPr txBox="1"/>
          <p:nvPr/>
        </p:nvSpPr>
        <p:spPr>
          <a:xfrm>
            <a:off x="2951480" y="1423670"/>
            <a:ext cx="6750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CO" altLang="en-US" sz="1400">
                <a:sym typeface="+mn-ea"/>
              </a:rPr>
              <a:t>length </a:t>
            </a:r>
            <a:endParaRPr lang="es-CO" altLang="en-US" sz="1400">
              <a:sym typeface="+mn-ea"/>
            </a:endParaRPr>
          </a:p>
        </p:txBody>
      </p:sp>
      <p:sp>
        <p:nvSpPr>
          <p:cNvPr id="293" name="Text Box 292"/>
          <p:cNvSpPr txBox="1"/>
          <p:nvPr/>
        </p:nvSpPr>
        <p:spPr>
          <a:xfrm>
            <a:off x="10648950" y="137985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>
                <a:sym typeface="+mn-ea"/>
              </a:rPr>
              <a:t>length </a:t>
            </a:r>
            <a:r>
              <a:rPr lang="es-CO" altLang="en-US"/>
              <a:t>= 4</a:t>
            </a:r>
            <a:endParaRPr lang="es-CO" altLang="en-US"/>
          </a:p>
        </p:txBody>
      </p:sp>
      <p:sp>
        <p:nvSpPr>
          <p:cNvPr id="295" name="Rectangles 294"/>
          <p:cNvSpPr/>
          <p:nvPr/>
        </p:nvSpPr>
        <p:spPr>
          <a:xfrm>
            <a:off x="678815" y="37134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A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96" name="Rectangles 295"/>
          <p:cNvSpPr/>
          <p:nvPr/>
        </p:nvSpPr>
        <p:spPr>
          <a:xfrm>
            <a:off x="1370965" y="37134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B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97" name="Rectangles 296"/>
          <p:cNvSpPr/>
          <p:nvPr/>
        </p:nvSpPr>
        <p:spPr>
          <a:xfrm>
            <a:off x="2063115" y="37134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C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98" name="Rectangles 297"/>
          <p:cNvSpPr/>
          <p:nvPr/>
        </p:nvSpPr>
        <p:spPr>
          <a:xfrm>
            <a:off x="2755265" y="37134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D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03" name="Rectangles 302"/>
          <p:cNvSpPr/>
          <p:nvPr/>
        </p:nvSpPr>
        <p:spPr>
          <a:xfrm>
            <a:off x="6909435" y="37134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J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04" name="Rectangles 303"/>
          <p:cNvSpPr/>
          <p:nvPr/>
        </p:nvSpPr>
        <p:spPr>
          <a:xfrm>
            <a:off x="7601585" y="37134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K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06" name="Rectangles 305"/>
          <p:cNvSpPr/>
          <p:nvPr/>
        </p:nvSpPr>
        <p:spPr>
          <a:xfrm>
            <a:off x="8293735" y="37134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L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07" name="Rectangles 306"/>
          <p:cNvSpPr/>
          <p:nvPr/>
        </p:nvSpPr>
        <p:spPr>
          <a:xfrm>
            <a:off x="8985885" y="37134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M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08" name="Rectangles 307"/>
          <p:cNvSpPr/>
          <p:nvPr/>
        </p:nvSpPr>
        <p:spPr>
          <a:xfrm>
            <a:off x="9678035" y="37134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N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09" name="Rectangles 308"/>
          <p:cNvSpPr/>
          <p:nvPr/>
        </p:nvSpPr>
        <p:spPr>
          <a:xfrm>
            <a:off x="10370185" y="37134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O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10" name="Rectangles 309"/>
          <p:cNvSpPr/>
          <p:nvPr/>
        </p:nvSpPr>
        <p:spPr>
          <a:xfrm>
            <a:off x="11062335" y="371348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P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46" name="Rectangles 345"/>
          <p:cNvSpPr/>
          <p:nvPr/>
        </p:nvSpPr>
        <p:spPr>
          <a:xfrm>
            <a:off x="6217285" y="371348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I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89405" y="3218815"/>
            <a:ext cx="32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s</a:t>
            </a:r>
            <a:endParaRPr lang="es-CO" altLang="en-US"/>
          </a:p>
        </p:txBody>
      </p:sp>
      <p:sp>
        <p:nvSpPr>
          <p:cNvPr id="3" name="Rectangles 2"/>
          <p:cNvSpPr/>
          <p:nvPr/>
        </p:nvSpPr>
        <p:spPr>
          <a:xfrm>
            <a:off x="3448685" y="371348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B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140835" y="371348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C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832985" y="371348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D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5525135" y="3713480"/>
            <a:ext cx="69215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E</a:t>
            </a:r>
            <a:endParaRPr lang="es-CO" altLang="en-US">
              <a:solidFill>
                <a:schemeClr val="tx1"/>
              </a:solidFill>
            </a:endParaRPr>
          </a:p>
        </p:txBody>
      </p:sp>
      <p:cxnSp>
        <p:nvCxnSpPr>
          <p:cNvPr id="351" name="Straight Arrow Connector 350"/>
          <p:cNvCxnSpPr/>
          <p:nvPr/>
        </p:nvCxnSpPr>
        <p:spPr>
          <a:xfrm flipH="1">
            <a:off x="3727450" y="4001770"/>
            <a:ext cx="212217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14350" y="45212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\0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206500" y="45212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898650" y="45212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590800" y="45212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284220" y="45212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3976370" y="45212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14985" y="26797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207135" y="26797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1899285" y="26797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2591435" y="26797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3283585" y="26797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3976370" y="26797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19100" y="1119505"/>
            <a:ext cx="78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*str++</a:t>
            </a:r>
            <a:endParaRPr lang="es-CO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36550" y="1443990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length++</a:t>
            </a:r>
            <a:endParaRPr lang="es-CO" altLang="en-US"/>
          </a:p>
        </p:txBody>
      </p:sp>
      <p:sp>
        <p:nvSpPr>
          <p:cNvPr id="22" name="Rectangles 21"/>
          <p:cNvSpPr/>
          <p:nvPr/>
        </p:nvSpPr>
        <p:spPr>
          <a:xfrm>
            <a:off x="511810" y="21183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\0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1203960" y="21183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1896110" y="21183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2588260" y="21183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3281680" y="211836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3973830" y="211836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512445" y="19342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1204595" y="19342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1896745" y="19342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2588895" y="19342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281045" y="19342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3973830" y="193421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112520" y="2760345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*str++</a:t>
            </a:r>
            <a:endParaRPr lang="es-CO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1025525" y="2968625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length++</a:t>
            </a:r>
            <a:endParaRPr lang="es-CO" altLang="en-US"/>
          </a:p>
        </p:txBody>
      </p:sp>
      <p:sp>
        <p:nvSpPr>
          <p:cNvPr id="38" name="Rectangles 37"/>
          <p:cNvSpPr/>
          <p:nvPr/>
        </p:nvSpPr>
        <p:spPr>
          <a:xfrm>
            <a:off x="514350" y="381571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\0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1206500" y="381571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1898650" y="381571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0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2590800" y="381571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3284220" y="3815715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3976370" y="3815715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14985" y="363156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1207135" y="363156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1899285" y="363156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2591435" y="363156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3283585" y="363156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3976370" y="3631565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1793875" y="4361815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*str++</a:t>
            </a:r>
            <a:endParaRPr lang="es-CO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1706245" y="4730115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length++</a:t>
            </a:r>
            <a:endParaRPr lang="es-CO" altLang="en-US"/>
          </a:p>
        </p:txBody>
      </p:sp>
      <p:sp>
        <p:nvSpPr>
          <p:cNvPr id="52" name="Rectangles 51"/>
          <p:cNvSpPr/>
          <p:nvPr/>
        </p:nvSpPr>
        <p:spPr>
          <a:xfrm>
            <a:off x="511810" y="555879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\0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1203960" y="555879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1896110" y="555879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0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2588260" y="555879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3281680" y="555879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3973830" y="555879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512445" y="53746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1204595" y="53746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60" name="Rectangles 59"/>
          <p:cNvSpPr/>
          <p:nvPr/>
        </p:nvSpPr>
        <p:spPr>
          <a:xfrm>
            <a:off x="1896745" y="53746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1" name="Rectangles 60"/>
          <p:cNvSpPr/>
          <p:nvPr/>
        </p:nvSpPr>
        <p:spPr>
          <a:xfrm>
            <a:off x="2588895" y="53746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63" name="Rectangles 62"/>
          <p:cNvSpPr/>
          <p:nvPr/>
        </p:nvSpPr>
        <p:spPr>
          <a:xfrm>
            <a:off x="3281045" y="53746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64" name="Rectangles 63"/>
          <p:cNvSpPr/>
          <p:nvPr/>
        </p:nvSpPr>
        <p:spPr>
          <a:xfrm>
            <a:off x="3973830" y="537464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2496820" y="6121400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*str++</a:t>
            </a:r>
            <a:endParaRPr lang="es-CO" altLang="en-US"/>
          </a:p>
        </p:txBody>
      </p:sp>
      <p:sp>
        <p:nvSpPr>
          <p:cNvPr id="66" name="Text Box 65"/>
          <p:cNvSpPr txBox="1"/>
          <p:nvPr/>
        </p:nvSpPr>
        <p:spPr>
          <a:xfrm>
            <a:off x="2409825" y="6489700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length++</a:t>
            </a:r>
            <a:endParaRPr lang="es-CO" altLang="en-US"/>
          </a:p>
        </p:txBody>
      </p:sp>
      <p:sp>
        <p:nvSpPr>
          <p:cNvPr id="67" name="Rectangles 66"/>
          <p:cNvSpPr/>
          <p:nvPr/>
        </p:nvSpPr>
        <p:spPr>
          <a:xfrm>
            <a:off x="7186930" y="126619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\0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7879080" y="126619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69" name="Rectangles 68"/>
          <p:cNvSpPr/>
          <p:nvPr/>
        </p:nvSpPr>
        <p:spPr>
          <a:xfrm>
            <a:off x="8571230" y="126619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0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0" name="Rectangles 69"/>
          <p:cNvSpPr/>
          <p:nvPr/>
        </p:nvSpPr>
        <p:spPr>
          <a:xfrm>
            <a:off x="9263380" y="126619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71" name="Rectangles 70"/>
          <p:cNvSpPr/>
          <p:nvPr/>
        </p:nvSpPr>
        <p:spPr>
          <a:xfrm>
            <a:off x="9956800" y="126619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1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72" name="Rectangles 71"/>
          <p:cNvSpPr/>
          <p:nvPr/>
        </p:nvSpPr>
        <p:spPr>
          <a:xfrm>
            <a:off x="10648950" y="126619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-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3" name="Rectangles 72"/>
          <p:cNvSpPr/>
          <p:nvPr/>
        </p:nvSpPr>
        <p:spPr>
          <a:xfrm>
            <a:off x="7187565" y="10820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7879715" y="10820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75" name="Rectangles 74"/>
          <p:cNvSpPr/>
          <p:nvPr/>
        </p:nvSpPr>
        <p:spPr>
          <a:xfrm>
            <a:off x="8571865" y="10820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Rectangles 75"/>
          <p:cNvSpPr/>
          <p:nvPr/>
        </p:nvSpPr>
        <p:spPr>
          <a:xfrm>
            <a:off x="9264015" y="10820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77" name="Rectangles 76"/>
          <p:cNvSpPr/>
          <p:nvPr/>
        </p:nvSpPr>
        <p:spPr>
          <a:xfrm>
            <a:off x="9956165" y="10820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78" name="Rectangles 77"/>
          <p:cNvSpPr/>
          <p:nvPr/>
        </p:nvSpPr>
        <p:spPr>
          <a:xfrm>
            <a:off x="10648950" y="108204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79" name="Text Box 78"/>
          <p:cNvSpPr txBox="1"/>
          <p:nvPr/>
        </p:nvSpPr>
        <p:spPr>
          <a:xfrm>
            <a:off x="9911080" y="1828800"/>
            <a:ext cx="80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*str++</a:t>
            </a:r>
            <a:endParaRPr lang="es-CO" altLang="en-US"/>
          </a:p>
        </p:txBody>
      </p:sp>
      <p:sp>
        <p:nvSpPr>
          <p:cNvPr id="80" name="Text Box 79"/>
          <p:cNvSpPr txBox="1"/>
          <p:nvPr/>
        </p:nvSpPr>
        <p:spPr>
          <a:xfrm>
            <a:off x="9778365" y="2135505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length++</a:t>
            </a:r>
            <a:endParaRPr lang="es-CO" altLang="en-US"/>
          </a:p>
        </p:txBody>
      </p:sp>
      <p:sp>
        <p:nvSpPr>
          <p:cNvPr id="81" name="Text Box 80"/>
          <p:cNvSpPr txBox="1"/>
          <p:nvPr/>
        </p:nvSpPr>
        <p:spPr>
          <a:xfrm>
            <a:off x="8146415" y="4456430"/>
            <a:ext cx="232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start = str - length + 1</a:t>
            </a:r>
            <a:endParaRPr lang="es-CO" altLang="en-US"/>
          </a:p>
        </p:txBody>
      </p:sp>
      <p:sp>
        <p:nvSpPr>
          <p:cNvPr id="82" name="Rectangles 81"/>
          <p:cNvSpPr/>
          <p:nvPr/>
        </p:nvSpPr>
        <p:spPr>
          <a:xfrm>
            <a:off x="7188200" y="293243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\0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83" name="Rectangles 82"/>
          <p:cNvSpPr/>
          <p:nvPr/>
        </p:nvSpPr>
        <p:spPr>
          <a:xfrm>
            <a:off x="7880350" y="293243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84" name="Rectangles 83"/>
          <p:cNvSpPr/>
          <p:nvPr/>
        </p:nvSpPr>
        <p:spPr>
          <a:xfrm>
            <a:off x="8572500" y="293243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0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5" name="Rectangles 84"/>
          <p:cNvSpPr/>
          <p:nvPr/>
        </p:nvSpPr>
        <p:spPr>
          <a:xfrm>
            <a:off x="9264650" y="293243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86" name="Rectangles 85"/>
          <p:cNvSpPr/>
          <p:nvPr/>
        </p:nvSpPr>
        <p:spPr>
          <a:xfrm>
            <a:off x="9958070" y="293243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1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87" name="Rectangles 86"/>
          <p:cNvSpPr/>
          <p:nvPr/>
        </p:nvSpPr>
        <p:spPr>
          <a:xfrm>
            <a:off x="10650220" y="293243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-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8" name="Rectangles 87"/>
          <p:cNvSpPr/>
          <p:nvPr/>
        </p:nvSpPr>
        <p:spPr>
          <a:xfrm>
            <a:off x="7188835" y="274828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7880985" y="274828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90" name="Rectangles 89"/>
          <p:cNvSpPr/>
          <p:nvPr/>
        </p:nvSpPr>
        <p:spPr>
          <a:xfrm>
            <a:off x="8573135" y="274828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91" name="Rectangles 90"/>
          <p:cNvSpPr/>
          <p:nvPr/>
        </p:nvSpPr>
        <p:spPr>
          <a:xfrm>
            <a:off x="9265285" y="274828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92" name="Rectangles 91"/>
          <p:cNvSpPr/>
          <p:nvPr/>
        </p:nvSpPr>
        <p:spPr>
          <a:xfrm>
            <a:off x="9957435" y="274828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93" name="Rectangles 92"/>
          <p:cNvSpPr/>
          <p:nvPr/>
        </p:nvSpPr>
        <p:spPr>
          <a:xfrm>
            <a:off x="10650220" y="2748280"/>
            <a:ext cx="692150" cy="1841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5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94" name="Text Box 93"/>
          <p:cNvSpPr txBox="1"/>
          <p:nvPr/>
        </p:nvSpPr>
        <p:spPr>
          <a:xfrm>
            <a:off x="10581005" y="3539490"/>
            <a:ext cx="80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*str++</a:t>
            </a:r>
            <a:endParaRPr lang="es-CO" altLang="en-US"/>
          </a:p>
        </p:txBody>
      </p:sp>
      <p:sp>
        <p:nvSpPr>
          <p:cNvPr id="95" name="Text Box 94"/>
          <p:cNvSpPr txBox="1"/>
          <p:nvPr/>
        </p:nvSpPr>
        <p:spPr>
          <a:xfrm>
            <a:off x="10468610" y="3815715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length++</a:t>
            </a:r>
            <a:endParaRPr lang="es-CO" altLang="en-US"/>
          </a:p>
        </p:txBody>
      </p:sp>
      <p:sp>
        <p:nvSpPr>
          <p:cNvPr id="96" name="Text Box 95"/>
          <p:cNvSpPr txBox="1"/>
          <p:nvPr/>
        </p:nvSpPr>
        <p:spPr>
          <a:xfrm>
            <a:off x="1910080" y="1487805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>
                <a:solidFill>
                  <a:schemeClr val="accent6"/>
                </a:solidFill>
              </a:rPr>
              <a:t>WHILE</a:t>
            </a:r>
            <a:endParaRPr lang="es-CO" altLang="en-US">
              <a:solidFill>
                <a:schemeClr val="accent6"/>
              </a:solidFill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8726170" y="584835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>
                <a:solidFill>
                  <a:srgbClr val="FF0000"/>
                </a:solidFill>
              </a:rPr>
              <a:t>WHILE</a:t>
            </a:r>
            <a:endParaRPr lang="es-CO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14350" y="45212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\0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206500" y="45212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898650" y="45212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590800" y="45212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284220" y="45212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14985" y="26797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207135" y="26797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1899285" y="26797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2591435" y="26797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3283585" y="26797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19100" y="1119505"/>
            <a:ext cx="78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*str++</a:t>
            </a:r>
            <a:endParaRPr lang="es-CO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36550" y="1443990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length++</a:t>
            </a:r>
            <a:endParaRPr lang="es-CO" altLang="en-US"/>
          </a:p>
        </p:txBody>
      </p:sp>
      <p:sp>
        <p:nvSpPr>
          <p:cNvPr id="22" name="Rectangles 21"/>
          <p:cNvSpPr/>
          <p:nvPr/>
        </p:nvSpPr>
        <p:spPr>
          <a:xfrm>
            <a:off x="511810" y="21183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\0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1203960" y="21183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1896110" y="21183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2588260" y="211836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3281680" y="211836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512445" y="19342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1204595" y="19342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1896745" y="19342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2588895" y="19342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3281045" y="193421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112520" y="2760345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*str++</a:t>
            </a:r>
            <a:endParaRPr lang="es-CO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1025525" y="2968625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length++</a:t>
            </a:r>
            <a:endParaRPr lang="es-CO" altLang="en-US"/>
          </a:p>
        </p:txBody>
      </p:sp>
      <p:sp>
        <p:nvSpPr>
          <p:cNvPr id="38" name="Rectangles 37"/>
          <p:cNvSpPr/>
          <p:nvPr/>
        </p:nvSpPr>
        <p:spPr>
          <a:xfrm>
            <a:off x="514350" y="381571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\0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1206500" y="381571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1898650" y="381571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0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2590800" y="3815715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3284220" y="3815715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14985" y="363156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1207135" y="363156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1899285" y="363156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2591435" y="363156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3283585" y="3631565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1793875" y="4361815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*str++</a:t>
            </a:r>
            <a:endParaRPr lang="es-CO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1706245" y="4730115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length++</a:t>
            </a:r>
            <a:endParaRPr lang="es-CO" altLang="en-US"/>
          </a:p>
        </p:txBody>
      </p:sp>
      <p:sp>
        <p:nvSpPr>
          <p:cNvPr id="52" name="Rectangles 51"/>
          <p:cNvSpPr/>
          <p:nvPr/>
        </p:nvSpPr>
        <p:spPr>
          <a:xfrm>
            <a:off x="511810" y="555879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\0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1203960" y="555879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1896110" y="555879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0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2588260" y="555879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3281680" y="555879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512445" y="53746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1204595" y="53746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60" name="Rectangles 59"/>
          <p:cNvSpPr/>
          <p:nvPr/>
        </p:nvSpPr>
        <p:spPr>
          <a:xfrm>
            <a:off x="1896745" y="53746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1" name="Rectangles 60"/>
          <p:cNvSpPr/>
          <p:nvPr/>
        </p:nvSpPr>
        <p:spPr>
          <a:xfrm>
            <a:off x="2588895" y="53746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63" name="Rectangles 62"/>
          <p:cNvSpPr/>
          <p:nvPr/>
        </p:nvSpPr>
        <p:spPr>
          <a:xfrm>
            <a:off x="3281045" y="537464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2496820" y="6121400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*str++</a:t>
            </a:r>
            <a:endParaRPr lang="es-CO" altLang="en-US"/>
          </a:p>
        </p:txBody>
      </p:sp>
      <p:sp>
        <p:nvSpPr>
          <p:cNvPr id="66" name="Text Box 65"/>
          <p:cNvSpPr txBox="1"/>
          <p:nvPr/>
        </p:nvSpPr>
        <p:spPr>
          <a:xfrm>
            <a:off x="2409825" y="6489700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length++</a:t>
            </a:r>
            <a:endParaRPr lang="es-CO" altLang="en-US"/>
          </a:p>
        </p:txBody>
      </p:sp>
      <p:sp>
        <p:nvSpPr>
          <p:cNvPr id="67" name="Rectangles 66"/>
          <p:cNvSpPr/>
          <p:nvPr/>
        </p:nvSpPr>
        <p:spPr>
          <a:xfrm>
            <a:off x="7185025" y="118237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\0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7877175" y="118237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69" name="Rectangles 68"/>
          <p:cNvSpPr/>
          <p:nvPr/>
        </p:nvSpPr>
        <p:spPr>
          <a:xfrm>
            <a:off x="8569325" y="118237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>
                <a:solidFill>
                  <a:schemeClr val="tx1"/>
                </a:solidFill>
                <a:sym typeface="+mn-ea"/>
              </a:rPr>
              <a:t>0</a:t>
            </a:r>
            <a:endParaRPr lang="es-CO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0" name="Rectangles 69"/>
          <p:cNvSpPr/>
          <p:nvPr/>
        </p:nvSpPr>
        <p:spPr>
          <a:xfrm>
            <a:off x="9261475" y="1182370"/>
            <a:ext cx="692150" cy="5461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0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71" name="Rectangles 70"/>
          <p:cNvSpPr/>
          <p:nvPr/>
        </p:nvSpPr>
        <p:spPr>
          <a:xfrm>
            <a:off x="9954895" y="1182370"/>
            <a:ext cx="692150" cy="5461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>
                <a:solidFill>
                  <a:schemeClr val="tx1"/>
                </a:solidFill>
              </a:rPr>
              <a:t>1</a:t>
            </a:r>
            <a:endParaRPr lang="es-CO" altLang="en-US">
              <a:solidFill>
                <a:schemeClr val="tx1"/>
              </a:solidFill>
            </a:endParaRPr>
          </a:p>
        </p:txBody>
      </p:sp>
      <p:sp>
        <p:nvSpPr>
          <p:cNvPr id="73" name="Rectangles 72"/>
          <p:cNvSpPr/>
          <p:nvPr/>
        </p:nvSpPr>
        <p:spPr>
          <a:xfrm>
            <a:off x="7185660" y="99822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0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7877810" y="99822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1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75" name="Rectangles 74"/>
          <p:cNvSpPr/>
          <p:nvPr/>
        </p:nvSpPr>
        <p:spPr>
          <a:xfrm>
            <a:off x="8569960" y="99822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s-CO" altLang="en-US" sz="1000">
                <a:solidFill>
                  <a:schemeClr val="tx1"/>
                </a:solidFill>
                <a:sym typeface="+mn-ea"/>
              </a:rPr>
              <a:t>2</a:t>
            </a:r>
            <a:endParaRPr lang="es-CO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Rectangles 75"/>
          <p:cNvSpPr/>
          <p:nvPr/>
        </p:nvSpPr>
        <p:spPr>
          <a:xfrm>
            <a:off x="9262110" y="99822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3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77" name="Rectangles 76"/>
          <p:cNvSpPr/>
          <p:nvPr/>
        </p:nvSpPr>
        <p:spPr>
          <a:xfrm>
            <a:off x="9954260" y="998220"/>
            <a:ext cx="692150" cy="1841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CO" altLang="en-US" sz="1000">
                <a:solidFill>
                  <a:schemeClr val="tx1"/>
                </a:solidFill>
              </a:rPr>
              <a:t>4</a:t>
            </a:r>
            <a:endParaRPr lang="es-CO" altLang="en-US" sz="1000">
              <a:solidFill>
                <a:schemeClr val="tx1"/>
              </a:solidFill>
            </a:endParaRPr>
          </a:p>
        </p:txBody>
      </p:sp>
      <p:sp>
        <p:nvSpPr>
          <p:cNvPr id="79" name="Text Box 78"/>
          <p:cNvSpPr txBox="1"/>
          <p:nvPr/>
        </p:nvSpPr>
        <p:spPr>
          <a:xfrm>
            <a:off x="9865995" y="1728470"/>
            <a:ext cx="86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*str++</a:t>
            </a:r>
            <a:endParaRPr lang="es-CO" altLang="en-US"/>
          </a:p>
        </p:txBody>
      </p:sp>
      <p:sp>
        <p:nvSpPr>
          <p:cNvPr id="80" name="Text Box 79"/>
          <p:cNvSpPr txBox="1"/>
          <p:nvPr/>
        </p:nvSpPr>
        <p:spPr>
          <a:xfrm>
            <a:off x="9776460" y="2051685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length++</a:t>
            </a:r>
            <a:endParaRPr lang="es-CO" altLang="en-US"/>
          </a:p>
        </p:txBody>
      </p:sp>
      <p:sp>
        <p:nvSpPr>
          <p:cNvPr id="81" name="Text Box 80"/>
          <p:cNvSpPr txBox="1"/>
          <p:nvPr/>
        </p:nvSpPr>
        <p:spPr>
          <a:xfrm>
            <a:off x="7877175" y="3336925"/>
            <a:ext cx="232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/>
              <a:t>start = str - length</a:t>
            </a:r>
            <a:endParaRPr lang="es-CO" altLang="en-US"/>
          </a:p>
        </p:txBody>
      </p:sp>
      <p:sp>
        <p:nvSpPr>
          <p:cNvPr id="96" name="Text Box 95"/>
          <p:cNvSpPr txBox="1"/>
          <p:nvPr/>
        </p:nvSpPr>
        <p:spPr>
          <a:xfrm>
            <a:off x="1910080" y="1487805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>
                <a:solidFill>
                  <a:schemeClr val="accent6"/>
                </a:solidFill>
              </a:rPr>
              <a:t>WHILE</a:t>
            </a:r>
            <a:endParaRPr lang="es-CO" altLang="en-US">
              <a:solidFill>
                <a:schemeClr val="accent6"/>
              </a:solidFill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8726170" y="584835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CO" altLang="en-US">
                <a:solidFill>
                  <a:srgbClr val="FF0000"/>
                </a:solidFill>
              </a:rPr>
              <a:t>WHILE</a:t>
            </a:r>
            <a:endParaRPr lang="es-CO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WPS Presentation</Application>
  <PresentationFormat>Widescreen</PresentationFormat>
  <Paragraphs>748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recastrobeltran</dc:creator>
  <cp:lastModifiedBy>recastrobeltran</cp:lastModifiedBy>
  <cp:revision>3</cp:revision>
  <dcterms:created xsi:type="dcterms:W3CDTF">2024-01-08T22:25:00Z</dcterms:created>
  <dcterms:modified xsi:type="dcterms:W3CDTF">2024-01-14T18:17:23Z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D2CDAB6BE9EA458DBBE2CE096190EA49_11</vt:lpwstr>
  </property>
  <property fmtid="{D5CDD505-2E9C-101B-9397-08002B2CF9AE}" pid="3" name="KSOProductBuildVer">
    <vt:lpwstr>1033-12.2.0.13412</vt:lpwstr>
  </property>
</Properties>
</file>