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018FF2-54BD-4A45-B649-19838F49516A}">
  <a:tblStyle styleId="{B8018FF2-54BD-4A45-B649-19838F49516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4625"/>
            <a:ext cx="9144000" cy="6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2627784" y="1692419"/>
            <a:ext cx="6198212" cy="190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3600"/>
              <a:buFont typeface="Arial"/>
              <a:buNone/>
              <a:defRPr b="1" sz="3600">
                <a:solidFill>
                  <a:srgbClr val="0032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713664" y="3717032"/>
            <a:ext cx="311233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  <a:defRPr b="1" sz="2000">
                <a:solidFill>
                  <a:srgbClr val="0032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6533880" y="6387185"/>
            <a:ext cx="1896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01-02 July 2013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314" r="84" t="0"/>
          <a:stretch/>
        </p:blipFill>
        <p:spPr>
          <a:xfrm>
            <a:off x="0" y="0"/>
            <a:ext cx="9144000" cy="106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>
  <p:cSld name="Vu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07504" y="6597352"/>
            <a:ext cx="576828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02896" y="6597352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-6350" y="6525344"/>
            <a:ext cx="916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type="title"/>
          </p:nvPr>
        </p:nvSpPr>
        <p:spPr>
          <a:xfrm>
            <a:off x="1979712" y="188640"/>
            <a:ext cx="6984901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79388" y="908050"/>
            <a:ext cx="8785225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omon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163425"/>
            <a:ext cx="2163936" cy="1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eader.png" id="16" name="Google Shape;16;p1"/>
          <p:cNvPicPr preferRelativeResize="0"/>
          <p:nvPr/>
        </p:nvPicPr>
        <p:blipFill rotWithShape="1">
          <a:blip r:embed="rId2">
            <a:alphaModFix/>
          </a:blip>
          <a:srcRect b="0" l="252" r="145" t="0"/>
          <a:stretch/>
        </p:blipFill>
        <p:spPr>
          <a:xfrm>
            <a:off x="-1" y="-1"/>
            <a:ext cx="9144001" cy="797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7.jpg"/><Relationship Id="rId5" Type="http://schemas.openxmlformats.org/officeDocument/2006/relationships/image" Target="../media/image24.jpg"/><Relationship Id="rId6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2627784" y="1692419"/>
            <a:ext cx="6198212" cy="190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3600"/>
              <a:buFont typeface="Arial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5084626" y="3717025"/>
            <a:ext cx="374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/>
              <a:t>Parallel Computing Course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5084701" y="5911600"/>
            <a:ext cx="374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 sz="1400">
                <a:solidFill>
                  <a:srgbClr val="000000"/>
                </a:solidFill>
              </a:rPr>
              <a:t>Antonio Castellucci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57"/>
              </a:buClr>
              <a:buSzPts val="2000"/>
              <a:buNone/>
            </a:pPr>
            <a:r>
              <a:rPr lang="en-US" sz="1400">
                <a:solidFill>
                  <a:srgbClr val="000000"/>
                </a:solidFill>
              </a:rPr>
              <a:t>Michela Crulli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OpenMP implementation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42879" l="0" r="0" t="0"/>
          <a:stretch/>
        </p:blipFill>
        <p:spPr>
          <a:xfrm>
            <a:off x="179400" y="1593427"/>
            <a:ext cx="4157751" cy="422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57152"/>
          <a:stretch/>
        </p:blipFill>
        <p:spPr>
          <a:xfrm>
            <a:off x="4878750" y="2121000"/>
            <a:ext cx="4157751" cy="31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4725" y="865200"/>
            <a:ext cx="8839800" cy="5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CUDA Naive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64788"/>
          <a:stretch/>
        </p:blipFill>
        <p:spPr>
          <a:xfrm>
            <a:off x="5096925" y="4879812"/>
            <a:ext cx="3925050" cy="149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374" y="865200"/>
            <a:ext cx="3670150" cy="3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42279" l="0" r="0" t="0"/>
          <a:stretch/>
        </p:blipFill>
        <p:spPr>
          <a:xfrm>
            <a:off x="107500" y="1793052"/>
            <a:ext cx="4932049" cy="30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Mark Harris tricks: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Unrolling loops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Multiple adds/threads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6" name="Google Shape;136;p15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425" y="1555100"/>
            <a:ext cx="34480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550" y="3823788"/>
            <a:ext cx="59531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fastCuda 1.0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8545218" y="4898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16"/>
          <p:cNvGraphicFramePr/>
          <p:nvPr/>
        </p:nvGraphicFramePr>
        <p:xfrm>
          <a:off x="6080878" y="4898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39350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16"/>
          <p:cNvSpPr/>
          <p:nvPr/>
        </p:nvSpPr>
        <p:spPr>
          <a:xfrm rot="5400000">
            <a:off x="7392471" y="3326375"/>
            <a:ext cx="260523" cy="2883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954205" y="4350301"/>
            <a:ext cx="1440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671223" y="4967744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670669" y="5291168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676640" y="5645250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8539817" y="2044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6" name="Google Shape;156;p16"/>
          <p:cNvGraphicFramePr/>
          <p:nvPr/>
        </p:nvGraphicFramePr>
        <p:xfrm>
          <a:off x="5300491" y="2049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979250"/>
                <a:gridCol w="979250"/>
                <a:gridCol w="9792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16"/>
          <p:cNvSpPr/>
          <p:nvPr/>
        </p:nvSpPr>
        <p:spPr>
          <a:xfrm rot="5400000">
            <a:off x="6999578" y="89601"/>
            <a:ext cx="260523" cy="365869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370971" y="1391480"/>
            <a:ext cx="1780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means: #Cluster (k)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019451" y="2044127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018897" y="2367551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024868" y="2721633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915140" y="3148944"/>
            <a:ext cx="483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 rot="10800000">
            <a:off x="5670669" y="3533414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5169698" y="3852026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 rot="10800000">
            <a:off x="6672611" y="3522420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6171640" y="3841032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53972" l="0" r="0" t="0"/>
          <a:stretch/>
        </p:blipFill>
        <p:spPr>
          <a:xfrm>
            <a:off x="107500" y="1853524"/>
            <a:ext cx="4845475" cy="296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assign_cluster(data, means, k)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6" name="Google Shape;176;p17"/>
          <p:cNvGraphicFramePr/>
          <p:nvPr/>
        </p:nvGraphicFramePr>
        <p:xfrm>
          <a:off x="3053937" y="2784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7" name="Google Shape;177;p17"/>
          <p:cNvGraphicFramePr/>
          <p:nvPr/>
        </p:nvGraphicFramePr>
        <p:xfrm>
          <a:off x="589597" y="2784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39350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" name="Google Shape;178;p17"/>
          <p:cNvSpPr/>
          <p:nvPr/>
        </p:nvSpPr>
        <p:spPr>
          <a:xfrm rot="5400000">
            <a:off x="1901190" y="1212237"/>
            <a:ext cx="260523" cy="2883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462924" y="2236163"/>
            <a:ext cx="144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77545" y="3306241"/>
            <a:ext cx="985736" cy="4345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582472" y="2853606"/>
            <a:ext cx="1575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assign_cluster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17"/>
          <p:cNvGraphicFramePr/>
          <p:nvPr/>
        </p:nvGraphicFramePr>
        <p:xfrm>
          <a:off x="7587026" y="2789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3" name="Google Shape;183;p17"/>
          <p:cNvGraphicFramePr/>
          <p:nvPr/>
        </p:nvGraphicFramePr>
        <p:xfrm>
          <a:off x="5122686" y="2789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39350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Google Shape;184;p17"/>
          <p:cNvSpPr/>
          <p:nvPr/>
        </p:nvSpPr>
        <p:spPr>
          <a:xfrm rot="5400000">
            <a:off x="6434279" y="1217317"/>
            <a:ext cx="260523" cy="2883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016011" y="2236163"/>
            <a:ext cx="1504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79942" y="2853606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79388" y="3177030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85359" y="3531112"/>
            <a:ext cx="275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7"/>
          <p:cNvCxnSpPr/>
          <p:nvPr/>
        </p:nvCxnSpPr>
        <p:spPr>
          <a:xfrm rot="10800000">
            <a:off x="6401925" y="4248724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7"/>
          <p:cNvSpPr txBox="1"/>
          <p:nvPr/>
        </p:nvSpPr>
        <p:spPr>
          <a:xfrm>
            <a:off x="5900954" y="4567336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7"/>
          <p:cNvCxnSpPr/>
          <p:nvPr/>
        </p:nvCxnSpPr>
        <p:spPr>
          <a:xfrm rot="10800000">
            <a:off x="5399983" y="4248724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17"/>
          <p:cNvSpPr txBox="1"/>
          <p:nvPr/>
        </p:nvSpPr>
        <p:spPr>
          <a:xfrm>
            <a:off x="4899012" y="4567336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7"/>
          <p:cNvCxnSpPr/>
          <p:nvPr/>
        </p:nvCxnSpPr>
        <p:spPr>
          <a:xfrm flipH="1" rot="10800000">
            <a:off x="5494332" y="4261046"/>
            <a:ext cx="391217" cy="30629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7"/>
          <p:cNvCxnSpPr/>
          <p:nvPr/>
        </p:nvCxnSpPr>
        <p:spPr>
          <a:xfrm flipH="1" rot="10800000">
            <a:off x="6527084" y="4261046"/>
            <a:ext cx="391217" cy="30629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-128725" y="606850"/>
            <a:ext cx="11088000" cy="7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fastCuda 1.0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4503197" y="4181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4" name="Google Shape;204;p18"/>
          <p:cNvGraphicFramePr/>
          <p:nvPr/>
        </p:nvGraphicFramePr>
        <p:xfrm>
          <a:off x="2038857" y="4181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39350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18"/>
          <p:cNvSpPr/>
          <p:nvPr/>
        </p:nvSpPr>
        <p:spPr>
          <a:xfrm rot="5400000">
            <a:off x="3350566" y="2609626"/>
            <a:ext cx="260400" cy="288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2932182" y="3628478"/>
            <a:ext cx="150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5105243" y="4703636"/>
            <a:ext cx="985800" cy="4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8672044" y="4192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9" name="Google Shape;209;p18"/>
          <p:cNvGraphicFramePr/>
          <p:nvPr/>
        </p:nvGraphicFramePr>
        <p:xfrm>
          <a:off x="6207704" y="4192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27375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18"/>
          <p:cNvSpPr/>
          <p:nvPr/>
        </p:nvSpPr>
        <p:spPr>
          <a:xfrm rot="5400000">
            <a:off x="7519413" y="2620801"/>
            <a:ext cx="260400" cy="288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6739474" y="3580652"/>
            <a:ext cx="18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5039292" y="4245921"/>
            <a:ext cx="12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8"/>
          <p:cNvCxnSpPr/>
          <p:nvPr/>
        </p:nvCxnSpPr>
        <p:spPr>
          <a:xfrm rot="10800000">
            <a:off x="2295023" y="5721413"/>
            <a:ext cx="0" cy="26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8"/>
          <p:cNvSpPr txBox="1"/>
          <p:nvPr/>
        </p:nvSpPr>
        <p:spPr>
          <a:xfrm>
            <a:off x="1794052" y="6039937"/>
            <a:ext cx="100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436727" y="5440298"/>
            <a:ext cx="225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step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53486" l="0" r="0" t="0"/>
          <a:stretch/>
        </p:blipFill>
        <p:spPr>
          <a:xfrm>
            <a:off x="107500" y="1104150"/>
            <a:ext cx="4179539" cy="25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179400" y="743590"/>
            <a:ext cx="8785200" cy="5925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fastCuda 1.0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6000" y="5434834"/>
            <a:ext cx="3818600" cy="934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disegnando&#10;&#10;Descrizione generata automaticamente"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550" y="1423161"/>
            <a:ext cx="34480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5">
            <a:alphaModFix/>
          </a:blip>
          <a:srcRect b="23329" l="0" r="0" t="0"/>
          <a:stretch/>
        </p:blipFill>
        <p:spPr>
          <a:xfrm>
            <a:off x="107509" y="1423150"/>
            <a:ext cx="4675715" cy="47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179400" y="671582"/>
            <a:ext cx="8785200" cy="5925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</a:t>
            </a:r>
            <a:r>
              <a:rPr lang="en-US"/>
              <a:t>astCuda 1.0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49695" l="0" r="0" t="0"/>
          <a:stretch/>
        </p:blipFill>
        <p:spPr>
          <a:xfrm>
            <a:off x="51950" y="1839200"/>
            <a:ext cx="4482275" cy="299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0" r="0" t="49695"/>
          <a:stretch/>
        </p:blipFill>
        <p:spPr>
          <a:xfrm>
            <a:off x="4607025" y="1839200"/>
            <a:ext cx="4482275" cy="29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divideStep(means,tmp,cluster,k)</a:t>
            </a:r>
            <a:endParaRPr/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79388" y="3795710"/>
            <a:ext cx="780392" cy="244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1"/>
          <p:cNvGraphicFramePr/>
          <p:nvPr/>
        </p:nvGraphicFramePr>
        <p:xfrm>
          <a:off x="3548953" y="3201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21"/>
          <p:cNvGraphicFramePr/>
          <p:nvPr/>
        </p:nvGraphicFramePr>
        <p:xfrm>
          <a:off x="1084613" y="3201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73675"/>
                <a:gridCol w="573675"/>
                <a:gridCol w="573675"/>
                <a:gridCol w="573675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Z*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p21"/>
          <p:cNvSpPr/>
          <p:nvPr/>
        </p:nvSpPr>
        <p:spPr>
          <a:xfrm rot="5400000">
            <a:off x="2396206" y="1629463"/>
            <a:ext cx="260523" cy="2883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579570" y="2617031"/>
            <a:ext cx="19682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4555" y="3490177"/>
            <a:ext cx="1127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1"/>
          <p:cNvGraphicFramePr/>
          <p:nvPr/>
        </p:nvGraphicFramePr>
        <p:xfrm>
          <a:off x="8112873" y="3203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1" name="Google Shape;251;p21"/>
          <p:cNvGraphicFramePr/>
          <p:nvPr/>
        </p:nvGraphicFramePr>
        <p:xfrm>
          <a:off x="4873547" y="32082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979250"/>
                <a:gridCol w="979250"/>
                <a:gridCol w="9792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X*/NoE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Y*/NoE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Z*/NoE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2" name="Google Shape;252;p21"/>
          <p:cNvSpPr/>
          <p:nvPr/>
        </p:nvSpPr>
        <p:spPr>
          <a:xfrm rot="5400000">
            <a:off x="6572634" y="1248638"/>
            <a:ext cx="260523" cy="365869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896575" y="2604439"/>
            <a:ext cx="16126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means: #clusters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919146" y="3458692"/>
            <a:ext cx="1264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4031016" y="3793963"/>
            <a:ext cx="780392" cy="244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 rot="10800000">
            <a:off x="5312379" y="4701597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21"/>
          <p:cNvSpPr txBox="1"/>
          <p:nvPr/>
        </p:nvSpPr>
        <p:spPr>
          <a:xfrm>
            <a:off x="4811408" y="5020209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updated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p</a:t>
            </a:r>
            <a:r>
              <a:rPr lang="en-US">
                <a:solidFill>
                  <a:schemeClr val="dk2"/>
                </a:solidFill>
              </a:rPr>
              <a:t>opulate 2.0 (data, clusterData, </a:t>
            </a:r>
            <a:r>
              <a:rPr lang="en-US" strike="sngStrike">
                <a:solidFill>
                  <a:schemeClr val="dk2"/>
                </a:solidFill>
              </a:rPr>
              <a:t>cluster</a:t>
            </a:r>
            <a:r>
              <a:rPr lang="en-US">
                <a:solidFill>
                  <a:schemeClr val="dk2"/>
                </a:solidFill>
              </a:rPr>
              <a:t>)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36550" lvl="0" marL="565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6" name="Google Shape;266;p22"/>
          <p:cNvGraphicFramePr/>
          <p:nvPr/>
        </p:nvGraphicFramePr>
        <p:xfrm>
          <a:off x="2571844" y="2807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1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7" name="Google Shape;267;p22"/>
          <p:cNvGraphicFramePr/>
          <p:nvPr/>
        </p:nvGraphicFramePr>
        <p:xfrm>
          <a:off x="107504" y="2807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39350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8" name="Google Shape;268;p22"/>
          <p:cNvSpPr/>
          <p:nvPr/>
        </p:nvSpPr>
        <p:spPr>
          <a:xfrm rot="5400000">
            <a:off x="1419097" y="1235764"/>
            <a:ext cx="260523" cy="2883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000829" y="2254610"/>
            <a:ext cx="1504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3107939" y="3545907"/>
            <a:ext cx="419370" cy="219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22"/>
          <p:cNvGraphicFramePr/>
          <p:nvPr/>
        </p:nvGraphicFramePr>
        <p:xfrm>
          <a:off x="3843998" y="2870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27375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2" name="Google Shape;272;p22"/>
          <p:cNvSpPr/>
          <p:nvPr/>
        </p:nvSpPr>
        <p:spPr>
          <a:xfrm rot="5400000">
            <a:off x="6274032" y="180209"/>
            <a:ext cx="260523" cy="5120592"/>
          </a:xfrm>
          <a:prstGeom prst="leftBrace">
            <a:avLst>
              <a:gd fmla="val 92104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4799571" y="2335747"/>
            <a:ext cx="3209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clusterData: #Pixels * #Clusters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2986785" y="3129596"/>
            <a:ext cx="8894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 2.0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2"/>
          <p:cNvCxnSpPr/>
          <p:nvPr/>
        </p:nvCxnSpPr>
        <p:spPr>
          <a:xfrm rot="10800000">
            <a:off x="363670" y="4347457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22"/>
          <p:cNvSpPr txBox="1"/>
          <p:nvPr/>
        </p:nvSpPr>
        <p:spPr>
          <a:xfrm>
            <a:off x="-137301" y="4666069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22"/>
          <p:cNvGraphicFramePr/>
          <p:nvPr/>
        </p:nvGraphicFramePr>
        <p:xfrm>
          <a:off x="6295893" y="2870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527375"/>
                <a:gridCol w="539350"/>
                <a:gridCol w="539350"/>
                <a:gridCol w="5393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8" name="Google Shape;278;p22"/>
          <p:cNvCxnSpPr/>
          <p:nvPr/>
        </p:nvCxnSpPr>
        <p:spPr>
          <a:xfrm rot="10800000">
            <a:off x="1437496" y="4347457"/>
            <a:ext cx="0" cy="2658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22"/>
          <p:cNvSpPr txBox="1"/>
          <p:nvPr/>
        </p:nvSpPr>
        <p:spPr>
          <a:xfrm>
            <a:off x="936525" y="4666069"/>
            <a:ext cx="1001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Google Shape;280;p22"/>
          <p:cNvGraphicFramePr/>
          <p:nvPr/>
        </p:nvGraphicFramePr>
        <p:xfrm>
          <a:off x="6030461" y="2860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208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1" name="Google Shape;281;p22"/>
          <p:cNvGraphicFramePr/>
          <p:nvPr/>
        </p:nvGraphicFramePr>
        <p:xfrm>
          <a:off x="8513174" y="2860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{B8018FF2-54BD-4A45-B649-19838F49516A}</a:tableStyleId>
              </a:tblPr>
              <a:tblGrid>
                <a:gridCol w="49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22"/>
          <p:cNvSpPr/>
          <p:nvPr/>
        </p:nvSpPr>
        <p:spPr>
          <a:xfrm rot="-5400000">
            <a:off x="4911108" y="3286120"/>
            <a:ext cx="260523" cy="2394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677132" y="4619527"/>
            <a:ext cx="849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#Pixels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979687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79400" y="836075"/>
            <a:ext cx="8785200" cy="5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Introduction</a:t>
            </a:r>
            <a:endParaRPr sz="2400"/>
          </a:p>
          <a:p>
            <a:pPr indent="-508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/>
          </a:p>
          <a:p>
            <a:pPr indent="-342900" lvl="1" marL="133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What is K-means</a:t>
            </a:r>
            <a:endParaRPr>
              <a:solidFill>
                <a:srgbClr val="000000"/>
              </a:solidFill>
            </a:endParaRPr>
          </a:p>
          <a:p>
            <a:pPr indent="-342900" lvl="1" marL="133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What we have done</a:t>
            </a:r>
            <a:endParaRPr sz="2400"/>
          </a:p>
          <a:p>
            <a:pPr indent="-508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/>
          </a:p>
          <a:p>
            <a:pPr indent="-457200" lvl="0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Implementation</a:t>
            </a:r>
            <a:endParaRPr sz="2400">
              <a:solidFill>
                <a:srgbClr val="000000"/>
              </a:solidFill>
            </a:endParaRPr>
          </a:p>
          <a:p>
            <a:pPr indent="-508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/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ImagesHandler</a:t>
            </a:r>
            <a:endParaRPr>
              <a:solidFill>
                <a:srgbClr val="000000"/>
              </a:solidFill>
            </a:endParaRPr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C++ implementation</a:t>
            </a:r>
            <a:endParaRPr>
              <a:solidFill>
                <a:srgbClr val="000000"/>
              </a:solidFill>
            </a:endParaRPr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OpenMP implementation</a:t>
            </a:r>
            <a:endParaRPr>
              <a:solidFill>
                <a:srgbClr val="000000"/>
              </a:solidFill>
            </a:endParaRPr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CUDA implementations</a:t>
            </a:r>
            <a:endParaRPr>
              <a:solidFill>
                <a:srgbClr val="000000"/>
              </a:solidFill>
            </a:endParaRPr>
          </a:p>
          <a:p>
            <a:pPr indent="-50800" lvl="0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457200" lvl="0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Dataset</a:t>
            </a:r>
            <a:endParaRPr sz="2400"/>
          </a:p>
          <a:p>
            <a:pPr indent="-457200" lvl="0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Results</a:t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/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Test platform</a:t>
            </a:r>
            <a:endParaRPr>
              <a:solidFill>
                <a:srgbClr val="000000"/>
              </a:solidFill>
            </a:endParaRPr>
          </a:p>
          <a:p>
            <a:pPr indent="-457200" lvl="1" marL="144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Tests</a:t>
            </a:r>
            <a:endParaRPr>
              <a:solidFill>
                <a:srgbClr val="000000"/>
              </a:solidFill>
            </a:endParaRPr>
          </a:p>
          <a:p>
            <a:pPr indent="-5080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">
              <a:solidFill>
                <a:srgbClr val="000000"/>
              </a:solidFill>
            </a:endParaRPr>
          </a:p>
          <a:p>
            <a:pPr indent="-457200" lvl="0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Conclusions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971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902896" y="6597352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179400" y="908050"/>
            <a:ext cx="8785200" cy="5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We use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images of different sizes 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	100000 pixels			 		   1 millions pixels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    2 millions pixels		           		  10 millions pixels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2" name="Google Shape;2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38" y="1527525"/>
            <a:ext cx="1481825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966" y="1351474"/>
            <a:ext cx="2371043" cy="166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900" y="3545250"/>
            <a:ext cx="3129725" cy="176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0625" y="3545250"/>
            <a:ext cx="3129725" cy="176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4"/>
          <p:cNvSpPr txBox="1"/>
          <p:nvPr>
            <p:ph type="title"/>
          </p:nvPr>
        </p:nvSpPr>
        <p:spPr>
          <a:xfrm>
            <a:off x="1979712" y="157465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Test Platform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MSI GS65 with: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i7-8750H 6 CORES 12 THREAD </a:t>
            </a:r>
            <a:endParaRPr sz="6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16 GB 2400 MHz DDR4 RAM </a:t>
            </a:r>
            <a:endParaRPr sz="6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RTX 2060 6GB GDDR6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cudaKmeans Vs fastCudaKmeans 2.0 with 2 millions pixels, 100 iterations as the number of clusters changes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0" name="Google Shape;310;p25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b="3427" l="0" r="0" t="0"/>
          <a:stretch/>
        </p:blipFill>
        <p:spPr>
          <a:xfrm>
            <a:off x="0" y="2420000"/>
            <a:ext cx="4797570" cy="2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400" y="2420000"/>
            <a:ext cx="4426601" cy="2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All versions compared respect to input data size with 2 clusters and 200 iterations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7175"/>
            <a:ext cx="4702495" cy="260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584" y="2437175"/>
            <a:ext cx="4476366" cy="269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All versions compared respect to input data size with 7 clusters and 200 iterations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0" name="Google Shape;330;p27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14725"/>
            <a:ext cx="4641413" cy="26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425" y="2414725"/>
            <a:ext cx="4488875" cy="26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C++ Vs OpenMP with 10 millions pixels 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compared respect to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the number of clusters changes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5" y="2547475"/>
            <a:ext cx="4464500" cy="276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8975" y="2547487"/>
            <a:ext cx="4391475" cy="271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Understand CUDA performance characteristics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 peak performance metrics to guide optimization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Understand parallel algorithm complexity theory, identify type of bottleneck e.g. memory, core computation, or instruction overhead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Optimize the algorithm, then unroll loops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 template parameters to generate optimal code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0" name="Google Shape;350;p29"/>
          <p:cNvSpPr txBox="1"/>
          <p:nvPr>
            <p:ph idx="11" type="ftr"/>
          </p:nvPr>
        </p:nvSpPr>
        <p:spPr>
          <a:xfrm>
            <a:off x="92079" y="666180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Thanks for the attention!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In this project, we realize a program which do </a:t>
            </a:r>
            <a:r>
              <a:rPr b="1" lang="en-US">
                <a:solidFill>
                  <a:schemeClr val="dk1"/>
                </a:solidFill>
              </a:rPr>
              <a:t>k-means </a:t>
            </a:r>
            <a:r>
              <a:rPr lang="en-US">
                <a:solidFill>
                  <a:schemeClr val="dk1"/>
                </a:solidFill>
              </a:rPr>
              <a:t>clustering with three different approaches: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b="1" lang="en-US">
                <a:solidFill>
                  <a:schemeClr val="dk1"/>
                </a:solidFill>
              </a:rPr>
              <a:t>sequential</a:t>
            </a:r>
            <a:r>
              <a:rPr lang="en-US">
                <a:solidFill>
                  <a:schemeClr val="dk1"/>
                </a:solidFill>
              </a:rPr>
              <a:t> implementation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solidFill>
                  <a:schemeClr val="dk1"/>
                </a:solidFill>
              </a:rPr>
              <a:t>C++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solidFill>
                  <a:schemeClr val="dk1"/>
                </a:solidFill>
              </a:rPr>
              <a:t>three </a:t>
            </a:r>
            <a:r>
              <a:rPr b="1" lang="en-US">
                <a:solidFill>
                  <a:schemeClr val="dk1"/>
                </a:solidFill>
              </a:rPr>
              <a:t>parallel</a:t>
            </a:r>
            <a:r>
              <a:rPr lang="en-US">
                <a:solidFill>
                  <a:schemeClr val="dk1"/>
                </a:solidFill>
              </a:rPr>
              <a:t> implementation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solidFill>
                  <a:schemeClr val="dk1"/>
                </a:solidFill>
              </a:rPr>
              <a:t>OpenMP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solidFill>
                  <a:schemeClr val="dk1"/>
                </a:solidFill>
              </a:rPr>
              <a:t>CUDA naive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solidFill>
                  <a:schemeClr val="dk1"/>
                </a:solidFill>
              </a:rPr>
              <a:t>CUDA with reduction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is K-means?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br>
              <a:rPr lang="en-US" sz="1400"/>
            </a:b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K-means  clustering  aims  to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partition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  input  data  into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k cluster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in which each data belongs to the cluster with the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nearest mean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385" y="2971802"/>
            <a:ext cx="3163231" cy="30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79388" y="86520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Steps:</a:t>
            </a:r>
            <a:endParaRPr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Decide number of clusters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Distance from each point to each centroids</a:t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Re-calculate of each centroid with the minimization of:</a:t>
            </a:r>
            <a:endParaRPr sz="24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Iterate from step two until in two 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iteration clusters don’t change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575" y="3156831"/>
            <a:ext cx="3375925" cy="296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26466" l="28569" r="16669" t="38612"/>
          <a:stretch/>
        </p:blipFill>
        <p:spPr>
          <a:xfrm>
            <a:off x="2939150" y="2496825"/>
            <a:ext cx="2431152" cy="8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we have done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K-means applied to </a:t>
            </a:r>
            <a:r>
              <a:rPr b="1" lang="en-US" sz="2400">
                <a:solidFill>
                  <a:srgbClr val="000000"/>
                </a:solidFill>
              </a:rPr>
              <a:t>images</a:t>
            </a:r>
            <a:r>
              <a:rPr lang="en-US" sz="2400">
                <a:solidFill>
                  <a:srgbClr val="000000"/>
                </a:solidFill>
              </a:rPr>
              <a:t> to have a better and immediate view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775" y="2185525"/>
            <a:ext cx="4940426" cy="4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Input output structure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scriptable programs with unique interface between three versions</a:t>
            </a:r>
            <a:endParaRPr sz="11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1837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325" y="2557552"/>
            <a:ext cx="7109375" cy="35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ImagesHandler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What is? </a:t>
            </a:r>
            <a:r>
              <a:rPr lang="en-US" sz="1800">
                <a:solidFill>
                  <a:srgbClr val="000000"/>
                </a:solidFill>
              </a:rPr>
              <a:t>It’s a </a:t>
            </a:r>
            <a:r>
              <a:rPr b="1" lang="en-US" sz="1800">
                <a:solidFill>
                  <a:srgbClr val="000000"/>
                </a:solidFill>
              </a:rPr>
              <a:t>common class</a:t>
            </a:r>
            <a:r>
              <a:rPr lang="en-US" sz="1800">
                <a:solidFill>
                  <a:srgbClr val="000000"/>
                </a:solidFill>
              </a:rPr>
              <a:t> that define interfaces for pixels values acquisition and processed data handling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Why?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For the separation of 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concerns and code reusability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600" y="1970963"/>
            <a:ext cx="339090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88" y="3209225"/>
            <a:ext cx="48672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1979712" y="188640"/>
            <a:ext cx="698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79388" y="908050"/>
            <a:ext cx="87852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C++ implementation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107504" y="6597352"/>
            <a:ext cx="576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902896" y="6597352"/>
            <a:ext cx="213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42574" l="0" r="0" t="0"/>
          <a:stretch/>
        </p:blipFill>
        <p:spPr>
          <a:xfrm>
            <a:off x="179400" y="1641575"/>
            <a:ext cx="4153672" cy="400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57185"/>
          <a:stretch/>
        </p:blipFill>
        <p:spPr>
          <a:xfrm>
            <a:off x="4966175" y="1965300"/>
            <a:ext cx="4070322" cy="29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f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