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559560cf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7559560cf8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b496b3656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b496b365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6b496b3656_0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b496b3656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b496b365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6b496b3656_0_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559560cf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7559560cf8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559560cf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7559560cf8_0_1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559560cf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7559560cf8_0_1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559560cf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7559560cf8_0_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559560cf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7559560cf8_0_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559560cf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7559560cf8_0_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559560cf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7559560cf8_0_1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559560cf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7559560cf8_0_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559560cf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7559560cf8_0_1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6b496b365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6b496b36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g6b496b3656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7559560cf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7559560cf8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559560cf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7559560cf8_0_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559560cf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7559560cf8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559560cf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7559560cf8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559560cf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7559560cf8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559560cf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7559560cf8_0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tito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74625"/>
            <a:ext cx="9144000" cy="668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type="ctrTitle"/>
          </p:nvPr>
        </p:nvSpPr>
        <p:spPr>
          <a:xfrm>
            <a:off x="2627784" y="1692419"/>
            <a:ext cx="6198212" cy="190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3257"/>
              </a:buClr>
              <a:buSzPts val="3600"/>
              <a:buFont typeface="Arial"/>
              <a:buNone/>
              <a:defRPr b="1" sz="3600">
                <a:solidFill>
                  <a:srgbClr val="00325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5713664" y="3717032"/>
            <a:ext cx="3112331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400"/>
              </a:spcBef>
              <a:spcAft>
                <a:spcPts val="0"/>
              </a:spcAft>
              <a:buClr>
                <a:srgbClr val="003257"/>
              </a:buClr>
              <a:buSzPts val="2000"/>
              <a:buNone/>
              <a:defRPr b="1" sz="2000">
                <a:solidFill>
                  <a:srgbClr val="00325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" name="Google Shape;21;p2"/>
          <p:cNvSpPr txBox="1"/>
          <p:nvPr/>
        </p:nvSpPr>
        <p:spPr>
          <a:xfrm>
            <a:off x="6533880" y="6387185"/>
            <a:ext cx="18960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01-02 July 2013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3">
            <a:alphaModFix/>
          </a:blip>
          <a:srcRect b="0" l="314" r="84" t="0"/>
          <a:stretch/>
        </p:blipFill>
        <p:spPr>
          <a:xfrm>
            <a:off x="0" y="0"/>
            <a:ext cx="9144000" cy="1063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uoto">
  <p:cSld name="Vuot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idx="11" type="ftr"/>
          </p:nvPr>
        </p:nvSpPr>
        <p:spPr>
          <a:xfrm>
            <a:off x="107504" y="6597352"/>
            <a:ext cx="5768280" cy="1961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550"/>
              </a:spcBef>
              <a:spcAft>
                <a:spcPts val="0"/>
              </a:spcAft>
              <a:buSzPts val="1400"/>
              <a:buNone/>
              <a:defRPr b="1" i="0" sz="1100">
                <a:solidFill>
                  <a:schemeClr val="dk2"/>
                </a:solidFill>
                <a:latin typeface="Leelawadee"/>
                <a:ea typeface="Leelawadee"/>
                <a:cs typeface="Leelawadee"/>
                <a:sym typeface="Leelawade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902896" y="6597352"/>
            <a:ext cx="2133600" cy="1961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dk2"/>
                </a:solidFill>
                <a:latin typeface="Leelawadee"/>
                <a:ea typeface="Leelawadee"/>
                <a:cs typeface="Leelawadee"/>
                <a:sym typeface="Leelawadee"/>
              </a:defRPr>
            </a:lvl1pPr>
            <a:lvl2pPr indent="0" lvl="1" mar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dk2"/>
                </a:solidFill>
                <a:latin typeface="Leelawadee"/>
                <a:ea typeface="Leelawadee"/>
                <a:cs typeface="Leelawadee"/>
                <a:sym typeface="Leelawadee"/>
              </a:defRPr>
            </a:lvl2pPr>
            <a:lvl3pPr indent="0" lvl="2" mar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dk2"/>
                </a:solidFill>
                <a:latin typeface="Leelawadee"/>
                <a:ea typeface="Leelawadee"/>
                <a:cs typeface="Leelawadee"/>
                <a:sym typeface="Leelawadee"/>
              </a:defRPr>
            </a:lvl3pPr>
            <a:lvl4pPr indent="0" lvl="3" mar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dk2"/>
                </a:solidFill>
                <a:latin typeface="Leelawadee"/>
                <a:ea typeface="Leelawadee"/>
                <a:cs typeface="Leelawadee"/>
                <a:sym typeface="Leelawadee"/>
              </a:defRPr>
            </a:lvl4pPr>
            <a:lvl5pPr indent="0" lvl="4" mar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dk2"/>
                </a:solidFill>
                <a:latin typeface="Leelawadee"/>
                <a:ea typeface="Leelawadee"/>
                <a:cs typeface="Leelawadee"/>
                <a:sym typeface="Leelawadee"/>
              </a:defRPr>
            </a:lvl5pPr>
            <a:lvl6pPr indent="0" lvl="5" mar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dk2"/>
                </a:solidFill>
                <a:latin typeface="Leelawadee"/>
                <a:ea typeface="Leelawadee"/>
                <a:cs typeface="Leelawadee"/>
                <a:sym typeface="Leelawadee"/>
              </a:defRPr>
            </a:lvl6pPr>
            <a:lvl7pPr indent="0" lvl="6" mar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dk2"/>
                </a:solidFill>
                <a:latin typeface="Leelawadee"/>
                <a:ea typeface="Leelawadee"/>
                <a:cs typeface="Leelawadee"/>
                <a:sym typeface="Leelawadee"/>
              </a:defRPr>
            </a:lvl7pPr>
            <a:lvl8pPr indent="0" lvl="7" mar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dk2"/>
                </a:solidFill>
                <a:latin typeface="Leelawadee"/>
                <a:ea typeface="Leelawadee"/>
                <a:cs typeface="Leelawadee"/>
                <a:sym typeface="Leelawadee"/>
              </a:defRPr>
            </a:lvl8pPr>
            <a:lvl9pPr indent="0" lvl="8" mar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dk2"/>
                </a:solidFill>
                <a:latin typeface="Leelawadee"/>
                <a:ea typeface="Leelawadee"/>
                <a:cs typeface="Leelawadee"/>
                <a:sym typeface="Leelawade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3"/>
          <p:cNvCxnSpPr/>
          <p:nvPr/>
        </p:nvCxnSpPr>
        <p:spPr>
          <a:xfrm>
            <a:off x="-6350" y="6525344"/>
            <a:ext cx="9162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3"/>
          <p:cNvSpPr txBox="1"/>
          <p:nvPr>
            <p:ph type="title"/>
          </p:nvPr>
        </p:nvSpPr>
        <p:spPr>
          <a:xfrm>
            <a:off x="1979712" y="188640"/>
            <a:ext cx="6984901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1"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179388" y="908050"/>
            <a:ext cx="8785225" cy="5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  <a:defRPr sz="2800">
                <a:solidFill>
                  <a:schemeClr val="dk2"/>
                </a:solidFill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Char char="–"/>
              <a:defRPr sz="2400">
                <a:solidFill>
                  <a:schemeClr val="dk2"/>
                </a:solidFill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>
                <a:solidFill>
                  <a:schemeClr val="dk2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>
                <a:solidFill>
                  <a:schemeClr val="dk2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 sz="1800">
                <a:solidFill>
                  <a:schemeClr val="dk2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omon.png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5163425"/>
            <a:ext cx="2163936" cy="16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eader.png" id="16" name="Google Shape;16;p1"/>
          <p:cNvPicPr preferRelativeResize="0"/>
          <p:nvPr/>
        </p:nvPicPr>
        <p:blipFill rotWithShape="1">
          <a:blip r:embed="rId2">
            <a:alphaModFix/>
          </a:blip>
          <a:srcRect b="0" l="252" r="145" t="0"/>
          <a:stretch/>
        </p:blipFill>
        <p:spPr>
          <a:xfrm>
            <a:off x="-1" y="-1"/>
            <a:ext cx="9144001" cy="79751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ctrTitle"/>
          </p:nvPr>
        </p:nvSpPr>
        <p:spPr>
          <a:xfrm>
            <a:off x="2627784" y="1692419"/>
            <a:ext cx="6198212" cy="190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3257"/>
              </a:buClr>
              <a:buSzPts val="3600"/>
              <a:buFont typeface="Arial"/>
              <a:buNone/>
            </a:pPr>
            <a:r>
              <a:rPr lang="en-US"/>
              <a:t>Bigram/Trigram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3257"/>
              </a:buClr>
              <a:buSzPts val="3600"/>
              <a:buFont typeface="Arial"/>
              <a:buNone/>
            </a:pPr>
            <a:r>
              <a:rPr lang="en-US"/>
              <a:t>Generation</a:t>
            </a:r>
            <a:endParaRPr/>
          </a:p>
        </p:txBody>
      </p:sp>
      <p:sp>
        <p:nvSpPr>
          <p:cNvPr id="34" name="Google Shape;34;p4"/>
          <p:cNvSpPr txBox="1"/>
          <p:nvPr>
            <p:ph idx="1" type="subTitle"/>
          </p:nvPr>
        </p:nvSpPr>
        <p:spPr>
          <a:xfrm>
            <a:off x="5084626" y="3717025"/>
            <a:ext cx="374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3257"/>
              </a:buClr>
              <a:buSzPts val="2000"/>
              <a:buNone/>
            </a:pPr>
            <a:r>
              <a:rPr lang="en-US"/>
              <a:t>Parallel Computing Course</a:t>
            </a:r>
            <a:endParaRPr/>
          </a:p>
        </p:txBody>
      </p:sp>
      <p:sp>
        <p:nvSpPr>
          <p:cNvPr id="35" name="Google Shape;35;p4"/>
          <p:cNvSpPr txBox="1"/>
          <p:nvPr>
            <p:ph idx="1" type="subTitle"/>
          </p:nvPr>
        </p:nvSpPr>
        <p:spPr>
          <a:xfrm>
            <a:off x="5084701" y="5911600"/>
            <a:ext cx="374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3257"/>
              </a:buClr>
              <a:buSzPts val="2000"/>
              <a:buNone/>
            </a:pPr>
            <a:r>
              <a:rPr lang="en-US" sz="1400">
                <a:solidFill>
                  <a:srgbClr val="000000"/>
                </a:solidFill>
              </a:rPr>
              <a:t>Antonio Castellucci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3257"/>
              </a:buClr>
              <a:buSzPts val="2000"/>
              <a:buNone/>
            </a:pPr>
            <a:r>
              <a:rPr lang="en-US" sz="1400">
                <a:solidFill>
                  <a:srgbClr val="000000"/>
                </a:solidFill>
              </a:rPr>
              <a:t>Michela Crulli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>
            <p:ph type="title"/>
          </p:nvPr>
        </p:nvSpPr>
        <p:spPr>
          <a:xfrm>
            <a:off x="1979712" y="188640"/>
            <a:ext cx="69849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109" name="Google Shape;109;p13"/>
          <p:cNvSpPr txBox="1"/>
          <p:nvPr>
            <p:ph idx="1" type="body"/>
          </p:nvPr>
        </p:nvSpPr>
        <p:spPr>
          <a:xfrm>
            <a:off x="179388" y="908050"/>
            <a:ext cx="8785200" cy="54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Hadoop 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3"/>
          <p:cNvSpPr txBox="1"/>
          <p:nvPr>
            <p:ph idx="11" type="ftr"/>
          </p:nvPr>
        </p:nvSpPr>
        <p:spPr>
          <a:xfrm>
            <a:off x="107504" y="6597352"/>
            <a:ext cx="576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3"/>
          <p:cNvSpPr txBox="1"/>
          <p:nvPr>
            <p:ph idx="12" type="sldNum"/>
          </p:nvPr>
        </p:nvSpPr>
        <p:spPr>
          <a:xfrm>
            <a:off x="6902896" y="6597352"/>
            <a:ext cx="21336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2" name="Google Shape;11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100" y="1819275"/>
            <a:ext cx="7343775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/>
          <p:nvPr>
            <p:ph idx="12" type="sldNum"/>
          </p:nvPr>
        </p:nvSpPr>
        <p:spPr>
          <a:xfrm>
            <a:off x="6902896" y="6597352"/>
            <a:ext cx="2133600" cy="19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4"/>
          <p:cNvSpPr txBox="1"/>
          <p:nvPr>
            <p:ph type="title"/>
          </p:nvPr>
        </p:nvSpPr>
        <p:spPr>
          <a:xfrm>
            <a:off x="1979712" y="188640"/>
            <a:ext cx="6984900" cy="41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20" name="Google Shape;120;p14"/>
          <p:cNvSpPr txBox="1"/>
          <p:nvPr>
            <p:ph idx="1" type="body"/>
          </p:nvPr>
        </p:nvSpPr>
        <p:spPr>
          <a:xfrm>
            <a:off x="179388" y="908050"/>
            <a:ext cx="8785200" cy="547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Test platform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MSI GS65 with:</a:t>
            </a:r>
            <a:endParaRPr sz="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i7-8750H 6 CORES 12 THREAD</a:t>
            </a:r>
            <a:endParaRPr sz="600">
              <a:solidFill>
                <a:srgbClr val="000000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16 GB 2400 MHz DDR4 RAM </a:t>
            </a:r>
            <a:endParaRPr sz="600">
              <a:solidFill>
                <a:srgbClr val="000000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M2 SSD SAMSUNG MZVLW256HEHP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6902896" y="6597352"/>
            <a:ext cx="2133600" cy="19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5"/>
          <p:cNvSpPr txBox="1"/>
          <p:nvPr>
            <p:ph type="title"/>
          </p:nvPr>
        </p:nvSpPr>
        <p:spPr>
          <a:xfrm>
            <a:off x="1979712" y="188640"/>
            <a:ext cx="6984900" cy="41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28" name="Google Shape;128;p15"/>
          <p:cNvSpPr txBox="1"/>
          <p:nvPr>
            <p:ph idx="1" type="body"/>
          </p:nvPr>
        </p:nvSpPr>
        <p:spPr>
          <a:xfrm>
            <a:off x="179388" y="908050"/>
            <a:ext cx="8785200" cy="547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Parellel implementation setup</a:t>
            </a:r>
            <a:endParaRPr sz="1400"/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81000" lvl="1" marL="914400" rtl="0" algn="l">
              <a:spcBef>
                <a:spcPts val="480"/>
              </a:spcBef>
              <a:spcAft>
                <a:spcPts val="0"/>
              </a:spcAft>
              <a:buSzPts val="2400"/>
              <a:buChar char="○"/>
            </a:pPr>
            <a:r>
              <a:rPr lang="en-US" sz="2400">
                <a:solidFill>
                  <a:srgbClr val="000000"/>
                </a:solidFill>
              </a:rPr>
              <a:t>12 threads and 1 book to process each time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AWS</a:t>
            </a:r>
            <a:endParaRPr sz="1400"/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-US">
                <a:solidFill>
                  <a:srgbClr val="000000"/>
                </a:solidFill>
              </a:rPr>
              <a:t>Emr cluster:</a:t>
            </a:r>
            <a:endParaRPr sz="8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</a:endParaRPr>
          </a:p>
          <a:p>
            <a:pPr indent="-381000" lvl="2" marL="137160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■"/>
            </a:pPr>
            <a:r>
              <a:rPr lang="en-US" sz="2400">
                <a:solidFill>
                  <a:srgbClr val="000000"/>
                </a:solidFill>
              </a:rPr>
              <a:t>m4.xlarge 1 master 4 slaves,  Amazon Hadoop version 2.8.5</a:t>
            </a:r>
            <a:endParaRPr sz="800">
              <a:solidFill>
                <a:srgbClr val="000000"/>
              </a:solidFill>
            </a:endParaRPr>
          </a:p>
          <a:p>
            <a:pPr indent="0" lvl="0" marL="13716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</a:endParaRPr>
          </a:p>
          <a:p>
            <a:pPr indent="-381000" lvl="0" marL="91440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-US" sz="2400">
                <a:solidFill>
                  <a:srgbClr val="000000"/>
                </a:solidFill>
              </a:rPr>
              <a:t>Storage:</a:t>
            </a:r>
            <a:endParaRPr sz="6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</a:endParaRPr>
          </a:p>
          <a:p>
            <a:pPr indent="-381000" lvl="1" marL="137160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■"/>
            </a:pPr>
            <a:r>
              <a:rPr lang="en-US">
                <a:solidFill>
                  <a:srgbClr val="000000"/>
                </a:solidFill>
              </a:rPr>
              <a:t>S3 bucket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>
            <p:ph type="title"/>
          </p:nvPr>
        </p:nvSpPr>
        <p:spPr>
          <a:xfrm>
            <a:off x="1979712" y="188640"/>
            <a:ext cx="69849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34" name="Google Shape;134;p16"/>
          <p:cNvSpPr txBox="1"/>
          <p:nvPr>
            <p:ph idx="1" type="body"/>
          </p:nvPr>
        </p:nvSpPr>
        <p:spPr>
          <a:xfrm>
            <a:off x="179388" y="908050"/>
            <a:ext cx="8785200" cy="54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>
                <a:solidFill>
                  <a:srgbClr val="000000"/>
                </a:solidFill>
              </a:rPr>
              <a:t>All versions compared respect to the </a:t>
            </a:r>
            <a:r>
              <a:rPr lang="en-US">
                <a:solidFill>
                  <a:srgbClr val="000000"/>
                </a:solidFill>
              </a:rPr>
              <a:t>number of books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5" name="Google Shape;135;p16"/>
          <p:cNvSpPr txBox="1"/>
          <p:nvPr>
            <p:ph idx="11" type="ftr"/>
          </p:nvPr>
        </p:nvSpPr>
        <p:spPr>
          <a:xfrm>
            <a:off x="107504" y="6597352"/>
            <a:ext cx="576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6"/>
          <p:cNvSpPr txBox="1"/>
          <p:nvPr>
            <p:ph idx="12" type="sldNum"/>
          </p:nvPr>
        </p:nvSpPr>
        <p:spPr>
          <a:xfrm>
            <a:off x="6902896" y="6597352"/>
            <a:ext cx="21336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7" name="Google Shape;13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500" y="1835558"/>
            <a:ext cx="6984900" cy="4319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>
            <p:ph type="title"/>
          </p:nvPr>
        </p:nvSpPr>
        <p:spPr>
          <a:xfrm>
            <a:off x="1979712" y="188640"/>
            <a:ext cx="69849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43" name="Google Shape;143;p17"/>
          <p:cNvSpPr txBox="1"/>
          <p:nvPr>
            <p:ph idx="1" type="body"/>
          </p:nvPr>
        </p:nvSpPr>
        <p:spPr>
          <a:xfrm>
            <a:off x="179388" y="908050"/>
            <a:ext cx="8785200" cy="54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7"/>
          <p:cNvSpPr txBox="1"/>
          <p:nvPr>
            <p:ph idx="11" type="ftr"/>
          </p:nvPr>
        </p:nvSpPr>
        <p:spPr>
          <a:xfrm>
            <a:off x="107504" y="6597352"/>
            <a:ext cx="576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"/>
          <p:cNvSpPr txBox="1"/>
          <p:nvPr>
            <p:ph idx="12" type="sldNum"/>
          </p:nvPr>
        </p:nvSpPr>
        <p:spPr>
          <a:xfrm>
            <a:off x="6902896" y="6597352"/>
            <a:ext cx="21336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6" name="Google Shape;146;p17"/>
          <p:cNvPicPr preferRelativeResize="0"/>
          <p:nvPr/>
        </p:nvPicPr>
        <p:blipFill rotWithShape="1">
          <a:blip r:embed="rId3">
            <a:alphaModFix/>
          </a:blip>
          <a:srcRect b="0" l="0" r="17375" t="0"/>
          <a:stretch/>
        </p:blipFill>
        <p:spPr>
          <a:xfrm>
            <a:off x="179400" y="1330025"/>
            <a:ext cx="8785201" cy="505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type="title"/>
          </p:nvPr>
        </p:nvSpPr>
        <p:spPr>
          <a:xfrm>
            <a:off x="1979712" y="188640"/>
            <a:ext cx="69849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52" name="Google Shape;152;p18"/>
          <p:cNvSpPr txBox="1"/>
          <p:nvPr>
            <p:ph idx="1" type="body"/>
          </p:nvPr>
        </p:nvSpPr>
        <p:spPr>
          <a:xfrm>
            <a:off x="179388" y="908050"/>
            <a:ext cx="8785200" cy="54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 txBox="1"/>
          <p:nvPr>
            <p:ph idx="11" type="ftr"/>
          </p:nvPr>
        </p:nvSpPr>
        <p:spPr>
          <a:xfrm>
            <a:off x="107504" y="6597352"/>
            <a:ext cx="576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 txBox="1"/>
          <p:nvPr>
            <p:ph idx="12" type="sldNum"/>
          </p:nvPr>
        </p:nvSpPr>
        <p:spPr>
          <a:xfrm>
            <a:off x="6902896" y="6597352"/>
            <a:ext cx="21336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5" name="Google Shape;155;p18"/>
          <p:cNvPicPr preferRelativeResize="0"/>
          <p:nvPr/>
        </p:nvPicPr>
        <p:blipFill rotWithShape="1">
          <a:blip r:embed="rId3">
            <a:alphaModFix/>
          </a:blip>
          <a:srcRect b="0" l="0" r="14871" t="0"/>
          <a:stretch/>
        </p:blipFill>
        <p:spPr>
          <a:xfrm>
            <a:off x="179400" y="1392800"/>
            <a:ext cx="8785199" cy="504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>
            <p:ph type="title"/>
          </p:nvPr>
        </p:nvSpPr>
        <p:spPr>
          <a:xfrm>
            <a:off x="1979712" y="188640"/>
            <a:ext cx="69849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61" name="Google Shape;161;p19"/>
          <p:cNvSpPr txBox="1"/>
          <p:nvPr>
            <p:ph idx="1" type="body"/>
          </p:nvPr>
        </p:nvSpPr>
        <p:spPr>
          <a:xfrm>
            <a:off x="179388" y="908050"/>
            <a:ext cx="8785200" cy="54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AWS vs Standalone respect to the number of books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62" name="Google Shape;162;p19"/>
          <p:cNvSpPr txBox="1"/>
          <p:nvPr>
            <p:ph idx="11" type="ftr"/>
          </p:nvPr>
        </p:nvSpPr>
        <p:spPr>
          <a:xfrm>
            <a:off x="107504" y="6597352"/>
            <a:ext cx="576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9"/>
          <p:cNvSpPr txBox="1"/>
          <p:nvPr>
            <p:ph idx="12" type="sldNum"/>
          </p:nvPr>
        </p:nvSpPr>
        <p:spPr>
          <a:xfrm>
            <a:off x="6902896" y="6597352"/>
            <a:ext cx="21336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4" name="Google Shape;16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650" y="1949125"/>
            <a:ext cx="6984900" cy="4318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1979712" y="188640"/>
            <a:ext cx="69849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251288" y="865200"/>
            <a:ext cx="8785200" cy="54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Parallel vs sequential respect to number of books 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71" name="Google Shape;171;p20"/>
          <p:cNvSpPr txBox="1"/>
          <p:nvPr>
            <p:ph idx="11" type="ftr"/>
          </p:nvPr>
        </p:nvSpPr>
        <p:spPr>
          <a:xfrm>
            <a:off x="107504" y="6597352"/>
            <a:ext cx="576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0"/>
          <p:cNvSpPr txBox="1"/>
          <p:nvPr>
            <p:ph idx="12" type="sldNum"/>
          </p:nvPr>
        </p:nvSpPr>
        <p:spPr>
          <a:xfrm>
            <a:off x="6902896" y="6597352"/>
            <a:ext cx="21336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23900"/>
            <a:ext cx="4480707" cy="277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0700" y="1963225"/>
            <a:ext cx="4677025" cy="2891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1979712" y="188640"/>
            <a:ext cx="69849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251288" y="865200"/>
            <a:ext cx="8785200" cy="54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Parallel vs sequential respect to number of threads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81" name="Google Shape;181;p21"/>
          <p:cNvSpPr txBox="1"/>
          <p:nvPr>
            <p:ph idx="11" type="ftr"/>
          </p:nvPr>
        </p:nvSpPr>
        <p:spPr>
          <a:xfrm>
            <a:off x="107504" y="6597352"/>
            <a:ext cx="576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1"/>
          <p:cNvSpPr txBox="1"/>
          <p:nvPr>
            <p:ph idx="12" type="sldNum"/>
          </p:nvPr>
        </p:nvSpPr>
        <p:spPr>
          <a:xfrm>
            <a:off x="6902896" y="6597352"/>
            <a:ext cx="21336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123313"/>
            <a:ext cx="4479750" cy="276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123325"/>
            <a:ext cx="4809036" cy="2611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979712" y="188640"/>
            <a:ext cx="69849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251288" y="865200"/>
            <a:ext cx="8785200" cy="54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A deeper analysis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91" name="Google Shape;191;p22"/>
          <p:cNvSpPr txBox="1"/>
          <p:nvPr>
            <p:ph idx="11" type="ftr"/>
          </p:nvPr>
        </p:nvSpPr>
        <p:spPr>
          <a:xfrm>
            <a:off x="107504" y="6597352"/>
            <a:ext cx="576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2"/>
          <p:cNvSpPr txBox="1"/>
          <p:nvPr>
            <p:ph idx="12" type="sldNum"/>
          </p:nvPr>
        </p:nvSpPr>
        <p:spPr>
          <a:xfrm>
            <a:off x="6902896" y="6597352"/>
            <a:ext cx="21336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3" name="Google Shape;19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2425" y="3428998"/>
            <a:ext cx="3830750" cy="2747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2"/>
          <p:cNvPicPr preferRelativeResize="0"/>
          <p:nvPr/>
        </p:nvPicPr>
        <p:blipFill rotWithShape="1">
          <a:blip r:embed="rId4">
            <a:alphaModFix/>
          </a:blip>
          <a:srcRect b="4961" l="2650" r="5941" t="0"/>
          <a:stretch/>
        </p:blipFill>
        <p:spPr>
          <a:xfrm>
            <a:off x="251300" y="1548900"/>
            <a:ext cx="4553224" cy="278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1979687" y="188640"/>
            <a:ext cx="69849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179400" y="836075"/>
            <a:ext cx="8785200" cy="56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Introduction</a:t>
            </a:r>
            <a:endParaRPr sz="2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>
                <a:solidFill>
                  <a:srgbClr val="000000"/>
                </a:solidFill>
              </a:rPr>
              <a:t>What are n-grams</a:t>
            </a:r>
            <a:endParaRPr>
              <a:solidFill>
                <a:srgbClr val="000000"/>
              </a:solidFill>
            </a:endParaRPr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>
                <a:solidFill>
                  <a:srgbClr val="000000"/>
                </a:solidFill>
              </a:rPr>
              <a:t>What we have done</a:t>
            </a:r>
            <a:endParaRPr>
              <a:solidFill>
                <a:srgbClr val="000000"/>
              </a:solidFill>
            </a:endParaRPr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>
                <a:solidFill>
                  <a:srgbClr val="000000"/>
                </a:solidFill>
              </a:rPr>
              <a:t>Hadoop &amp; Amazon Web Service (AWS)</a:t>
            </a:r>
            <a:endParaRPr sz="400">
              <a:solidFill>
                <a:srgbClr val="000000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rgbClr val="000000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Dataset</a:t>
            </a:r>
            <a:endParaRPr sz="2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Implementation</a:t>
            </a:r>
            <a:endParaRPr sz="2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>
                <a:solidFill>
                  <a:srgbClr val="000000"/>
                </a:solidFill>
              </a:rPr>
              <a:t>Sequential implementation</a:t>
            </a:r>
            <a:endParaRPr>
              <a:solidFill>
                <a:srgbClr val="000000"/>
              </a:solidFill>
            </a:endParaRPr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>
                <a:solidFill>
                  <a:srgbClr val="000000"/>
                </a:solidFill>
              </a:rPr>
              <a:t>Parallel implementation</a:t>
            </a:r>
            <a:endParaRPr>
              <a:solidFill>
                <a:srgbClr val="000000"/>
              </a:solidFill>
            </a:endParaRPr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>
                <a:solidFill>
                  <a:srgbClr val="000000"/>
                </a:solidFill>
              </a:rPr>
              <a:t>Distributed implementation</a:t>
            </a:r>
            <a:endParaRPr sz="400">
              <a:solidFill>
                <a:srgbClr val="000000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rgbClr val="000000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Results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>
                <a:solidFill>
                  <a:srgbClr val="000000"/>
                </a:solidFill>
              </a:rPr>
              <a:t>Test platform</a:t>
            </a:r>
            <a:endParaRPr>
              <a:solidFill>
                <a:srgbClr val="000000"/>
              </a:solidFill>
            </a:endParaRPr>
          </a:p>
          <a:p>
            <a:pPr indent="-355600" lvl="2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-US">
                <a:solidFill>
                  <a:srgbClr val="000000"/>
                </a:solidFill>
              </a:rPr>
              <a:t>Parallel implementation setup</a:t>
            </a:r>
            <a:endParaRPr>
              <a:solidFill>
                <a:srgbClr val="000000"/>
              </a:solidFill>
            </a:endParaRPr>
          </a:p>
          <a:p>
            <a:pPr indent="-355600" lvl="2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-US">
                <a:solidFill>
                  <a:srgbClr val="000000"/>
                </a:solidFill>
              </a:rPr>
              <a:t>AWS</a:t>
            </a:r>
            <a:endParaRPr>
              <a:solidFill>
                <a:srgbClr val="000000"/>
              </a:solidFill>
            </a:endParaRPr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>
                <a:solidFill>
                  <a:srgbClr val="000000"/>
                </a:solidFill>
              </a:rPr>
              <a:t>Tests</a:t>
            </a:r>
            <a:endParaRPr sz="4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rgbClr val="000000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Conclusions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97104" y="6597352"/>
            <a:ext cx="576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6902896" y="6597352"/>
            <a:ext cx="2133600" cy="1961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979712" y="188640"/>
            <a:ext cx="69849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179388" y="908050"/>
            <a:ext cx="8785200" cy="54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>
                <a:solidFill>
                  <a:srgbClr val="000000"/>
                </a:solidFill>
              </a:rPr>
              <a:t>C</a:t>
            </a:r>
            <a:r>
              <a:rPr lang="en-US">
                <a:solidFill>
                  <a:srgbClr val="000000"/>
                </a:solidFill>
              </a:rPr>
              <a:t>lassic case of Hadoop usage: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-US">
                <a:solidFill>
                  <a:srgbClr val="000000"/>
                </a:solidFill>
              </a:rPr>
              <a:t> perform local computations over huge amounts of input data while returning relatively small result set, which makes our case not suitable to be implemented with Hadoop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>
                <a:solidFill>
                  <a:srgbClr val="000000"/>
                </a:solidFill>
              </a:rPr>
              <a:t>A program for n-grams counting rather than writing them only, probably we would have been able to see the potential of this distributed technology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3"/>
          <p:cNvSpPr txBox="1"/>
          <p:nvPr>
            <p:ph idx="11" type="ftr"/>
          </p:nvPr>
        </p:nvSpPr>
        <p:spPr>
          <a:xfrm>
            <a:off x="92079" y="6661802"/>
            <a:ext cx="576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3"/>
          <p:cNvSpPr txBox="1"/>
          <p:nvPr>
            <p:ph idx="12" type="sldNum"/>
          </p:nvPr>
        </p:nvSpPr>
        <p:spPr>
          <a:xfrm>
            <a:off x="6902896" y="6597352"/>
            <a:ext cx="21336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1979712" y="188640"/>
            <a:ext cx="69849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179388" y="908050"/>
            <a:ext cx="8785200" cy="54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Thanks for the attention!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4"/>
          <p:cNvSpPr txBox="1"/>
          <p:nvPr>
            <p:ph idx="11" type="ftr"/>
          </p:nvPr>
        </p:nvSpPr>
        <p:spPr>
          <a:xfrm>
            <a:off x="107504" y="6597352"/>
            <a:ext cx="576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4"/>
          <p:cNvSpPr txBox="1"/>
          <p:nvPr>
            <p:ph idx="12" type="sldNum"/>
          </p:nvPr>
        </p:nvSpPr>
        <p:spPr>
          <a:xfrm>
            <a:off x="6902896" y="6597352"/>
            <a:ext cx="21336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6902896" y="6597352"/>
            <a:ext cx="2133600" cy="19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6"/>
          <p:cNvSpPr txBox="1"/>
          <p:nvPr>
            <p:ph type="title"/>
          </p:nvPr>
        </p:nvSpPr>
        <p:spPr>
          <a:xfrm>
            <a:off x="1979712" y="188640"/>
            <a:ext cx="6984900" cy="41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179388" y="908050"/>
            <a:ext cx="8785200" cy="547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>
                <a:solidFill>
                  <a:srgbClr val="000000"/>
                </a:solidFill>
              </a:rPr>
              <a:t>In this project, we realize a program which</a:t>
            </a:r>
            <a:r>
              <a:rPr lang="en-US">
                <a:solidFill>
                  <a:srgbClr val="000000"/>
                </a:solidFill>
              </a:rPr>
              <a:t> generates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b="1" lang="en-US">
                <a:solidFill>
                  <a:srgbClr val="000000"/>
                </a:solidFill>
              </a:rPr>
              <a:t>bigrams </a:t>
            </a:r>
            <a:r>
              <a:rPr lang="en-US">
                <a:solidFill>
                  <a:srgbClr val="000000"/>
                </a:solidFill>
              </a:rPr>
              <a:t>and </a:t>
            </a:r>
            <a:r>
              <a:rPr b="1" lang="en-US">
                <a:solidFill>
                  <a:srgbClr val="000000"/>
                </a:solidFill>
              </a:rPr>
              <a:t>trigrams </a:t>
            </a:r>
            <a:r>
              <a:rPr lang="en-US">
                <a:solidFill>
                  <a:srgbClr val="000000"/>
                </a:solidFill>
              </a:rPr>
              <a:t>with three different approaches: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>
                <a:solidFill>
                  <a:srgbClr val="000000"/>
                </a:solidFill>
              </a:rPr>
              <a:t>a </a:t>
            </a:r>
            <a:r>
              <a:rPr b="1" lang="en-US">
                <a:solidFill>
                  <a:srgbClr val="000000"/>
                </a:solidFill>
              </a:rPr>
              <a:t>sequential</a:t>
            </a:r>
            <a:r>
              <a:rPr lang="en-US">
                <a:solidFill>
                  <a:srgbClr val="000000"/>
                </a:solidFill>
              </a:rPr>
              <a:t> implementation (</a:t>
            </a:r>
            <a:r>
              <a:rPr lang="en-US">
                <a:solidFill>
                  <a:srgbClr val="000000"/>
                </a:solidFill>
              </a:rPr>
              <a:t>Java</a:t>
            </a:r>
            <a:r>
              <a:rPr lang="en-US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>
                <a:solidFill>
                  <a:srgbClr val="000000"/>
                </a:solidFill>
              </a:rPr>
              <a:t>a </a:t>
            </a:r>
            <a:r>
              <a:rPr b="1" lang="en-US">
                <a:solidFill>
                  <a:srgbClr val="000000"/>
                </a:solidFill>
              </a:rPr>
              <a:t>parallel</a:t>
            </a:r>
            <a:r>
              <a:rPr lang="en-US">
                <a:solidFill>
                  <a:srgbClr val="000000"/>
                </a:solidFill>
              </a:rPr>
              <a:t> implementation (Java threads)</a:t>
            </a:r>
            <a:endParaRPr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>
                <a:solidFill>
                  <a:srgbClr val="000000"/>
                </a:solidFill>
              </a:rPr>
              <a:t>a </a:t>
            </a:r>
            <a:r>
              <a:rPr b="1" lang="en-US">
                <a:solidFill>
                  <a:srgbClr val="000000"/>
                </a:solidFill>
              </a:rPr>
              <a:t>distributed </a:t>
            </a:r>
            <a:r>
              <a:rPr lang="en-US">
                <a:solidFill>
                  <a:srgbClr val="000000"/>
                </a:solidFill>
              </a:rPr>
              <a:t>implementation (Hadoop)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1979712" y="188640"/>
            <a:ext cx="69849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179388" y="908050"/>
            <a:ext cx="8785200" cy="54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What are n-grams?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An n-gram is a </a:t>
            </a:r>
            <a:r>
              <a:rPr b="1" lang="en-US">
                <a:solidFill>
                  <a:srgbClr val="000000"/>
                </a:solidFill>
              </a:rPr>
              <a:t>contiguos sequence</a:t>
            </a:r>
            <a:r>
              <a:rPr lang="en-US">
                <a:solidFill>
                  <a:srgbClr val="000000"/>
                </a:solidFill>
              </a:rPr>
              <a:t> of n items (letters, words, syllables or phonemes) from a given text or speech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Why?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-US">
                <a:solidFill>
                  <a:srgbClr val="000000"/>
                </a:solidFill>
              </a:rPr>
              <a:t>make new </a:t>
            </a:r>
            <a:r>
              <a:rPr b="1" lang="en-US">
                <a:solidFill>
                  <a:srgbClr val="000000"/>
                </a:solidFill>
              </a:rPr>
              <a:t>word predictions</a:t>
            </a:r>
            <a:endParaRPr b="1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-US">
                <a:solidFill>
                  <a:srgbClr val="000000"/>
                </a:solidFill>
              </a:rPr>
              <a:t>make </a:t>
            </a:r>
            <a:r>
              <a:rPr b="1" lang="en-US">
                <a:solidFill>
                  <a:srgbClr val="000000"/>
                </a:solidFill>
              </a:rPr>
              <a:t>spelling error corrections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 txBox="1"/>
          <p:nvPr>
            <p:ph idx="11" type="ftr"/>
          </p:nvPr>
        </p:nvSpPr>
        <p:spPr>
          <a:xfrm>
            <a:off x="107504" y="6597352"/>
            <a:ext cx="576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6902896" y="6597352"/>
            <a:ext cx="21336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type="title"/>
          </p:nvPr>
        </p:nvSpPr>
        <p:spPr>
          <a:xfrm>
            <a:off x="1979712" y="188640"/>
            <a:ext cx="69849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65" name="Google Shape;65;p8"/>
          <p:cNvSpPr txBox="1"/>
          <p:nvPr>
            <p:ph idx="1" type="body"/>
          </p:nvPr>
        </p:nvSpPr>
        <p:spPr>
          <a:xfrm>
            <a:off x="179388" y="908050"/>
            <a:ext cx="8785200" cy="54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Input output structure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 txBox="1"/>
          <p:nvPr>
            <p:ph idx="11" type="ftr"/>
          </p:nvPr>
        </p:nvSpPr>
        <p:spPr>
          <a:xfrm>
            <a:off x="183704" y="6597352"/>
            <a:ext cx="576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6902896" y="6597352"/>
            <a:ext cx="21336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8" name="Google Shape;6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113" y="1999306"/>
            <a:ext cx="6409775" cy="389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/>
          <p:nvPr>
            <p:ph type="title"/>
          </p:nvPr>
        </p:nvSpPr>
        <p:spPr>
          <a:xfrm>
            <a:off x="1979712" y="188640"/>
            <a:ext cx="69849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74" name="Google Shape;74;p9"/>
          <p:cNvSpPr txBox="1"/>
          <p:nvPr>
            <p:ph idx="1" type="body"/>
          </p:nvPr>
        </p:nvSpPr>
        <p:spPr>
          <a:xfrm>
            <a:off x="179388" y="908050"/>
            <a:ext cx="8785200" cy="54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Hadoop &amp; </a:t>
            </a:r>
            <a:r>
              <a:rPr lang="en-US"/>
              <a:t>Amazon Web Service (AWS)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107504" y="6597352"/>
            <a:ext cx="576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6902896" y="6597352"/>
            <a:ext cx="21336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7" name="Google Shape;7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200" y="1354100"/>
            <a:ext cx="8619599" cy="484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/>
          <p:nvPr>
            <p:ph type="title"/>
          </p:nvPr>
        </p:nvSpPr>
        <p:spPr>
          <a:xfrm>
            <a:off x="1979712" y="188640"/>
            <a:ext cx="69849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179388" y="908050"/>
            <a:ext cx="8785200" cy="54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We use: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>
                <a:solidFill>
                  <a:srgbClr val="000000"/>
                </a:solidFill>
              </a:rPr>
              <a:t>a collection of </a:t>
            </a:r>
            <a:r>
              <a:rPr b="1" lang="en-US">
                <a:solidFill>
                  <a:srgbClr val="000000"/>
                </a:solidFill>
              </a:rPr>
              <a:t>3000 books</a:t>
            </a:r>
            <a:r>
              <a:rPr lang="en-US">
                <a:solidFill>
                  <a:srgbClr val="000000"/>
                </a:solidFill>
              </a:rPr>
              <a:t> (</a:t>
            </a:r>
            <a:r>
              <a:rPr lang="en-US">
                <a:solidFill>
                  <a:schemeClr val="dk1"/>
                </a:solidFill>
              </a:rPr>
              <a:t>1.1  GB,</a:t>
            </a:r>
            <a:r>
              <a:rPr lang="en-US">
                <a:solidFill>
                  <a:srgbClr val="000000"/>
                </a:solidFill>
              </a:rPr>
              <a:t>from Gutemberg’s Project) and on the collection’s subsets:</a:t>
            </a:r>
            <a:endParaRPr sz="14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1" lang="en-US" sz="2400">
                <a:solidFill>
                  <a:schemeClr val="dk1"/>
                </a:solidFill>
              </a:rPr>
              <a:t>2000 </a:t>
            </a:r>
            <a:r>
              <a:rPr lang="en-US" sz="2400">
                <a:solidFill>
                  <a:schemeClr val="dk1"/>
                </a:solidFill>
              </a:rPr>
              <a:t>(abt 800 megabyte)</a:t>
            </a:r>
            <a:endParaRPr sz="2400">
              <a:solidFill>
                <a:schemeClr val="dk1"/>
              </a:solidFill>
            </a:endParaRPr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1" lang="en-US" sz="2400">
                <a:solidFill>
                  <a:schemeClr val="dk1"/>
                </a:solidFill>
              </a:rPr>
              <a:t>1000</a:t>
            </a:r>
            <a:r>
              <a:rPr lang="en-US" sz="2400">
                <a:solidFill>
                  <a:schemeClr val="dk1"/>
                </a:solidFill>
              </a:rPr>
              <a:t> (abt 400 megabyte)</a:t>
            </a:r>
            <a:endParaRPr sz="2400">
              <a:solidFill>
                <a:schemeClr val="dk1"/>
              </a:solidFill>
            </a:endParaRPr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1" lang="en-US" sz="2400">
                <a:solidFill>
                  <a:schemeClr val="dk1"/>
                </a:solidFill>
              </a:rPr>
              <a:t>500</a:t>
            </a:r>
            <a:r>
              <a:rPr lang="en-US" sz="2400">
                <a:solidFill>
                  <a:schemeClr val="dk1"/>
                </a:solidFill>
              </a:rPr>
              <a:t> (abt 80 megabyte)</a:t>
            </a:r>
            <a:endParaRPr sz="2400">
              <a:solidFill>
                <a:schemeClr val="dk1"/>
              </a:solidFill>
            </a:endParaRPr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1" lang="en-US" sz="2400">
                <a:solidFill>
                  <a:schemeClr val="dk1"/>
                </a:solidFill>
              </a:rPr>
              <a:t>150</a:t>
            </a:r>
            <a:r>
              <a:rPr lang="en-US" sz="2400">
                <a:solidFill>
                  <a:schemeClr val="dk1"/>
                </a:solidFill>
              </a:rPr>
              <a:t> (abt 50 megabyte)</a:t>
            </a:r>
            <a:endParaRPr sz="2400">
              <a:solidFill>
                <a:schemeClr val="dk1"/>
              </a:solidFill>
            </a:endParaRPr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1" lang="en-US" sz="2400">
                <a:solidFill>
                  <a:schemeClr val="dk1"/>
                </a:solidFill>
              </a:rPr>
              <a:t>100</a:t>
            </a:r>
            <a:r>
              <a:rPr lang="en-US" sz="2400">
                <a:solidFill>
                  <a:schemeClr val="dk1"/>
                </a:solidFill>
              </a:rPr>
              <a:t> (abt 40 megabyte)</a:t>
            </a:r>
            <a:endParaRPr sz="2400">
              <a:solidFill>
                <a:schemeClr val="dk1"/>
              </a:solidFill>
            </a:endParaRPr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1" lang="en-US" sz="2400">
                <a:solidFill>
                  <a:schemeClr val="dk1"/>
                </a:solidFill>
              </a:rPr>
              <a:t>50</a:t>
            </a:r>
            <a:r>
              <a:rPr lang="en-US" sz="2400">
                <a:solidFill>
                  <a:schemeClr val="dk1"/>
                </a:solidFill>
              </a:rPr>
              <a:t> (abt 20 megabyte)</a:t>
            </a:r>
            <a:endParaRPr sz="14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The size of each book is about</a:t>
            </a:r>
            <a:r>
              <a:rPr b="1" lang="en-US">
                <a:solidFill>
                  <a:schemeClr val="dk1"/>
                </a:solidFill>
              </a:rPr>
              <a:t> 360 KB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4" name="Google Shape;84;p10"/>
          <p:cNvSpPr txBox="1"/>
          <p:nvPr>
            <p:ph idx="11" type="ftr"/>
          </p:nvPr>
        </p:nvSpPr>
        <p:spPr>
          <a:xfrm>
            <a:off x="107504" y="6597352"/>
            <a:ext cx="576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0"/>
          <p:cNvSpPr txBox="1"/>
          <p:nvPr>
            <p:ph idx="12" type="sldNum"/>
          </p:nvPr>
        </p:nvSpPr>
        <p:spPr>
          <a:xfrm>
            <a:off x="6902896" y="6597352"/>
            <a:ext cx="21336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type="title"/>
          </p:nvPr>
        </p:nvSpPr>
        <p:spPr>
          <a:xfrm>
            <a:off x="1979712" y="188640"/>
            <a:ext cx="69849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>
            <a:off x="0" y="940350"/>
            <a:ext cx="8892600" cy="55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Sequential implementation</a:t>
            </a:r>
            <a:endParaRPr/>
          </a:p>
        </p:txBody>
      </p:sp>
      <p:sp>
        <p:nvSpPr>
          <p:cNvPr id="92" name="Google Shape;92;p11"/>
          <p:cNvSpPr txBox="1"/>
          <p:nvPr>
            <p:ph idx="11" type="ftr"/>
          </p:nvPr>
        </p:nvSpPr>
        <p:spPr>
          <a:xfrm>
            <a:off x="107504" y="6597352"/>
            <a:ext cx="576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6902896" y="6597352"/>
            <a:ext cx="21336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4" name="Google Shape;94;p11"/>
          <p:cNvPicPr preferRelativeResize="0"/>
          <p:nvPr/>
        </p:nvPicPr>
        <p:blipFill rotWithShape="1">
          <a:blip r:embed="rId3">
            <a:alphaModFix/>
          </a:blip>
          <a:srcRect b="0" l="0" r="0" t="3558"/>
          <a:stretch/>
        </p:blipFill>
        <p:spPr>
          <a:xfrm>
            <a:off x="2051965" y="1426925"/>
            <a:ext cx="6115311" cy="508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title"/>
          </p:nvPr>
        </p:nvSpPr>
        <p:spPr>
          <a:xfrm>
            <a:off x="1979712" y="188640"/>
            <a:ext cx="69849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100" name="Google Shape;100;p12"/>
          <p:cNvSpPr txBox="1"/>
          <p:nvPr>
            <p:ph idx="1" type="body"/>
          </p:nvPr>
        </p:nvSpPr>
        <p:spPr>
          <a:xfrm>
            <a:off x="179388" y="908050"/>
            <a:ext cx="8785200" cy="54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Parallel implementation</a:t>
            </a:r>
            <a:endParaRPr/>
          </a:p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107504" y="6597352"/>
            <a:ext cx="576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6902896" y="6597352"/>
            <a:ext cx="21336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3" name="Google Shape;10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875" y="1927863"/>
            <a:ext cx="7216251" cy="406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nifi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