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PT Sans Narrow"/>
      <p:regular r:id="rId46"/>
      <p:bold r:id="rId47"/>
    </p:embeddedFont>
    <p:embeddedFont>
      <p:font typeface="Source Code Pro"/>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6" roundtripDataSignature="AMtx7mhD1urERkVpo/6neVeL3pugYON6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TSansNarrow-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regular.fntdata"/><Relationship Id="rId47" Type="http://schemas.openxmlformats.org/officeDocument/2006/relationships/font" Target="fonts/PTSansNarrow-bold.fntdata"/><Relationship Id="rId49"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Italic.fntdata"/><Relationship Id="rId50" Type="http://schemas.openxmlformats.org/officeDocument/2006/relationships/font" Target="fonts/SourceCodePro-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6.xml"/><Relationship Id="rId55" Type="http://schemas.openxmlformats.org/officeDocument/2006/relationships/font" Target="fonts/OpenSans-boldItalic.fntdata"/><Relationship Id="rId10" Type="http://schemas.openxmlformats.org/officeDocument/2006/relationships/slide" Target="slides/slide5.xml"/><Relationship Id="rId54"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5255998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5255998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5255998e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d5255998e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5255998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d5255998e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5255998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d5255998e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5255998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d5255998e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5255998e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d5255998e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5255998e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d5255998e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5255998e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d5255998e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5255998ee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d5255998ee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5255998e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d5255998ee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5255998ee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d5255998ee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5255998e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d5255998ee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5255998ee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d5255998ee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5255998e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d5255998ee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5255998ee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d5255998ee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5255998e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d5255998e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5255998e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d5255998e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5255998ee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d5255998ee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5255998ee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d5255998ee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5255998ee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d5255998ee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5255998ee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d5255998ee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5255998ee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d5255998ee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5255998ee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d5255998ee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5255998ee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d5255998ee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5255998ee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d5255998ee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5255998e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5255998e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5368d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5368d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5"/>
          <p:cNvGrpSpPr/>
          <p:nvPr/>
        </p:nvGrpSpPr>
        <p:grpSpPr>
          <a:xfrm>
            <a:off x="1004144" y="1022025"/>
            <a:ext cx="7136668" cy="152400"/>
            <a:chOff x="1346429" y="1011300"/>
            <a:chExt cx="6452100" cy="152400"/>
          </a:xfrm>
        </p:grpSpPr>
        <p:cxnSp>
          <p:nvCxnSpPr>
            <p:cNvPr id="13" name="Google Shape;13;p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5"/>
          <p:cNvGrpSpPr/>
          <p:nvPr/>
        </p:nvGrpSpPr>
        <p:grpSpPr>
          <a:xfrm>
            <a:off x="1004151" y="3969100"/>
            <a:ext cx="7136668" cy="152400"/>
            <a:chOff x="1346435" y="3969088"/>
            <a:chExt cx="6452100" cy="152400"/>
          </a:xfrm>
        </p:grpSpPr>
        <p:cxnSp>
          <p:nvCxnSpPr>
            <p:cNvPr id="16" name="Google Shape;16;p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2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2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1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2"/>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2"/>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2"/>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3"/>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postman.com/downloads/" TargetMode="Externa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eveloper.mozilla.org/es/docs/Web/HTTP/Status" TargetMode="External"/><Relationship Id="rId4" Type="http://schemas.openxmlformats.org/officeDocument/2006/relationships/hyperlink" Target="https://www.w3schools.com/tags/ref_httpmessages.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s"/>
              <a:t>Programación 2</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s"/>
              <a:t>API REST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GET con parámetros</a:t>
            </a:r>
            <a:endParaRPr/>
          </a:p>
        </p:txBody>
      </p:sp>
      <p:sp>
        <p:nvSpPr>
          <p:cNvPr id="122" name="Google Shape;122;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3" name="Google Shape;123;p9"/>
          <p:cNvPicPr preferRelativeResize="0"/>
          <p:nvPr/>
        </p:nvPicPr>
        <p:blipFill rotWithShape="1">
          <a:blip r:embed="rId3">
            <a:alphaModFix/>
          </a:blip>
          <a:srcRect b="0" l="0" r="0" t="0"/>
          <a:stretch/>
        </p:blipFill>
        <p:spPr>
          <a:xfrm>
            <a:off x="0" y="1342227"/>
            <a:ext cx="9144000" cy="35595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POST (crear) </a:t>
            </a:r>
            <a:endParaRPr/>
          </a:p>
        </p:txBody>
      </p:sp>
      <p:sp>
        <p:nvSpPr>
          <p:cNvPr id="129" name="Google Shape;129;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0" name="Google Shape;130;p10"/>
          <p:cNvPicPr preferRelativeResize="0"/>
          <p:nvPr/>
        </p:nvPicPr>
        <p:blipFill rotWithShape="1">
          <a:blip r:embed="rId3">
            <a:alphaModFix/>
          </a:blip>
          <a:srcRect b="0" l="0" r="0" t="0"/>
          <a:stretch/>
        </p:blipFill>
        <p:spPr>
          <a:xfrm>
            <a:off x="311700" y="1105600"/>
            <a:ext cx="8359592" cy="387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PUT (modificar)</a:t>
            </a:r>
            <a:endParaRPr/>
          </a:p>
        </p:txBody>
      </p:sp>
      <p:sp>
        <p:nvSpPr>
          <p:cNvPr id="136" name="Google Shape;136;p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7" name="Google Shape;137;p11"/>
          <p:cNvPicPr preferRelativeResize="0"/>
          <p:nvPr/>
        </p:nvPicPr>
        <p:blipFill rotWithShape="1">
          <a:blip r:embed="rId3">
            <a:alphaModFix/>
          </a:blip>
          <a:srcRect b="0" l="0" r="0" t="0"/>
          <a:stretch/>
        </p:blipFill>
        <p:spPr>
          <a:xfrm>
            <a:off x="311700" y="1152425"/>
            <a:ext cx="8286750"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DELETE (borrar)</a:t>
            </a:r>
            <a:endParaRPr/>
          </a:p>
        </p:txBody>
      </p:sp>
      <p:sp>
        <p:nvSpPr>
          <p:cNvPr id="143" name="Google Shape;143;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4" name="Google Shape;144;p12"/>
          <p:cNvPicPr preferRelativeResize="0"/>
          <p:nvPr/>
        </p:nvPicPr>
        <p:blipFill rotWithShape="1">
          <a:blip r:embed="rId3">
            <a:alphaModFix/>
          </a:blip>
          <a:srcRect b="0" l="0" r="0" t="0"/>
          <a:stretch/>
        </p:blipFill>
        <p:spPr>
          <a:xfrm>
            <a:off x="495838" y="1266313"/>
            <a:ext cx="7343775" cy="374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Convención de nombres</a:t>
            </a:r>
            <a:endParaRPr/>
          </a:p>
        </p:txBody>
      </p:sp>
      <p:sp>
        <p:nvSpPr>
          <p:cNvPr id="150" name="Google Shape;150;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1" name="Google Shape;151;p13"/>
          <p:cNvPicPr preferRelativeResize="0"/>
          <p:nvPr/>
        </p:nvPicPr>
        <p:blipFill rotWithShape="1">
          <a:blip r:embed="rId3">
            <a:alphaModFix/>
          </a:blip>
          <a:srcRect b="0" l="0" r="0" t="0"/>
          <a:stretch/>
        </p:blipFill>
        <p:spPr>
          <a:xfrm>
            <a:off x="0" y="1200347"/>
            <a:ext cx="9144001" cy="36412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d5255998ee_0_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t>
            </a:r>
            <a:r>
              <a:rPr lang="es"/>
              <a:t>Cómo</a:t>
            </a:r>
            <a:r>
              <a:rPr lang="es"/>
              <a:t> lo vamos a implementar?</a:t>
            </a:r>
            <a:endParaRPr/>
          </a:p>
        </p:txBody>
      </p:sp>
      <p:sp>
        <p:nvSpPr>
          <p:cNvPr id="157" name="Google Shape;157;g2d5255998ee_0_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8" name="Google Shape;158;g2d5255998ee_0_0"/>
          <p:cNvPicPr preferRelativeResize="0"/>
          <p:nvPr/>
        </p:nvPicPr>
        <p:blipFill>
          <a:blip r:embed="rId3">
            <a:alphaModFix/>
          </a:blip>
          <a:stretch>
            <a:fillRect/>
          </a:stretch>
        </p:blipFill>
        <p:spPr>
          <a:xfrm>
            <a:off x="1628775" y="1965175"/>
            <a:ext cx="588645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d5255998ee_0_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¿Qué es Flask?</a:t>
            </a:r>
            <a:endParaRPr/>
          </a:p>
        </p:txBody>
      </p:sp>
      <p:sp>
        <p:nvSpPr>
          <p:cNvPr id="164" name="Google Shape;164;g2d5255998ee_0_5"/>
          <p:cNvSpPr txBox="1"/>
          <p:nvPr>
            <p:ph idx="1" type="body"/>
          </p:nvPr>
        </p:nvSpPr>
        <p:spPr>
          <a:xfrm>
            <a:off x="311700" y="1266325"/>
            <a:ext cx="8520600" cy="375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Flask es un “micro” Framework escrito en Python y concebido para facilitar el desarrollo de Aplicaciones Web bajo el patrón MVC (Modelo - Vista - Controlador).</a:t>
            </a:r>
            <a:endParaRPr/>
          </a:p>
          <a:p>
            <a:pPr indent="0" lvl="0" marL="0" rtl="0" algn="l">
              <a:lnSpc>
                <a:spcPct val="115000"/>
              </a:lnSpc>
              <a:spcBef>
                <a:spcPts val="1200"/>
              </a:spcBef>
              <a:spcAft>
                <a:spcPts val="1200"/>
              </a:spcAft>
              <a:buSzPts val="1800"/>
              <a:buNone/>
            </a:pPr>
            <a:r>
              <a:rPr lang="es"/>
              <a:t>La palabra “micro” no significa que sirva para proyectos pequeños o que nos permita hacer páginas web pequeñas sino que al instalar Flask tenemos solamente las herramientas necesarias para crear una aplicación web funcional pero si se necesita en algún momento una nueva funcionalidad hay un conjunto muy grande extensiones (plugins) que se pueden instalar con Flask que le van dotando de funcionalidad.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d5255998ee_0_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Patrón MVC</a:t>
            </a:r>
            <a:endParaRPr/>
          </a:p>
        </p:txBody>
      </p:sp>
      <p:sp>
        <p:nvSpPr>
          <p:cNvPr id="170" name="Google Shape;170;g2d5255998ee_0_10"/>
          <p:cNvSpPr txBox="1"/>
          <p:nvPr>
            <p:ph idx="1" type="body"/>
          </p:nvPr>
        </p:nvSpPr>
        <p:spPr>
          <a:xfrm>
            <a:off x="311700" y="1266325"/>
            <a:ext cx="8520600" cy="349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El patrón MVC es una manera o una forma de trabajar que permite diferenciar y separar responsabilidades en tres capas: </a:t>
            </a:r>
            <a:endParaRPr/>
          </a:p>
          <a:p>
            <a:pPr indent="-342900" lvl="0" marL="457200" rtl="0" algn="l">
              <a:lnSpc>
                <a:spcPct val="115000"/>
              </a:lnSpc>
              <a:spcBef>
                <a:spcPts val="1200"/>
              </a:spcBef>
              <a:spcAft>
                <a:spcPts val="0"/>
              </a:spcAft>
              <a:buSzPts val="1800"/>
              <a:buChar char="●"/>
            </a:pPr>
            <a:r>
              <a:rPr lang="es"/>
              <a:t>El modelo de datos (los datos que van a tener en la App que normalmente están guardados en BD) y la manipulación de éstos.</a:t>
            </a:r>
            <a:endParaRPr/>
          </a:p>
          <a:p>
            <a:pPr indent="-342900" lvl="0" marL="457200" rtl="0" algn="l">
              <a:lnSpc>
                <a:spcPct val="115000"/>
              </a:lnSpc>
              <a:spcBef>
                <a:spcPts val="0"/>
              </a:spcBef>
              <a:spcAft>
                <a:spcPts val="0"/>
              </a:spcAft>
              <a:buSzPts val="1800"/>
              <a:buChar char="●"/>
            </a:pPr>
            <a:r>
              <a:rPr lang="es"/>
              <a:t>La vista (página HTML o la representación de los datos).</a:t>
            </a:r>
            <a:endParaRPr/>
          </a:p>
          <a:p>
            <a:pPr indent="-342900" lvl="0" marL="457200" rtl="0" algn="l">
              <a:lnSpc>
                <a:spcPct val="115000"/>
              </a:lnSpc>
              <a:spcBef>
                <a:spcPts val="0"/>
              </a:spcBef>
              <a:spcAft>
                <a:spcPts val="0"/>
              </a:spcAft>
              <a:buSzPts val="1800"/>
              <a:buChar char="●"/>
            </a:pPr>
            <a:r>
              <a:rPr lang="es"/>
              <a:t>El controlador (donde se gestiona las peticiones de la app web).</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
              <a:t>Esta organización del código en tres capas separadas permite que el proyecto se mantenga modular, limpio y escalable.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d5255998ee_0_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Qué es un Framework?</a:t>
            </a:r>
            <a:endParaRPr/>
          </a:p>
        </p:txBody>
      </p:sp>
      <p:sp>
        <p:nvSpPr>
          <p:cNvPr id="176" name="Google Shape;176;g2d5255998ee_0_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Actualmente en el desarrollo moderno de aplicaciones web se utilizan distintos Frameworks que son herramientas que nos dan un esquema de trabajo y una serie de utilidades y funciones que nos facilita y nos abstrae de la construcción de páginas web dinámicas.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d5255998ee_0_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Ventajas de usar un Framework</a:t>
            </a:r>
            <a:endParaRPr/>
          </a:p>
        </p:txBody>
      </p:sp>
      <p:sp>
        <p:nvSpPr>
          <p:cNvPr id="182" name="Google Shape;182;g2d5255998ee_0_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Proporciona una estructura del proyecto, es decir, todas las Apps que estén construidas con Flask van a tener los mismos elementos y los mismos ficheros.</a:t>
            </a:r>
            <a:endParaRPr/>
          </a:p>
          <a:p>
            <a:pPr indent="-342900" lvl="0" marL="457200" rtl="0" algn="l">
              <a:lnSpc>
                <a:spcPct val="115000"/>
              </a:lnSpc>
              <a:spcBef>
                <a:spcPts val="0"/>
              </a:spcBef>
              <a:spcAft>
                <a:spcPts val="0"/>
              </a:spcAft>
              <a:buSzPts val="1800"/>
              <a:buChar char="●"/>
            </a:pPr>
            <a:r>
              <a:rPr lang="es"/>
              <a:t>Facilita la colaboración.</a:t>
            </a:r>
            <a:endParaRPr/>
          </a:p>
          <a:p>
            <a:pPr indent="-342900" lvl="0" marL="457200" rtl="0" algn="l">
              <a:lnSpc>
                <a:spcPct val="115000"/>
              </a:lnSpc>
              <a:spcBef>
                <a:spcPts val="0"/>
              </a:spcBef>
              <a:spcAft>
                <a:spcPts val="0"/>
              </a:spcAft>
              <a:buSzPts val="1800"/>
              <a:buChar char="●"/>
            </a:pPr>
            <a:r>
              <a:rPr lang="es"/>
              <a:t>Es fácil encontrar bibliotecas adaptadas al Framework.</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3" name="Google Shape;73;p2"/>
          <p:cNvSpPr txBox="1"/>
          <p:nvPr>
            <p:ph idx="1" type="body"/>
          </p:nvPr>
        </p:nvSpPr>
        <p:spPr>
          <a:xfrm>
            <a:off x="311700" y="1266325"/>
            <a:ext cx="8520600" cy="374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Representational State Transfer es un modelo de arquitectura de software orientado a construir servicios web escalables conforme a una serie de buenas prácticas.</a:t>
            </a:r>
            <a:endParaRPr/>
          </a:p>
          <a:p>
            <a:pPr indent="0" lvl="0" marL="0" rtl="0" algn="l">
              <a:lnSpc>
                <a:spcPct val="115000"/>
              </a:lnSpc>
              <a:spcBef>
                <a:spcPts val="1200"/>
              </a:spcBef>
              <a:spcAft>
                <a:spcPts val="0"/>
              </a:spcAft>
              <a:buSzPts val="1800"/>
              <a:buNone/>
            </a:pPr>
            <a:r>
              <a:rPr lang="es"/>
              <a:t>Las principales son:</a:t>
            </a:r>
            <a:endParaRPr/>
          </a:p>
          <a:p>
            <a:pPr indent="-342900" lvl="0" marL="457200" rtl="0" algn="l">
              <a:lnSpc>
                <a:spcPct val="115000"/>
              </a:lnSpc>
              <a:spcBef>
                <a:spcPts val="1200"/>
              </a:spcBef>
              <a:spcAft>
                <a:spcPts val="0"/>
              </a:spcAft>
              <a:buSzPts val="1800"/>
              <a:buChar char="●"/>
            </a:pPr>
            <a:r>
              <a:rPr lang="es"/>
              <a:t>Separación de responsabilidades en modelo </a:t>
            </a:r>
            <a:r>
              <a:rPr b="1" lang="es"/>
              <a:t>cliente y servidor</a:t>
            </a:r>
            <a:r>
              <a:rPr lang="es"/>
              <a:t>. (Separa la interfaz de usuario y la lógica del servidor)</a:t>
            </a:r>
            <a:endParaRPr/>
          </a:p>
          <a:p>
            <a:pPr indent="-342900" lvl="0" marL="457200" rtl="0" algn="l">
              <a:lnSpc>
                <a:spcPct val="115000"/>
              </a:lnSpc>
              <a:spcBef>
                <a:spcPts val="0"/>
              </a:spcBef>
              <a:spcAft>
                <a:spcPts val="0"/>
              </a:spcAft>
              <a:buSzPts val="1800"/>
              <a:buChar char="●"/>
            </a:pPr>
            <a:r>
              <a:rPr lang="es"/>
              <a:t>Modelo en base a </a:t>
            </a:r>
            <a:r>
              <a:rPr b="1" lang="es"/>
              <a:t>recursos</a:t>
            </a:r>
            <a:r>
              <a:rPr lang="es"/>
              <a:t> identificados en forma unívoca y homogénea.</a:t>
            </a:r>
            <a:endParaRPr/>
          </a:p>
          <a:p>
            <a:pPr indent="-342900" lvl="0" marL="457200" rtl="0" algn="l">
              <a:lnSpc>
                <a:spcPct val="115000"/>
              </a:lnSpc>
              <a:spcBef>
                <a:spcPts val="0"/>
              </a:spcBef>
              <a:spcAft>
                <a:spcPts val="0"/>
              </a:spcAft>
              <a:buSzPts val="1800"/>
              <a:buChar char="●"/>
            </a:pPr>
            <a:r>
              <a:rPr lang="es"/>
              <a:t>Operaciones atómicas </a:t>
            </a:r>
            <a:r>
              <a:rPr b="1" lang="es"/>
              <a:t>sin estado</a:t>
            </a:r>
            <a:r>
              <a:rPr lang="es"/>
              <a:t>. </a:t>
            </a:r>
            <a:endParaRPr/>
          </a:p>
          <a:p>
            <a:pPr indent="-342900" lvl="0" marL="457200" rtl="0" algn="l">
              <a:lnSpc>
                <a:spcPct val="115000"/>
              </a:lnSpc>
              <a:spcBef>
                <a:spcPts val="0"/>
              </a:spcBef>
              <a:spcAft>
                <a:spcPts val="0"/>
              </a:spcAft>
              <a:buSzPts val="1800"/>
              <a:buChar char="●"/>
            </a:pPr>
            <a:r>
              <a:rPr lang="es"/>
              <a:t>Conjunto de operaciones acotado: </a:t>
            </a:r>
            <a:r>
              <a:rPr b="1" lang="es"/>
              <a:t>CRUD</a:t>
            </a:r>
            <a:r>
              <a:rPr lang="es"/>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d5255998ee_0_25"/>
          <p:cNvSpPr txBox="1"/>
          <p:nvPr>
            <p:ph type="title"/>
          </p:nvPr>
        </p:nvSpPr>
        <p:spPr>
          <a:xfrm>
            <a:off x="148250" y="102125"/>
            <a:ext cx="86841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Entornos virtuales</a:t>
            </a:r>
            <a:endParaRPr/>
          </a:p>
        </p:txBody>
      </p:sp>
      <p:sp>
        <p:nvSpPr>
          <p:cNvPr id="188" name="Google Shape;188;g2d5255998ee_0_25"/>
          <p:cNvSpPr txBox="1"/>
          <p:nvPr>
            <p:ph idx="1" type="body"/>
          </p:nvPr>
        </p:nvSpPr>
        <p:spPr>
          <a:xfrm>
            <a:off x="100450" y="777200"/>
            <a:ext cx="8985000" cy="4232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17647"/>
              <a:buNone/>
            </a:pPr>
            <a:r>
              <a:rPr lang="es"/>
              <a:t>Es recomendable utilizar entornos virtuales para los siguientes proyectos en los que tendremos que instalar librerías.</a:t>
            </a:r>
            <a:endParaRPr/>
          </a:p>
          <a:p>
            <a:pPr indent="0" lvl="0" marL="0" rtl="0" algn="l">
              <a:lnSpc>
                <a:spcPct val="115000"/>
              </a:lnSpc>
              <a:spcBef>
                <a:spcPts val="1200"/>
              </a:spcBef>
              <a:spcAft>
                <a:spcPts val="0"/>
              </a:spcAft>
              <a:buSzPct val="117647"/>
              <a:buNone/>
            </a:pPr>
            <a:r>
              <a:rPr lang="es"/>
              <a:t>De esta forma cada proyecto tendrá su entorno virtual con las librerías que necesita y evitaremos conflictos entre los distintos proyectos por las distintas versiones de las librerías que pueden llegar a requerir.</a:t>
            </a:r>
            <a:endParaRPr/>
          </a:p>
          <a:p>
            <a:pPr indent="0" lvl="0" marL="0" rtl="0" algn="l">
              <a:lnSpc>
                <a:spcPct val="115000"/>
              </a:lnSpc>
              <a:spcBef>
                <a:spcPts val="1200"/>
              </a:spcBef>
              <a:spcAft>
                <a:spcPts val="0"/>
              </a:spcAft>
              <a:buSzPct val="117647"/>
              <a:buNone/>
            </a:pPr>
            <a:r>
              <a:rPr lang="es"/>
              <a:t>Los entornos virtuales son grupos independientes de bibliotecas de Python, uno para cada proyecto. Los paquetes instalados para un proyecto no afectarán a otros proyectos ni a los paquetes del sistema operativo.</a:t>
            </a:r>
            <a:endParaRPr/>
          </a:p>
          <a:p>
            <a:pPr indent="0" lvl="0" marL="0" rtl="0" algn="l">
              <a:lnSpc>
                <a:spcPct val="115000"/>
              </a:lnSpc>
              <a:spcBef>
                <a:spcPts val="1200"/>
              </a:spcBef>
              <a:spcAft>
                <a:spcPts val="0"/>
              </a:spcAft>
              <a:buSzPct val="117647"/>
              <a:buNone/>
            </a:pPr>
            <a:r>
              <a:rPr lang="es"/>
              <a:t>Python viene incluido con el módulo </a:t>
            </a:r>
            <a:r>
              <a:rPr b="1" lang="es">
                <a:solidFill>
                  <a:schemeClr val="accent5"/>
                </a:solidFill>
              </a:rPr>
              <a:t>venv</a:t>
            </a:r>
            <a:r>
              <a:rPr lang="es">
                <a:solidFill>
                  <a:schemeClr val="accent5"/>
                </a:solidFill>
              </a:rPr>
              <a:t> </a:t>
            </a:r>
            <a:r>
              <a:rPr lang="es"/>
              <a:t>para crear entornos virtuales.</a:t>
            </a:r>
            <a:endParaRPr/>
          </a:p>
          <a:p>
            <a:pPr indent="0" lvl="0" marL="0" rtl="0" algn="l">
              <a:lnSpc>
                <a:spcPct val="115000"/>
              </a:lnSpc>
              <a:spcBef>
                <a:spcPts val="1200"/>
              </a:spcBef>
              <a:spcAft>
                <a:spcPts val="0"/>
              </a:spcAft>
              <a:buSzPct val="117647"/>
              <a:buNone/>
            </a:pPr>
            <a:r>
              <a:rPr lang="es"/>
              <a:t>Para crear un entorno virtual en python nos posicionamos con la terminal en la carpeta donde desarrollaremos el proyecto y ejecutamos:</a:t>
            </a:r>
            <a:endParaRPr/>
          </a:p>
          <a:p>
            <a:pPr indent="0" lvl="0" marL="0" rtl="0" algn="l">
              <a:lnSpc>
                <a:spcPct val="115000"/>
              </a:lnSpc>
              <a:spcBef>
                <a:spcPts val="1200"/>
              </a:spcBef>
              <a:spcAft>
                <a:spcPts val="0"/>
              </a:spcAft>
              <a:buSzPct val="117647"/>
              <a:buNone/>
            </a:pPr>
            <a:r>
              <a:rPr b="1" lang="es">
                <a:solidFill>
                  <a:srgbClr val="0000FF"/>
                </a:solidFill>
                <a:latin typeface="Courier New"/>
                <a:ea typeface="Courier New"/>
                <a:cs typeface="Courier New"/>
                <a:sym typeface="Courier New"/>
              </a:rPr>
              <a:t>python -m venv &lt;nombre_carpeta_entorno_virtual&gt;</a:t>
            </a:r>
            <a:endParaRPr b="1">
              <a:solidFill>
                <a:srgbClr val="0000FF"/>
              </a:solidFill>
              <a:latin typeface="Courier New"/>
              <a:ea typeface="Courier New"/>
              <a:cs typeface="Courier New"/>
              <a:sym typeface="Courier New"/>
            </a:endParaRPr>
          </a:p>
          <a:p>
            <a:pPr indent="0" lvl="0" marL="0" rtl="0" algn="l">
              <a:lnSpc>
                <a:spcPct val="115000"/>
              </a:lnSpc>
              <a:spcBef>
                <a:spcPts val="1200"/>
              </a:spcBef>
              <a:spcAft>
                <a:spcPts val="1200"/>
              </a:spcAft>
              <a:buSzPct val="117647"/>
              <a:buNone/>
            </a:pPr>
            <a:r>
              <a:rPr b="1" lang="es">
                <a:solidFill>
                  <a:srgbClr val="0000FF"/>
                </a:solidFill>
                <a:latin typeface="Courier New"/>
                <a:ea typeface="Courier New"/>
                <a:cs typeface="Courier New"/>
                <a:sym typeface="Courier New"/>
              </a:rPr>
              <a:t>ej.: </a:t>
            </a:r>
            <a:r>
              <a:rPr b="1" lang="es">
                <a:solidFill>
                  <a:schemeClr val="accent5"/>
                </a:solidFill>
                <a:latin typeface="Courier New"/>
                <a:ea typeface="Courier New"/>
                <a:cs typeface="Courier New"/>
                <a:sym typeface="Courier New"/>
              </a:rPr>
              <a:t> python -m venv .venv</a:t>
            </a:r>
            <a:r>
              <a:rPr b="1" lang="es">
                <a:solidFill>
                  <a:srgbClr val="0000FF"/>
                </a:solidFill>
                <a:latin typeface="Courier New"/>
                <a:ea typeface="Courier New"/>
                <a:cs typeface="Courier New"/>
                <a:sym typeface="Courier New"/>
              </a:rPr>
              <a:t> </a:t>
            </a:r>
            <a:r>
              <a:rPr b="1" lang="es">
                <a:solidFill>
                  <a:srgbClr val="FFFFFF"/>
                </a:solidFill>
                <a:highlight>
                  <a:srgbClr val="000000"/>
                </a:highlight>
                <a:latin typeface="Courier New"/>
                <a:ea typeface="Courier New"/>
                <a:cs typeface="Courier New"/>
                <a:sym typeface="Courier New"/>
              </a:rPr>
              <a:t>  </a:t>
            </a:r>
            <a:endParaRPr b="1">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d5255998ee_0_30"/>
          <p:cNvSpPr txBox="1"/>
          <p:nvPr>
            <p:ph type="title"/>
          </p:nvPr>
        </p:nvSpPr>
        <p:spPr>
          <a:xfrm>
            <a:off x="147225" y="819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Entornos virtuales - activación</a:t>
            </a:r>
            <a:endParaRPr/>
          </a:p>
        </p:txBody>
      </p:sp>
      <p:sp>
        <p:nvSpPr>
          <p:cNvPr id="194" name="Google Shape;194;g2d5255998ee_0_30"/>
          <p:cNvSpPr txBox="1"/>
          <p:nvPr>
            <p:ph idx="1" type="body"/>
          </p:nvPr>
        </p:nvSpPr>
        <p:spPr>
          <a:xfrm>
            <a:off x="108100" y="1007950"/>
            <a:ext cx="8913000" cy="398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Si el comando anterior se ejecutó sin errores, sólo nos queda activar el entorno virtual ejecutando el script “activate”:</a:t>
            </a:r>
            <a:endParaRPr/>
          </a:p>
          <a:p>
            <a:pPr indent="0" lvl="0" marL="0" rtl="0" algn="l">
              <a:lnSpc>
                <a:spcPct val="130000"/>
              </a:lnSpc>
              <a:spcBef>
                <a:spcPts val="1200"/>
              </a:spcBef>
              <a:spcAft>
                <a:spcPts val="0"/>
              </a:spcAft>
              <a:buSzPts val="1800"/>
              <a:buNone/>
            </a:pPr>
            <a:r>
              <a:rPr lang="es">
                <a:solidFill>
                  <a:srgbClr val="3E4349"/>
                </a:solidFill>
                <a:latin typeface="Courier New"/>
                <a:ea typeface="Courier New"/>
                <a:cs typeface="Courier New"/>
                <a:sym typeface="Courier New"/>
              </a:rPr>
              <a:t>cmd: </a:t>
            </a:r>
            <a:r>
              <a:rPr lang="es">
                <a:solidFill>
                  <a:srgbClr val="FFFF00"/>
                </a:solidFill>
                <a:highlight>
                  <a:srgbClr val="000000"/>
                </a:highlight>
                <a:latin typeface="Courier New"/>
                <a:ea typeface="Courier New"/>
                <a:cs typeface="Courier New"/>
                <a:sym typeface="Courier New"/>
              </a:rPr>
              <a:t>.venv\Scripts\activate</a:t>
            </a:r>
            <a:endParaRPr>
              <a:solidFill>
                <a:srgbClr val="FFFF00"/>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es"/>
              <a:t>Si no nos permite ejecutar scripts podemos modificar la política de ejecución de scripts en la carpeta indicada mediante el siguiente comando:</a:t>
            </a:r>
            <a:endParaRPr/>
          </a:p>
          <a:p>
            <a:pPr indent="0" lvl="0" marL="0" rtl="0" algn="l">
              <a:lnSpc>
                <a:spcPct val="115000"/>
              </a:lnSpc>
              <a:spcBef>
                <a:spcPts val="1200"/>
              </a:spcBef>
              <a:spcAft>
                <a:spcPts val="0"/>
              </a:spcAft>
              <a:buSzPts val="1800"/>
              <a:buNone/>
            </a:pPr>
            <a:r>
              <a:rPr lang="es">
                <a:solidFill>
                  <a:srgbClr val="FFFF00"/>
                </a:solidFill>
                <a:highlight>
                  <a:srgbClr val="000000"/>
                </a:highlight>
                <a:latin typeface="Courier New"/>
                <a:ea typeface="Courier New"/>
                <a:cs typeface="Courier New"/>
                <a:sym typeface="Courier New"/>
              </a:rPr>
              <a:t>Set-ExecutionPolicy</a:t>
            </a:r>
            <a:r>
              <a:rPr lang="es">
                <a:solidFill>
                  <a:srgbClr val="FFFFFF"/>
                </a:solidFill>
                <a:highlight>
                  <a:srgbClr val="000000"/>
                </a:highlight>
                <a:latin typeface="Courier New"/>
                <a:ea typeface="Courier New"/>
                <a:cs typeface="Courier New"/>
                <a:sym typeface="Courier New"/>
              </a:rPr>
              <a:t> RemoteSigned </a:t>
            </a:r>
            <a:r>
              <a:rPr lang="es">
                <a:solidFill>
                  <a:srgbClr val="CCCCCC"/>
                </a:solidFill>
                <a:highlight>
                  <a:srgbClr val="000000"/>
                </a:highlight>
                <a:latin typeface="Courier New"/>
                <a:ea typeface="Courier New"/>
                <a:cs typeface="Courier New"/>
                <a:sym typeface="Courier New"/>
              </a:rPr>
              <a:t>-Scope</a:t>
            </a:r>
            <a:r>
              <a:rPr lang="es">
                <a:solidFill>
                  <a:srgbClr val="FFFFFF"/>
                </a:solidFill>
                <a:highlight>
                  <a:srgbClr val="000000"/>
                </a:highlight>
                <a:latin typeface="Courier New"/>
                <a:ea typeface="Courier New"/>
                <a:cs typeface="Courier New"/>
                <a:sym typeface="Courier New"/>
              </a:rPr>
              <a:t> CurrentUser</a:t>
            </a:r>
            <a:endParaRPr>
              <a:solidFill>
                <a:srgbClr val="FFFFFF"/>
              </a:solidFill>
              <a:highlight>
                <a:srgbClr val="000000"/>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es"/>
              <a:t>Una vez activado el entorno virtual, veremos la terminal del VSCode de la siguiente forma:</a:t>
            </a:r>
            <a:endParaRPr/>
          </a:p>
          <a:p>
            <a:pPr indent="0" lvl="0" marL="0" rtl="0" algn="l">
              <a:lnSpc>
                <a:spcPct val="115000"/>
              </a:lnSpc>
              <a:spcBef>
                <a:spcPts val="1200"/>
              </a:spcBef>
              <a:spcAft>
                <a:spcPts val="1200"/>
              </a:spcAft>
              <a:buSzPts val="1800"/>
              <a:buNone/>
            </a:pPr>
            <a:r>
              <a:t/>
            </a:r>
            <a:endParaRPr/>
          </a:p>
        </p:txBody>
      </p:sp>
      <p:pic>
        <p:nvPicPr>
          <p:cNvPr id="195" name="Google Shape;195;g2d5255998ee_0_30"/>
          <p:cNvPicPr preferRelativeResize="0"/>
          <p:nvPr/>
        </p:nvPicPr>
        <p:blipFill rotWithShape="1">
          <a:blip r:embed="rId3">
            <a:alphaModFix/>
          </a:blip>
          <a:srcRect b="0" l="0" r="0" t="0"/>
          <a:stretch/>
        </p:blipFill>
        <p:spPr>
          <a:xfrm>
            <a:off x="2923600" y="4224350"/>
            <a:ext cx="2306900" cy="469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d5255998ee_0_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Instalar Flask</a:t>
            </a:r>
            <a:endParaRPr/>
          </a:p>
        </p:txBody>
      </p:sp>
      <p:sp>
        <p:nvSpPr>
          <p:cNvPr id="201" name="Google Shape;201;g2d5255998ee_0_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Una vez creado y activado el entorno virtual para el desarrollo, procedemos a instalar Flask con el gestor de paquetes de python:</a:t>
            </a:r>
            <a:endParaRPr/>
          </a:p>
          <a:p>
            <a:pPr indent="0" lvl="0" marL="0" rtl="0" algn="l">
              <a:lnSpc>
                <a:spcPct val="130000"/>
              </a:lnSpc>
              <a:spcBef>
                <a:spcPts val="1200"/>
              </a:spcBef>
              <a:spcAft>
                <a:spcPts val="0"/>
              </a:spcAft>
              <a:buSzPts val="1800"/>
              <a:buNone/>
            </a:pPr>
            <a:r>
              <a:rPr b="1" lang="es" sz="1600">
                <a:solidFill>
                  <a:schemeClr val="accent5"/>
                </a:solidFill>
                <a:latin typeface="Courier New"/>
                <a:ea typeface="Courier New"/>
                <a:cs typeface="Courier New"/>
                <a:sym typeface="Courier New"/>
              </a:rPr>
              <a:t>pip install Flask</a:t>
            </a:r>
            <a:endParaRPr b="1" sz="1600">
              <a:solidFill>
                <a:schemeClr val="accent5"/>
              </a:solidFill>
              <a:latin typeface="Courier New"/>
              <a:ea typeface="Courier New"/>
              <a:cs typeface="Courier New"/>
              <a:sym typeface="Courier New"/>
            </a:endParaRPr>
          </a:p>
          <a:p>
            <a:pPr indent="0" lvl="0" marL="0" rtl="0" algn="l">
              <a:lnSpc>
                <a:spcPct val="130000"/>
              </a:lnSpc>
              <a:spcBef>
                <a:spcPts val="0"/>
              </a:spcBef>
              <a:spcAft>
                <a:spcPts val="0"/>
              </a:spcAft>
              <a:buSzPts val="1800"/>
              <a:buNone/>
            </a:pPr>
            <a:r>
              <a:t/>
            </a:r>
            <a:endParaRPr sz="1600">
              <a:solidFill>
                <a:srgbClr val="3E4349"/>
              </a:solidFill>
              <a:latin typeface="Courier New"/>
              <a:ea typeface="Courier New"/>
              <a:cs typeface="Courier New"/>
              <a:sym typeface="Courier New"/>
            </a:endParaRPr>
          </a:p>
          <a:p>
            <a:pPr indent="0" lvl="0" marL="0" rtl="0" algn="l">
              <a:lnSpc>
                <a:spcPct val="130000"/>
              </a:lnSpc>
              <a:spcBef>
                <a:spcPts val="0"/>
              </a:spcBef>
              <a:spcAft>
                <a:spcPts val="0"/>
              </a:spcAft>
              <a:buSzPts val="1800"/>
              <a:buNone/>
            </a:pPr>
            <a:r>
              <a:rPr lang="es" sz="1600">
                <a:solidFill>
                  <a:srgbClr val="3E4349"/>
                </a:solidFill>
                <a:latin typeface="Courier New"/>
                <a:ea typeface="Courier New"/>
                <a:cs typeface="Courier New"/>
                <a:sym typeface="Courier New"/>
              </a:rPr>
              <a:t>Crear nuestro primer archivo </a:t>
            </a:r>
            <a:r>
              <a:rPr b="1" lang="es" sz="1600">
                <a:solidFill>
                  <a:schemeClr val="accent5"/>
                </a:solidFill>
                <a:latin typeface="Courier New"/>
                <a:ea typeface="Courier New"/>
                <a:cs typeface="Courier New"/>
                <a:sym typeface="Courier New"/>
              </a:rPr>
              <a:t>app.py</a:t>
            </a:r>
            <a:endParaRPr b="1" sz="1600">
              <a:solidFill>
                <a:schemeClr val="accent5"/>
              </a:solidFill>
              <a:latin typeface="Courier New"/>
              <a:ea typeface="Courier New"/>
              <a:cs typeface="Courier New"/>
              <a:sym typeface="Courier New"/>
            </a:endParaRPr>
          </a:p>
          <a:p>
            <a:pPr indent="0" lvl="0" marL="0" rtl="0" algn="l">
              <a:lnSpc>
                <a:spcPct val="130000"/>
              </a:lnSpc>
              <a:spcBef>
                <a:spcPts val="0"/>
              </a:spcBef>
              <a:spcAft>
                <a:spcPts val="0"/>
              </a:spcAft>
              <a:buSzPts val="1800"/>
              <a:buNone/>
            </a:pPr>
            <a:r>
              <a:t/>
            </a:r>
            <a:endParaRPr sz="1600">
              <a:solidFill>
                <a:srgbClr val="3E4349"/>
              </a:solidFill>
              <a:latin typeface="Courier New"/>
              <a:ea typeface="Courier New"/>
              <a:cs typeface="Courier New"/>
              <a:sym typeface="Courier New"/>
            </a:endParaRPr>
          </a:p>
          <a:p>
            <a:pPr indent="0" lvl="0" marL="0" rtl="0" algn="l">
              <a:lnSpc>
                <a:spcPct val="130000"/>
              </a:lnSpc>
              <a:spcBef>
                <a:spcPts val="0"/>
              </a:spcBef>
              <a:spcAft>
                <a:spcPts val="0"/>
              </a:spcAft>
              <a:buSzPts val="1800"/>
              <a:buNone/>
            </a:pPr>
            <a:r>
              <a:rPr lang="es" sz="1600">
                <a:solidFill>
                  <a:srgbClr val="3E4349"/>
                </a:solidFill>
                <a:latin typeface="Courier New"/>
                <a:ea typeface="Courier New"/>
                <a:cs typeface="Courier New"/>
                <a:sym typeface="Courier New"/>
              </a:rPr>
              <a:t>ejecutar el siguiente comando para setear la variable de entorno y poder levantar el proyecto desde la consola:</a:t>
            </a:r>
            <a:endParaRPr sz="1600">
              <a:solidFill>
                <a:srgbClr val="3E4349"/>
              </a:solidFill>
              <a:latin typeface="Courier New"/>
              <a:ea typeface="Courier New"/>
              <a:cs typeface="Courier New"/>
              <a:sym typeface="Courier New"/>
            </a:endParaRPr>
          </a:p>
          <a:p>
            <a:pPr indent="0" lvl="0" marL="0" rtl="0" algn="l">
              <a:lnSpc>
                <a:spcPct val="130000"/>
              </a:lnSpc>
              <a:spcBef>
                <a:spcPts val="0"/>
              </a:spcBef>
              <a:spcAft>
                <a:spcPts val="0"/>
              </a:spcAft>
              <a:buSzPts val="1800"/>
              <a:buNone/>
            </a:pPr>
            <a:r>
              <a:rPr b="1" lang="es" sz="1600">
                <a:solidFill>
                  <a:schemeClr val="accent5"/>
                </a:solidFill>
                <a:latin typeface="Courier New"/>
                <a:ea typeface="Courier New"/>
                <a:cs typeface="Courier New"/>
                <a:sym typeface="Courier New"/>
              </a:rPr>
              <a:t>set FLASK_APP=app.py</a:t>
            </a:r>
            <a:endParaRPr b="1" sz="1600">
              <a:solidFill>
                <a:schemeClr val="accent5"/>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d5255998ee_0_41"/>
          <p:cNvSpPr txBox="1"/>
          <p:nvPr>
            <p:ph type="title"/>
          </p:nvPr>
        </p:nvSpPr>
        <p:spPr>
          <a:xfrm>
            <a:off x="311700" y="8195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Añadir codigo a app.py</a:t>
            </a:r>
            <a:endParaRPr/>
          </a:p>
        </p:txBody>
      </p:sp>
      <p:sp>
        <p:nvSpPr>
          <p:cNvPr id="207" name="Google Shape;207;g2d5255998ee_0_41"/>
          <p:cNvSpPr txBox="1"/>
          <p:nvPr>
            <p:ph idx="1" type="body"/>
          </p:nvPr>
        </p:nvSpPr>
        <p:spPr>
          <a:xfrm>
            <a:off x="311700" y="789355"/>
            <a:ext cx="8520600" cy="27270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es">
                <a:solidFill>
                  <a:srgbClr val="C586C0"/>
                </a:solidFill>
                <a:latin typeface="Courier New"/>
                <a:ea typeface="Courier New"/>
                <a:cs typeface="Courier New"/>
                <a:sym typeface="Courier New"/>
              </a:rPr>
              <a:t>from</a:t>
            </a:r>
            <a:r>
              <a:rPr lang="es">
                <a:solidFill>
                  <a:srgbClr val="CCCCCC"/>
                </a:solidFill>
                <a:latin typeface="Courier New"/>
                <a:ea typeface="Courier New"/>
                <a:cs typeface="Courier New"/>
                <a:sym typeface="Courier New"/>
              </a:rPr>
              <a:t> </a:t>
            </a:r>
            <a:r>
              <a:rPr lang="es">
                <a:solidFill>
                  <a:srgbClr val="4EC9B0"/>
                </a:solidFill>
                <a:latin typeface="Courier New"/>
                <a:ea typeface="Courier New"/>
                <a:cs typeface="Courier New"/>
                <a:sym typeface="Courier New"/>
              </a:rPr>
              <a:t>flask</a:t>
            </a:r>
            <a:r>
              <a:rPr lang="es">
                <a:solidFill>
                  <a:srgbClr val="CCCCCC"/>
                </a:solidFill>
                <a:latin typeface="Courier New"/>
                <a:ea typeface="Courier New"/>
                <a:cs typeface="Courier New"/>
                <a:sym typeface="Courier New"/>
              </a:rPr>
              <a:t> </a:t>
            </a:r>
            <a:r>
              <a:rPr lang="es">
                <a:solidFill>
                  <a:srgbClr val="C586C0"/>
                </a:solidFill>
                <a:latin typeface="Courier New"/>
                <a:ea typeface="Courier New"/>
                <a:cs typeface="Courier New"/>
                <a:sym typeface="Courier New"/>
              </a:rPr>
              <a:t>import</a:t>
            </a:r>
            <a:r>
              <a:rPr lang="es">
                <a:solidFill>
                  <a:srgbClr val="CCCCCC"/>
                </a:solidFill>
                <a:latin typeface="Courier New"/>
                <a:ea typeface="Courier New"/>
                <a:cs typeface="Courier New"/>
                <a:sym typeface="Courier New"/>
              </a:rPr>
              <a:t> </a:t>
            </a:r>
            <a:r>
              <a:rPr lang="es">
                <a:solidFill>
                  <a:srgbClr val="4EC9B0"/>
                </a:solidFill>
                <a:latin typeface="Courier New"/>
                <a:ea typeface="Courier New"/>
                <a:cs typeface="Courier New"/>
                <a:sym typeface="Courier New"/>
              </a:rPr>
              <a:t>Flask</a:t>
            </a:r>
            <a:endParaRPr>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t/>
            </a:r>
            <a:endParaRPr sz="70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a:solidFill>
                  <a:srgbClr val="9CDCFE"/>
                </a:solidFill>
                <a:latin typeface="Courier New"/>
                <a:ea typeface="Courier New"/>
                <a:cs typeface="Courier New"/>
                <a:sym typeface="Courier New"/>
              </a:rPr>
              <a:t>app</a:t>
            </a:r>
            <a:r>
              <a:rPr lang="es">
                <a:solidFill>
                  <a:srgbClr val="CCCCCC"/>
                </a:solidFill>
                <a:latin typeface="Courier New"/>
                <a:ea typeface="Courier New"/>
                <a:cs typeface="Courier New"/>
                <a:sym typeface="Courier New"/>
              </a:rPr>
              <a:t> </a:t>
            </a:r>
            <a:r>
              <a:rPr lang="es">
                <a:solidFill>
                  <a:srgbClr val="D4D4D4"/>
                </a:solidFill>
                <a:latin typeface="Courier New"/>
                <a:ea typeface="Courier New"/>
                <a:cs typeface="Courier New"/>
                <a:sym typeface="Courier New"/>
              </a:rPr>
              <a:t>=</a:t>
            </a:r>
            <a:r>
              <a:rPr lang="es">
                <a:solidFill>
                  <a:srgbClr val="CCCCCC"/>
                </a:solidFill>
                <a:latin typeface="Courier New"/>
                <a:ea typeface="Courier New"/>
                <a:cs typeface="Courier New"/>
                <a:sym typeface="Courier New"/>
              </a:rPr>
              <a:t> </a:t>
            </a:r>
            <a:r>
              <a:rPr lang="es">
                <a:solidFill>
                  <a:srgbClr val="4EC9B0"/>
                </a:solidFill>
                <a:latin typeface="Courier New"/>
                <a:ea typeface="Courier New"/>
                <a:cs typeface="Courier New"/>
                <a:sym typeface="Courier New"/>
              </a:rPr>
              <a:t>Flask</a:t>
            </a:r>
            <a:r>
              <a:rPr lang="es">
                <a:solidFill>
                  <a:srgbClr val="CCCCCC"/>
                </a:solidFill>
                <a:latin typeface="Courier New"/>
                <a:ea typeface="Courier New"/>
                <a:cs typeface="Courier New"/>
                <a:sym typeface="Courier New"/>
              </a:rPr>
              <a:t>(</a:t>
            </a:r>
            <a:r>
              <a:rPr lang="es">
                <a:solidFill>
                  <a:srgbClr val="9CDCFE"/>
                </a:solidFill>
                <a:latin typeface="Courier New"/>
                <a:ea typeface="Courier New"/>
                <a:cs typeface="Courier New"/>
                <a:sym typeface="Courier New"/>
              </a:rPr>
              <a:t>__name__</a:t>
            </a:r>
            <a:r>
              <a:rPr lang="es">
                <a:solidFill>
                  <a:srgbClr val="CCCCCC"/>
                </a:solidFill>
                <a:latin typeface="Courier New"/>
                <a:ea typeface="Courier New"/>
                <a:cs typeface="Courier New"/>
                <a:sym typeface="Courier New"/>
              </a:rPr>
              <a:t>) </a:t>
            </a:r>
            <a:r>
              <a:rPr lang="es">
                <a:solidFill>
                  <a:srgbClr val="6A9955"/>
                </a:solidFill>
                <a:latin typeface="Courier New"/>
                <a:ea typeface="Courier New"/>
                <a:cs typeface="Courier New"/>
                <a:sym typeface="Courier New"/>
              </a:rPr>
              <a:t>#creamos una instancia de la clase Flask</a:t>
            </a:r>
            <a:endParaRPr sz="24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t/>
            </a:r>
            <a:endParaRPr sz="7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a:solidFill>
                  <a:srgbClr val="DCDCAA"/>
                </a:solidFill>
                <a:latin typeface="Courier New"/>
                <a:ea typeface="Courier New"/>
                <a:cs typeface="Courier New"/>
                <a:sym typeface="Courier New"/>
              </a:rPr>
              <a:t>@</a:t>
            </a:r>
            <a:r>
              <a:rPr lang="es">
                <a:solidFill>
                  <a:srgbClr val="9CDCFE"/>
                </a:solidFill>
                <a:latin typeface="Courier New"/>
                <a:ea typeface="Courier New"/>
                <a:cs typeface="Courier New"/>
                <a:sym typeface="Courier New"/>
              </a:rPr>
              <a:t>app</a:t>
            </a:r>
            <a:r>
              <a:rPr lang="es">
                <a:solidFill>
                  <a:srgbClr val="DCDCAA"/>
                </a:solidFill>
                <a:latin typeface="Courier New"/>
                <a:ea typeface="Courier New"/>
                <a:cs typeface="Courier New"/>
                <a:sym typeface="Courier New"/>
              </a:rPr>
              <a:t>.route</a:t>
            </a:r>
            <a:r>
              <a:rPr lang="es">
                <a:solidFill>
                  <a:srgbClr val="CCCCCC"/>
                </a:solidFill>
                <a:latin typeface="Courier New"/>
                <a:ea typeface="Courier New"/>
                <a:cs typeface="Courier New"/>
                <a:sym typeface="Courier New"/>
              </a:rPr>
              <a:t>(</a:t>
            </a:r>
            <a:r>
              <a:rPr lang="es">
                <a:solidFill>
                  <a:srgbClr val="CE9178"/>
                </a:solidFill>
                <a:latin typeface="Courier New"/>
                <a:ea typeface="Courier New"/>
                <a:cs typeface="Courier New"/>
                <a:sym typeface="Courier New"/>
              </a:rPr>
              <a:t>'/'</a:t>
            </a:r>
            <a:r>
              <a:rPr lang="es">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a:solidFill>
                  <a:srgbClr val="569CD6"/>
                </a:solidFill>
                <a:latin typeface="Courier New"/>
                <a:ea typeface="Courier New"/>
                <a:cs typeface="Courier New"/>
                <a:sym typeface="Courier New"/>
              </a:rPr>
              <a:t>def</a:t>
            </a:r>
            <a:r>
              <a:rPr lang="es">
                <a:solidFill>
                  <a:srgbClr val="CCCCCC"/>
                </a:solidFill>
                <a:latin typeface="Courier New"/>
                <a:ea typeface="Courier New"/>
                <a:cs typeface="Courier New"/>
                <a:sym typeface="Courier New"/>
              </a:rPr>
              <a:t> </a:t>
            </a:r>
            <a:r>
              <a:rPr lang="es">
                <a:solidFill>
                  <a:srgbClr val="DCDCAA"/>
                </a:solidFill>
                <a:latin typeface="Courier New"/>
                <a:ea typeface="Courier New"/>
                <a:cs typeface="Courier New"/>
                <a:sym typeface="Courier New"/>
              </a:rPr>
              <a:t>index</a:t>
            </a:r>
            <a:r>
              <a:rPr lang="es">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s">
                <a:solidFill>
                  <a:srgbClr val="CCCCCC"/>
                </a:solidFill>
                <a:latin typeface="Courier New"/>
                <a:ea typeface="Courier New"/>
                <a:cs typeface="Courier New"/>
                <a:sym typeface="Courier New"/>
              </a:rPr>
              <a:t>    </a:t>
            </a:r>
            <a:r>
              <a:rPr lang="es">
                <a:solidFill>
                  <a:srgbClr val="C586C0"/>
                </a:solidFill>
                <a:latin typeface="Courier New"/>
                <a:ea typeface="Courier New"/>
                <a:cs typeface="Courier New"/>
                <a:sym typeface="Courier New"/>
              </a:rPr>
              <a:t>return</a:t>
            </a:r>
            <a:r>
              <a:rPr lang="es">
                <a:solidFill>
                  <a:srgbClr val="CCCCCC"/>
                </a:solidFill>
                <a:latin typeface="Courier New"/>
                <a:ea typeface="Courier New"/>
                <a:cs typeface="Courier New"/>
                <a:sym typeface="Courier New"/>
              </a:rPr>
              <a:t> </a:t>
            </a:r>
            <a:r>
              <a:rPr lang="es">
                <a:solidFill>
                  <a:srgbClr val="CE9178"/>
                </a:solidFill>
                <a:latin typeface="Courier New"/>
                <a:ea typeface="Courier New"/>
                <a:cs typeface="Courier New"/>
                <a:sym typeface="Courier New"/>
              </a:rPr>
              <a:t>'&lt;h1&gt;Hola!&lt;/h1&gt;'</a:t>
            </a:r>
            <a:endParaRPr sz="2000"/>
          </a:p>
        </p:txBody>
      </p:sp>
      <p:sp>
        <p:nvSpPr>
          <p:cNvPr id="208" name="Google Shape;208;g2d5255998ee_0_41"/>
          <p:cNvSpPr txBox="1"/>
          <p:nvPr/>
        </p:nvSpPr>
        <p:spPr>
          <a:xfrm>
            <a:off x="311700" y="3466800"/>
            <a:ext cx="8216700" cy="14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chemeClr val="dk2"/>
                </a:solidFill>
                <a:latin typeface="Open Sans"/>
                <a:ea typeface="Open Sans"/>
                <a:cs typeface="Open Sans"/>
                <a:sym typeface="Open Sans"/>
              </a:rPr>
              <a:t>Alternativas para ejecutar:</a:t>
            </a:r>
            <a:endParaRPr b="0" i="0" sz="1800" u="none" cap="none" strike="noStrike">
              <a:solidFill>
                <a:schemeClr val="dk2"/>
              </a:solidFill>
              <a:latin typeface="Open Sans"/>
              <a:ea typeface="Open Sans"/>
              <a:cs typeface="Open Sans"/>
              <a:sym typeface="Open Sans"/>
            </a:endParaRPr>
          </a:p>
          <a:p>
            <a:pPr indent="-342900" lvl="0" marL="457200" marR="0" rtl="0" algn="l">
              <a:lnSpc>
                <a:spcPct val="115000"/>
              </a:lnSpc>
              <a:spcBef>
                <a:spcPts val="1200"/>
              </a:spcBef>
              <a:spcAft>
                <a:spcPts val="0"/>
              </a:spcAft>
              <a:buClr>
                <a:schemeClr val="dk2"/>
              </a:buClr>
              <a:buSzPts val="1800"/>
              <a:buFont typeface="Open Sans"/>
              <a:buAutoNum type="arabicParenR"/>
            </a:pPr>
            <a:r>
              <a:rPr b="0" i="0" lang="es" sz="1800" u="none" cap="none" strike="noStrike">
                <a:solidFill>
                  <a:schemeClr val="dk2"/>
                </a:solidFill>
                <a:latin typeface="Open Sans"/>
                <a:ea typeface="Open Sans"/>
                <a:cs typeface="Open Sans"/>
                <a:sym typeface="Open Sans"/>
              </a:rPr>
              <a:t>Ejecutar el comando </a:t>
            </a:r>
            <a:r>
              <a:rPr b="1" i="0" lang="es" sz="1800" u="none" cap="none" strike="noStrike">
                <a:solidFill>
                  <a:schemeClr val="dk2"/>
                </a:solidFill>
                <a:latin typeface="Open Sans"/>
                <a:ea typeface="Open Sans"/>
                <a:cs typeface="Open Sans"/>
                <a:sym typeface="Open Sans"/>
              </a:rPr>
              <a:t>flask run </a:t>
            </a:r>
            <a:r>
              <a:rPr b="0" i="0" lang="es" sz="1800" u="none" cap="none" strike="noStrike">
                <a:solidFill>
                  <a:schemeClr val="dk2"/>
                </a:solidFill>
                <a:latin typeface="Open Sans"/>
                <a:ea typeface="Open Sans"/>
                <a:cs typeface="Open Sans"/>
                <a:sym typeface="Open Sans"/>
              </a:rPr>
              <a:t>(opcional modo debug: </a:t>
            </a:r>
            <a:r>
              <a:rPr b="1" i="0" lang="es" sz="1800" u="none" cap="none" strike="noStrike">
                <a:solidFill>
                  <a:schemeClr val="dk2"/>
                </a:solidFill>
                <a:latin typeface="Open Sans"/>
                <a:ea typeface="Open Sans"/>
                <a:cs typeface="Open Sans"/>
                <a:sym typeface="Open Sans"/>
              </a:rPr>
              <a:t>--debug</a:t>
            </a:r>
            <a:r>
              <a:rPr b="0" i="0" lang="es" sz="1800" u="none" cap="none" strike="noStrike">
                <a:solidFill>
                  <a:schemeClr val="dk2"/>
                </a:solidFill>
                <a:latin typeface="Open Sans"/>
                <a:ea typeface="Open Sans"/>
                <a:cs typeface="Open Sans"/>
                <a:sym typeface="Open Sans"/>
              </a:rPr>
              <a:t>)</a:t>
            </a:r>
            <a:endParaRPr b="0" i="0" sz="1800" u="none" cap="none" strike="noStrike">
              <a:solidFill>
                <a:schemeClr val="dk2"/>
              </a:solidFill>
              <a:latin typeface="Open Sans"/>
              <a:ea typeface="Open Sans"/>
              <a:cs typeface="Open Sans"/>
              <a:sym typeface="Open Sans"/>
            </a:endParaRPr>
          </a:p>
          <a:p>
            <a:pPr indent="-342900" lvl="0" marL="457200" marR="0" rtl="0" algn="l">
              <a:lnSpc>
                <a:spcPct val="115000"/>
              </a:lnSpc>
              <a:spcBef>
                <a:spcPts val="0"/>
              </a:spcBef>
              <a:spcAft>
                <a:spcPts val="0"/>
              </a:spcAft>
              <a:buClr>
                <a:schemeClr val="dk2"/>
              </a:buClr>
              <a:buSzPts val="1800"/>
              <a:buFont typeface="Open Sans"/>
              <a:buAutoNum type="arabicParenR"/>
            </a:pPr>
            <a:r>
              <a:rPr b="0" i="0" lang="es" sz="1800" u="none" cap="none" strike="noStrike">
                <a:solidFill>
                  <a:schemeClr val="dk2"/>
                </a:solidFill>
                <a:latin typeface="Open Sans"/>
                <a:ea typeface="Open Sans"/>
                <a:cs typeface="Open Sans"/>
                <a:sym typeface="Open Sans"/>
              </a:rPr>
              <a:t>Agregar </a:t>
            </a:r>
            <a:r>
              <a:rPr b="1" i="0" lang="es" sz="1800" u="none" cap="none" strike="noStrike">
                <a:solidFill>
                  <a:schemeClr val="dk2"/>
                </a:solidFill>
                <a:latin typeface="Open Sans"/>
                <a:ea typeface="Open Sans"/>
                <a:cs typeface="Open Sans"/>
                <a:sym typeface="Open Sans"/>
              </a:rPr>
              <a:t>app.run</a:t>
            </a:r>
            <a:r>
              <a:rPr b="0" i="0" lang="es" sz="1800" u="none" cap="none" strike="noStrike">
                <a:solidFill>
                  <a:schemeClr val="dk2"/>
                </a:solidFill>
                <a:latin typeface="Open Sans"/>
                <a:ea typeface="Open Sans"/>
                <a:cs typeface="Open Sans"/>
                <a:sym typeface="Open Sans"/>
              </a:rPr>
              <a:t> en el código condicionado para ejecutarse cuando se ejecuta el archivo como programa principal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d5255998ee_0_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14" name="Google Shape;214;g2d5255998ee_0_4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arenR"/>
            </a:pPr>
            <a:r>
              <a:rPr lang="es"/>
              <a:t>comando flask run</a:t>
            </a:r>
            <a:endParaRPr/>
          </a:p>
        </p:txBody>
      </p:sp>
      <p:pic>
        <p:nvPicPr>
          <p:cNvPr id="215" name="Google Shape;215;g2d5255998ee_0_47"/>
          <p:cNvPicPr preferRelativeResize="0"/>
          <p:nvPr/>
        </p:nvPicPr>
        <p:blipFill rotWithShape="1">
          <a:blip r:embed="rId3">
            <a:alphaModFix/>
          </a:blip>
          <a:srcRect b="0" l="0" r="0" t="0"/>
          <a:stretch/>
        </p:blipFill>
        <p:spPr>
          <a:xfrm>
            <a:off x="0" y="1732161"/>
            <a:ext cx="9143999" cy="26534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d5255998ee_0_53"/>
          <p:cNvSpPr txBox="1"/>
          <p:nvPr>
            <p:ph idx="1" type="body"/>
          </p:nvPr>
        </p:nvSpPr>
        <p:spPr>
          <a:xfrm>
            <a:off x="172400" y="98325"/>
            <a:ext cx="8520600" cy="4965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946"/>
              <a:buNone/>
            </a:pPr>
            <a:r>
              <a:rPr lang="es"/>
              <a:t>2) app.run(debug=True)</a:t>
            </a:r>
            <a:endParaRPr/>
          </a:p>
          <a:p>
            <a:pPr indent="0" lvl="0" marL="0" rtl="0" algn="l">
              <a:lnSpc>
                <a:spcPct val="115000"/>
              </a:lnSpc>
              <a:spcBef>
                <a:spcPts val="1200"/>
              </a:spcBef>
              <a:spcAft>
                <a:spcPts val="0"/>
              </a:spcAft>
              <a:buSzPts val="1946"/>
              <a:buNone/>
            </a:pPr>
            <a:r>
              <a:t/>
            </a:r>
            <a:endParaRPr/>
          </a:p>
          <a:p>
            <a:pPr indent="0" lvl="0" marL="0" rtl="0" algn="l">
              <a:lnSpc>
                <a:spcPct val="115000"/>
              </a:lnSpc>
              <a:spcBef>
                <a:spcPts val="1200"/>
              </a:spcBef>
              <a:spcAft>
                <a:spcPts val="0"/>
              </a:spcAft>
              <a:buSzPts val="1946"/>
              <a:buNone/>
            </a:pPr>
            <a:r>
              <a:t/>
            </a:r>
            <a:endParaRPr/>
          </a:p>
          <a:p>
            <a:pPr indent="0" lvl="0" marL="0" rtl="0" algn="l">
              <a:lnSpc>
                <a:spcPct val="115000"/>
              </a:lnSpc>
              <a:spcBef>
                <a:spcPts val="1200"/>
              </a:spcBef>
              <a:spcAft>
                <a:spcPts val="0"/>
              </a:spcAft>
              <a:buSzPts val="1946"/>
              <a:buNone/>
            </a:pPr>
            <a:r>
              <a:rPr b="1" i="1" lang="es">
                <a:solidFill>
                  <a:schemeClr val="accent5"/>
                </a:solidFill>
              </a:rPr>
              <a:t>debug=True</a:t>
            </a:r>
            <a:r>
              <a:rPr lang="es"/>
              <a:t> nos proporcionará información detallada sobre errores, restablecerá el servidor cada vez que se detecte un cambio en el código, etc.</a:t>
            </a:r>
            <a:endParaRPr/>
          </a:p>
          <a:p>
            <a:pPr indent="0" lvl="0" marL="0" rtl="0" algn="l">
              <a:lnSpc>
                <a:spcPct val="115000"/>
              </a:lnSpc>
              <a:spcBef>
                <a:spcPts val="1200"/>
              </a:spcBef>
              <a:spcAft>
                <a:spcPts val="0"/>
              </a:spcAft>
              <a:buSzPts val="1946"/>
              <a:buNone/>
            </a:pPr>
            <a:r>
              <a:rPr b="1" i="1" lang="es">
                <a:solidFill>
                  <a:schemeClr val="accent5"/>
                </a:solidFill>
              </a:rPr>
              <a:t>port = 4000</a:t>
            </a:r>
            <a:r>
              <a:rPr lang="es"/>
              <a:t> nos permite cambiar el puerto por defecto del servidor, en este caso se va a ejecutar en http://127.0.0.1:4000</a:t>
            </a:r>
            <a:endParaRPr/>
          </a:p>
          <a:p>
            <a:pPr indent="0" lvl="0" marL="0" rtl="0" algn="l">
              <a:lnSpc>
                <a:spcPct val="115000"/>
              </a:lnSpc>
              <a:spcBef>
                <a:spcPts val="1200"/>
              </a:spcBef>
              <a:spcAft>
                <a:spcPts val="0"/>
              </a:spcAft>
              <a:buSzPts val="1946"/>
              <a:buNone/>
            </a:pPr>
            <a:r>
              <a:rPr b="1" i="1" lang="es">
                <a:solidFill>
                  <a:srgbClr val="0000FF"/>
                </a:solidFill>
              </a:rPr>
              <a:t>__name__</a:t>
            </a:r>
            <a:r>
              <a:rPr lang="es"/>
              <a:t> es una variable especial de Python que representa el nombre del módulo actual. </a:t>
            </a:r>
            <a:endParaRPr/>
          </a:p>
          <a:p>
            <a:pPr indent="0" lvl="0" marL="0" rtl="0" algn="l">
              <a:lnSpc>
                <a:spcPct val="115000"/>
              </a:lnSpc>
              <a:spcBef>
                <a:spcPts val="1200"/>
              </a:spcBef>
              <a:spcAft>
                <a:spcPts val="0"/>
              </a:spcAft>
              <a:buSzPts val="1946"/>
              <a:buNone/>
            </a:pPr>
            <a:r>
              <a:rPr lang="es"/>
              <a:t>Cuando un script es ejecutado, Python asigna el valor </a:t>
            </a:r>
            <a:r>
              <a:rPr b="1" lang="es"/>
              <a:t>"__main__"</a:t>
            </a:r>
            <a:r>
              <a:rPr lang="es"/>
              <a:t> a la variable </a:t>
            </a:r>
            <a:r>
              <a:rPr i="1" lang="es"/>
              <a:t>__name__</a:t>
            </a:r>
            <a:r>
              <a:rPr lang="es"/>
              <a:t> si es el script principal que está siendo ejecutado. </a:t>
            </a:r>
            <a:endParaRPr/>
          </a:p>
          <a:p>
            <a:pPr indent="0" lvl="0" marL="0" rtl="0" algn="l">
              <a:lnSpc>
                <a:spcPct val="115000"/>
              </a:lnSpc>
              <a:spcBef>
                <a:spcPts val="1200"/>
              </a:spcBef>
              <a:spcAft>
                <a:spcPts val="1200"/>
              </a:spcAft>
              <a:buSzPts val="1946"/>
              <a:buNone/>
            </a:pPr>
            <a:r>
              <a:rPr lang="es"/>
              <a:t>Si el script es importado como un módulo en otro script, entonces __name__ de ese script tomará el valor del nombre del módulo (nombre del archivo).</a:t>
            </a:r>
            <a:endParaRPr/>
          </a:p>
        </p:txBody>
      </p:sp>
      <p:sp>
        <p:nvSpPr>
          <p:cNvPr id="221" name="Google Shape;221;g2d5255998ee_0_53"/>
          <p:cNvSpPr txBox="1"/>
          <p:nvPr/>
        </p:nvSpPr>
        <p:spPr>
          <a:xfrm>
            <a:off x="3417025" y="187825"/>
            <a:ext cx="5003700" cy="9912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850"/>
              <a:buFont typeface="Arial"/>
              <a:buNone/>
            </a:pPr>
            <a:r>
              <a:rPr b="0" i="0" lang="es" sz="1850" u="none" cap="none" strike="noStrike">
                <a:solidFill>
                  <a:srgbClr val="C586C0"/>
                </a:solidFill>
                <a:latin typeface="Courier New"/>
                <a:ea typeface="Courier New"/>
                <a:cs typeface="Courier New"/>
                <a:sym typeface="Courier New"/>
              </a:rPr>
              <a:t>if</a:t>
            </a:r>
            <a:r>
              <a:rPr b="0" i="0" lang="es" sz="1850" u="none" cap="none" strike="noStrike">
                <a:solidFill>
                  <a:srgbClr val="CCCCCC"/>
                </a:solidFill>
                <a:latin typeface="Courier New"/>
                <a:ea typeface="Courier New"/>
                <a:cs typeface="Courier New"/>
                <a:sym typeface="Courier New"/>
              </a:rPr>
              <a:t> </a:t>
            </a:r>
            <a:r>
              <a:rPr b="0" i="0" lang="es" sz="1850" u="none" cap="none" strike="noStrike">
                <a:solidFill>
                  <a:srgbClr val="9CDCFE"/>
                </a:solidFill>
                <a:latin typeface="Courier New"/>
                <a:ea typeface="Courier New"/>
                <a:cs typeface="Courier New"/>
                <a:sym typeface="Courier New"/>
              </a:rPr>
              <a:t>__name__ </a:t>
            </a:r>
            <a:r>
              <a:rPr b="0" i="0" lang="es" sz="1850" u="none" cap="none" strike="noStrike">
                <a:solidFill>
                  <a:srgbClr val="D4D4D4"/>
                </a:solidFill>
                <a:latin typeface="Courier New"/>
                <a:ea typeface="Courier New"/>
                <a:cs typeface="Courier New"/>
                <a:sym typeface="Courier New"/>
              </a:rPr>
              <a:t>== </a:t>
            </a:r>
            <a:r>
              <a:rPr b="0" i="0" lang="es" sz="1850" u="none" cap="none" strike="noStrike">
                <a:solidFill>
                  <a:srgbClr val="CE9178"/>
                </a:solidFill>
                <a:latin typeface="Courier New"/>
                <a:ea typeface="Courier New"/>
                <a:cs typeface="Courier New"/>
                <a:sym typeface="Courier New"/>
              </a:rPr>
              <a:t>"__main__"</a:t>
            </a:r>
            <a:r>
              <a:rPr b="0" i="0" lang="es" sz="1850" u="none" cap="none" strike="noStrike">
                <a:solidFill>
                  <a:srgbClr val="CCCCCC"/>
                </a:solidFill>
                <a:latin typeface="Courier New"/>
                <a:ea typeface="Courier New"/>
                <a:cs typeface="Courier New"/>
                <a:sym typeface="Courier New"/>
              </a:rPr>
              <a:t>:</a:t>
            </a:r>
            <a:endParaRPr b="0" i="0" sz="1850" u="none" cap="none" strike="noStrike">
              <a:solidFill>
                <a:srgbClr val="CCCCCC"/>
              </a:solidFill>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850"/>
              <a:buFont typeface="Arial"/>
              <a:buNone/>
            </a:pPr>
            <a:r>
              <a:rPr b="0" i="0" lang="es" sz="1850" u="none" cap="none" strike="noStrike">
                <a:solidFill>
                  <a:srgbClr val="CCCCCC"/>
                </a:solidFill>
                <a:latin typeface="Courier New"/>
                <a:ea typeface="Courier New"/>
                <a:cs typeface="Courier New"/>
                <a:sym typeface="Courier New"/>
              </a:rPr>
              <a:t>    </a:t>
            </a:r>
            <a:r>
              <a:rPr b="0" i="0" lang="es" sz="1850" u="none" cap="none" strike="noStrike">
                <a:solidFill>
                  <a:srgbClr val="9CDCFE"/>
                </a:solidFill>
                <a:latin typeface="Courier New"/>
                <a:ea typeface="Courier New"/>
                <a:cs typeface="Courier New"/>
                <a:sym typeface="Courier New"/>
              </a:rPr>
              <a:t>app</a:t>
            </a:r>
            <a:r>
              <a:rPr b="0" i="0" lang="es" sz="1850" u="none" cap="none" strike="noStrike">
                <a:solidFill>
                  <a:srgbClr val="CCCCCC"/>
                </a:solidFill>
                <a:latin typeface="Courier New"/>
                <a:ea typeface="Courier New"/>
                <a:cs typeface="Courier New"/>
                <a:sym typeface="Courier New"/>
              </a:rPr>
              <a:t>.</a:t>
            </a:r>
            <a:r>
              <a:rPr b="0" i="0" lang="es" sz="1850" u="none" cap="none" strike="noStrike">
                <a:solidFill>
                  <a:srgbClr val="DCDCAA"/>
                </a:solidFill>
                <a:latin typeface="Courier New"/>
                <a:ea typeface="Courier New"/>
                <a:cs typeface="Courier New"/>
                <a:sym typeface="Courier New"/>
              </a:rPr>
              <a:t>run</a:t>
            </a:r>
            <a:r>
              <a:rPr b="0" i="0" lang="es" sz="1850" u="none" cap="none" strike="noStrike">
                <a:solidFill>
                  <a:srgbClr val="CCCCCC"/>
                </a:solidFill>
                <a:latin typeface="Courier New"/>
                <a:ea typeface="Courier New"/>
                <a:cs typeface="Courier New"/>
                <a:sym typeface="Courier New"/>
              </a:rPr>
              <a:t>(</a:t>
            </a:r>
            <a:r>
              <a:rPr b="0" i="0" lang="es" sz="1850" u="none" cap="none" strike="noStrike">
                <a:solidFill>
                  <a:srgbClr val="9CDCFE"/>
                </a:solidFill>
                <a:latin typeface="Courier New"/>
                <a:ea typeface="Courier New"/>
                <a:cs typeface="Courier New"/>
                <a:sym typeface="Courier New"/>
              </a:rPr>
              <a:t>debug</a:t>
            </a:r>
            <a:r>
              <a:rPr b="0" i="0" lang="es" sz="1850" u="none" cap="none" strike="noStrike">
                <a:solidFill>
                  <a:srgbClr val="D4D4D4"/>
                </a:solidFill>
                <a:latin typeface="Courier New"/>
                <a:ea typeface="Courier New"/>
                <a:cs typeface="Courier New"/>
                <a:sym typeface="Courier New"/>
              </a:rPr>
              <a:t>=</a:t>
            </a:r>
            <a:r>
              <a:rPr b="0" i="0" lang="es" sz="1850" u="none" cap="none" strike="noStrike">
                <a:solidFill>
                  <a:srgbClr val="569CD6"/>
                </a:solidFill>
                <a:latin typeface="Courier New"/>
                <a:ea typeface="Courier New"/>
                <a:cs typeface="Courier New"/>
                <a:sym typeface="Courier New"/>
              </a:rPr>
              <a:t>True</a:t>
            </a:r>
            <a:r>
              <a:rPr b="0" i="0" lang="es" sz="1850" u="none" cap="none" strike="noStrike">
                <a:solidFill>
                  <a:srgbClr val="CCCCCC"/>
                </a:solidFill>
                <a:latin typeface="Courier New"/>
                <a:ea typeface="Courier New"/>
                <a:cs typeface="Courier New"/>
                <a:sym typeface="Courier New"/>
              </a:rPr>
              <a:t>, </a:t>
            </a:r>
            <a:r>
              <a:rPr b="0" i="0" lang="es" sz="1850" u="none" cap="none" strike="noStrike">
                <a:solidFill>
                  <a:srgbClr val="9CDCFE"/>
                </a:solidFill>
                <a:latin typeface="Courier New"/>
                <a:ea typeface="Courier New"/>
                <a:cs typeface="Courier New"/>
                <a:sym typeface="Courier New"/>
              </a:rPr>
              <a:t>port</a:t>
            </a:r>
            <a:r>
              <a:rPr b="0" i="0" lang="es" sz="1850" u="none" cap="none" strike="noStrike">
                <a:solidFill>
                  <a:srgbClr val="D4D4D4"/>
                </a:solidFill>
                <a:latin typeface="Courier New"/>
                <a:ea typeface="Courier New"/>
                <a:cs typeface="Courier New"/>
                <a:sym typeface="Courier New"/>
              </a:rPr>
              <a:t>=</a:t>
            </a:r>
            <a:r>
              <a:rPr b="0" i="0" lang="es" sz="1850" u="none" cap="none" strike="noStrike">
                <a:solidFill>
                  <a:srgbClr val="B5CEA8"/>
                </a:solidFill>
                <a:latin typeface="Courier New"/>
                <a:ea typeface="Courier New"/>
                <a:cs typeface="Courier New"/>
                <a:sym typeface="Courier New"/>
              </a:rPr>
              <a:t>4000</a:t>
            </a:r>
            <a:r>
              <a:rPr b="0" i="0" lang="es" sz="1850" u="none" cap="none" strike="noStrike">
                <a:solidFill>
                  <a:srgbClr val="CCCCCC"/>
                </a:solidFill>
                <a:latin typeface="Courier New"/>
                <a:ea typeface="Courier New"/>
                <a:cs typeface="Courier New"/>
                <a:sym typeface="Courier New"/>
              </a:rPr>
              <a:t>)</a:t>
            </a:r>
            <a:endParaRPr b="0" i="0" sz="1850" u="none" cap="none" strike="noStrike">
              <a:solidFill>
                <a:srgbClr val="6A9955"/>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d5255998ee_0_5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Acceder a http://127.0.0.1:5000/</a:t>
            </a:r>
            <a:endParaRPr/>
          </a:p>
        </p:txBody>
      </p:sp>
      <p:sp>
        <p:nvSpPr>
          <p:cNvPr id="227" name="Google Shape;227;g2d5255998ee_0_5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Disfrutar de su Hola!</a:t>
            </a:r>
            <a:endParaRPr/>
          </a:p>
        </p:txBody>
      </p:sp>
      <p:pic>
        <p:nvPicPr>
          <p:cNvPr id="228" name="Google Shape;228;g2d5255998ee_0_58"/>
          <p:cNvPicPr preferRelativeResize="0"/>
          <p:nvPr/>
        </p:nvPicPr>
        <p:blipFill rotWithShape="1">
          <a:blip r:embed="rId3">
            <a:alphaModFix/>
          </a:blip>
          <a:srcRect b="0" l="0" r="0" t="0"/>
          <a:stretch/>
        </p:blipFill>
        <p:spPr>
          <a:xfrm>
            <a:off x="2428750" y="2571738"/>
            <a:ext cx="3657600" cy="1838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232" name="Shape 232"/>
        <p:cNvGrpSpPr/>
        <p:nvPr/>
      </p:nvGrpSpPr>
      <p:grpSpPr>
        <a:xfrm>
          <a:off x="0" y="0"/>
          <a:ext cx="0" cy="0"/>
          <a:chOff x="0" y="0"/>
          <a:chExt cx="0" cy="0"/>
        </a:xfrm>
      </p:grpSpPr>
      <p:sp>
        <p:nvSpPr>
          <p:cNvPr id="233" name="Google Shape;233;g2d5255998ee_0_64"/>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Código del ejemplo</a:t>
            </a:r>
            <a:endParaRPr/>
          </a:p>
        </p:txBody>
      </p:sp>
      <p:sp>
        <p:nvSpPr>
          <p:cNvPr id="234" name="Google Shape;234;g2d5255998ee_0_64"/>
          <p:cNvSpPr txBox="1"/>
          <p:nvPr>
            <p:ph idx="1" type="body"/>
          </p:nvPr>
        </p:nvSpPr>
        <p:spPr>
          <a:xfrm>
            <a:off x="311700" y="571500"/>
            <a:ext cx="8520600" cy="4483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s" sz="1050">
                <a:solidFill>
                  <a:srgbClr val="C586C0"/>
                </a:solidFill>
                <a:highlight>
                  <a:srgbClr val="1F1F1F"/>
                </a:highlight>
                <a:latin typeface="Source Code Pro"/>
                <a:ea typeface="Source Code Pro"/>
                <a:cs typeface="Source Code Pro"/>
                <a:sym typeface="Source Code Pro"/>
              </a:rPr>
              <a:t>from</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4EC9B0"/>
                </a:solidFill>
                <a:highlight>
                  <a:srgbClr val="1F1F1F"/>
                </a:highlight>
                <a:latin typeface="Source Code Pro"/>
                <a:ea typeface="Source Code Pro"/>
                <a:cs typeface="Source Code Pro"/>
                <a:sym typeface="Source Code Pro"/>
              </a:rPr>
              <a:t>flask</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import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4EC9B0"/>
                </a:solidFill>
                <a:highlight>
                  <a:srgbClr val="1F1F1F"/>
                </a:highlight>
                <a:latin typeface="Source Code Pro"/>
                <a:ea typeface="Source Code Pro"/>
                <a:cs typeface="Source Code Pro"/>
                <a:sym typeface="Source Code Pro"/>
              </a:rPr>
              <a:t>Flask</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request</a:t>
            </a:r>
            <a:endParaRPr sz="1050">
              <a:solidFill>
                <a:srgbClr val="9CDCFE"/>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4EC9B0"/>
                </a:solidFill>
                <a:highlight>
                  <a:srgbClr val="1F1F1F"/>
                </a:highlight>
                <a:latin typeface="Source Code Pro"/>
                <a:ea typeface="Source Code Pro"/>
                <a:cs typeface="Source Code Pro"/>
                <a:sym typeface="Source Code Pro"/>
              </a:rPr>
              <a:t>Flask</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__name__</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6A9955"/>
                </a:solidFill>
                <a:highlight>
                  <a:srgbClr val="1F1F1F"/>
                </a:highlight>
                <a:latin typeface="Source Code Pro"/>
                <a:ea typeface="Source Code Pro"/>
                <a:cs typeface="Source Code Pro"/>
                <a:sym typeface="Source Code Pro"/>
              </a:rPr>
              <a:t>#creamos una instancia de la clase Flask</a:t>
            </a:r>
            <a:endParaRPr sz="1050">
              <a:solidFill>
                <a:srgbClr val="6A9955"/>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DCDCAA"/>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DCDCAA"/>
                </a:solidFill>
                <a:highlight>
                  <a:srgbClr val="1F1F1F"/>
                </a:highlight>
                <a:latin typeface="Source Code Pro"/>
                <a:ea typeface="Source Code Pro"/>
                <a:cs typeface="Source Code Pro"/>
                <a:sym typeface="Source Code Pro"/>
              </a:rPr>
              <a:t>.route</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"/signup/"</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methods</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"GET"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highlight>
                  <a:srgbClr val="1F1F1F"/>
                </a:highlight>
                <a:latin typeface="Source Code Pro"/>
                <a:ea typeface="Source Code Pro"/>
                <a:cs typeface="Source Code Pro"/>
                <a:sym typeface="Source Code Pro"/>
              </a:rPr>
              <a:t>def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CDCAA"/>
                </a:solidFill>
                <a:highlight>
                  <a:srgbClr val="1F1F1F"/>
                </a:highlight>
                <a:latin typeface="Source Code Pro"/>
                <a:ea typeface="Source Code Pro"/>
                <a:cs typeface="Source Code Pro"/>
                <a:sym typeface="Source Code Pro"/>
              </a:rPr>
              <a:t>metodo_que_procesa_peticion_get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return</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"No estas logeado. Esto es un get"</a:t>
            </a:r>
            <a:endParaRPr sz="1050">
              <a:solidFill>
                <a:srgbClr val="CE9178"/>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DCDCAA"/>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DCDCAA"/>
                </a:solidFill>
                <a:highlight>
                  <a:srgbClr val="1F1F1F"/>
                </a:highlight>
                <a:latin typeface="Source Code Pro"/>
                <a:ea typeface="Source Code Pro"/>
                <a:cs typeface="Source Code Pro"/>
                <a:sym typeface="Source Code Pro"/>
              </a:rPr>
              <a:t>.route</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"/signup/"</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methods</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"POST"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highlight>
                  <a:srgbClr val="1F1F1F"/>
                </a:highlight>
                <a:latin typeface="Source Code Pro"/>
                <a:ea typeface="Source Code Pro"/>
                <a:cs typeface="Source Code Pro"/>
                <a:sym typeface="Source Code Pro"/>
              </a:rPr>
              <a:t>def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CDCAA"/>
                </a:solidFill>
                <a:highlight>
                  <a:srgbClr val="1F1F1F"/>
                </a:highlight>
                <a:latin typeface="Source Code Pro"/>
                <a:ea typeface="Source Code Pro"/>
                <a:cs typeface="Source Code Pro"/>
                <a:sym typeface="Source Code Pro"/>
              </a:rPr>
              <a:t>metodo_que_procesa_peticion_post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if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request</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is_json</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data</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request</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DCDCAA"/>
                </a:solidFill>
                <a:highlight>
                  <a:srgbClr val="1F1F1F"/>
                </a:highlight>
                <a:latin typeface="Source Code Pro"/>
                <a:ea typeface="Source Code Pro"/>
                <a:cs typeface="Source Code Pro"/>
                <a:sym typeface="Source Code Pro"/>
              </a:rPr>
              <a:t>get_json</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name</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data</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'name'</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email</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data</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'email'</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password</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data</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'password'</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return</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"Hola "</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name</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 "</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email</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 "</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password</a:t>
            </a:r>
            <a:endParaRPr sz="1050">
              <a:solidFill>
                <a:srgbClr val="9CDCFE"/>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return</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"No enviaste datos. Esto es un POST"</a:t>
            </a:r>
            <a:endParaRPr sz="1050">
              <a:solidFill>
                <a:srgbClr val="CE9178"/>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DCDCAA"/>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DCDCAA"/>
                </a:solidFill>
                <a:highlight>
                  <a:srgbClr val="1F1F1F"/>
                </a:highlight>
                <a:latin typeface="Source Code Pro"/>
                <a:ea typeface="Source Code Pro"/>
                <a:cs typeface="Source Code Pro"/>
                <a:sym typeface="Source Code Pro"/>
              </a:rPr>
              <a:t>.route</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highlight>
                  <a:srgbClr val="1F1F1F"/>
                </a:highlight>
                <a:latin typeface="Source Code Pro"/>
                <a:ea typeface="Source Code Pro"/>
                <a:cs typeface="Source Code Pro"/>
                <a:sym typeface="Source Code Pro"/>
              </a:rPr>
              <a:t>def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CDCAA"/>
                </a:solidFill>
                <a:highlight>
                  <a:srgbClr val="1F1F1F"/>
                </a:highlight>
                <a:latin typeface="Source Code Pro"/>
                <a:ea typeface="Source Code Pro"/>
                <a:cs typeface="Source Code Pro"/>
                <a:sym typeface="Source Code Pro"/>
              </a:rPr>
              <a:t>index</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return</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'&lt;h1&gt;Hola!&lt;/h1&gt;'</a:t>
            </a:r>
            <a:endParaRPr sz="1050">
              <a:solidFill>
                <a:srgbClr val="CE9178"/>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586C0"/>
                </a:solidFill>
                <a:highlight>
                  <a:srgbClr val="1F1F1F"/>
                </a:highlight>
                <a:latin typeface="Source Code Pro"/>
                <a:ea typeface="Source Code Pro"/>
                <a:cs typeface="Source Code Pro"/>
                <a:sym typeface="Source Code Pro"/>
              </a:rPr>
              <a:t>if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__name__</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'__main__'</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DCDCAA"/>
                </a:solidFill>
                <a:highlight>
                  <a:srgbClr val="1F1F1F"/>
                </a:highlight>
                <a:latin typeface="Source Code Pro"/>
                <a:ea typeface="Source Code Pro"/>
                <a:cs typeface="Source Code Pro"/>
                <a:sym typeface="Source Code Pro"/>
              </a:rPr>
              <a:t>run</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debug</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569CD6"/>
                </a:solidFill>
                <a:highlight>
                  <a:srgbClr val="1F1F1F"/>
                </a:highlight>
                <a:latin typeface="Source Code Pro"/>
                <a:ea typeface="Source Code Pro"/>
                <a:cs typeface="Source Code Pro"/>
                <a:sym typeface="Source Code Pro"/>
              </a:rPr>
              <a:t>True</a:t>
            </a:r>
            <a:r>
              <a:rPr lang="es" sz="1050">
                <a:solidFill>
                  <a:srgbClr val="CCCCCC"/>
                </a:solidFill>
                <a:highlight>
                  <a:srgbClr val="1F1F1F"/>
                </a:highlight>
                <a:latin typeface="Source Code Pro"/>
                <a:ea typeface="Source Code Pro"/>
                <a:cs typeface="Source Code Pro"/>
                <a:sym typeface="Source Code Pro"/>
              </a:rPr>
              <a:t>)</a:t>
            </a:r>
            <a:endParaRPr sz="1400">
              <a:solidFill>
                <a:srgbClr val="C586C0"/>
              </a:solidFill>
              <a:highlight>
                <a:srgbClr val="1F1F1F"/>
              </a:highlight>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d5255998ee_0_69"/>
          <p:cNvSpPr txBox="1"/>
          <p:nvPr>
            <p:ph type="title"/>
          </p:nvPr>
        </p:nvSpPr>
        <p:spPr>
          <a:xfrm>
            <a:off x="311700" y="6705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Postman!</a:t>
            </a:r>
            <a:endParaRPr/>
          </a:p>
        </p:txBody>
      </p:sp>
      <p:sp>
        <p:nvSpPr>
          <p:cNvPr id="240" name="Google Shape;240;g2d5255998ee_0_69"/>
          <p:cNvSpPr txBox="1"/>
          <p:nvPr>
            <p:ph idx="1" type="body"/>
          </p:nvPr>
        </p:nvSpPr>
        <p:spPr>
          <a:xfrm>
            <a:off x="311700" y="3312875"/>
            <a:ext cx="8520600" cy="174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u="sng">
                <a:solidFill>
                  <a:schemeClr val="hlink"/>
                </a:solidFill>
                <a:hlinkClick r:id="rId3"/>
              </a:rPr>
              <a:t>https://www.postman.com/downloads/</a:t>
            </a:r>
            <a:endParaRPr/>
          </a:p>
          <a:p>
            <a:pPr indent="0" lvl="0" marL="0" rtl="0" algn="l">
              <a:lnSpc>
                <a:spcPct val="115000"/>
              </a:lnSpc>
              <a:spcBef>
                <a:spcPts val="1200"/>
              </a:spcBef>
              <a:spcAft>
                <a:spcPts val="1200"/>
              </a:spcAft>
              <a:buSzPts val="1800"/>
              <a:buNone/>
            </a:pPr>
            <a:r>
              <a:rPr lang="es"/>
              <a:t>Postman en sus inicios nace como una extensión que podía ser utilizada en el navegador Chrome de Google y básicamente nos permite realizar peticiones de una manera simple para testear APIs de tipo REST propias o de terceros.</a:t>
            </a:r>
            <a:endParaRPr/>
          </a:p>
        </p:txBody>
      </p:sp>
      <p:pic>
        <p:nvPicPr>
          <p:cNvPr id="241" name="Google Shape;241;g2d5255998ee_0_69"/>
          <p:cNvPicPr preferRelativeResize="0"/>
          <p:nvPr/>
        </p:nvPicPr>
        <p:blipFill>
          <a:blip r:embed="rId4">
            <a:alphaModFix/>
          </a:blip>
          <a:stretch>
            <a:fillRect/>
          </a:stretch>
        </p:blipFill>
        <p:spPr>
          <a:xfrm>
            <a:off x="1255400" y="988128"/>
            <a:ext cx="6633200" cy="2050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d5255998ee_0_7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Para qué sirve Postman</a:t>
            </a:r>
            <a:endParaRPr/>
          </a:p>
        </p:txBody>
      </p:sp>
      <p:sp>
        <p:nvSpPr>
          <p:cNvPr id="247" name="Google Shape;247;g2d5255998ee_0_74"/>
          <p:cNvSpPr txBox="1"/>
          <p:nvPr>
            <p:ph idx="1" type="body"/>
          </p:nvPr>
        </p:nvSpPr>
        <p:spPr>
          <a:xfrm>
            <a:off x="311700" y="1266325"/>
            <a:ext cx="8520600" cy="3751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s"/>
              <a:t>Postman sirve para múltiples tareas dentro de las cuales destacaremos en esta oportunidad las siguientes:</a:t>
            </a:r>
            <a:endParaRPr/>
          </a:p>
          <a:p>
            <a:pPr indent="-342900" lvl="0" marL="457200" rtl="0" algn="l">
              <a:lnSpc>
                <a:spcPct val="115000"/>
              </a:lnSpc>
              <a:spcBef>
                <a:spcPts val="1200"/>
              </a:spcBef>
              <a:spcAft>
                <a:spcPts val="0"/>
              </a:spcAft>
              <a:buSzPct val="108108"/>
              <a:buChar char="●"/>
            </a:pPr>
            <a:r>
              <a:rPr lang="es"/>
              <a:t>Testear colecciones o catálogos de APIs tanto para Frontend como para Backend.</a:t>
            </a:r>
            <a:endParaRPr/>
          </a:p>
          <a:p>
            <a:pPr indent="-342900" lvl="0" marL="457200" rtl="0" algn="l">
              <a:lnSpc>
                <a:spcPct val="115000"/>
              </a:lnSpc>
              <a:spcBef>
                <a:spcPts val="1000"/>
              </a:spcBef>
              <a:spcAft>
                <a:spcPts val="0"/>
              </a:spcAft>
              <a:buSzPct val="108108"/>
              <a:buChar char="●"/>
            </a:pPr>
            <a:r>
              <a:rPr lang="es"/>
              <a:t>Organizar en carpetas, funcionalidades y módulos los servicios web.</a:t>
            </a:r>
            <a:endParaRPr/>
          </a:p>
          <a:p>
            <a:pPr indent="-342900" lvl="0" marL="457200" rtl="0" algn="l">
              <a:lnSpc>
                <a:spcPct val="115000"/>
              </a:lnSpc>
              <a:spcBef>
                <a:spcPts val="1000"/>
              </a:spcBef>
              <a:spcAft>
                <a:spcPts val="0"/>
              </a:spcAft>
              <a:buSzPct val="108108"/>
              <a:buChar char="●"/>
            </a:pPr>
            <a:r>
              <a:rPr lang="es"/>
              <a:t>Permite gestionar el ciclo de vida (conceptualización y definición, desarrollo, monitoreo y mantenimiento) de nuestra API.</a:t>
            </a:r>
            <a:endParaRPr/>
          </a:p>
          <a:p>
            <a:pPr indent="-342900" lvl="0" marL="457200" rtl="0" algn="l">
              <a:lnSpc>
                <a:spcPct val="115000"/>
              </a:lnSpc>
              <a:spcBef>
                <a:spcPts val="1000"/>
              </a:spcBef>
              <a:spcAft>
                <a:spcPts val="0"/>
              </a:spcAft>
              <a:buSzPct val="108108"/>
              <a:buChar char="●"/>
            </a:pPr>
            <a:r>
              <a:rPr lang="es"/>
              <a:t>Generar documentación de nuestras APIs.</a:t>
            </a:r>
            <a:endParaRPr/>
          </a:p>
          <a:p>
            <a:pPr indent="-342900" lvl="0" marL="457200" rtl="0" algn="l">
              <a:lnSpc>
                <a:spcPct val="115000"/>
              </a:lnSpc>
              <a:spcBef>
                <a:spcPts val="1000"/>
              </a:spcBef>
              <a:spcAft>
                <a:spcPts val="1000"/>
              </a:spcAft>
              <a:buSzPct val="108108"/>
              <a:buChar char="●"/>
            </a:pPr>
            <a:r>
              <a:rPr lang="es"/>
              <a:t>Trabajar con entornos (calidad, desarrollo, producción) y de este modo es posible compartir a través de un entorno cloud la información con el resto del equipo involucrado en el desarrollo.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¿Qué es CRUD? ¿ABM?</a:t>
            </a:r>
            <a:endParaRPr/>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CRUD es el acrónimo de Create (Crear), Read (Leer), Update (Actualizar) y Delete (Borrar). Este concepto se utiliza para describir las cuatro operaciones básicas que pueden realizarse en la mayoría de las bases de datos y sistemas de gestión de información.</a:t>
            </a:r>
            <a:endParaRPr/>
          </a:p>
          <a:p>
            <a:pPr indent="0" lvl="0" marL="0" rtl="0" algn="l">
              <a:lnSpc>
                <a:spcPct val="115000"/>
              </a:lnSpc>
              <a:spcBef>
                <a:spcPts val="1200"/>
              </a:spcBef>
              <a:spcAft>
                <a:spcPts val="1200"/>
              </a:spcAft>
              <a:buSzPts val="1800"/>
              <a:buNone/>
            </a:pPr>
            <a:r>
              <a:rPr lang="es"/>
              <a:t>La abreviatura ABM (Alta, Baja y Modificación) hace referencia a formularios que permite dar de alta, baja y modificar registros en una tabla de una base de datos.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d5255998ee_0_79"/>
          <p:cNvSpPr txBox="1"/>
          <p:nvPr>
            <p:ph type="title"/>
          </p:nvPr>
        </p:nvSpPr>
        <p:spPr>
          <a:xfrm>
            <a:off x="311699" y="445024"/>
            <a:ext cx="2559300" cy="2446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
              <a:t>Enviando una solicitud</a:t>
            </a:r>
            <a:endParaRPr/>
          </a:p>
        </p:txBody>
      </p:sp>
      <p:sp>
        <p:nvSpPr>
          <p:cNvPr id="253" name="Google Shape;253;g2d5255998ee_0_79"/>
          <p:cNvSpPr txBox="1"/>
          <p:nvPr>
            <p:ph idx="1" type="body"/>
          </p:nvPr>
        </p:nvSpPr>
        <p:spPr>
          <a:xfrm>
            <a:off x="-20173" y="2238934"/>
            <a:ext cx="3529800" cy="277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Hacer clic en </a:t>
            </a:r>
            <a:r>
              <a:rPr b="1" lang="es">
                <a:solidFill>
                  <a:schemeClr val="accent5"/>
                </a:solidFill>
              </a:rPr>
              <a:t>+</a:t>
            </a:r>
            <a:r>
              <a:rPr lang="es"/>
              <a:t> para abrir una nueva pestaña</a:t>
            </a:r>
            <a:endParaRPr/>
          </a:p>
          <a:p>
            <a:pPr indent="-342900" lvl="0" marL="457200" rtl="0" algn="l">
              <a:lnSpc>
                <a:spcPct val="115000"/>
              </a:lnSpc>
              <a:spcBef>
                <a:spcPts val="0"/>
              </a:spcBef>
              <a:spcAft>
                <a:spcPts val="0"/>
              </a:spcAft>
              <a:buSzPts val="1800"/>
              <a:buChar char="●"/>
            </a:pPr>
            <a:r>
              <a:rPr lang="es"/>
              <a:t>Seleccionar el método e Ingresar la URL </a:t>
            </a:r>
            <a:endParaRPr/>
          </a:p>
          <a:p>
            <a:pPr indent="-342900" lvl="0" marL="457200" rtl="0" algn="l">
              <a:lnSpc>
                <a:spcPct val="115000"/>
              </a:lnSpc>
              <a:spcBef>
                <a:spcPts val="0"/>
              </a:spcBef>
              <a:spcAft>
                <a:spcPts val="0"/>
              </a:spcAft>
              <a:buSzPts val="1800"/>
              <a:buChar char="●"/>
            </a:pPr>
            <a:r>
              <a:rPr lang="es"/>
              <a:t>Hacer clic en </a:t>
            </a:r>
            <a:r>
              <a:rPr b="1" lang="es">
                <a:solidFill>
                  <a:schemeClr val="accent5"/>
                </a:solidFill>
              </a:rPr>
              <a:t>send</a:t>
            </a:r>
            <a:r>
              <a:rPr lang="es"/>
              <a:t> para enviar la solicitud (request)</a:t>
            </a:r>
            <a:endParaRPr/>
          </a:p>
          <a:p>
            <a:pPr indent="-228600" lvl="0" marL="457200" rtl="0" algn="l">
              <a:lnSpc>
                <a:spcPct val="115000"/>
              </a:lnSpc>
              <a:spcBef>
                <a:spcPts val="0"/>
              </a:spcBef>
              <a:spcAft>
                <a:spcPts val="0"/>
              </a:spcAft>
              <a:buSzPts val="1800"/>
              <a:buNone/>
            </a:pPr>
            <a:r>
              <a:t/>
            </a:r>
            <a:endParaRPr/>
          </a:p>
        </p:txBody>
      </p:sp>
      <p:pic>
        <p:nvPicPr>
          <p:cNvPr descr="Sending a request" id="254" name="Google Shape;254;g2d5255998ee_0_79"/>
          <p:cNvPicPr preferRelativeResize="0"/>
          <p:nvPr/>
        </p:nvPicPr>
        <p:blipFill rotWithShape="1">
          <a:blip r:embed="rId3">
            <a:alphaModFix/>
          </a:blip>
          <a:srcRect b="0" l="0" r="0" t="0"/>
          <a:stretch/>
        </p:blipFill>
        <p:spPr>
          <a:xfrm>
            <a:off x="3403600" y="0"/>
            <a:ext cx="5740400" cy="5143501"/>
          </a:xfrm>
          <a:prstGeom prst="rect">
            <a:avLst/>
          </a:prstGeom>
          <a:noFill/>
          <a:ln>
            <a:noFill/>
          </a:ln>
        </p:spPr>
      </p:pic>
      <p:sp>
        <p:nvSpPr>
          <p:cNvPr id="255" name="Google Shape;255;g2d5255998ee_0_79"/>
          <p:cNvSpPr/>
          <p:nvPr/>
        </p:nvSpPr>
        <p:spPr>
          <a:xfrm>
            <a:off x="4659406" y="0"/>
            <a:ext cx="228600" cy="289200"/>
          </a:xfrm>
          <a:prstGeom prst="ellipse">
            <a:avLst/>
          </a:prstGeom>
          <a:noFill/>
          <a:ln cap="flat" cmpd="sng" w="28575">
            <a:solidFill>
              <a:srgbClr val="AF50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
        <p:nvSpPr>
          <p:cNvPr id="256" name="Google Shape;256;g2d5255998ee_0_79"/>
          <p:cNvSpPr/>
          <p:nvPr/>
        </p:nvSpPr>
        <p:spPr>
          <a:xfrm>
            <a:off x="8213912" y="620805"/>
            <a:ext cx="930000" cy="419100"/>
          </a:xfrm>
          <a:prstGeom prst="ellipse">
            <a:avLst/>
          </a:prstGeom>
          <a:noFill/>
          <a:ln cap="flat" cmpd="sng" w="28575">
            <a:solidFill>
              <a:srgbClr val="AF50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
        <p:nvSpPr>
          <p:cNvPr id="257" name="Google Shape;257;g2d5255998ee_0_79"/>
          <p:cNvSpPr/>
          <p:nvPr/>
        </p:nvSpPr>
        <p:spPr>
          <a:xfrm>
            <a:off x="3509680" y="620805"/>
            <a:ext cx="2393700" cy="419100"/>
          </a:xfrm>
          <a:prstGeom prst="roundRect">
            <a:avLst>
              <a:gd fmla="val 16667" name="adj"/>
            </a:avLst>
          </a:prstGeom>
          <a:noFill/>
          <a:ln cap="flat" cmpd="sng" w="28575">
            <a:solidFill>
              <a:srgbClr val="AF50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d5255998ee_0_8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63" name="Google Shape;263;g2d5255998ee_0_8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descr="Request and response illustration" id="264" name="Google Shape;264;g2d5255998ee_0_88"/>
          <p:cNvPicPr preferRelativeResize="0"/>
          <p:nvPr/>
        </p:nvPicPr>
        <p:blipFill rotWithShape="1">
          <a:blip r:embed="rId3">
            <a:alphaModFix/>
          </a:blip>
          <a:srcRect b="0" l="0" r="0" t="0"/>
          <a:stretch/>
        </p:blipFill>
        <p:spPr>
          <a:xfrm>
            <a:off x="792163" y="0"/>
            <a:ext cx="7559674"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268" name="Shape 268"/>
        <p:cNvGrpSpPr/>
        <p:nvPr/>
      </p:nvGrpSpPr>
      <p:grpSpPr>
        <a:xfrm>
          <a:off x="0" y="0"/>
          <a:ext cx="0" cy="0"/>
          <a:chOff x="0" y="0"/>
          <a:chExt cx="0" cy="0"/>
        </a:xfrm>
      </p:grpSpPr>
      <p:sp>
        <p:nvSpPr>
          <p:cNvPr id="269" name="Google Shape;269;g2d5255998ee_0_94"/>
          <p:cNvSpPr txBox="1"/>
          <p:nvPr>
            <p:ph type="title"/>
          </p:nvPr>
        </p:nvSpPr>
        <p:spPr>
          <a:xfrm>
            <a:off x="204123"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Recordando el ejemplo</a:t>
            </a:r>
            <a:endParaRPr/>
          </a:p>
        </p:txBody>
      </p:sp>
      <p:sp>
        <p:nvSpPr>
          <p:cNvPr id="270" name="Google Shape;270;g2d5255998ee_0_94"/>
          <p:cNvSpPr txBox="1"/>
          <p:nvPr>
            <p:ph idx="1" type="body"/>
          </p:nvPr>
        </p:nvSpPr>
        <p:spPr>
          <a:xfrm>
            <a:off x="311700" y="558050"/>
            <a:ext cx="8520600" cy="4503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s" sz="1050">
                <a:solidFill>
                  <a:srgbClr val="C586C0"/>
                </a:solidFill>
                <a:highlight>
                  <a:srgbClr val="1F1F1F"/>
                </a:highlight>
                <a:latin typeface="Source Code Pro"/>
                <a:ea typeface="Source Code Pro"/>
                <a:cs typeface="Source Code Pro"/>
                <a:sym typeface="Source Code Pro"/>
              </a:rPr>
              <a:t>from</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4EC9B0"/>
                </a:solidFill>
                <a:highlight>
                  <a:srgbClr val="1F1F1F"/>
                </a:highlight>
                <a:latin typeface="Source Code Pro"/>
                <a:ea typeface="Source Code Pro"/>
                <a:cs typeface="Source Code Pro"/>
                <a:sym typeface="Source Code Pro"/>
              </a:rPr>
              <a:t>flask</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import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4EC9B0"/>
                </a:solidFill>
                <a:highlight>
                  <a:srgbClr val="1F1F1F"/>
                </a:highlight>
                <a:latin typeface="Source Code Pro"/>
                <a:ea typeface="Source Code Pro"/>
                <a:cs typeface="Source Code Pro"/>
                <a:sym typeface="Source Code Pro"/>
              </a:rPr>
              <a:t>Flask</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request</a:t>
            </a:r>
            <a:endParaRPr sz="1050">
              <a:solidFill>
                <a:srgbClr val="9CDCFE"/>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4EC9B0"/>
                </a:solidFill>
                <a:highlight>
                  <a:srgbClr val="1F1F1F"/>
                </a:highlight>
                <a:latin typeface="Source Code Pro"/>
                <a:ea typeface="Source Code Pro"/>
                <a:cs typeface="Source Code Pro"/>
                <a:sym typeface="Source Code Pro"/>
              </a:rPr>
              <a:t>Flask</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__name__</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6A9955"/>
                </a:solidFill>
                <a:highlight>
                  <a:srgbClr val="1F1F1F"/>
                </a:highlight>
                <a:latin typeface="Source Code Pro"/>
                <a:ea typeface="Source Code Pro"/>
                <a:cs typeface="Source Code Pro"/>
                <a:sym typeface="Source Code Pro"/>
              </a:rPr>
              <a:t>#creamos una instancia de la clase Flask</a:t>
            </a:r>
            <a:endParaRPr sz="1050">
              <a:solidFill>
                <a:srgbClr val="6A9955"/>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DCDCAA"/>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DCDCAA"/>
                </a:solidFill>
                <a:highlight>
                  <a:srgbClr val="1F1F1F"/>
                </a:highlight>
                <a:latin typeface="Source Code Pro"/>
                <a:ea typeface="Source Code Pro"/>
                <a:cs typeface="Source Code Pro"/>
                <a:sym typeface="Source Code Pro"/>
              </a:rPr>
              <a:t>.route</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"/signup/"</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methods</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"GET"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highlight>
                  <a:srgbClr val="1F1F1F"/>
                </a:highlight>
                <a:latin typeface="Source Code Pro"/>
                <a:ea typeface="Source Code Pro"/>
                <a:cs typeface="Source Code Pro"/>
                <a:sym typeface="Source Code Pro"/>
              </a:rPr>
              <a:t>def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CDCAA"/>
                </a:solidFill>
                <a:highlight>
                  <a:srgbClr val="1F1F1F"/>
                </a:highlight>
                <a:latin typeface="Source Code Pro"/>
                <a:ea typeface="Source Code Pro"/>
                <a:cs typeface="Source Code Pro"/>
                <a:sym typeface="Source Code Pro"/>
              </a:rPr>
              <a:t>metodo_que_procesa_peticion_get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return</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"No estas logeado. Esto es un get"</a:t>
            </a:r>
            <a:endParaRPr sz="1050">
              <a:solidFill>
                <a:srgbClr val="CE9178"/>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DCDCAA"/>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DCDCAA"/>
                </a:solidFill>
                <a:highlight>
                  <a:srgbClr val="1F1F1F"/>
                </a:highlight>
                <a:latin typeface="Source Code Pro"/>
                <a:ea typeface="Source Code Pro"/>
                <a:cs typeface="Source Code Pro"/>
                <a:sym typeface="Source Code Pro"/>
              </a:rPr>
              <a:t>.route</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"/signup/"</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methods</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"POST"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highlight>
                  <a:srgbClr val="1F1F1F"/>
                </a:highlight>
                <a:latin typeface="Source Code Pro"/>
                <a:ea typeface="Source Code Pro"/>
                <a:cs typeface="Source Code Pro"/>
                <a:sym typeface="Source Code Pro"/>
              </a:rPr>
              <a:t>def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CDCAA"/>
                </a:solidFill>
                <a:highlight>
                  <a:srgbClr val="1F1F1F"/>
                </a:highlight>
                <a:latin typeface="Source Code Pro"/>
                <a:ea typeface="Source Code Pro"/>
                <a:cs typeface="Source Code Pro"/>
                <a:sym typeface="Source Code Pro"/>
              </a:rPr>
              <a:t>metodo_que_procesa_peticion_post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if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request</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is_json</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data</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request</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DCDCAA"/>
                </a:solidFill>
                <a:highlight>
                  <a:srgbClr val="1F1F1F"/>
                </a:highlight>
                <a:latin typeface="Source Code Pro"/>
                <a:ea typeface="Source Code Pro"/>
                <a:cs typeface="Source Code Pro"/>
                <a:sym typeface="Source Code Pro"/>
              </a:rPr>
              <a:t>get_json</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name</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data</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'name'</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email</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data</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'email'</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password</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data</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'password'</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return</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"Hola "</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name</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 "</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email</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 "</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password</a:t>
            </a:r>
            <a:endParaRPr sz="1050">
              <a:solidFill>
                <a:srgbClr val="9CDCFE"/>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return</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"No enviaste datos. Esto es un POST"</a:t>
            </a:r>
            <a:endParaRPr sz="1050">
              <a:solidFill>
                <a:srgbClr val="CE9178"/>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DCDCAA"/>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DCDCAA"/>
                </a:solidFill>
                <a:highlight>
                  <a:srgbClr val="1F1F1F"/>
                </a:highlight>
                <a:latin typeface="Source Code Pro"/>
                <a:ea typeface="Source Code Pro"/>
                <a:cs typeface="Source Code Pro"/>
                <a:sym typeface="Source Code Pro"/>
              </a:rPr>
              <a:t>.route</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CE9178"/>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highlight>
                  <a:srgbClr val="1F1F1F"/>
                </a:highlight>
                <a:latin typeface="Source Code Pro"/>
                <a:ea typeface="Source Code Pro"/>
                <a:cs typeface="Source Code Pro"/>
                <a:sym typeface="Source Code Pro"/>
              </a:rPr>
              <a:t>def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CDCAA"/>
                </a:solidFill>
                <a:highlight>
                  <a:srgbClr val="1F1F1F"/>
                </a:highlight>
                <a:latin typeface="Source Code Pro"/>
                <a:ea typeface="Source Code Pro"/>
                <a:cs typeface="Source Code Pro"/>
                <a:sym typeface="Source Code Pro"/>
              </a:rPr>
              <a:t>index</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586C0"/>
                </a:solidFill>
                <a:highlight>
                  <a:srgbClr val="1F1F1F"/>
                </a:highlight>
                <a:latin typeface="Source Code Pro"/>
                <a:ea typeface="Source Code Pro"/>
                <a:cs typeface="Source Code Pro"/>
                <a:sym typeface="Source Code Pro"/>
              </a:rPr>
              <a:t>return</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'&lt;h1&gt;Hola!&lt;/h1&gt;'</a:t>
            </a:r>
            <a:endParaRPr sz="1050">
              <a:solidFill>
                <a:srgbClr val="CE9178"/>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586C0"/>
                </a:solidFill>
                <a:highlight>
                  <a:srgbClr val="1F1F1F"/>
                </a:highlight>
                <a:latin typeface="Source Code Pro"/>
                <a:ea typeface="Source Code Pro"/>
                <a:cs typeface="Source Code Pro"/>
                <a:sym typeface="Source Code Pro"/>
              </a:rPr>
              <a:t>if</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__name__</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CE9178"/>
                </a:solidFill>
                <a:highlight>
                  <a:srgbClr val="1F1F1F"/>
                </a:highlight>
                <a:latin typeface="Source Code Pro"/>
                <a:ea typeface="Source Code Pro"/>
                <a:cs typeface="Source Code Pro"/>
                <a:sym typeface="Source Code Pro"/>
              </a:rPr>
              <a:t>'__main__'</a:t>
            </a:r>
            <a:r>
              <a:rPr lang="es" sz="1050">
                <a:solidFill>
                  <a:srgbClr val="CCCCCC"/>
                </a:solidFill>
                <a:highlight>
                  <a:srgbClr val="1F1F1F"/>
                </a:highlight>
                <a:latin typeface="Source Code Pro"/>
                <a:ea typeface="Source Code Pro"/>
                <a:cs typeface="Source Code Pro"/>
                <a:sym typeface="Source Code Pro"/>
              </a:rPr>
              <a:t>:</a:t>
            </a:r>
            <a:endParaRPr sz="105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highlight>
                  <a:srgbClr val="1F1F1F"/>
                </a:highlight>
                <a:latin typeface="Source Code Pro"/>
                <a:ea typeface="Source Code Pro"/>
                <a:cs typeface="Source Code Pro"/>
                <a:sym typeface="Source Code Pro"/>
              </a:rPr>
              <a:t>    </a:t>
            </a:r>
            <a:r>
              <a:rPr lang="es" sz="1050">
                <a:solidFill>
                  <a:srgbClr val="9CDCFE"/>
                </a:solidFill>
                <a:highlight>
                  <a:srgbClr val="1F1F1F"/>
                </a:highlight>
                <a:latin typeface="Source Code Pro"/>
                <a:ea typeface="Source Code Pro"/>
                <a:cs typeface="Source Code Pro"/>
                <a:sym typeface="Source Code Pro"/>
              </a:rPr>
              <a:t>app</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DCDCAA"/>
                </a:solidFill>
                <a:highlight>
                  <a:srgbClr val="1F1F1F"/>
                </a:highlight>
                <a:latin typeface="Source Code Pro"/>
                <a:ea typeface="Source Code Pro"/>
                <a:cs typeface="Source Code Pro"/>
                <a:sym typeface="Source Code Pro"/>
              </a:rPr>
              <a:t>run</a:t>
            </a:r>
            <a:r>
              <a:rPr lang="es" sz="1050">
                <a:solidFill>
                  <a:srgbClr val="CCCCCC"/>
                </a:solidFill>
                <a:highlight>
                  <a:srgbClr val="1F1F1F"/>
                </a:highlight>
                <a:latin typeface="Source Code Pro"/>
                <a:ea typeface="Source Code Pro"/>
                <a:cs typeface="Source Code Pro"/>
                <a:sym typeface="Source Code Pro"/>
              </a:rPr>
              <a:t>(</a:t>
            </a:r>
            <a:r>
              <a:rPr lang="es" sz="1050">
                <a:solidFill>
                  <a:srgbClr val="9CDCFE"/>
                </a:solidFill>
                <a:highlight>
                  <a:srgbClr val="1F1F1F"/>
                </a:highlight>
                <a:latin typeface="Source Code Pro"/>
                <a:ea typeface="Source Code Pro"/>
                <a:cs typeface="Source Code Pro"/>
                <a:sym typeface="Source Code Pro"/>
              </a:rPr>
              <a:t>debug</a:t>
            </a:r>
            <a:r>
              <a:rPr lang="es" sz="1050">
                <a:solidFill>
                  <a:srgbClr val="D4D4D4"/>
                </a:solidFill>
                <a:highlight>
                  <a:srgbClr val="1F1F1F"/>
                </a:highlight>
                <a:latin typeface="Source Code Pro"/>
                <a:ea typeface="Source Code Pro"/>
                <a:cs typeface="Source Code Pro"/>
                <a:sym typeface="Source Code Pro"/>
              </a:rPr>
              <a:t>=</a:t>
            </a:r>
            <a:r>
              <a:rPr lang="es" sz="1050">
                <a:solidFill>
                  <a:srgbClr val="569CD6"/>
                </a:solidFill>
                <a:highlight>
                  <a:srgbClr val="1F1F1F"/>
                </a:highlight>
                <a:latin typeface="Source Code Pro"/>
                <a:ea typeface="Source Code Pro"/>
                <a:cs typeface="Source Code Pro"/>
                <a:sym typeface="Source Code Pro"/>
              </a:rPr>
              <a:t>True</a:t>
            </a:r>
            <a:r>
              <a:rPr lang="es" sz="1050">
                <a:solidFill>
                  <a:srgbClr val="CCCCCC"/>
                </a:solidFill>
                <a:highlight>
                  <a:srgbClr val="1F1F1F"/>
                </a:highlight>
                <a:latin typeface="Source Code Pro"/>
                <a:ea typeface="Source Code Pro"/>
                <a:cs typeface="Source Code Pro"/>
                <a:sym typeface="Source Code Pro"/>
              </a:rPr>
              <a:t>)</a:t>
            </a:r>
            <a:endParaRPr sz="1400">
              <a:solidFill>
                <a:srgbClr val="C586C0"/>
              </a:solidFill>
              <a:highlight>
                <a:srgbClr val="1F1F1F"/>
              </a:highlight>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d5255998ee_0_9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76" name="Google Shape;276;g2d5255998ee_0_9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77" name="Google Shape;277;g2d5255998ee_0_99"/>
          <p:cNvPicPr preferRelativeResize="0"/>
          <p:nvPr/>
        </p:nvPicPr>
        <p:blipFill rotWithShape="1">
          <a:blip r:embed="rId3">
            <a:alphaModFix/>
          </a:blip>
          <a:srcRect b="0" l="0" r="0" t="0"/>
          <a:stretch/>
        </p:blipFill>
        <p:spPr>
          <a:xfrm>
            <a:off x="561839" y="0"/>
            <a:ext cx="7911672" cy="5143500"/>
          </a:xfrm>
          <a:prstGeom prst="rect">
            <a:avLst/>
          </a:prstGeom>
          <a:noFill/>
          <a:ln>
            <a:noFill/>
          </a:ln>
        </p:spPr>
      </p:pic>
      <p:sp>
        <p:nvSpPr>
          <p:cNvPr id="278" name="Google Shape;278;g2d5255998ee_0_99"/>
          <p:cNvSpPr/>
          <p:nvPr/>
        </p:nvSpPr>
        <p:spPr>
          <a:xfrm>
            <a:off x="618565" y="445025"/>
            <a:ext cx="2299500" cy="503100"/>
          </a:xfrm>
          <a:prstGeom prst="roundRect">
            <a:avLst>
              <a:gd fmla="val 16667" name="adj"/>
            </a:avLst>
          </a:prstGeom>
          <a:noFill/>
          <a:ln cap="flat" cmpd="sng" w="9525">
            <a:solidFill>
              <a:srgbClr val="27FF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
        <p:nvSpPr>
          <p:cNvPr id="279" name="Google Shape;279;g2d5255998ee_0_99"/>
          <p:cNvSpPr/>
          <p:nvPr/>
        </p:nvSpPr>
        <p:spPr>
          <a:xfrm>
            <a:off x="575287" y="3448202"/>
            <a:ext cx="7856100" cy="1419600"/>
          </a:xfrm>
          <a:prstGeom prst="roundRect">
            <a:avLst>
              <a:gd fmla="val 16667" name="adj"/>
            </a:avLst>
          </a:prstGeom>
          <a:noFill/>
          <a:ln cap="flat" cmpd="sng" w="9525">
            <a:solidFill>
              <a:srgbClr val="27FF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d5255998ee_0_10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85" name="Google Shape;285;g2d5255998ee_0_10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6" name="Google Shape;286;g2d5255998ee_0_107"/>
          <p:cNvPicPr preferRelativeResize="0"/>
          <p:nvPr/>
        </p:nvPicPr>
        <p:blipFill>
          <a:blip r:embed="rId3">
            <a:alphaModFix/>
          </a:blip>
          <a:stretch>
            <a:fillRect/>
          </a:stretch>
        </p:blipFill>
        <p:spPr>
          <a:xfrm>
            <a:off x="0" y="403316"/>
            <a:ext cx="9144001" cy="4336869"/>
          </a:xfrm>
          <a:prstGeom prst="rect">
            <a:avLst/>
          </a:prstGeom>
          <a:noFill/>
          <a:ln>
            <a:noFill/>
          </a:ln>
        </p:spPr>
      </p:pic>
      <p:sp>
        <p:nvSpPr>
          <p:cNvPr id="287" name="Google Shape;287;g2d5255998ee_0_107"/>
          <p:cNvSpPr/>
          <p:nvPr/>
        </p:nvSpPr>
        <p:spPr>
          <a:xfrm>
            <a:off x="44753" y="812875"/>
            <a:ext cx="2299500" cy="503100"/>
          </a:xfrm>
          <a:prstGeom prst="roundRect">
            <a:avLst>
              <a:gd fmla="val 16667" name="adj"/>
            </a:avLst>
          </a:prstGeom>
          <a:noFill/>
          <a:ln cap="flat" cmpd="sng" w="9525">
            <a:solidFill>
              <a:srgbClr val="27FF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d5255998ee_0_1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93" name="Google Shape;293;g2d5255998ee_0_1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4" name="Google Shape;294;g2d5255998ee_0_114"/>
          <p:cNvPicPr preferRelativeResize="0"/>
          <p:nvPr/>
        </p:nvPicPr>
        <p:blipFill rotWithShape="1">
          <a:blip r:embed="rId3">
            <a:alphaModFix/>
          </a:blip>
          <a:srcRect b="0" l="0" r="0" t="0"/>
          <a:stretch/>
        </p:blipFill>
        <p:spPr>
          <a:xfrm>
            <a:off x="477128" y="0"/>
            <a:ext cx="8189743"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d5255998ee_0_1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00" name="Google Shape;300;g2d5255998ee_0_1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01" name="Google Shape;301;g2d5255998ee_0_120"/>
          <p:cNvPicPr preferRelativeResize="0"/>
          <p:nvPr/>
        </p:nvPicPr>
        <p:blipFill>
          <a:blip r:embed="rId3">
            <a:alphaModFix/>
          </a:blip>
          <a:stretch>
            <a:fillRect/>
          </a:stretch>
        </p:blipFill>
        <p:spPr>
          <a:xfrm>
            <a:off x="0" y="532885"/>
            <a:ext cx="9144000" cy="407773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g2d5255998ee_0_126"/>
          <p:cNvPicPr preferRelativeResize="0"/>
          <p:nvPr/>
        </p:nvPicPr>
        <p:blipFill>
          <a:blip r:embed="rId3">
            <a:alphaModFix/>
          </a:blip>
          <a:stretch>
            <a:fillRect/>
          </a:stretch>
        </p:blipFill>
        <p:spPr>
          <a:xfrm>
            <a:off x="0" y="501662"/>
            <a:ext cx="9144000" cy="4140175"/>
          </a:xfrm>
          <a:prstGeom prst="rect">
            <a:avLst/>
          </a:prstGeom>
          <a:noFill/>
          <a:ln>
            <a:noFill/>
          </a:ln>
        </p:spPr>
      </p:pic>
      <p:sp>
        <p:nvSpPr>
          <p:cNvPr id="307" name="Google Shape;307;g2d5255998ee_0_126"/>
          <p:cNvSpPr/>
          <p:nvPr/>
        </p:nvSpPr>
        <p:spPr>
          <a:xfrm>
            <a:off x="2306997" y="1419250"/>
            <a:ext cx="672300" cy="278400"/>
          </a:xfrm>
          <a:prstGeom prst="roundRect">
            <a:avLst>
              <a:gd fmla="val 16667" name="adj"/>
            </a:avLst>
          </a:prstGeom>
          <a:noFill/>
          <a:ln cap="flat" cmpd="sng" w="9525">
            <a:solidFill>
              <a:srgbClr val="27FF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
        <p:nvSpPr>
          <p:cNvPr id="308" name="Google Shape;308;g2d5255998ee_0_126"/>
          <p:cNvSpPr/>
          <p:nvPr/>
        </p:nvSpPr>
        <p:spPr>
          <a:xfrm>
            <a:off x="3023850" y="1728675"/>
            <a:ext cx="548400" cy="313200"/>
          </a:xfrm>
          <a:prstGeom prst="roundRect">
            <a:avLst>
              <a:gd fmla="val 16667" name="adj"/>
            </a:avLst>
          </a:prstGeom>
          <a:noFill/>
          <a:ln cap="flat" cmpd="sng" w="9525">
            <a:solidFill>
              <a:srgbClr val="27FF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
        <p:nvSpPr>
          <p:cNvPr id="309" name="Google Shape;309;g2d5255998ee_0_126"/>
          <p:cNvSpPr/>
          <p:nvPr/>
        </p:nvSpPr>
        <p:spPr>
          <a:xfrm>
            <a:off x="4891525" y="1728675"/>
            <a:ext cx="634200" cy="313200"/>
          </a:xfrm>
          <a:prstGeom prst="roundRect">
            <a:avLst>
              <a:gd fmla="val 16667" name="adj"/>
            </a:avLst>
          </a:prstGeom>
          <a:noFill/>
          <a:ln cap="flat" cmpd="sng" w="9525">
            <a:solidFill>
              <a:srgbClr val="27FF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313" name="Shape 313"/>
        <p:cNvGrpSpPr/>
        <p:nvPr/>
      </p:nvGrpSpPr>
      <p:grpSpPr>
        <a:xfrm>
          <a:off x="0" y="0"/>
          <a:ext cx="0" cy="0"/>
          <a:chOff x="0" y="0"/>
          <a:chExt cx="0" cy="0"/>
        </a:xfrm>
      </p:grpSpPr>
      <p:sp>
        <p:nvSpPr>
          <p:cNvPr id="314" name="Google Shape;314;g2d5255998ee_0_134"/>
          <p:cNvSpPr txBox="1"/>
          <p:nvPr>
            <p:ph idx="1" type="body"/>
          </p:nvPr>
        </p:nvSpPr>
        <p:spPr>
          <a:xfrm>
            <a:off x="271600" y="0"/>
            <a:ext cx="8691300" cy="5025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SzPct val="138996"/>
              <a:buNone/>
            </a:pPr>
            <a:r>
              <a:rPr lang="es" sz="1400">
                <a:solidFill>
                  <a:srgbClr val="C586C0"/>
                </a:solidFill>
                <a:highlight>
                  <a:srgbClr val="1F1F1F"/>
                </a:highlight>
                <a:latin typeface="Source Code Pro"/>
                <a:ea typeface="Source Code Pro"/>
                <a:cs typeface="Source Code Pro"/>
                <a:sym typeface="Source Code Pro"/>
              </a:rPr>
              <a:t>from</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4EC9B0"/>
                </a:solidFill>
                <a:highlight>
                  <a:srgbClr val="1F1F1F"/>
                </a:highlight>
                <a:latin typeface="Source Code Pro"/>
                <a:ea typeface="Source Code Pro"/>
                <a:cs typeface="Source Code Pro"/>
                <a:sym typeface="Source Code Pro"/>
              </a:rPr>
              <a:t>flask</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586C0"/>
                </a:solidFill>
                <a:highlight>
                  <a:srgbClr val="1F1F1F"/>
                </a:highlight>
                <a:latin typeface="Source Code Pro"/>
                <a:ea typeface="Source Code Pro"/>
                <a:cs typeface="Source Code Pro"/>
                <a:sym typeface="Source Code Pro"/>
              </a:rPr>
              <a:t>import</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CDCAA"/>
                </a:solidFill>
                <a:highlight>
                  <a:srgbClr val="1F1F1F"/>
                </a:highlight>
                <a:latin typeface="Source Code Pro"/>
                <a:ea typeface="Source Code Pro"/>
                <a:cs typeface="Source Code Pro"/>
                <a:sym typeface="Source Code Pro"/>
              </a:rPr>
              <a:t>jsonify</a:t>
            </a:r>
            <a:endParaRPr sz="1400">
              <a:solidFill>
                <a:srgbClr val="6A9955"/>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6A9955"/>
                </a:solidFill>
                <a:highlight>
                  <a:srgbClr val="1F1F1F"/>
                </a:highlight>
                <a:latin typeface="Source Code Pro"/>
                <a:ea typeface="Source Code Pro"/>
                <a:cs typeface="Source Code Pro"/>
                <a:sym typeface="Source Code Pro"/>
              </a:rPr>
              <a:t># Base de datos simulada para propósitos de ejemplo</a:t>
            </a:r>
            <a:endParaRPr sz="1400">
              <a:solidFill>
                <a:srgbClr val="6A9955"/>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9CDCFE"/>
                </a:solidFill>
                <a:highlight>
                  <a:srgbClr val="1F1F1F"/>
                </a:highlight>
                <a:latin typeface="Source Code Pro"/>
                <a:ea typeface="Source Code Pro"/>
                <a:cs typeface="Source Code Pro"/>
                <a:sym typeface="Source Code Pro"/>
              </a:rPr>
              <a:t>usuarios</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4D4D4"/>
                </a:solidFill>
                <a:highlight>
                  <a:srgbClr val="1F1F1F"/>
                </a:highlight>
                <a:latin typeface="Source Code Pro"/>
                <a:ea typeface="Source Code Pro"/>
                <a:cs typeface="Source Code Pro"/>
                <a:sym typeface="Source Code Pro"/>
              </a:rPr>
              <a:t>=</a:t>
            </a:r>
            <a:r>
              <a:rPr lang="es" sz="1400">
                <a:solidFill>
                  <a:srgbClr val="CCCCCC"/>
                </a:solidFill>
                <a:highlight>
                  <a:srgbClr val="1F1F1F"/>
                </a:highlight>
                <a:latin typeface="Source Code Pro"/>
                <a:ea typeface="Source Code Pro"/>
                <a:cs typeface="Source Code Pro"/>
                <a:sym typeface="Source Code Pro"/>
              </a:rPr>
              <a:t> {</a:t>
            </a:r>
            <a:endParaRPr sz="140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E9178"/>
                </a:solidFill>
                <a:highlight>
                  <a:srgbClr val="1F1F1F"/>
                </a:highlight>
                <a:latin typeface="Source Code Pro"/>
                <a:ea typeface="Source Code Pro"/>
                <a:cs typeface="Source Code Pro"/>
                <a:sym typeface="Source Code Pro"/>
              </a:rPr>
              <a:t>'usuario1@example.com'</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E9178"/>
                </a:solidFill>
                <a:highlight>
                  <a:srgbClr val="1F1F1F"/>
                </a:highlight>
                <a:latin typeface="Source Code Pro"/>
                <a:ea typeface="Source Code Pro"/>
                <a:cs typeface="Source Code Pro"/>
                <a:sym typeface="Source Code Pro"/>
              </a:rPr>
              <a:t>'contrasena1'</a:t>
            </a:r>
            <a:r>
              <a:rPr lang="es" sz="1400">
                <a:solidFill>
                  <a:srgbClr val="CCCCCC"/>
                </a:solidFill>
                <a:highlight>
                  <a:srgbClr val="1F1F1F"/>
                </a:highlight>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E9178"/>
                </a:solidFill>
                <a:highlight>
                  <a:srgbClr val="1F1F1F"/>
                </a:highlight>
                <a:latin typeface="Source Code Pro"/>
                <a:ea typeface="Source Code Pro"/>
                <a:cs typeface="Source Code Pro"/>
                <a:sym typeface="Source Code Pro"/>
              </a:rPr>
              <a:t>'usuario2@example.com'</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E9178"/>
                </a:solidFill>
                <a:highlight>
                  <a:srgbClr val="1F1F1F"/>
                </a:highlight>
                <a:latin typeface="Source Code Pro"/>
                <a:ea typeface="Source Code Pro"/>
                <a:cs typeface="Source Code Pro"/>
                <a:sym typeface="Source Code Pro"/>
              </a:rPr>
              <a:t>'contrasena2’</a:t>
            </a:r>
            <a:endParaRPr>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highlight>
                  <a:srgbClr val="1F1F1F"/>
                </a:highlight>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t/>
            </a:r>
            <a:endParaRPr sz="140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DCDCAA"/>
                </a:solidFill>
                <a:highlight>
                  <a:srgbClr val="1F1F1F"/>
                </a:highlight>
                <a:latin typeface="Source Code Pro"/>
                <a:ea typeface="Source Code Pro"/>
                <a:cs typeface="Source Code Pro"/>
                <a:sym typeface="Source Code Pro"/>
              </a:rPr>
              <a:t>@</a:t>
            </a:r>
            <a:r>
              <a:rPr lang="es" sz="1400">
                <a:solidFill>
                  <a:srgbClr val="9CDCFE"/>
                </a:solidFill>
                <a:highlight>
                  <a:srgbClr val="1F1F1F"/>
                </a:highlight>
                <a:latin typeface="Source Code Pro"/>
                <a:ea typeface="Source Code Pro"/>
                <a:cs typeface="Source Code Pro"/>
                <a:sym typeface="Source Code Pro"/>
              </a:rPr>
              <a:t>app</a:t>
            </a:r>
            <a:r>
              <a:rPr lang="es" sz="1400">
                <a:solidFill>
                  <a:srgbClr val="DCDCAA"/>
                </a:solidFill>
                <a:highlight>
                  <a:srgbClr val="1F1F1F"/>
                </a:highlight>
                <a:latin typeface="Source Code Pro"/>
                <a:ea typeface="Source Code Pro"/>
                <a:cs typeface="Source Code Pro"/>
                <a:sym typeface="Source Code Pro"/>
              </a:rPr>
              <a:t>.route</a:t>
            </a:r>
            <a:r>
              <a:rPr lang="es" sz="1400">
                <a:solidFill>
                  <a:srgbClr val="CCCCCC"/>
                </a:solidFill>
                <a:highlight>
                  <a:srgbClr val="1F1F1F"/>
                </a:highlight>
                <a:latin typeface="Source Code Pro"/>
                <a:ea typeface="Source Code Pro"/>
                <a:cs typeface="Source Code Pro"/>
                <a:sym typeface="Source Code Pro"/>
              </a:rPr>
              <a:t>(</a:t>
            </a:r>
            <a:r>
              <a:rPr lang="es" sz="1400">
                <a:solidFill>
                  <a:srgbClr val="CE9178"/>
                </a:solidFill>
                <a:highlight>
                  <a:srgbClr val="1F1F1F"/>
                </a:highlight>
                <a:latin typeface="Source Code Pro"/>
                <a:ea typeface="Source Code Pro"/>
                <a:cs typeface="Source Code Pro"/>
                <a:sym typeface="Source Code Pro"/>
              </a:rPr>
              <a:t>'/login/'</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methods</a:t>
            </a:r>
            <a:r>
              <a:rPr lang="es" sz="1400">
                <a:solidFill>
                  <a:srgbClr val="D4D4D4"/>
                </a:solidFill>
                <a:highlight>
                  <a:srgbClr val="1F1F1F"/>
                </a:highlight>
                <a:latin typeface="Source Code Pro"/>
                <a:ea typeface="Source Code Pro"/>
                <a:cs typeface="Source Code Pro"/>
                <a:sym typeface="Source Code Pro"/>
              </a:rPr>
              <a:t>=</a:t>
            </a:r>
            <a:r>
              <a:rPr lang="es" sz="1400">
                <a:solidFill>
                  <a:srgbClr val="CCCCCC"/>
                </a:solidFill>
                <a:highlight>
                  <a:srgbClr val="1F1F1F"/>
                </a:highlight>
                <a:latin typeface="Source Code Pro"/>
                <a:ea typeface="Source Code Pro"/>
                <a:cs typeface="Source Code Pro"/>
                <a:sym typeface="Source Code Pro"/>
              </a:rPr>
              <a:t>[</a:t>
            </a:r>
            <a:r>
              <a:rPr lang="es" sz="1400">
                <a:solidFill>
                  <a:srgbClr val="CE9178"/>
                </a:solidFill>
                <a:highlight>
                  <a:srgbClr val="1F1F1F"/>
                </a:highlight>
                <a:latin typeface="Source Code Pro"/>
                <a:ea typeface="Source Code Pro"/>
                <a:cs typeface="Source Code Pro"/>
                <a:sym typeface="Source Code Pro"/>
              </a:rPr>
              <a:t>'POST'</a:t>
            </a:r>
            <a:r>
              <a:rPr lang="es" sz="1400">
                <a:solidFill>
                  <a:srgbClr val="CCCCCC"/>
                </a:solidFill>
                <a:highlight>
                  <a:srgbClr val="1F1F1F"/>
                </a:highlight>
                <a:latin typeface="Source Code Pro"/>
                <a:ea typeface="Source Code Pro"/>
                <a:cs typeface="Source Code Pro"/>
                <a:sym typeface="Source Code Pro"/>
              </a:rPr>
              <a:t>])</a:t>
            </a:r>
            <a:endParaRPr sz="140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569CD6"/>
                </a:solidFill>
                <a:highlight>
                  <a:srgbClr val="1F1F1F"/>
                </a:highlight>
                <a:latin typeface="Source Code Pro"/>
                <a:ea typeface="Source Code Pro"/>
                <a:cs typeface="Source Code Pro"/>
                <a:sym typeface="Source Code Pro"/>
              </a:rPr>
              <a:t>def</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CDCAA"/>
                </a:solidFill>
                <a:highlight>
                  <a:srgbClr val="1F1F1F"/>
                </a:highlight>
                <a:latin typeface="Source Code Pro"/>
                <a:ea typeface="Source Code Pro"/>
                <a:cs typeface="Source Code Pro"/>
                <a:sym typeface="Source Code Pro"/>
              </a:rPr>
              <a:t>login</a:t>
            </a:r>
            <a:r>
              <a:rPr lang="es" sz="1400">
                <a:solidFill>
                  <a:srgbClr val="CCCCCC"/>
                </a:solidFill>
                <a:highlight>
                  <a:srgbClr val="1F1F1F"/>
                </a:highlight>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9CDCFE"/>
                </a:solidFill>
                <a:highlight>
                  <a:srgbClr val="1F1F1F"/>
                </a:highlight>
                <a:latin typeface="Source Code Pro"/>
                <a:ea typeface="Source Code Pro"/>
                <a:cs typeface="Source Code Pro"/>
                <a:sym typeface="Source Code Pro"/>
              </a:rPr>
              <a:t>    datos</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4D4D4"/>
                </a:solidFill>
                <a:highlight>
                  <a:srgbClr val="1F1F1F"/>
                </a:highlight>
                <a:latin typeface="Source Code Pro"/>
                <a:ea typeface="Source Code Pro"/>
                <a:cs typeface="Source Code Pro"/>
                <a:sym typeface="Source Code Pro"/>
              </a:rPr>
              <a:t>=</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request</a:t>
            </a:r>
            <a:r>
              <a:rPr lang="es" sz="1400">
                <a:solidFill>
                  <a:srgbClr val="CCCCCC"/>
                </a:solidFill>
                <a:highlight>
                  <a:srgbClr val="1F1F1F"/>
                </a:highlight>
                <a:latin typeface="Source Code Pro"/>
                <a:ea typeface="Source Code Pro"/>
                <a:cs typeface="Source Code Pro"/>
                <a:sym typeface="Source Code Pro"/>
              </a:rPr>
              <a:t>.</a:t>
            </a:r>
            <a:r>
              <a:rPr lang="es" sz="1400">
                <a:solidFill>
                  <a:srgbClr val="DCDCAA"/>
                </a:solidFill>
                <a:highlight>
                  <a:srgbClr val="1F1F1F"/>
                </a:highlight>
                <a:latin typeface="Source Code Pro"/>
                <a:ea typeface="Source Code Pro"/>
                <a:cs typeface="Source Code Pro"/>
                <a:sym typeface="Source Code Pro"/>
              </a:rPr>
              <a:t>get_json</a:t>
            </a:r>
            <a:r>
              <a:rPr lang="es" sz="1400">
                <a:solidFill>
                  <a:srgbClr val="CCCCCC"/>
                </a:solidFill>
                <a:highlight>
                  <a:srgbClr val="1F1F1F"/>
                </a:highlight>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9CDCFE"/>
                </a:solidFill>
                <a:latin typeface="Source Code Pro"/>
                <a:ea typeface="Source Code Pro"/>
                <a:cs typeface="Source Code Pro"/>
                <a:sym typeface="Source Code Pro"/>
              </a:rPr>
              <a:t>    email</a:t>
            </a:r>
            <a:r>
              <a:rPr lang="es" sz="1400">
                <a:solidFill>
                  <a:srgbClr val="CCCCCC"/>
                </a:solidFill>
                <a:latin typeface="Source Code Pro"/>
                <a:ea typeface="Source Code Pro"/>
                <a:cs typeface="Source Code Pro"/>
                <a:sym typeface="Source Code Pro"/>
              </a:rPr>
              <a:t> </a:t>
            </a:r>
            <a:r>
              <a:rPr lang="es" sz="1400">
                <a:solidFill>
                  <a:srgbClr val="D4D4D4"/>
                </a:solidFill>
                <a:latin typeface="Source Code Pro"/>
                <a:ea typeface="Source Code Pro"/>
                <a:cs typeface="Source Code Pro"/>
                <a:sym typeface="Source Code Pro"/>
              </a:rPr>
              <a:t>=</a:t>
            </a:r>
            <a:r>
              <a:rPr lang="es" sz="1400">
                <a:solidFill>
                  <a:srgbClr val="CCCCCC"/>
                </a:solidFill>
                <a:latin typeface="Source Code Pro"/>
                <a:ea typeface="Source Code Pro"/>
                <a:cs typeface="Source Code Pro"/>
                <a:sym typeface="Source Code Pro"/>
              </a:rPr>
              <a:t> </a:t>
            </a:r>
            <a:r>
              <a:rPr lang="es" sz="1400">
                <a:solidFill>
                  <a:srgbClr val="9CDCFE"/>
                </a:solidFill>
                <a:latin typeface="Source Code Pro"/>
                <a:ea typeface="Source Code Pro"/>
                <a:cs typeface="Source Code Pro"/>
                <a:sym typeface="Source Code Pro"/>
              </a:rPr>
              <a:t>datos</a:t>
            </a:r>
            <a:r>
              <a:rPr lang="es" sz="1400">
                <a:solidFill>
                  <a:srgbClr val="CCCCCC"/>
                </a:solidFill>
                <a:latin typeface="Source Code Pro"/>
                <a:ea typeface="Source Code Pro"/>
                <a:cs typeface="Source Code Pro"/>
                <a:sym typeface="Source Code Pro"/>
              </a:rPr>
              <a:t>[</a:t>
            </a:r>
            <a:r>
              <a:rPr lang="es" sz="1400">
                <a:solidFill>
                  <a:srgbClr val="CE9178"/>
                </a:solidFill>
                <a:latin typeface="Source Code Pro"/>
                <a:ea typeface="Source Code Pro"/>
                <a:cs typeface="Source Code Pro"/>
                <a:sym typeface="Source Code Pro"/>
              </a:rPr>
              <a:t>'email’</a:t>
            </a:r>
            <a:r>
              <a:rPr lang="es" sz="1400">
                <a:solidFill>
                  <a:srgbClr val="CCCCCC"/>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latin typeface="Source Code Pro"/>
                <a:ea typeface="Source Code Pro"/>
                <a:cs typeface="Source Code Pro"/>
                <a:sym typeface="Source Code Pro"/>
              </a:rPr>
              <a:t>    </a:t>
            </a:r>
            <a:r>
              <a:rPr lang="es" sz="1400">
                <a:solidFill>
                  <a:srgbClr val="9CDCFE"/>
                </a:solidFill>
                <a:latin typeface="Source Code Pro"/>
                <a:ea typeface="Source Code Pro"/>
                <a:cs typeface="Source Code Pro"/>
                <a:sym typeface="Source Code Pro"/>
              </a:rPr>
              <a:t>password</a:t>
            </a:r>
            <a:r>
              <a:rPr lang="es" sz="1400">
                <a:solidFill>
                  <a:srgbClr val="CCCCCC"/>
                </a:solidFill>
                <a:latin typeface="Source Code Pro"/>
                <a:ea typeface="Source Code Pro"/>
                <a:cs typeface="Source Code Pro"/>
                <a:sym typeface="Source Code Pro"/>
              </a:rPr>
              <a:t> </a:t>
            </a:r>
            <a:r>
              <a:rPr lang="es" sz="1400">
                <a:solidFill>
                  <a:srgbClr val="D4D4D4"/>
                </a:solidFill>
                <a:latin typeface="Source Code Pro"/>
                <a:ea typeface="Source Code Pro"/>
                <a:cs typeface="Source Code Pro"/>
                <a:sym typeface="Source Code Pro"/>
              </a:rPr>
              <a:t>=</a:t>
            </a:r>
            <a:r>
              <a:rPr lang="es" sz="1400">
                <a:solidFill>
                  <a:srgbClr val="CCCCCC"/>
                </a:solidFill>
                <a:latin typeface="Source Code Pro"/>
                <a:ea typeface="Source Code Pro"/>
                <a:cs typeface="Source Code Pro"/>
                <a:sym typeface="Source Code Pro"/>
              </a:rPr>
              <a:t> </a:t>
            </a:r>
            <a:r>
              <a:rPr lang="es" sz="1400">
                <a:solidFill>
                  <a:srgbClr val="9CDCFE"/>
                </a:solidFill>
                <a:latin typeface="Source Code Pro"/>
                <a:ea typeface="Source Code Pro"/>
                <a:cs typeface="Source Code Pro"/>
                <a:sym typeface="Source Code Pro"/>
              </a:rPr>
              <a:t>datos</a:t>
            </a:r>
            <a:r>
              <a:rPr lang="es" sz="1400">
                <a:solidFill>
                  <a:srgbClr val="CCCCCC"/>
                </a:solidFill>
                <a:latin typeface="Source Code Pro"/>
                <a:ea typeface="Source Code Pro"/>
                <a:cs typeface="Source Code Pro"/>
                <a:sym typeface="Source Code Pro"/>
              </a:rPr>
              <a:t>[</a:t>
            </a:r>
            <a:r>
              <a:rPr lang="es" sz="1400">
                <a:solidFill>
                  <a:srgbClr val="CE9178"/>
                </a:solidFill>
                <a:latin typeface="Source Code Pro"/>
                <a:ea typeface="Source Code Pro"/>
                <a:cs typeface="Source Code Pro"/>
                <a:sym typeface="Source Code Pro"/>
              </a:rPr>
              <a:t>'password'</a:t>
            </a:r>
            <a:r>
              <a:rPr lang="es" sz="1400">
                <a:solidFill>
                  <a:srgbClr val="CCCCCC"/>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t/>
            </a:r>
            <a:endParaRPr sz="140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586C0"/>
                </a:solidFill>
                <a:highlight>
                  <a:srgbClr val="1F1F1F"/>
                </a:highlight>
                <a:latin typeface="Source Code Pro"/>
                <a:ea typeface="Source Code Pro"/>
                <a:cs typeface="Source Code Pro"/>
                <a:sym typeface="Source Code Pro"/>
              </a:rPr>
              <a:t>if</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email</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CDCAA"/>
                </a:solidFill>
                <a:highlight>
                  <a:srgbClr val="1F1F1F"/>
                </a:highlight>
                <a:latin typeface="Source Code Pro"/>
                <a:ea typeface="Source Code Pro"/>
                <a:cs typeface="Source Code Pro"/>
                <a:sym typeface="Source Code Pro"/>
              </a:rPr>
              <a:t>in</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usuarios</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569CD6"/>
                </a:solidFill>
                <a:highlight>
                  <a:srgbClr val="1F1F1F"/>
                </a:highlight>
                <a:latin typeface="Source Code Pro"/>
                <a:ea typeface="Source Code Pro"/>
                <a:cs typeface="Source Code Pro"/>
                <a:sym typeface="Source Code Pro"/>
              </a:rPr>
              <a:t>and</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usuarios</a:t>
            </a:r>
            <a:r>
              <a:rPr lang="es" sz="1400">
                <a:solidFill>
                  <a:srgbClr val="CCCCCC"/>
                </a:solidFill>
                <a:highlight>
                  <a:srgbClr val="1F1F1F"/>
                </a:highlight>
                <a:latin typeface="Source Code Pro"/>
                <a:ea typeface="Source Code Pro"/>
                <a:cs typeface="Source Code Pro"/>
                <a:sym typeface="Source Code Pro"/>
              </a:rPr>
              <a:t>[</a:t>
            </a:r>
            <a:r>
              <a:rPr lang="es" sz="1400">
                <a:solidFill>
                  <a:srgbClr val="9CDCFE"/>
                </a:solidFill>
                <a:highlight>
                  <a:srgbClr val="1F1F1F"/>
                </a:highlight>
                <a:latin typeface="Source Code Pro"/>
                <a:ea typeface="Source Code Pro"/>
                <a:cs typeface="Source Code Pro"/>
                <a:sym typeface="Source Code Pro"/>
              </a:rPr>
              <a:t>email</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4D4D4"/>
                </a:solidFill>
                <a:highlight>
                  <a:srgbClr val="1F1F1F"/>
                </a:highlight>
                <a:latin typeface="Source Code Pro"/>
                <a:ea typeface="Source Code Pro"/>
                <a:cs typeface="Source Code Pro"/>
                <a:sym typeface="Source Code Pro"/>
              </a:rPr>
              <a:t>==</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password</a:t>
            </a:r>
            <a:r>
              <a:rPr lang="es" sz="1400">
                <a:solidFill>
                  <a:srgbClr val="CCCCCC"/>
                </a:solidFill>
                <a:highlight>
                  <a:srgbClr val="1F1F1F"/>
                </a:highlight>
                <a:latin typeface="Source Code Pro"/>
                <a:ea typeface="Source Code Pro"/>
                <a:cs typeface="Source Code Pro"/>
                <a:sym typeface="Source Code Pro"/>
              </a:rPr>
              <a:t>:</a:t>
            </a:r>
            <a:endParaRPr sz="140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respuesta</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4D4D4"/>
                </a:solidFill>
                <a:highlight>
                  <a:srgbClr val="1F1F1F"/>
                </a:highlight>
                <a:latin typeface="Source Code Pro"/>
                <a:ea typeface="Source Code Pro"/>
                <a:cs typeface="Source Code Pro"/>
                <a:sym typeface="Source Code Pro"/>
              </a:rPr>
              <a:t>=</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E9178"/>
                </a:solidFill>
                <a:highlight>
                  <a:srgbClr val="1F1F1F"/>
                </a:highlight>
                <a:latin typeface="Source Code Pro"/>
                <a:ea typeface="Source Code Pro"/>
                <a:cs typeface="Source Code Pro"/>
                <a:sym typeface="Source Code Pro"/>
              </a:rPr>
              <a:t>'mensaje'</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E9178"/>
                </a:solidFill>
                <a:highlight>
                  <a:srgbClr val="1F1F1F"/>
                </a:highlight>
                <a:latin typeface="Source Code Pro"/>
                <a:ea typeface="Source Code Pro"/>
                <a:cs typeface="Source Code Pro"/>
                <a:sym typeface="Source Code Pro"/>
              </a:rPr>
              <a:t>'Inicio de sesión exitoso'</a:t>
            </a:r>
            <a:r>
              <a:rPr lang="es" sz="1400">
                <a:solidFill>
                  <a:srgbClr val="CCCCCC"/>
                </a:solidFill>
                <a:highlight>
                  <a:srgbClr val="1F1F1F"/>
                </a:highlight>
                <a:latin typeface="Source Code Pro"/>
                <a:ea typeface="Source Code Pro"/>
                <a:cs typeface="Source Code Pro"/>
                <a:sym typeface="Source Code Pro"/>
              </a:rPr>
              <a:t>}</a:t>
            </a:r>
            <a:endParaRPr sz="140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codigo_respuesta</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4D4D4"/>
                </a:solidFill>
                <a:highlight>
                  <a:srgbClr val="1F1F1F"/>
                </a:highlight>
                <a:latin typeface="Source Code Pro"/>
                <a:ea typeface="Source Code Pro"/>
                <a:cs typeface="Source Code Pro"/>
                <a:sym typeface="Source Code Pro"/>
              </a:rPr>
              <a:t>=</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B5CEA8"/>
                </a:solidFill>
                <a:highlight>
                  <a:srgbClr val="1F1F1F"/>
                </a:highlight>
                <a:latin typeface="Source Code Pro"/>
                <a:ea typeface="Source Code Pro"/>
                <a:cs typeface="Source Code Pro"/>
                <a:sym typeface="Source Code Pro"/>
              </a:rPr>
              <a:t>200</a:t>
            </a:r>
            <a:endParaRPr sz="1400">
              <a:solidFill>
                <a:srgbClr val="B5CEA8"/>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586C0"/>
                </a:solidFill>
                <a:highlight>
                  <a:srgbClr val="1F1F1F"/>
                </a:highlight>
                <a:latin typeface="Source Code Pro"/>
                <a:ea typeface="Source Code Pro"/>
                <a:cs typeface="Source Code Pro"/>
                <a:sym typeface="Source Code Pro"/>
              </a:rPr>
              <a:t>else</a:t>
            </a:r>
            <a:r>
              <a:rPr lang="es" sz="1400">
                <a:solidFill>
                  <a:srgbClr val="CCCCCC"/>
                </a:solidFill>
                <a:highlight>
                  <a:srgbClr val="1F1F1F"/>
                </a:highlight>
                <a:latin typeface="Source Code Pro"/>
                <a:ea typeface="Source Code Pro"/>
                <a:cs typeface="Source Code Pro"/>
                <a:sym typeface="Source Code Pro"/>
              </a:rPr>
              <a:t>:</a:t>
            </a:r>
            <a:endParaRPr sz="140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respuesta</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4D4D4"/>
                </a:solidFill>
                <a:highlight>
                  <a:srgbClr val="1F1F1F"/>
                </a:highlight>
                <a:latin typeface="Source Code Pro"/>
                <a:ea typeface="Source Code Pro"/>
                <a:cs typeface="Source Code Pro"/>
                <a:sym typeface="Source Code Pro"/>
              </a:rPr>
              <a:t>=</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E9178"/>
                </a:solidFill>
                <a:highlight>
                  <a:srgbClr val="1F1F1F"/>
                </a:highlight>
                <a:latin typeface="Source Code Pro"/>
                <a:ea typeface="Source Code Pro"/>
                <a:cs typeface="Source Code Pro"/>
                <a:sym typeface="Source Code Pro"/>
              </a:rPr>
              <a:t>'mensaje'</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CE9178"/>
                </a:solidFill>
                <a:highlight>
                  <a:srgbClr val="1F1F1F"/>
                </a:highlight>
                <a:latin typeface="Source Code Pro"/>
                <a:ea typeface="Source Code Pro"/>
                <a:cs typeface="Source Code Pro"/>
                <a:sym typeface="Source Code Pro"/>
              </a:rPr>
              <a:t>'Credenciales incorrectas'</a:t>
            </a:r>
            <a:r>
              <a:rPr lang="es" sz="1400">
                <a:solidFill>
                  <a:srgbClr val="CCCCCC"/>
                </a:solidFill>
                <a:highlight>
                  <a:srgbClr val="1F1F1F"/>
                </a:highlight>
                <a:latin typeface="Source Code Pro"/>
                <a:ea typeface="Source Code Pro"/>
                <a:cs typeface="Source Code Pro"/>
                <a:sym typeface="Source Code Pro"/>
              </a:rPr>
              <a:t>}</a:t>
            </a:r>
            <a:endParaRPr sz="140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codigo_respuesta</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4D4D4"/>
                </a:solidFill>
                <a:highlight>
                  <a:srgbClr val="1F1F1F"/>
                </a:highlight>
                <a:latin typeface="Source Code Pro"/>
                <a:ea typeface="Source Code Pro"/>
                <a:cs typeface="Source Code Pro"/>
                <a:sym typeface="Source Code Pro"/>
              </a:rPr>
              <a:t>=</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B5CEA8"/>
                </a:solidFill>
                <a:highlight>
                  <a:srgbClr val="1F1F1F"/>
                </a:highlight>
                <a:latin typeface="Source Code Pro"/>
                <a:ea typeface="Source Code Pro"/>
                <a:cs typeface="Source Code Pro"/>
                <a:sym typeface="Source Code Pro"/>
              </a:rPr>
              <a:t>401</a:t>
            </a:r>
            <a:endParaRPr sz="1400">
              <a:solidFill>
                <a:srgbClr val="B5CEA8"/>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t/>
            </a:r>
            <a:endParaRPr sz="1400">
              <a:solidFill>
                <a:srgbClr val="CCCCCC"/>
              </a:solidFill>
              <a:highlight>
                <a:srgbClr val="1F1F1F"/>
              </a:highlight>
              <a:latin typeface="Source Code Pro"/>
              <a:ea typeface="Source Code Pro"/>
              <a:cs typeface="Source Code Pro"/>
              <a:sym typeface="Source Code Pro"/>
            </a:endParaRPr>
          </a:p>
          <a:p>
            <a:pPr indent="0" lvl="0" marL="0" rtl="0" algn="l">
              <a:lnSpc>
                <a:spcPct val="135714"/>
              </a:lnSpc>
              <a:spcBef>
                <a:spcPts val="0"/>
              </a:spcBef>
              <a:spcAft>
                <a:spcPts val="0"/>
              </a:spcAft>
              <a:buSzPct val="138996"/>
              <a:buNone/>
            </a:pPr>
            <a:r>
              <a:rPr lang="es" sz="1400">
                <a:solidFill>
                  <a:srgbClr val="C586C0"/>
                </a:solidFill>
                <a:highlight>
                  <a:srgbClr val="1F1F1F"/>
                </a:highlight>
                <a:latin typeface="Source Code Pro"/>
                <a:ea typeface="Source Code Pro"/>
                <a:cs typeface="Source Code Pro"/>
                <a:sym typeface="Source Code Pro"/>
              </a:rPr>
              <a:t>    return</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DCDCAA"/>
                </a:solidFill>
                <a:highlight>
                  <a:srgbClr val="1F1F1F"/>
                </a:highlight>
                <a:latin typeface="Source Code Pro"/>
                <a:ea typeface="Source Code Pro"/>
                <a:cs typeface="Source Code Pro"/>
                <a:sym typeface="Source Code Pro"/>
              </a:rPr>
              <a:t>jsonify</a:t>
            </a:r>
            <a:r>
              <a:rPr lang="es" sz="1400">
                <a:solidFill>
                  <a:srgbClr val="CCCCCC"/>
                </a:solidFill>
                <a:highlight>
                  <a:srgbClr val="1F1F1F"/>
                </a:highlight>
                <a:latin typeface="Source Code Pro"/>
                <a:ea typeface="Source Code Pro"/>
                <a:cs typeface="Source Code Pro"/>
                <a:sym typeface="Source Code Pro"/>
              </a:rPr>
              <a:t>(</a:t>
            </a:r>
            <a:r>
              <a:rPr lang="es" sz="1400">
                <a:solidFill>
                  <a:srgbClr val="9CDCFE"/>
                </a:solidFill>
                <a:highlight>
                  <a:srgbClr val="1F1F1F"/>
                </a:highlight>
                <a:latin typeface="Source Code Pro"/>
                <a:ea typeface="Source Code Pro"/>
                <a:cs typeface="Source Code Pro"/>
                <a:sym typeface="Source Code Pro"/>
              </a:rPr>
              <a:t>respuesta</a:t>
            </a:r>
            <a:r>
              <a:rPr lang="es" sz="1400">
                <a:solidFill>
                  <a:srgbClr val="CCCCCC"/>
                </a:solidFill>
                <a:highlight>
                  <a:srgbClr val="1F1F1F"/>
                </a:highlight>
                <a:latin typeface="Source Code Pro"/>
                <a:ea typeface="Source Code Pro"/>
                <a:cs typeface="Source Code Pro"/>
                <a:sym typeface="Source Code Pro"/>
              </a:rPr>
              <a:t>), </a:t>
            </a:r>
            <a:r>
              <a:rPr lang="es" sz="1400">
                <a:solidFill>
                  <a:srgbClr val="9CDCFE"/>
                </a:solidFill>
                <a:highlight>
                  <a:srgbClr val="1F1F1F"/>
                </a:highlight>
                <a:latin typeface="Source Code Pro"/>
                <a:ea typeface="Source Code Pro"/>
                <a:cs typeface="Source Code Pro"/>
                <a:sym typeface="Source Code Pro"/>
              </a:rPr>
              <a:t>codigo_respuesta</a:t>
            </a:r>
            <a:endParaRPr sz="1400">
              <a:solidFill>
                <a:srgbClr val="DCDCAA"/>
              </a:solidFill>
              <a:highlight>
                <a:srgbClr val="1F1F1F"/>
              </a:highlight>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d5255998ee_0_1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20" name="Google Shape;320;g2d5255998ee_0_13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21" name="Google Shape;321;g2d5255998ee_0_138"/>
          <p:cNvPicPr preferRelativeResize="0"/>
          <p:nvPr/>
        </p:nvPicPr>
        <p:blipFill rotWithShape="1">
          <a:blip r:embed="rId3">
            <a:alphaModFix/>
          </a:blip>
          <a:srcRect b="0" l="0" r="0" t="0"/>
          <a:stretch/>
        </p:blipFill>
        <p:spPr>
          <a:xfrm>
            <a:off x="921773" y="0"/>
            <a:ext cx="7618701" cy="5143501"/>
          </a:xfrm>
          <a:prstGeom prst="rect">
            <a:avLst/>
          </a:prstGeom>
          <a:noFill/>
          <a:ln>
            <a:noFill/>
          </a:ln>
        </p:spPr>
      </p:pic>
      <p:sp>
        <p:nvSpPr>
          <p:cNvPr id="322" name="Google Shape;322;g2d5255998ee_0_138"/>
          <p:cNvSpPr/>
          <p:nvPr/>
        </p:nvSpPr>
        <p:spPr>
          <a:xfrm>
            <a:off x="3904132" y="1216959"/>
            <a:ext cx="506400" cy="313200"/>
          </a:xfrm>
          <a:prstGeom prst="roundRect">
            <a:avLst>
              <a:gd fmla="val 16667" name="adj"/>
            </a:avLst>
          </a:prstGeom>
          <a:noFill/>
          <a:ln cap="flat" cmpd="sng" w="9525">
            <a:solidFill>
              <a:srgbClr val="27FF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
        <p:nvSpPr>
          <p:cNvPr id="323" name="Google Shape;323;g2d5255998ee_0_138"/>
          <p:cNvSpPr/>
          <p:nvPr/>
        </p:nvSpPr>
        <p:spPr>
          <a:xfrm>
            <a:off x="5020710" y="1216959"/>
            <a:ext cx="627000" cy="313200"/>
          </a:xfrm>
          <a:prstGeom prst="roundRect">
            <a:avLst>
              <a:gd fmla="val 16667" name="adj"/>
            </a:avLst>
          </a:prstGeom>
          <a:noFill/>
          <a:ln cap="flat" cmpd="sng" w="9525">
            <a:solidFill>
              <a:srgbClr val="27FF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
        <p:nvSpPr>
          <p:cNvPr id="324" name="Google Shape;324;g2d5255998ee_0_138"/>
          <p:cNvSpPr/>
          <p:nvPr/>
        </p:nvSpPr>
        <p:spPr>
          <a:xfrm>
            <a:off x="3124205" y="894225"/>
            <a:ext cx="728400" cy="313200"/>
          </a:xfrm>
          <a:prstGeom prst="roundRect">
            <a:avLst>
              <a:gd fmla="val 16667" name="adj"/>
            </a:avLst>
          </a:prstGeom>
          <a:noFill/>
          <a:ln cap="flat" cmpd="sng" w="9525">
            <a:solidFill>
              <a:srgbClr val="27FFB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5"/>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Convenciones</a:t>
            </a:r>
            <a:endParaRPr/>
          </a:p>
        </p:txBody>
      </p:sp>
      <p:sp>
        <p:nvSpPr>
          <p:cNvPr id="85" name="Google Shape;85;p4"/>
          <p:cNvSpPr txBox="1"/>
          <p:nvPr>
            <p:ph idx="1" type="body"/>
          </p:nvPr>
        </p:nvSpPr>
        <p:spPr>
          <a:xfrm>
            <a:off x="311700" y="1152425"/>
            <a:ext cx="8520600" cy="381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000"/>
              <a:t>Los recursos son las entidades (nombres) sobre las que operar.</a:t>
            </a:r>
            <a:endParaRPr sz="2000"/>
          </a:p>
          <a:p>
            <a:pPr indent="0" lvl="0" marL="0" rtl="0" algn="l">
              <a:lnSpc>
                <a:spcPct val="115000"/>
              </a:lnSpc>
              <a:spcBef>
                <a:spcPts val="1200"/>
              </a:spcBef>
              <a:spcAft>
                <a:spcPts val="0"/>
              </a:spcAft>
              <a:buSzPts val="1800"/>
              <a:buNone/>
            </a:pPr>
            <a:r>
              <a:rPr lang="es" sz="2000"/>
              <a:t>Se identifican con URLs (Uniform Resource Locator). Ejs:</a:t>
            </a:r>
            <a:endParaRPr sz="2000"/>
          </a:p>
          <a:p>
            <a:pPr indent="-355600" lvl="0" marL="457200" rtl="0" algn="l">
              <a:lnSpc>
                <a:spcPct val="115000"/>
              </a:lnSpc>
              <a:spcBef>
                <a:spcPts val="1200"/>
              </a:spcBef>
              <a:spcAft>
                <a:spcPts val="0"/>
              </a:spcAft>
              <a:buSzPts val="2000"/>
              <a:buFont typeface="Courier New"/>
              <a:buChar char="●"/>
            </a:pPr>
            <a:r>
              <a:rPr lang="es" sz="2000">
                <a:solidFill>
                  <a:srgbClr val="1155CC"/>
                </a:solidFill>
                <a:latin typeface="Courier New"/>
                <a:ea typeface="Courier New"/>
                <a:cs typeface="Courier New"/>
                <a:sym typeface="Courier New"/>
              </a:rPr>
              <a:t>https://api.e-learning.com</a:t>
            </a:r>
            <a:r>
              <a:rPr b="1" lang="es" sz="2000">
                <a:solidFill>
                  <a:srgbClr val="000000"/>
                </a:solidFill>
                <a:latin typeface="Courier New"/>
                <a:ea typeface="Courier New"/>
                <a:cs typeface="Courier New"/>
                <a:sym typeface="Courier New"/>
              </a:rPr>
              <a:t>/{recurso}/{id}</a:t>
            </a:r>
            <a:endParaRPr b="1" sz="2000">
              <a:solidFill>
                <a:srgbClr val="000000"/>
              </a:solidFill>
              <a:latin typeface="Courier New"/>
              <a:ea typeface="Courier New"/>
              <a:cs typeface="Courier New"/>
              <a:sym typeface="Courier New"/>
            </a:endParaRPr>
          </a:p>
          <a:p>
            <a:pPr indent="-355600" lvl="0" marL="457200" rtl="0" algn="l">
              <a:lnSpc>
                <a:spcPct val="115000"/>
              </a:lnSpc>
              <a:spcBef>
                <a:spcPts val="1200"/>
              </a:spcBef>
              <a:spcAft>
                <a:spcPts val="0"/>
              </a:spcAft>
              <a:buSzPts val="2000"/>
              <a:buChar char="●"/>
            </a:pPr>
            <a:r>
              <a:rPr lang="es" sz="2000">
                <a:solidFill>
                  <a:srgbClr val="1155CC"/>
                </a:solidFill>
                <a:latin typeface="Courier New"/>
                <a:ea typeface="Courier New"/>
                <a:cs typeface="Courier New"/>
                <a:sym typeface="Courier New"/>
              </a:rPr>
              <a:t>https://api.e-learning.com</a:t>
            </a:r>
            <a:r>
              <a:rPr b="1" lang="es" sz="2000">
                <a:solidFill>
                  <a:srgbClr val="A64D79"/>
                </a:solidFill>
                <a:latin typeface="Courier New"/>
                <a:ea typeface="Courier New"/>
                <a:cs typeface="Courier New"/>
                <a:sym typeface="Courier New"/>
              </a:rPr>
              <a:t>/users</a:t>
            </a:r>
            <a:endParaRPr b="1" sz="2000">
              <a:solidFill>
                <a:srgbClr val="A64D79"/>
              </a:solidFill>
              <a:latin typeface="Courier New"/>
              <a:ea typeface="Courier New"/>
              <a:cs typeface="Courier New"/>
              <a:sym typeface="Courier New"/>
            </a:endParaRPr>
          </a:p>
          <a:p>
            <a:pPr indent="-355600" lvl="0" marL="457200" rtl="0" algn="l">
              <a:lnSpc>
                <a:spcPct val="115000"/>
              </a:lnSpc>
              <a:spcBef>
                <a:spcPts val="0"/>
              </a:spcBef>
              <a:spcAft>
                <a:spcPts val="0"/>
              </a:spcAft>
              <a:buSzPts val="2000"/>
              <a:buChar char="●"/>
            </a:pPr>
            <a:r>
              <a:rPr lang="es" sz="2000">
                <a:solidFill>
                  <a:srgbClr val="1155CC"/>
                </a:solidFill>
                <a:latin typeface="Courier New"/>
                <a:ea typeface="Courier New"/>
                <a:cs typeface="Courier New"/>
                <a:sym typeface="Courier New"/>
              </a:rPr>
              <a:t>https://api.e-learning.com</a:t>
            </a:r>
            <a:r>
              <a:rPr b="1" lang="es" sz="2000">
                <a:solidFill>
                  <a:srgbClr val="A64D79"/>
                </a:solidFill>
                <a:latin typeface="Courier New"/>
                <a:ea typeface="Courier New"/>
                <a:cs typeface="Courier New"/>
                <a:sym typeface="Courier New"/>
              </a:rPr>
              <a:t>/users/41123</a:t>
            </a:r>
            <a:endParaRPr b="1" sz="2000">
              <a:solidFill>
                <a:srgbClr val="A64D79"/>
              </a:solidFill>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b="1" sz="1000">
              <a:solidFill>
                <a:srgbClr val="A64D79"/>
              </a:solidFill>
              <a:latin typeface="Courier New"/>
              <a:ea typeface="Courier New"/>
              <a:cs typeface="Courier New"/>
              <a:sym typeface="Courier New"/>
            </a:endParaRPr>
          </a:p>
          <a:p>
            <a:pPr indent="-355600" lvl="0" marL="457200" rtl="0" algn="l">
              <a:lnSpc>
                <a:spcPct val="115000"/>
              </a:lnSpc>
              <a:spcBef>
                <a:spcPts val="1200"/>
              </a:spcBef>
              <a:spcAft>
                <a:spcPts val="0"/>
              </a:spcAft>
              <a:buSzPts val="2000"/>
              <a:buChar char="●"/>
            </a:pPr>
            <a:r>
              <a:rPr lang="es" sz="2000">
                <a:solidFill>
                  <a:srgbClr val="1155CC"/>
                </a:solidFill>
                <a:latin typeface="Courier New"/>
                <a:ea typeface="Courier New"/>
                <a:cs typeface="Courier New"/>
                <a:sym typeface="Courier New"/>
              </a:rPr>
              <a:t>https://api.e-learning.com</a:t>
            </a:r>
            <a:r>
              <a:rPr b="1" lang="es" sz="2000">
                <a:solidFill>
                  <a:srgbClr val="38761D"/>
                </a:solidFill>
                <a:latin typeface="Courier New"/>
                <a:ea typeface="Courier New"/>
                <a:cs typeface="Courier New"/>
                <a:sym typeface="Courier New"/>
              </a:rPr>
              <a:t>/courses</a:t>
            </a:r>
            <a:endParaRPr b="1" sz="2000">
              <a:solidFill>
                <a:srgbClr val="38761D"/>
              </a:solidFill>
              <a:latin typeface="Courier New"/>
              <a:ea typeface="Courier New"/>
              <a:cs typeface="Courier New"/>
              <a:sym typeface="Courier New"/>
            </a:endParaRPr>
          </a:p>
          <a:p>
            <a:pPr indent="-355600" lvl="0" marL="457200" rtl="0" algn="l">
              <a:lnSpc>
                <a:spcPct val="115000"/>
              </a:lnSpc>
              <a:spcBef>
                <a:spcPts val="0"/>
              </a:spcBef>
              <a:spcAft>
                <a:spcPts val="0"/>
              </a:spcAft>
              <a:buSzPts val="2000"/>
              <a:buChar char="●"/>
            </a:pPr>
            <a:r>
              <a:rPr lang="es" sz="2000">
                <a:solidFill>
                  <a:srgbClr val="1155CC"/>
                </a:solidFill>
                <a:latin typeface="Courier New"/>
                <a:ea typeface="Courier New"/>
                <a:cs typeface="Courier New"/>
                <a:sym typeface="Courier New"/>
              </a:rPr>
              <a:t>https://api.e-learning.com</a:t>
            </a:r>
            <a:r>
              <a:rPr b="1" lang="es" sz="2000">
                <a:solidFill>
                  <a:srgbClr val="38761D"/>
                </a:solidFill>
                <a:latin typeface="Courier New"/>
                <a:ea typeface="Courier New"/>
                <a:cs typeface="Courier New"/>
                <a:sym typeface="Courier New"/>
              </a:rPr>
              <a:t>/courses/23</a:t>
            </a:r>
            <a:endParaRPr b="1" sz="2000">
              <a:solidFill>
                <a:srgbClr val="38761D"/>
              </a:solidFill>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d5255998ee_0_21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0" name="Google Shape;330;g2d5255998ee_0_21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1" name="Google Shape;331;g2d5255998ee_0_213"/>
          <p:cNvPicPr preferRelativeResize="0"/>
          <p:nvPr/>
        </p:nvPicPr>
        <p:blipFill>
          <a:blip r:embed="rId3">
            <a:alphaModFix/>
          </a:blip>
          <a:stretch>
            <a:fillRect/>
          </a:stretch>
        </p:blipFill>
        <p:spPr>
          <a:xfrm>
            <a:off x="0" y="515676"/>
            <a:ext cx="9144001" cy="41121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Métodos</a:t>
            </a:r>
            <a:endParaRPr/>
          </a:p>
        </p:txBody>
      </p:sp>
      <p:sp>
        <p:nvSpPr>
          <p:cNvPr id="91" name="Google Shape;91;p5"/>
          <p:cNvSpPr txBox="1"/>
          <p:nvPr>
            <p:ph idx="1" type="body"/>
          </p:nvPr>
        </p:nvSpPr>
        <p:spPr>
          <a:xfrm>
            <a:off x="311700" y="1266325"/>
            <a:ext cx="8589300" cy="374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Los métodos son las operaciones (verbos) que podemos realizar sobre los recursos. Están acotadas por los métodos disponibles en HTTP:</a:t>
            </a:r>
            <a:endParaRPr/>
          </a:p>
          <a:p>
            <a:pPr indent="-342900" lvl="0" marL="457200" rtl="0" algn="l">
              <a:lnSpc>
                <a:spcPct val="115000"/>
              </a:lnSpc>
              <a:spcBef>
                <a:spcPts val="1200"/>
              </a:spcBef>
              <a:spcAft>
                <a:spcPts val="0"/>
              </a:spcAft>
              <a:buSzPts val="1800"/>
              <a:buChar char="●"/>
            </a:pPr>
            <a:r>
              <a:rPr b="1" lang="es">
                <a:solidFill>
                  <a:schemeClr val="accent1"/>
                </a:solidFill>
              </a:rPr>
              <a:t>POST</a:t>
            </a:r>
            <a:r>
              <a:rPr lang="es"/>
              <a:t>: </a:t>
            </a:r>
            <a:r>
              <a:rPr lang="es" u="sng"/>
              <a:t>C</a:t>
            </a:r>
            <a:r>
              <a:rPr lang="es"/>
              <a:t>reate (crear)</a:t>
            </a:r>
            <a:endParaRPr/>
          </a:p>
          <a:p>
            <a:pPr indent="-342900" lvl="0" marL="457200" rtl="0" algn="l">
              <a:lnSpc>
                <a:spcPct val="115000"/>
              </a:lnSpc>
              <a:spcBef>
                <a:spcPts val="1200"/>
              </a:spcBef>
              <a:spcAft>
                <a:spcPts val="0"/>
              </a:spcAft>
              <a:buSzPts val="1800"/>
              <a:buChar char="●"/>
            </a:pPr>
            <a:r>
              <a:rPr b="1" lang="es">
                <a:solidFill>
                  <a:srgbClr val="38761D"/>
                </a:solidFill>
              </a:rPr>
              <a:t>GET</a:t>
            </a:r>
            <a:r>
              <a:rPr lang="es"/>
              <a:t>: </a:t>
            </a:r>
            <a:r>
              <a:rPr lang="es" u="sng"/>
              <a:t>R</a:t>
            </a:r>
            <a:r>
              <a:rPr lang="es"/>
              <a:t>ead (leer, obtener)</a:t>
            </a:r>
            <a:endParaRPr/>
          </a:p>
          <a:p>
            <a:pPr indent="-342900" lvl="0" marL="457200" rtl="0" algn="l">
              <a:lnSpc>
                <a:spcPct val="115000"/>
              </a:lnSpc>
              <a:spcBef>
                <a:spcPts val="1000"/>
              </a:spcBef>
              <a:spcAft>
                <a:spcPts val="0"/>
              </a:spcAft>
              <a:buSzPts val="1800"/>
              <a:buChar char="●"/>
            </a:pPr>
            <a:r>
              <a:rPr b="1" lang="es">
                <a:solidFill>
                  <a:srgbClr val="9900FF"/>
                </a:solidFill>
              </a:rPr>
              <a:t>PUT</a:t>
            </a:r>
            <a:r>
              <a:rPr lang="es"/>
              <a:t>: </a:t>
            </a:r>
            <a:r>
              <a:rPr lang="es" u="sng"/>
              <a:t>U</a:t>
            </a:r>
            <a:r>
              <a:rPr lang="es"/>
              <a:t>pdate (actualizar)</a:t>
            </a:r>
            <a:endParaRPr/>
          </a:p>
          <a:p>
            <a:pPr indent="-342900" lvl="0" marL="457200" rtl="0" algn="l">
              <a:lnSpc>
                <a:spcPct val="115000"/>
              </a:lnSpc>
              <a:spcBef>
                <a:spcPts val="1000"/>
              </a:spcBef>
              <a:spcAft>
                <a:spcPts val="0"/>
              </a:spcAft>
              <a:buSzPts val="1800"/>
              <a:buChar char="●"/>
            </a:pPr>
            <a:r>
              <a:rPr b="1" lang="es">
                <a:solidFill>
                  <a:srgbClr val="CC0000"/>
                </a:solidFill>
              </a:rPr>
              <a:t>DELETE</a:t>
            </a:r>
            <a:r>
              <a:rPr lang="es"/>
              <a:t>: </a:t>
            </a:r>
            <a:r>
              <a:rPr lang="es" u="sng"/>
              <a:t>D</a:t>
            </a:r>
            <a:r>
              <a:rPr lang="es"/>
              <a:t>elete (eliminar)</a:t>
            </a:r>
            <a:endParaRPr/>
          </a:p>
          <a:p>
            <a:pPr indent="0" lvl="0" marL="0" rtl="0" algn="l">
              <a:lnSpc>
                <a:spcPct val="115000"/>
              </a:lnSpc>
              <a:spcBef>
                <a:spcPts val="1200"/>
              </a:spcBef>
              <a:spcAft>
                <a:spcPts val="1200"/>
              </a:spcAft>
              <a:buSzPts val="1800"/>
              <a:buNone/>
            </a:pPr>
            <a:r>
              <a:rPr lang="es"/>
              <a:t>La mayoría de los escenarios se pueden resolver con estas cuatro operaciones.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d5368deed8_0_0"/>
          <p:cNvSpPr txBox="1"/>
          <p:nvPr>
            <p:ph type="title"/>
          </p:nvPr>
        </p:nvSpPr>
        <p:spPr>
          <a:xfrm>
            <a:off x="311700" y="244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Códigos de respuesta comunes</a:t>
            </a:r>
            <a:endParaRPr/>
          </a:p>
        </p:txBody>
      </p:sp>
      <p:sp>
        <p:nvSpPr>
          <p:cNvPr id="97" name="Google Shape;97;g2d5368deed8_0_0"/>
          <p:cNvSpPr txBox="1"/>
          <p:nvPr>
            <p:ph idx="1" type="body"/>
          </p:nvPr>
        </p:nvSpPr>
        <p:spPr>
          <a:xfrm>
            <a:off x="311700" y="952325"/>
            <a:ext cx="8520600" cy="40431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1000"/>
              </a:spcBef>
              <a:spcAft>
                <a:spcPts val="0"/>
              </a:spcAft>
              <a:buSzPct val="100000"/>
              <a:buChar char="●"/>
            </a:pPr>
            <a:r>
              <a:rPr b="1" lang="es">
                <a:solidFill>
                  <a:srgbClr val="38761D"/>
                </a:solidFill>
              </a:rPr>
              <a:t>200</a:t>
            </a:r>
            <a:r>
              <a:rPr lang="es"/>
              <a:t> OK</a:t>
            </a:r>
            <a:endParaRPr/>
          </a:p>
          <a:p>
            <a:pPr indent="-325755" lvl="0" marL="457200" rtl="0" algn="l">
              <a:spcBef>
                <a:spcPts val="1000"/>
              </a:spcBef>
              <a:spcAft>
                <a:spcPts val="0"/>
              </a:spcAft>
              <a:buSzPct val="100000"/>
              <a:buChar char="●"/>
            </a:pPr>
            <a:r>
              <a:rPr b="1" lang="es">
                <a:solidFill>
                  <a:srgbClr val="38761D"/>
                </a:solidFill>
              </a:rPr>
              <a:t>201</a:t>
            </a:r>
            <a:r>
              <a:rPr lang="es"/>
              <a:t> Created</a:t>
            </a:r>
            <a:endParaRPr/>
          </a:p>
          <a:p>
            <a:pPr indent="-325755" lvl="0" marL="457200" rtl="0" algn="l">
              <a:spcBef>
                <a:spcPts val="1000"/>
              </a:spcBef>
              <a:spcAft>
                <a:spcPts val="0"/>
              </a:spcAft>
              <a:buSzPct val="100000"/>
              <a:buChar char="●"/>
            </a:pPr>
            <a:r>
              <a:rPr b="1" lang="es">
                <a:solidFill>
                  <a:srgbClr val="CC0000"/>
                </a:solidFill>
              </a:rPr>
              <a:t>400</a:t>
            </a:r>
            <a:r>
              <a:rPr lang="es"/>
              <a:t> Bad request (solicitud incorrecta)</a:t>
            </a:r>
            <a:endParaRPr/>
          </a:p>
          <a:p>
            <a:pPr indent="-325755" lvl="0" marL="457200" rtl="0" algn="l">
              <a:spcBef>
                <a:spcPts val="1000"/>
              </a:spcBef>
              <a:spcAft>
                <a:spcPts val="0"/>
              </a:spcAft>
              <a:buSzPct val="100000"/>
              <a:buChar char="●"/>
            </a:pPr>
            <a:r>
              <a:rPr b="1" lang="es">
                <a:solidFill>
                  <a:srgbClr val="CC0000"/>
                </a:solidFill>
              </a:rPr>
              <a:t>401</a:t>
            </a:r>
            <a:r>
              <a:rPr lang="es"/>
              <a:t> Unauthorized (no autorizado)</a:t>
            </a:r>
            <a:endParaRPr/>
          </a:p>
          <a:p>
            <a:pPr indent="-325755" lvl="0" marL="457200" rtl="0" algn="l">
              <a:spcBef>
                <a:spcPts val="1000"/>
              </a:spcBef>
              <a:spcAft>
                <a:spcPts val="0"/>
              </a:spcAft>
              <a:buSzPct val="100000"/>
              <a:buChar char="●"/>
            </a:pPr>
            <a:r>
              <a:rPr b="1" lang="es">
                <a:solidFill>
                  <a:srgbClr val="CC0000"/>
                </a:solidFill>
              </a:rPr>
              <a:t>403</a:t>
            </a:r>
            <a:r>
              <a:rPr lang="es"/>
              <a:t> Forbidden (prohibido)</a:t>
            </a:r>
            <a:endParaRPr/>
          </a:p>
          <a:p>
            <a:pPr indent="-325755" lvl="0" marL="457200" rtl="0" algn="l">
              <a:spcBef>
                <a:spcPts val="1000"/>
              </a:spcBef>
              <a:spcAft>
                <a:spcPts val="0"/>
              </a:spcAft>
              <a:buSzPct val="100000"/>
              <a:buChar char="●"/>
            </a:pPr>
            <a:r>
              <a:rPr b="1" lang="es">
                <a:solidFill>
                  <a:srgbClr val="CC0000"/>
                </a:solidFill>
              </a:rPr>
              <a:t>404</a:t>
            </a:r>
            <a:r>
              <a:rPr lang="es"/>
              <a:t> Not found (no se ha encontrado)</a:t>
            </a:r>
            <a:endParaRPr/>
          </a:p>
          <a:p>
            <a:pPr indent="-325755" lvl="0" marL="457200" rtl="0" algn="l">
              <a:spcBef>
                <a:spcPts val="1000"/>
              </a:spcBef>
              <a:spcAft>
                <a:spcPts val="0"/>
              </a:spcAft>
              <a:buSzPct val="100000"/>
              <a:buChar char="●"/>
            </a:pPr>
            <a:r>
              <a:rPr b="1" lang="es">
                <a:solidFill>
                  <a:srgbClr val="CC0000"/>
                </a:solidFill>
              </a:rPr>
              <a:t>405</a:t>
            </a:r>
            <a:r>
              <a:rPr lang="es"/>
              <a:t> Method not allowed (método no permitido)</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
              <a:t>Más info:</a:t>
            </a:r>
            <a:endParaRPr/>
          </a:p>
          <a:p>
            <a:pPr indent="0" lvl="0" marL="0" rtl="0" algn="l">
              <a:spcBef>
                <a:spcPts val="1000"/>
              </a:spcBef>
              <a:spcAft>
                <a:spcPts val="0"/>
              </a:spcAft>
              <a:buNone/>
            </a:pPr>
            <a:r>
              <a:rPr lang="es" u="sng">
                <a:solidFill>
                  <a:schemeClr val="hlink"/>
                </a:solidFill>
                <a:hlinkClick r:id="rId3"/>
              </a:rPr>
              <a:t>https://developer.mozilla.org/es/docs/Web/HTTP/Status</a:t>
            </a:r>
            <a:endParaRPr/>
          </a:p>
          <a:p>
            <a:pPr indent="0" lvl="0" marL="0" rtl="0" algn="l">
              <a:spcBef>
                <a:spcPts val="1000"/>
              </a:spcBef>
              <a:spcAft>
                <a:spcPts val="0"/>
              </a:spcAft>
              <a:buNone/>
            </a:pPr>
            <a:r>
              <a:rPr lang="es" u="sng">
                <a:solidFill>
                  <a:schemeClr val="hlink"/>
                </a:solidFill>
                <a:hlinkClick r:id="rId4"/>
              </a:rPr>
              <a:t>https://www.w3schools.com/tags/ref_httpmessages.asp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3" name="Google Shape;103;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descr="Ejemplo de petición a una API REST" id="104" name="Google Shape;104;p6"/>
          <p:cNvPicPr preferRelativeResize="0"/>
          <p:nvPr/>
        </p:nvPicPr>
        <p:blipFill rotWithShape="1">
          <a:blip r:embed="rId3">
            <a:alphaModFix/>
          </a:blip>
          <a:srcRect b="0" l="0" r="0" t="0"/>
          <a:stretch/>
        </p:blipFill>
        <p:spPr>
          <a:xfrm>
            <a:off x="762000" y="1143000"/>
            <a:ext cx="7620000" cy="28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GET (leer)</a:t>
            </a:r>
            <a:endParaRPr/>
          </a:p>
        </p:txBody>
      </p:sp>
      <p:sp>
        <p:nvSpPr>
          <p:cNvPr id="110" name="Google Shape;110;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1" name="Google Shape;111;p7"/>
          <p:cNvPicPr preferRelativeResize="0"/>
          <p:nvPr/>
        </p:nvPicPr>
        <p:blipFill rotWithShape="1">
          <a:blip r:embed="rId3">
            <a:alphaModFix/>
          </a:blip>
          <a:srcRect b="0" l="0" r="0" t="0"/>
          <a:stretch/>
        </p:blipFill>
        <p:spPr>
          <a:xfrm>
            <a:off x="24000" y="1040775"/>
            <a:ext cx="8942545" cy="410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8"/>
          <p:cNvPicPr preferRelativeResize="0"/>
          <p:nvPr/>
        </p:nvPicPr>
        <p:blipFill rotWithShape="1">
          <a:blip r:embed="rId3">
            <a:alphaModFix/>
          </a:blip>
          <a:srcRect b="0" l="0" r="0" t="0"/>
          <a:stretch/>
        </p:blipFill>
        <p:spPr>
          <a:xfrm>
            <a:off x="800100" y="547675"/>
            <a:ext cx="7543800" cy="404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