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PT Sans Narrow" panose="020B0506020203020204" pitchFamily="34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Source Code Pro" panose="020B050903040302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Isr8HZuvtcp5EZdSOpU7PFqa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CC4EF-F0F9-4943-A229-82BF2A7001D0}">
  <a:tblStyle styleId="{90CCC4EF-F0F9-4943-A229-82BF2A7001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3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39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3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3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39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3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3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3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46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45525" y="2789475"/>
            <a:ext cx="4854600" cy="2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Variables, expresiones, entrada/salida, condicional, bucles.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Repaso de los conceptos utilizando Python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datos en Python</a:t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825" y="1152425"/>
            <a:ext cx="7699950" cy="38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Función type()</a:t>
            </a:r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La función type nos devuelve el tipo de dato de un objeto dado. Por ejemplo: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&gt;&gt;&gt; type(5)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&lt;class 'int'&gt;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&gt;&gt;&gt; type(5.5)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&lt;class 'float'&gt;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&gt;&gt;&gt; type([1,2])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&lt;class 'list'&gt;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&gt;&gt;&gt; type(int)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92"/>
              <a:buNone/>
            </a:pPr>
            <a:r>
              <a:rPr lang="es" sz="7215"/>
              <a:t>&lt;class 'type'&gt;</a:t>
            </a:r>
            <a:endParaRPr sz="72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datos. Conversiones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ponemos un </a:t>
            </a:r>
            <a:r>
              <a:rPr lang="es" b="1"/>
              <a:t>número entero</a:t>
            </a:r>
            <a:r>
              <a:rPr lang="es"/>
              <a:t> en una </a:t>
            </a:r>
            <a:r>
              <a:rPr lang="es" b="1"/>
              <a:t>expresión</a:t>
            </a:r>
            <a:r>
              <a:rPr lang="es"/>
              <a:t> junto a otro </a:t>
            </a:r>
            <a:r>
              <a:rPr lang="es" b="1"/>
              <a:t>número real</a:t>
            </a:r>
            <a:r>
              <a:rPr lang="es"/>
              <a:t>, el número entero se convierte implícitamente en un número </a:t>
            </a:r>
            <a:r>
              <a:rPr lang="es" b="1">
                <a:solidFill>
                  <a:schemeClr val="accent5"/>
                </a:solidFill>
              </a:rPr>
              <a:t>real</a:t>
            </a:r>
            <a:r>
              <a:rPr lang="es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Además, existen funciones como </a:t>
            </a:r>
            <a:r>
              <a:rPr lang="es" b="1">
                <a:solidFill>
                  <a:schemeClr val="accent5"/>
                </a:solidFill>
              </a:rPr>
              <a:t>int()</a:t>
            </a:r>
            <a:r>
              <a:rPr lang="es"/>
              <a:t> y </a:t>
            </a:r>
            <a:r>
              <a:rPr lang="es" b="1">
                <a:solidFill>
                  <a:schemeClr val="accent5"/>
                </a:solidFill>
              </a:rPr>
              <a:t>float()</a:t>
            </a:r>
            <a:r>
              <a:rPr lang="es"/>
              <a:t> para convertir de manera explícita un determinado valor.</a:t>
            </a:r>
            <a:br>
              <a:rPr lang="es"/>
            </a:br>
            <a:br>
              <a:rPr lang="es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s" b="1">
                <a:solidFill>
                  <a:schemeClr val="accent1"/>
                </a:solidFill>
              </a:rPr>
              <a:t>Atención! La división de números enteros siempre genera un número real.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datos. Conversión de Strings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También pueden usarse las funciones </a:t>
            </a:r>
            <a:r>
              <a:rPr lang="es" b="1">
                <a:solidFill>
                  <a:schemeClr val="accent5"/>
                </a:solidFill>
              </a:rPr>
              <a:t>int()</a:t>
            </a:r>
            <a:r>
              <a:rPr lang="es"/>
              <a:t> y </a:t>
            </a:r>
            <a:r>
              <a:rPr lang="es" b="1">
                <a:solidFill>
                  <a:schemeClr val="accent5"/>
                </a:solidFill>
              </a:rPr>
              <a:t>float()</a:t>
            </a:r>
            <a:r>
              <a:rPr lang="es"/>
              <a:t> para convertir cadenas de caracteres en valores numéricos.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La función producirá un error si la cadena no es convertible al tipo requerido.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Análogamente, existe una función </a:t>
            </a:r>
            <a:r>
              <a:rPr lang="es" b="1">
                <a:solidFill>
                  <a:schemeClr val="accent5"/>
                </a:solidFill>
              </a:rPr>
              <a:t>str()</a:t>
            </a:r>
            <a:r>
              <a:rPr lang="es"/>
              <a:t> para convertir de valores numéricos a cadena de caracteres.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Entrada/Salida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Ya vimos que para mostrar información en la pantalla usamos la función </a:t>
            </a:r>
            <a:r>
              <a:rPr lang="es" b="1">
                <a:solidFill>
                  <a:schemeClr val="accent5"/>
                </a:solidFill>
              </a:rPr>
              <a:t>print()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Para leer datos de teclado, usaremos la función </a:t>
            </a:r>
            <a:r>
              <a:rPr lang="es" b="1">
                <a:solidFill>
                  <a:schemeClr val="accent5"/>
                </a:solidFill>
              </a:rPr>
              <a:t>input()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1"/>
                </a:solidFill>
              </a:rPr>
              <a:t>Importante! La función input() siempre retorna un String</a:t>
            </a:r>
            <a:r>
              <a:rPr lang="es">
                <a:solidFill>
                  <a:schemeClr val="accent1"/>
                </a:solidFill>
              </a:rPr>
              <a:t>. Por lo tanto, si queremos leer un valor numérico, debemos convertirlo de manera explícita.</a:t>
            </a:r>
            <a:endParaRPr>
              <a:solidFill>
                <a:schemeClr val="accent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nombre = input("Ingrese su nombre ")</a:t>
            </a:r>
            <a:endParaRPr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print("Usted se llama :", nombre)</a:t>
            </a:r>
            <a:endParaRPr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edad = int( input( "Ingrese su edad: "))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Función print()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función print() nos permite mostrar información en pantalla. La sintaxis es: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&gt;&gt;&gt;print('texto')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&gt;&gt;&gt;cadena = "Esto es una cadena"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&gt;&gt;&gt;print(cadena)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Esto es una cadena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&gt;&gt;&gt;print(1 + 2)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= "Alicia"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edad = 35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print("Me llamo", nombre, "y tengo", edad, "años.")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s" sz="2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"Me llamo </a:t>
            </a:r>
            <a:r>
              <a:rPr lang="es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{nombre}</a:t>
            </a: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tengo </a:t>
            </a:r>
            <a:r>
              <a:rPr lang="es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{edad}</a:t>
            </a:r>
            <a:r>
              <a:rPr lang="e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años.")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807500" y="4007075"/>
            <a:ext cx="3961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mismo funcionamiento, cadena interpolada</a:t>
            </a:r>
            <a:endParaRPr sz="1400" b="0" i="0" u="none" strike="noStrike" cap="non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15"/>
          <p:cNvCxnSpPr>
            <a:stCxn id="153" idx="1"/>
          </p:cNvCxnSpPr>
          <p:nvPr/>
        </p:nvCxnSpPr>
        <p:spPr>
          <a:xfrm rot="10800000">
            <a:off x="4148700" y="4133375"/>
            <a:ext cx="658800" cy="1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15"/>
          <p:cNvCxnSpPr>
            <a:stCxn id="153" idx="1"/>
          </p:cNvCxnSpPr>
          <p:nvPr/>
        </p:nvCxnSpPr>
        <p:spPr>
          <a:xfrm flipH="1">
            <a:off x="4176000" y="4237175"/>
            <a:ext cx="631500" cy="1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Función print()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311700" y="1256363"/>
            <a:ext cx="85206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 función print() siempre añade un salto de línea luego de escribir el string indicado.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Según la documentación, print() nos permitirá modificar el final de la impresión y la separación de los objetos a imprimir mediante los parámetros </a:t>
            </a:r>
            <a:r>
              <a:rPr lang="es" b="1">
                <a:solidFill>
                  <a:srgbClr val="0077AA"/>
                </a:solidFill>
              </a:rPr>
              <a:t>end</a:t>
            </a:r>
            <a:r>
              <a:rPr lang="es"/>
              <a:t> y </a:t>
            </a:r>
            <a:r>
              <a:rPr lang="es" b="1">
                <a:solidFill>
                  <a:srgbClr val="0077AA"/>
                </a:solidFill>
              </a:rPr>
              <a:t>sep</a:t>
            </a:r>
            <a:endParaRPr b="1">
              <a:solidFill>
                <a:srgbClr val="0077A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print(*objects, </a:t>
            </a:r>
            <a:r>
              <a:rPr lang="es"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sep=' '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end='\n'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, file=None, flush=False)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Ej: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026" y="4013814"/>
            <a:ext cx="2129139" cy="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1725" y="4260000"/>
            <a:ext cx="1942769" cy="50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/>
          <p:nvPr/>
        </p:nvCxnSpPr>
        <p:spPr>
          <a:xfrm>
            <a:off x="3823925" y="4511313"/>
            <a:ext cx="1236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Cadenas interpoladas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Hay cuatro formas en las que podemos realizar la interpolación de cadenas: módulo (%), método format(), cadenas formateadas y clase de plantilla.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 puede usar el módulo (</a:t>
            </a:r>
            <a:r>
              <a:rPr lang="es" b="1"/>
              <a:t>%</a:t>
            </a:r>
            <a:r>
              <a:rPr lang="es"/>
              <a:t>) para interpolar cadenas, los siguientes son los marcadores de posición más comunes: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%d</a:t>
            </a:r>
            <a:r>
              <a:rPr lang="es"/>
              <a:t> = Integer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%f</a:t>
            </a:r>
            <a:r>
              <a:rPr lang="es"/>
              <a:t> = Float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%s</a:t>
            </a:r>
            <a:r>
              <a:rPr lang="es"/>
              <a:t> = String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%x</a:t>
            </a:r>
            <a:r>
              <a:rPr lang="es"/>
              <a:t> = Hexadecimal</a:t>
            </a:r>
            <a:endParaRPr/>
          </a:p>
          <a:p>
            <a:pPr marL="139700" marR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1900"/>
              </a:spcAft>
              <a:buSzPts val="1800"/>
              <a:buNone/>
            </a:pPr>
            <a:r>
              <a:rPr lang="es" sz="1450">
                <a:solidFill>
                  <a:srgbClr val="669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"&lt;string with placeholders&gt;"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comma separated values </a:t>
            </a:r>
            <a:r>
              <a:rPr lang="es" sz="14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variables</a:t>
            </a:r>
            <a:r>
              <a:rPr lang="es" sz="14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Cadenas interpoladas. %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Ejemplos: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nombre=input("Dime tu nombre:")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print ("Hola </a:t>
            </a:r>
            <a:r>
              <a:rPr lang="es">
                <a:solidFill>
                  <a:schemeClr val="accent5"/>
                </a:solidFill>
              </a:rPr>
              <a:t>%s</a:t>
            </a:r>
            <a:r>
              <a:rPr lang="es"/>
              <a:t>" </a:t>
            </a:r>
            <a:r>
              <a:rPr lang="es">
                <a:solidFill>
                  <a:srgbClr val="9900FF"/>
                </a:solidFill>
              </a:rPr>
              <a:t>% nombre</a:t>
            </a:r>
            <a:r>
              <a:rPr lang="es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perimetro = 2*base + 2*altura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area = base * altura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print ("Resultado: Area=</a:t>
            </a:r>
            <a:r>
              <a:rPr lang="es">
                <a:solidFill>
                  <a:schemeClr val="accent5"/>
                </a:solidFill>
              </a:rPr>
              <a:t>%.2f</a:t>
            </a:r>
            <a:r>
              <a:rPr lang="es"/>
              <a:t> Perimetro=</a:t>
            </a:r>
            <a:r>
              <a:rPr lang="es">
                <a:solidFill>
                  <a:schemeClr val="accent5"/>
                </a:solidFill>
              </a:rPr>
              <a:t>%.2f</a:t>
            </a:r>
            <a:r>
              <a:rPr lang="es"/>
              <a:t>" </a:t>
            </a:r>
            <a:r>
              <a:rPr lang="es">
                <a:solidFill>
                  <a:srgbClr val="9900FF"/>
                </a:solidFill>
              </a:rPr>
              <a:t>% (area,perimetro)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cadenas interpoladas. format()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método format() se puede utilizar para formatear cadenas en Python. Este método es similar al anterior pero aquí, </a:t>
            </a:r>
            <a:r>
              <a:rPr lang="es" b="1">
                <a:solidFill>
                  <a:srgbClr val="0000FF"/>
                </a:solidFill>
              </a:rPr>
              <a:t>{}</a:t>
            </a:r>
            <a:r>
              <a:rPr lang="es"/>
              <a:t> actúa como marcador de posición para cada tipo de valor.</a:t>
            </a:r>
            <a:endParaRPr/>
          </a:p>
          <a:p>
            <a:pPr marL="139700" marR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350">
                <a:solidFill>
                  <a:srgbClr val="669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"&lt;string with placeholders&gt;"</a:t>
            </a:r>
            <a:r>
              <a:rPr lang="es" sz="13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3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s" sz="13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3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3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comma separated values </a:t>
            </a:r>
            <a:r>
              <a:rPr lang="es" sz="13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13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variables</a:t>
            </a:r>
            <a:r>
              <a:rPr lang="es" sz="1350">
                <a:solidFill>
                  <a:srgbClr val="A67F5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3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999999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rPr lang="es"/>
              <a:t>pi = 3.14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nombre = “Damian”</a:t>
            </a:r>
            <a:endParaRPr/>
          </a:p>
          <a:p>
            <a:pPr marL="139700" marR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450">
                <a:solidFill>
                  <a:srgbClr val="0077AA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669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"El valor de PI o π: {}"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999999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1900"/>
              </a:spcBef>
              <a:spcAft>
                <a:spcPts val="1900"/>
              </a:spcAft>
              <a:buSzPts val="1800"/>
              <a:buNone/>
            </a:pPr>
            <a:r>
              <a:rPr lang="es" sz="1450">
                <a:solidFill>
                  <a:srgbClr val="0077AA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669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"Hola {}. El valor de PI o π: {}"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nombre, pi</a:t>
            </a:r>
            <a:r>
              <a:rPr lang="es" sz="1450">
                <a:solidFill>
                  <a:srgbClr val="999999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999999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Elementos fundamentales de un lenguaje de Programación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Constantes (o valores, o literales)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Variables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Sentencias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Expresiones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Cadenas interpoladas. Cadenas F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Cuando se prefija con un carácter </a:t>
            </a:r>
            <a:r>
              <a:rPr lang="es" b="1">
                <a:solidFill>
                  <a:srgbClr val="0000FF"/>
                </a:solidFill>
              </a:rPr>
              <a:t>f</a:t>
            </a:r>
            <a:r>
              <a:rPr lang="es"/>
              <a:t>, las cadenas regulares son cadenas formateadas.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Las cadenas formateadas también se conocen como cadenas f. Estas cadenas se utilizan para insertar dinámicamente representaciones de cadenas de variables y objetos dentro de cadenas.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Podemos agregar </a:t>
            </a:r>
            <a:r>
              <a:rPr lang="es" b="1">
                <a:solidFill>
                  <a:srgbClr val="0000FF"/>
                </a:solidFill>
              </a:rPr>
              <a:t>{}</a:t>
            </a:r>
            <a:r>
              <a:rPr lang="es"/>
              <a:t> dentro de cadenas, y dentro de estos bloques, podemos agregar variables o lógica que devuelva algún valor.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  </a:t>
            </a:r>
            <a:r>
              <a:rPr lang="es" sz="15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nombre= "Joel"</a:t>
            </a:r>
            <a:endParaRPr sz="1550">
              <a:solidFill>
                <a:srgbClr val="00000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1900"/>
              </a:spcAft>
              <a:buSzPts val="1800"/>
              <a:buNone/>
            </a:pPr>
            <a:r>
              <a:rPr lang="es" sz="1550">
                <a:solidFill>
                  <a:srgbClr val="0000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texto= f</a:t>
            </a:r>
            <a:r>
              <a:rPr lang="es" sz="1550">
                <a:solidFill>
                  <a:srgbClr val="669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"Mi nombre es {nombre}"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Función input()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input(</a:t>
            </a:r>
            <a:r>
              <a:rPr lang="es" i="1"/>
              <a:t>prompt</a:t>
            </a:r>
            <a:r>
              <a:rPr lang="es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Si el argumento </a:t>
            </a:r>
            <a:r>
              <a:rPr lang="es" i="1"/>
              <a:t>prompt</a:t>
            </a:r>
            <a:r>
              <a:rPr lang="es"/>
              <a:t> está presente, se escribe a la salida estándar sin una nueva línea a continuación. La función lee entonces una línea de la entrada, la convierte en una cadena (eliminando la nueva línea), y retorna eso.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ej: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#!/usr/bin/env python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nombre=input("Dime tu nombre: 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print (f"Hola {nombre}")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Condicional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#!/usr/bin/env python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# Sangrado con 4 espacios	(tabulación)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edad = 23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if</a:t>
            </a:r>
            <a:r>
              <a:rPr lang="es"/>
              <a:t> edad &gt;= 18</a:t>
            </a:r>
            <a:r>
              <a:rPr lang="es" b="1">
                <a:solidFill>
                  <a:schemeClr val="accent5"/>
                </a:solidFill>
              </a:rPr>
              <a:t>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   print('Es mayor de edad')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else: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   print('Es menor de edad')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Operadores de comparación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517975"/>
          <a:ext cx="7239000" cy="2704338"/>
        </p:xfrm>
        <a:graphic>
          <a:graphicData uri="http://schemas.openxmlformats.org/drawingml/2006/table">
            <a:tbl>
              <a:tblPr>
                <a:noFill/>
                <a:tableStyleId>{90CCC4EF-F0F9-4943-A229-82BF2A7001D0}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b="1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550" b="1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b="1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Significado</a:t>
                      </a:r>
                      <a:endParaRPr sz="1550" b="1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que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que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&gt;=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o igual que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&lt;=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o igual que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igual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!=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distinto (o no es igual)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Operadores lógicos</a:t>
            </a:r>
            <a:endParaRPr/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952500" y="1076225"/>
          <a:ext cx="7239000" cy="3983101"/>
        </p:xfrm>
        <a:graphic>
          <a:graphicData uri="http://schemas.openxmlformats.org/drawingml/2006/table">
            <a:tbl>
              <a:tblPr>
                <a:noFill/>
                <a:tableStyleId>{90CCC4EF-F0F9-4943-A229-82BF2A7001D0}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Funcionamiento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Ejemplos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si las dos declaraciones son verdaderas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and False == False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 and False == False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and True == True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si una de las declaraciones es verdadera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or False == True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or True == True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 or False == False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niega la declaración que le sigue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True == False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False == True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Calcular el perímetro y área de un rectángulo dada su base y su altura.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311700" y="1610425"/>
            <a:ext cx="8520600" cy="2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Tomense unos minutos para pensar como lo harían.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Deben pedirle al usuario la base y la altura y luego devolver por pantalla el resultado.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Calcular el perímetro y área de un rectángulo dada su base y su altura.</a:t>
            </a:r>
            <a:endParaRPr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0" y="1621650"/>
            <a:ext cx="93744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base=float(input("Dime la base:"))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altura=float(input("Dime la altura:"))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perimetro = 2*base + 2*altura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area = base * altura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"Resultado: Area={area:.2f} Perimetro={perimetro:.2f}")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D7D5BE4-6328-FDA4-B779-AD754A4EB3AA}"/>
              </a:ext>
            </a:extLst>
          </p:cNvPr>
          <p:cNvGrpSpPr/>
          <p:nvPr/>
        </p:nvGrpSpPr>
        <p:grpSpPr>
          <a:xfrm>
            <a:off x="4364403" y="4245659"/>
            <a:ext cx="4412397" cy="743941"/>
            <a:chOff x="4364403" y="4245659"/>
            <a:chExt cx="4412397" cy="743941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74DE597D-86F3-F058-D672-BC74A9BA1A96}"/>
                </a:ext>
              </a:extLst>
            </p:cNvPr>
            <p:cNvSpPr/>
            <p:nvPr/>
          </p:nvSpPr>
          <p:spPr>
            <a:xfrm>
              <a:off x="5364000" y="4651200"/>
              <a:ext cx="2282400" cy="33840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Formatea decimales</a:t>
              </a:r>
            </a:p>
          </p:txBody>
        </p:sp>
        <p:sp>
          <p:nvSpPr>
            <p:cNvPr id="4" name="Abrir corchete 3">
              <a:extLst>
                <a:ext uri="{FF2B5EF4-FFF2-40B4-BE49-F238E27FC236}">
                  <a16:creationId xmlns:a16="http://schemas.microsoft.com/office/drawing/2014/main" id="{5866C6CA-06FF-BD50-73F5-1BAFFE6A91C3}"/>
                </a:ext>
              </a:extLst>
            </p:cNvPr>
            <p:cNvSpPr/>
            <p:nvPr/>
          </p:nvSpPr>
          <p:spPr>
            <a:xfrm rot="16200000">
              <a:off x="8494742" y="4012861"/>
              <a:ext cx="45719" cy="51839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Abrir corchete 4">
              <a:extLst>
                <a:ext uri="{FF2B5EF4-FFF2-40B4-BE49-F238E27FC236}">
                  <a16:creationId xmlns:a16="http://schemas.microsoft.com/office/drawing/2014/main" id="{91ECC65B-62C0-8F08-EAB0-990E19DEF253}"/>
                </a:ext>
              </a:extLst>
            </p:cNvPr>
            <p:cNvSpPr/>
            <p:nvPr/>
          </p:nvSpPr>
          <p:spPr>
            <a:xfrm rot="16200000">
              <a:off x="4600742" y="4009320"/>
              <a:ext cx="45719" cy="51839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ln w="190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0585DC7-5EA5-C740-8367-2B183711A45B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4939200" y="4312800"/>
              <a:ext cx="1566000" cy="3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3AF5324-AF55-E104-D38E-8A5B55880B37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6505200" y="4363200"/>
              <a:ext cx="163980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If - elif - else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s"/>
              <a:t>distancia = 57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 b="1">
                <a:solidFill>
                  <a:schemeClr val="accent5"/>
                </a:solidFill>
              </a:rPr>
              <a:t>if</a:t>
            </a:r>
            <a:r>
              <a:rPr lang="es"/>
              <a:t> distancia &gt; 100</a:t>
            </a:r>
            <a:r>
              <a:rPr lang="es" b="1">
                <a:solidFill>
                  <a:schemeClr val="accent5"/>
                </a:solidFill>
              </a:rPr>
              <a:t> 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/>
              <a:t>    print("Todavía faltan más de 100km")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 b="1">
                <a:solidFill>
                  <a:schemeClr val="accent5"/>
                </a:solidFill>
              </a:rPr>
              <a:t>elif</a:t>
            </a:r>
            <a:r>
              <a:rPr lang="es"/>
              <a:t> distancia &gt; 60</a:t>
            </a:r>
            <a:r>
              <a:rPr lang="es" b="1">
                <a:solidFill>
                  <a:schemeClr val="accent5"/>
                </a:solidFill>
              </a:rPr>
              <a:t> 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/>
              <a:t>    print("Todavía faltan más de 60km")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 b="1">
                <a:solidFill>
                  <a:schemeClr val="accent5"/>
                </a:solidFill>
              </a:rPr>
              <a:t>elif </a:t>
            </a:r>
            <a:r>
              <a:rPr lang="es"/>
              <a:t>distancia &gt; 20 </a:t>
            </a:r>
            <a:r>
              <a:rPr lang="es" b="1">
                <a:solidFill>
                  <a:schemeClr val="accent5"/>
                </a:solidFill>
              </a:rPr>
              <a:t>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/>
              <a:t>    print("Todavía faltan más de 20km")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s" b="1">
                <a:solidFill>
                  <a:schemeClr val="accent5"/>
                </a:solidFill>
              </a:rPr>
              <a:t>else: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s"/>
              <a:t>    print("Ya estas por llegar")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Condicionales anidados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x = 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if</a:t>
            </a:r>
            <a:r>
              <a:rPr lang="es"/>
              <a:t> x&gt;10</a:t>
            </a:r>
            <a:r>
              <a:rPr lang="es" b="1">
                <a:solidFill>
                  <a:schemeClr val="accent5"/>
                </a:solidFill>
              </a:rPr>
              <a:t>:</a:t>
            </a:r>
            <a:endParaRPr b="1">
              <a:solidFill>
                <a:schemeClr val="accent5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print(“x es mayor a 10”)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if</a:t>
            </a:r>
            <a:r>
              <a:rPr lang="es"/>
              <a:t> x &gt; 100</a:t>
            </a:r>
            <a:r>
              <a:rPr lang="es" b="1">
                <a:solidFill>
                  <a:schemeClr val="accent5"/>
                </a:solidFill>
              </a:rPr>
              <a:t>:</a:t>
            </a:r>
            <a:endParaRPr b="1">
              <a:solidFill>
                <a:schemeClr val="accent5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print (“x es demasiado grande”)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Bloques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# Cada bloque de instrucciones dentro de una estructura de control debe estar tabulada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#!/usr/bin/env python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if num &gt;=0: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	while num&lt;10: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		print (num)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		num = num +1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Constantes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Son valores fijos (Ej: números, letras o cadenas de caracteres) que no cambian su valor.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Cada constante tiene un tipo de dato asociado.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En Python no existen las constantes como tal.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La convención para nombrar constantes es hacerlo con todo el nombre en mayúsculas, de esta forma, aunque en realidad estemos trabajando con variables, quien esté trabajando con el programa, sabrá a simple vista que se trata de una constante y que no hay que reasignarle ningún valor.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En Python existen 2 tipos de ciclos: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While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Recordar que en el ciclo “</a:t>
            </a:r>
            <a:r>
              <a:rPr lang="es" b="1"/>
              <a:t>while</a:t>
            </a:r>
            <a:r>
              <a:rPr lang="es"/>
              <a:t>” Es EXTREMADAMENTE importante, </a:t>
            </a:r>
            <a:r>
              <a:rPr lang="es" b="1"/>
              <a:t>asegurarse que la condición sea falsa en alguna iteración</a:t>
            </a:r>
            <a:r>
              <a:rPr lang="es"/>
              <a:t>, de lo contrario tendremos un ciclo que no se detiene nunca.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9375" y="3471150"/>
            <a:ext cx="2864626" cy="15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381674" y="3492775"/>
            <a:ext cx="1788676" cy="1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5">
            <a:alphaModFix/>
          </a:blip>
          <a:srcRect l="14644" t="28703" r="15219"/>
          <a:stretch/>
        </p:blipFill>
        <p:spPr>
          <a:xfrm>
            <a:off x="1197925" y="3718275"/>
            <a:ext cx="2246900" cy="1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while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26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while &lt;expresión_lógica&gt;: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fuera del ciclo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5195700" y="1696500"/>
            <a:ext cx="2851500" cy="1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= 4</a:t>
            </a:r>
            <a:endParaRPr sz="17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n&gt;0:</a:t>
            </a:r>
            <a:endParaRPr sz="17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print(n)</a:t>
            </a:r>
            <a:endParaRPr sz="17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= n - 1</a:t>
            </a:r>
            <a:endParaRPr sz="17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print(“Despegue!!!”)</a:t>
            </a:r>
            <a:endParaRPr sz="17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6007650" y="3447000"/>
            <a:ext cx="12276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400" b="1" i="0" u="none" strike="noStrike" cap="non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1" i="0" u="none" strike="noStrike" cap="non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400" b="1" i="0" u="none" strike="noStrike" cap="non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1" i="0" u="none" strike="noStrike" cap="non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Despegue!!!</a:t>
            </a:r>
            <a:endParaRPr sz="1400" b="1" i="0" u="none" strike="noStrike" cap="non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for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&lt;variable&gt;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&lt;secuencia_de_elementos&gt;</a:t>
            </a: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Instruccion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Instrucción siguiente al ciclo for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for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Función </a:t>
            </a:r>
            <a:r>
              <a:rPr lang="es" b="1">
                <a:solidFill>
                  <a:schemeClr val="accent5"/>
                </a:solidFill>
              </a:rPr>
              <a:t>range()</a:t>
            </a:r>
            <a:r>
              <a:rPr lang="es"/>
              <a:t> para generar una secuencia iterable.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range(stop)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range(start, stop)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range(start, stop, step)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start: Comienzo de la secuencia.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stop: fin de la secuencia (sin incluir).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step: “paso” entre los valores de la secuencia.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for</a:t>
            </a:r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737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for i in </a:t>
            </a:r>
            <a:r>
              <a:rPr lang="es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range(0, 20, 3)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print(i)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5096150" y="1390200"/>
            <a:ext cx="26709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será la salida?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096150" y="2030325"/>
            <a:ext cx="28425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for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Con el ciclo for también podemos iterar colecciones que sean </a:t>
            </a:r>
            <a:r>
              <a:rPr lang="es" i="1"/>
              <a:t>iterables</a:t>
            </a:r>
            <a:r>
              <a:rPr lang="es"/>
              <a:t>. Una clase iterable es una clase que puede ser iterada. Dentro de Python hay gran cantidad de clases iterables como las </a:t>
            </a:r>
            <a:r>
              <a:rPr lang="es" b="1">
                <a:solidFill>
                  <a:schemeClr val="accent5"/>
                </a:solidFill>
              </a:rPr>
              <a:t>listas</a:t>
            </a:r>
            <a:r>
              <a:rPr lang="es"/>
              <a:t>, </a:t>
            </a:r>
            <a:r>
              <a:rPr lang="es" b="1">
                <a:solidFill>
                  <a:schemeClr val="accent5"/>
                </a:solidFill>
              </a:rPr>
              <a:t>strings</a:t>
            </a:r>
            <a:r>
              <a:rPr lang="es"/>
              <a:t>, </a:t>
            </a:r>
            <a:r>
              <a:rPr lang="es" b="1">
                <a:solidFill>
                  <a:schemeClr val="accent5"/>
                </a:solidFill>
              </a:rPr>
              <a:t>diccionarios</a:t>
            </a:r>
            <a:r>
              <a:rPr lang="es"/>
              <a:t> o </a:t>
            </a:r>
            <a:r>
              <a:rPr lang="es" b="1">
                <a:solidFill>
                  <a:schemeClr val="accent5"/>
                </a:solidFill>
              </a:rPr>
              <a:t>ficheros</a:t>
            </a:r>
            <a:r>
              <a:rPr lang="es"/>
              <a:t>. Si tenemos una clase iterable, podemos usarla a la derecha del for de la siguiente manera: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# for elemento in [clase_iterable]: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#   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la variable elemento irá tomando los valores de cada elemento presente en la clase iterable.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Ciclo for</a:t>
            </a:r>
            <a:endParaRPr/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ej: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lista = [5, 4, 9, 2]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elemento </a:t>
            </a: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lista</a:t>
            </a: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   print(elemento)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 5, 4, 9, 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Que es “#!/usr/bin/env python”?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 línea </a:t>
            </a:r>
            <a:r>
              <a:rPr lang="es">
                <a:solidFill>
                  <a:schemeClr val="accent5"/>
                </a:solidFill>
              </a:rPr>
              <a:t>#!/usr/bin/env python</a:t>
            </a:r>
            <a:r>
              <a:rPr lang="es"/>
              <a:t> se conoce como shebang y se utiliza en los sistemas operativos tipo Unix (como Linux y macOS) para indicar qué intérprete de comandos debe usarse para ejecutar un script. En este caso específico, se está utilizando para scripts escritos en el lenguaje de programación Python.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En vez de llamar con </a:t>
            </a:r>
            <a:r>
              <a:rPr lang="es">
                <a:solidFill>
                  <a:srgbClr val="9900FF"/>
                </a:solidFill>
              </a:rPr>
              <a:t>python nombre.py</a:t>
            </a:r>
            <a:r>
              <a:rPr lang="es"/>
              <a:t> se llama solo con </a:t>
            </a:r>
            <a:r>
              <a:rPr lang="es">
                <a:solidFill>
                  <a:srgbClr val="9900FF"/>
                </a:solidFill>
              </a:rPr>
              <a:t>./nombre.py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7650" y="1305825"/>
            <a:ext cx="76887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 un espacio la memoria referenciado a partir de un nombre.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programador puede almacenar valores para recuperarlos posteriormente.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nombre es elegido por el programador.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proceso para asignar un valor a una variable, lo llamamos “asignación”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Reglas: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Deben comenzar con una letra o ‘_’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Deben estar formados por letras, números o ‘_’.  </a:t>
            </a:r>
            <a:r>
              <a:rPr lang="es" b="1">
                <a:solidFill>
                  <a:schemeClr val="accent5"/>
                </a:solidFill>
              </a:rPr>
              <a:t>texto , _num1 , nombre</a:t>
            </a:r>
            <a:r>
              <a:rPr lang="es">
                <a:solidFill>
                  <a:schemeClr val="dk1"/>
                </a:solidFill>
              </a:rPr>
              <a:t>           </a:t>
            </a:r>
            <a:r>
              <a:rPr lang="es" b="1">
                <a:solidFill>
                  <a:srgbClr val="FF0000"/>
                </a:solidFill>
              </a:rPr>
              <a:t>3ro , *tel , $modelo</a:t>
            </a:r>
            <a:endParaRPr b="1">
              <a:solidFill>
                <a:srgbClr val="FF0000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Python es Case Sensitive (sensible a mayúsculas y minúsculas)</a:t>
            </a:r>
            <a:br>
              <a:rPr lang="es"/>
            </a:br>
            <a:r>
              <a:rPr lang="es" b="1">
                <a:solidFill>
                  <a:schemeClr val="accent5"/>
                </a:solidFill>
              </a:rPr>
              <a:t>numero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2"/>
                </a:solidFill>
              </a:rPr>
              <a:t> es distinto a </a:t>
            </a:r>
            <a:r>
              <a:rPr lang="es" b="1">
                <a:solidFill>
                  <a:schemeClr val="accent5"/>
                </a:solidFill>
              </a:rPr>
              <a:t>Numero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Palabras reservadas</a:t>
            </a:r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pueden usarse como nombres de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Tienen significado propio dentro del contexto del lenguaje de programación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900" y="2402350"/>
            <a:ext cx="3033425" cy="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Sentencias y expresiones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 = 10		 Sentencia de asignación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B = A * 4	 Sentencia de asignación (expresión)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print(“Hola!”) 	 Sentencia print()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Expresiones numéricas. Operadores aritméticos</a:t>
            </a:r>
            <a:endParaRPr/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871275" y="1391775"/>
          <a:ext cx="7239000" cy="3106992"/>
        </p:xfrm>
        <a:graphic>
          <a:graphicData uri="http://schemas.openxmlformats.org/drawingml/2006/table">
            <a:tbl>
              <a:tblPr>
                <a:noFill/>
                <a:tableStyleId>{90CCC4EF-F0F9-4943-A229-82BF2A7001D0}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s" sz="1650" b="1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sz="1650" b="1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s" sz="1650" b="1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sz="1650" b="1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s" sz="1650" b="1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sz="1650" b="1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+ 2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– 1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Multiplicación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* 3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División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/ 2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5 % 2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//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División entera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// 2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**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Potencia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s" sz="1550" u="none" strike="noStrike" cap="non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** 4</a:t>
                      </a:r>
                      <a:endParaRPr sz="1550" u="none" strike="noStrike" cap="non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Expresiones numéricas. Orden de evaluación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311700" y="1047275"/>
            <a:ext cx="8520600" cy="3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Las expresiones (en general) están formadas por combinación de valores, operadores y variables.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Cuando las expresiones tienen múltiples operadores, debe quedar claro cuál es su orden de ejecución (precedencia de operadores).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Reglas: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Paréntesis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Potencia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Multiplicación/División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Suma/Resta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Misma precedencia: Izquierda a derecha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Expresiones. Ejemplo reglas de precedencia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10 + 4 ** 2 / 8 - </a:t>
            </a:r>
            <a:r>
              <a:rPr lang="es" b="1">
                <a:solidFill>
                  <a:schemeClr val="accent5"/>
                </a:solidFill>
              </a:rPr>
              <a:t>(2 + 2)</a:t>
            </a:r>
            <a:endParaRPr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10 + </a:t>
            </a:r>
            <a:r>
              <a:rPr lang="es" b="1">
                <a:solidFill>
                  <a:schemeClr val="accent5"/>
                </a:solidFill>
              </a:rPr>
              <a:t>4 ** 2</a:t>
            </a:r>
            <a:r>
              <a:rPr lang="es"/>
              <a:t> / 8 - 4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10 + </a:t>
            </a:r>
            <a:r>
              <a:rPr lang="es" b="1">
                <a:solidFill>
                  <a:schemeClr val="accent5"/>
                </a:solidFill>
              </a:rPr>
              <a:t>16 / 8</a:t>
            </a:r>
            <a:r>
              <a:rPr lang="es"/>
              <a:t> - 4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10 + 2</a:t>
            </a:r>
            <a:r>
              <a:rPr lang="es"/>
              <a:t> - 4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solidFill>
                  <a:schemeClr val="accent5"/>
                </a:solidFill>
              </a:rPr>
              <a:t>12 - 4</a:t>
            </a:r>
            <a:endParaRPr b="1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8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2118</Words>
  <Application>Microsoft Office PowerPoint</Application>
  <PresentationFormat>Presentación en pantalla (16:9)</PresentationFormat>
  <Paragraphs>295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Roboto</vt:lpstr>
      <vt:lpstr>PT Sans Narrow</vt:lpstr>
      <vt:lpstr>Courier New</vt:lpstr>
      <vt:lpstr>Arial</vt:lpstr>
      <vt:lpstr>Source Code Pro</vt:lpstr>
      <vt:lpstr>Open Sans</vt:lpstr>
      <vt:lpstr>Calibri</vt:lpstr>
      <vt:lpstr>Tropic</vt:lpstr>
      <vt:lpstr>Introducción</vt:lpstr>
      <vt:lpstr>Elementos fundamentales de un lenguaje de Programación</vt:lpstr>
      <vt:lpstr>Constantes</vt:lpstr>
      <vt:lpstr>Variables</vt:lpstr>
      <vt:lpstr>Palabras reservadas</vt:lpstr>
      <vt:lpstr>Sentencias y expresiones</vt:lpstr>
      <vt:lpstr>Expresiones numéricas. Operadores aritméticos</vt:lpstr>
      <vt:lpstr>Expresiones numéricas. Orden de evaluación</vt:lpstr>
      <vt:lpstr>Expresiones. Ejemplo reglas de precedencia</vt:lpstr>
      <vt:lpstr>Tipos de datos en Python</vt:lpstr>
      <vt:lpstr>Función type()</vt:lpstr>
      <vt:lpstr>Tipos de datos. Conversiones</vt:lpstr>
      <vt:lpstr>Tipos de datos. Conversión de Strings</vt:lpstr>
      <vt:lpstr>Entrada/Salida</vt:lpstr>
      <vt:lpstr>Función print()</vt:lpstr>
      <vt:lpstr>Función print()</vt:lpstr>
      <vt:lpstr>Cadenas interpoladas</vt:lpstr>
      <vt:lpstr>Cadenas interpoladas. %</vt:lpstr>
      <vt:lpstr>cadenas interpoladas. format()</vt:lpstr>
      <vt:lpstr>Cadenas interpoladas. Cadenas F</vt:lpstr>
      <vt:lpstr>Función input()</vt:lpstr>
      <vt:lpstr>Condicional</vt:lpstr>
      <vt:lpstr>Operadores de comparación</vt:lpstr>
      <vt:lpstr>Operadores lógicos</vt:lpstr>
      <vt:lpstr>Calcular el perímetro y área de un rectángulo dada su base y su altura.</vt:lpstr>
      <vt:lpstr>Calcular el perímetro y área de un rectángulo dada su base y su altura.</vt:lpstr>
      <vt:lpstr>If - elif - else</vt:lpstr>
      <vt:lpstr>Condicionales anidados</vt:lpstr>
      <vt:lpstr>Bloques</vt:lpstr>
      <vt:lpstr>Ciclos</vt:lpstr>
      <vt:lpstr>Ciclo while</vt:lpstr>
      <vt:lpstr>Ciclo for</vt:lpstr>
      <vt:lpstr>Ciclo for</vt:lpstr>
      <vt:lpstr>Ciclo for</vt:lpstr>
      <vt:lpstr>Ciclo for</vt:lpstr>
      <vt:lpstr>Ciclo for</vt:lpstr>
      <vt:lpstr>Que es “#!/usr/bin/env python”?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Damian Ene</cp:lastModifiedBy>
  <cp:revision>2</cp:revision>
  <dcterms:modified xsi:type="dcterms:W3CDTF">2024-08-10T23:38:13Z</dcterms:modified>
</cp:coreProperties>
</file>