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9" r:id="rId27"/>
    <p:sldId id="306" r:id="rId28"/>
    <p:sldId id="307" r:id="rId29"/>
    <p:sldId id="281" r:id="rId30"/>
    <p:sldId id="282" r:id="rId31"/>
    <p:sldId id="283" r:id="rId32"/>
    <p:sldId id="284" r:id="rId33"/>
    <p:sldId id="308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Open Sans" panose="020B0606030504020204" pitchFamily="34" charset="0"/>
      <p:regular r:id="rId61"/>
      <p:bold r:id="rId62"/>
      <p:italic r:id="rId63"/>
      <p:boldItalic r:id="rId64"/>
    </p:embeddedFont>
    <p:embeddedFont>
      <p:font typeface="PT Sans Narrow" panose="020B0506020203020204" pitchFamily="34" charset="0"/>
      <p:regular r:id="rId65"/>
      <p:bold r:id="rId66"/>
    </p:embeddedFont>
    <p:embeddedFont>
      <p:font typeface="Source Code Pro" panose="020B0509030403020204" pitchFamily="49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0" roundtripDataSignature="AMtx7mhuePCSJd77U8wfjOnfFaw+n/XN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84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80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202289008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2202289008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0228900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0228900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5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50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50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50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50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50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50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50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50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9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59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3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5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57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4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Funciones, listas, diccionarios, archivos</a:t>
            </a:r>
            <a:endParaRPr/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2137250" y="28610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Repaso de los conceptos utilizando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Listas. Propiedades</a:t>
            </a:r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311700" y="1369475"/>
            <a:ext cx="85206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Son ordenadas, mantienen el orden en el que han sido definidas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Pueden ser formadas por tipos arbitrarios </a:t>
            </a:r>
            <a:endParaRPr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4817" y="1864350"/>
            <a:ext cx="707400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9"/>
          <p:cNvSpPr txBox="1"/>
          <p:nvPr/>
        </p:nvSpPr>
        <p:spPr>
          <a:xfrm>
            <a:off x="326250" y="2328625"/>
            <a:ext cx="84915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</a:pPr>
            <a:r>
              <a:rPr lang="es"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Pueden ser indexadas con </a:t>
            </a:r>
            <a:r>
              <a:rPr lang="es" sz="2000" b="1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[i]</a:t>
            </a:r>
            <a:r>
              <a:rPr lang="es"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</a:pPr>
            <a:r>
              <a:rPr lang="es"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 pueden anidar, es decir, meter una dentro de la otra.</a:t>
            </a:r>
            <a:endParaRPr sz="2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</a:pPr>
            <a:r>
              <a:rPr lang="es"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Son mutables, ya que sus elementos pueden ser modificados.</a:t>
            </a:r>
            <a:endParaRPr sz="2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</a:pPr>
            <a:r>
              <a:rPr lang="es"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Son dinámicas, ya que se pueden añadir o eliminar elementos.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Listas</a:t>
            </a:r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832300" cy="9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Para crear una lista: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000"/>
          </a:p>
        </p:txBody>
      </p:sp>
      <p:sp>
        <p:nvSpPr>
          <p:cNvPr id="136" name="Google Shape;136;p10"/>
          <p:cNvSpPr txBox="1"/>
          <p:nvPr/>
        </p:nvSpPr>
        <p:spPr>
          <a:xfrm>
            <a:off x="64062" y="1960075"/>
            <a:ext cx="9015875" cy="289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lista_vacia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b="1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9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lista_vacia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19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lista_enteros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900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9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lista_heterogenea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" sz="195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2.34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9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lista_de_listas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" sz="195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"Elemento"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3.4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95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"casa"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27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Listas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900">
                <a:latin typeface="Source Code Pro"/>
                <a:ea typeface="Source Code Pro"/>
                <a:cs typeface="Source Code Pro"/>
                <a:sym typeface="Source Code Pro"/>
              </a:rPr>
              <a:t>lista_enteros = [1, 3, 900]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1900">
                <a:latin typeface="Source Code Pro"/>
                <a:ea typeface="Source Code Pro"/>
                <a:cs typeface="Source Code Pro"/>
                <a:sym typeface="Source Code Pro"/>
              </a:rPr>
              <a:t>lista_de_listas = [“Elemento”, [1, 2, 3], [3.4, “casa”]]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43" name="Google Shape;143;p11"/>
          <p:cNvGrpSpPr/>
          <p:nvPr/>
        </p:nvGrpSpPr>
        <p:grpSpPr>
          <a:xfrm>
            <a:off x="311700" y="2310600"/>
            <a:ext cx="5206800" cy="505200"/>
            <a:chOff x="439950" y="2310600"/>
            <a:chExt cx="5206800" cy="505200"/>
          </a:xfrm>
        </p:grpSpPr>
        <p:sp>
          <p:nvSpPr>
            <p:cNvPr id="144" name="Google Shape;144;p11"/>
            <p:cNvSpPr txBox="1"/>
            <p:nvPr/>
          </p:nvSpPr>
          <p:spPr>
            <a:xfrm>
              <a:off x="439950" y="2310600"/>
              <a:ext cx="52068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s" sz="19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print(lista_enteros</a:t>
              </a:r>
              <a:r>
                <a:rPr lang="es" sz="1900" b="1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[1]</a:t>
              </a:r>
              <a:r>
                <a:rPr lang="es" sz="19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) </a:t>
              </a: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45" name="Google Shape;145;p11"/>
            <p:cNvCxnSpPr/>
            <p:nvPr/>
          </p:nvCxnSpPr>
          <p:spPr>
            <a:xfrm>
              <a:off x="4013325" y="2554225"/>
              <a:ext cx="11820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46" name="Google Shape;146;p11"/>
          <p:cNvSpPr txBox="1"/>
          <p:nvPr/>
        </p:nvSpPr>
        <p:spPr>
          <a:xfrm>
            <a:off x="5493350" y="2301450"/>
            <a:ext cx="2301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0" i="0" u="none" strike="noStrike" cap="none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Salida: 3</a:t>
            </a:r>
            <a:endParaRPr sz="1700" b="0" i="0" u="none" strike="noStrike" cap="none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47" name="Google Shape;147;p11"/>
          <p:cNvGrpSpPr/>
          <p:nvPr/>
        </p:nvGrpSpPr>
        <p:grpSpPr>
          <a:xfrm>
            <a:off x="311700" y="2888075"/>
            <a:ext cx="5206800" cy="505200"/>
            <a:chOff x="439950" y="2310600"/>
            <a:chExt cx="5206800" cy="505200"/>
          </a:xfrm>
        </p:grpSpPr>
        <p:sp>
          <p:nvSpPr>
            <p:cNvPr id="148" name="Google Shape;148;p11"/>
            <p:cNvSpPr txBox="1"/>
            <p:nvPr/>
          </p:nvSpPr>
          <p:spPr>
            <a:xfrm>
              <a:off x="439950" y="2310600"/>
              <a:ext cx="52068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s" sz="19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print(lista_de_listas</a:t>
              </a:r>
              <a:r>
                <a:rPr lang="es" sz="1900" b="1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[2]</a:t>
              </a:r>
              <a:r>
                <a:rPr lang="es" sz="19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) </a:t>
              </a: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49" name="Google Shape;149;p11"/>
            <p:cNvCxnSpPr/>
            <p:nvPr/>
          </p:nvCxnSpPr>
          <p:spPr>
            <a:xfrm>
              <a:off x="4241925" y="2554225"/>
              <a:ext cx="11820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50" name="Google Shape;150;p11"/>
          <p:cNvSpPr txBox="1"/>
          <p:nvPr/>
        </p:nvSpPr>
        <p:spPr>
          <a:xfrm>
            <a:off x="5518500" y="2888075"/>
            <a:ext cx="31413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0" i="0" u="none" strike="noStrike" cap="none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Salida: [3.4,“casa”]</a:t>
            </a:r>
            <a:endParaRPr sz="1700" b="0" i="0" u="none" strike="noStrike" cap="none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51" name="Google Shape;151;p11"/>
          <p:cNvGrpSpPr/>
          <p:nvPr/>
        </p:nvGrpSpPr>
        <p:grpSpPr>
          <a:xfrm>
            <a:off x="311700" y="3646100"/>
            <a:ext cx="4883700" cy="1073700"/>
            <a:chOff x="311700" y="3646100"/>
            <a:chExt cx="4883700" cy="1073700"/>
          </a:xfrm>
        </p:grpSpPr>
        <p:sp>
          <p:nvSpPr>
            <p:cNvPr id="152" name="Google Shape;152;p11"/>
            <p:cNvSpPr txBox="1"/>
            <p:nvPr/>
          </p:nvSpPr>
          <p:spPr>
            <a:xfrm>
              <a:off x="311700" y="3646100"/>
              <a:ext cx="4883700" cy="10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s" sz="19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lista_enteros[1] = 1000</a:t>
              </a:r>
              <a:endPara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s" sz="19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print(lista_enteros[1])</a:t>
              </a: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53" name="Google Shape;153;p11"/>
            <p:cNvCxnSpPr/>
            <p:nvPr/>
          </p:nvCxnSpPr>
          <p:spPr>
            <a:xfrm>
              <a:off x="3905050" y="4395050"/>
              <a:ext cx="11010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54" name="Google Shape;154;p11"/>
          <p:cNvSpPr txBox="1"/>
          <p:nvPr/>
        </p:nvSpPr>
        <p:spPr>
          <a:xfrm>
            <a:off x="5195400" y="4153975"/>
            <a:ext cx="2301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0" i="0" u="none" strike="noStrike" cap="none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Salida: 1000</a:t>
            </a:r>
            <a:endParaRPr sz="1700" b="0" i="0" u="none" strike="noStrike" cap="none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Listas. Indexado</a:t>
            </a: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Debemos controlar que el índice exista, de lo contrario tendríamos un error en la ejecución (excepción de índice fuera de rango).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Si el índice es negativo, se cuenta desde el final de la lista.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900">
                <a:latin typeface="Source Code Pro"/>
                <a:ea typeface="Source Code Pro"/>
                <a:cs typeface="Source Code Pro"/>
                <a:sym typeface="Source Code Pro"/>
              </a:rPr>
              <a:t>lista_enteros = [1, 3, 900, 2000, 5, 4]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000"/>
          </a:p>
        </p:txBody>
      </p:sp>
      <p:grpSp>
        <p:nvGrpSpPr>
          <p:cNvPr id="161" name="Google Shape;161;p12"/>
          <p:cNvGrpSpPr/>
          <p:nvPr/>
        </p:nvGrpSpPr>
        <p:grpSpPr>
          <a:xfrm>
            <a:off x="311700" y="3167850"/>
            <a:ext cx="5206800" cy="505200"/>
            <a:chOff x="439950" y="2310600"/>
            <a:chExt cx="5206800" cy="505200"/>
          </a:xfrm>
        </p:grpSpPr>
        <p:sp>
          <p:nvSpPr>
            <p:cNvPr id="162" name="Google Shape;162;p12"/>
            <p:cNvSpPr txBox="1"/>
            <p:nvPr/>
          </p:nvSpPr>
          <p:spPr>
            <a:xfrm>
              <a:off x="439950" y="2310600"/>
              <a:ext cx="52068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s" sz="1900" b="0" i="0" u="none" strike="noStrike" cap="non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print(lista_enteros[-1]) </a:t>
              </a: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63" name="Google Shape;163;p12"/>
            <p:cNvCxnSpPr/>
            <p:nvPr/>
          </p:nvCxnSpPr>
          <p:spPr>
            <a:xfrm>
              <a:off x="4013325" y="2554225"/>
              <a:ext cx="11820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64" name="Google Shape;164;p12"/>
          <p:cNvSpPr txBox="1"/>
          <p:nvPr/>
        </p:nvSpPr>
        <p:spPr>
          <a:xfrm>
            <a:off x="5240700" y="3158700"/>
            <a:ext cx="23010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0" i="0" u="none" strike="noStrike" cap="none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Salida: 4</a:t>
            </a:r>
            <a:endParaRPr sz="1700" b="0" i="0" u="none" strike="noStrike" cap="none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Pertenencia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Para evaluar si un elemento está en una lista, usamos el operador </a:t>
            </a:r>
            <a:r>
              <a:rPr lang="es" sz="2000" b="1">
                <a:solidFill>
                  <a:schemeClr val="accent5"/>
                </a:solidFill>
              </a:rPr>
              <a:t>in</a:t>
            </a:r>
            <a:r>
              <a:rPr lang="es" sz="2000"/>
              <a:t>.</a:t>
            </a:r>
            <a:endParaRPr sz="2000"/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950">
                <a:latin typeface="Source Code Pro"/>
                <a:ea typeface="Source Code Pro"/>
                <a:cs typeface="Source Code Pro"/>
                <a:sym typeface="Source Code Pro"/>
              </a:rPr>
              <a:t>lista = [1, 4, 5, "palabra"]</a:t>
            </a:r>
            <a:endParaRPr sz="19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950">
                <a:latin typeface="Source Code Pro"/>
                <a:ea typeface="Source Code Pro"/>
                <a:cs typeface="Source Code Pro"/>
                <a:sym typeface="Source Code Pro"/>
              </a:rPr>
              <a:t>print(1 </a:t>
            </a:r>
            <a:r>
              <a:rPr lang="es" sz="1950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s" sz="1950">
                <a:latin typeface="Source Code Pro"/>
                <a:ea typeface="Source Code Pro"/>
                <a:cs typeface="Source Code Pro"/>
                <a:sym typeface="Source Code Pro"/>
              </a:rPr>
              <a:t> lista)</a:t>
            </a:r>
            <a:endParaRPr sz="19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950">
                <a:latin typeface="Source Code Pro"/>
                <a:ea typeface="Source Code Pro"/>
                <a:cs typeface="Source Code Pro"/>
                <a:sym typeface="Source Code Pro"/>
              </a:rPr>
              <a:t>print(2 </a:t>
            </a:r>
            <a:r>
              <a:rPr lang="es" sz="1950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s" sz="1950">
                <a:latin typeface="Source Code Pro"/>
                <a:ea typeface="Source Code Pro"/>
                <a:cs typeface="Source Code Pro"/>
                <a:sym typeface="Source Code Pro"/>
              </a:rPr>
              <a:t> lista)</a:t>
            </a:r>
            <a:endParaRPr sz="19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950">
                <a:latin typeface="Source Code Pro"/>
                <a:ea typeface="Source Code Pro"/>
                <a:cs typeface="Source Code Pro"/>
                <a:sym typeface="Source Code Pro"/>
              </a:rPr>
              <a:t>print("palabra" </a:t>
            </a:r>
            <a:r>
              <a:rPr lang="es" sz="1950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s" sz="1950">
                <a:latin typeface="Source Code Pro"/>
                <a:ea typeface="Source Code Pro"/>
                <a:cs typeface="Source Code Pro"/>
                <a:sym typeface="Source Code Pro"/>
              </a:rPr>
              <a:t> lista)</a:t>
            </a:r>
            <a:endParaRPr sz="19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000"/>
          </a:p>
        </p:txBody>
      </p:sp>
      <p:sp>
        <p:nvSpPr>
          <p:cNvPr id="171" name="Google Shape;171;p13"/>
          <p:cNvSpPr txBox="1"/>
          <p:nvPr/>
        </p:nvSpPr>
        <p:spPr>
          <a:xfrm>
            <a:off x="6016550" y="2068225"/>
            <a:ext cx="2436300" cy="15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Salida:</a:t>
            </a:r>
            <a:endParaRPr sz="1400" b="1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endParaRPr sz="1400" b="1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False</a:t>
            </a:r>
            <a:endParaRPr sz="1400" b="1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endParaRPr sz="1400" b="1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Listas. Recorrida</a:t>
            </a:r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body" idx="1"/>
          </p:nvPr>
        </p:nvSpPr>
        <p:spPr>
          <a:xfrm>
            <a:off x="311700" y="1065325"/>
            <a:ext cx="85206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Para leer los elementos de una lista, puedo usar el ciclo for.</a:t>
            </a:r>
            <a:endParaRPr sz="2000"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 b="1">
                <a:latin typeface="Source Code Pro"/>
                <a:ea typeface="Source Code Pro"/>
                <a:cs typeface="Source Code Pro"/>
                <a:sym typeface="Source Code Pro"/>
              </a:rPr>
              <a:t>personas = ["José", "María", "Ana", "Pedro"]</a:t>
            </a:r>
            <a:endParaRPr sz="20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amigo in personas:</a:t>
            </a:r>
            <a:endParaRPr sz="2000" b="1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print(amigo)</a:t>
            </a:r>
            <a:endParaRPr sz="2000" b="1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Para modificar los elementos de una lista, debo conocer la posición de cada elemento:</a:t>
            </a:r>
            <a:endParaRPr sz="2000"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i in range(len(numbers)):</a:t>
            </a:r>
            <a:endParaRPr sz="2000" b="1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2000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numbers[i] = numbers[i] * 2</a:t>
            </a:r>
            <a:endParaRPr sz="2000" b="1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Operaciones sobre listas</a:t>
            </a:r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Análogamente a strings, el símbolo + concatena dos listas.</a:t>
            </a:r>
            <a:endParaRPr sz="2000"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 = [1, 2, 3]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 = [4, 5, 6]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 = a + b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print(c)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# salida:</a:t>
            </a:r>
            <a:endParaRPr sz="2000"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2000">
                <a:solidFill>
                  <a:srgbClr val="9900FF"/>
                </a:solidFill>
              </a:rPr>
              <a:t>[1, 2, 3, 4, 5, 6]</a:t>
            </a:r>
            <a:endParaRPr sz="2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Slicing</a:t>
            </a:r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1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s" sz="2000" dirty="0"/>
              <a:t>Es posible crear sublistas más pequeñas de una más grande. Para ello debemos de usar </a:t>
            </a:r>
            <a:r>
              <a:rPr lang="es" sz="2000" b="1" dirty="0">
                <a:solidFill>
                  <a:schemeClr val="accent5"/>
                </a:solidFill>
              </a:rPr>
              <a:t>:</a:t>
            </a:r>
            <a:r>
              <a:rPr lang="es" sz="2000" dirty="0"/>
              <a:t> entre corchetes, indicando a la izquierda el valor de inicio, y a la derecha el </a:t>
            </a:r>
            <a:r>
              <a:rPr lang="es" sz="2000" b="1" u="sng" dirty="0"/>
              <a:t>valor final que no está incluido</a:t>
            </a:r>
            <a:r>
              <a:rPr lang="es" sz="2000" dirty="0"/>
              <a:t>. Por lo tanto </a:t>
            </a:r>
            <a:r>
              <a:rPr lang="es" sz="2000" b="1" dirty="0">
                <a:solidFill>
                  <a:schemeClr val="accent5"/>
                </a:solidFill>
              </a:rPr>
              <a:t>[0:2]</a:t>
            </a:r>
            <a:r>
              <a:rPr lang="es" sz="2000" dirty="0"/>
              <a:t> creará una lista con los elementos </a:t>
            </a:r>
            <a:r>
              <a:rPr lang="es" sz="2000" b="1" dirty="0">
                <a:solidFill>
                  <a:schemeClr val="accent5"/>
                </a:solidFill>
              </a:rPr>
              <a:t>[0]</a:t>
            </a:r>
            <a:r>
              <a:rPr lang="es" sz="2000" dirty="0"/>
              <a:t> y </a:t>
            </a:r>
            <a:r>
              <a:rPr lang="es" sz="2000" b="1" dirty="0">
                <a:solidFill>
                  <a:schemeClr val="accent5"/>
                </a:solidFill>
              </a:rPr>
              <a:t>[1]</a:t>
            </a:r>
            <a:r>
              <a:rPr lang="es" sz="2000" dirty="0"/>
              <a:t> de la original.</a:t>
            </a:r>
            <a:endParaRPr sz="2000" dirty="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314800" y="2791275"/>
            <a:ext cx="8490900" cy="222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9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9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])   </a:t>
            </a:r>
            <a:r>
              <a:rPr lang="es" sz="1950" b="1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salida [1, 2]</a:t>
            </a:r>
            <a:endParaRPr sz="1950" b="1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9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])   </a:t>
            </a:r>
            <a:r>
              <a:rPr lang="es" sz="1950" b="1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salida [3, 4, 5, 6]</a:t>
            </a:r>
            <a:endParaRPr sz="1950" b="1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s" sz="19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9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9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9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19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       </a:t>
            </a:r>
            <a:r>
              <a:rPr lang="es" sz="1950" b="1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salida [0, 0, 0, 4, 5, 6]</a:t>
            </a:r>
            <a:endParaRPr sz="27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Slicing</a:t>
            </a: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body" idx="1"/>
          </p:nvPr>
        </p:nvSpPr>
        <p:spPr>
          <a:xfrm>
            <a:off x="235500" y="1031700"/>
            <a:ext cx="8667600" cy="3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 dirty="0"/>
              <a:t>La asignación de una lista a otra variable genera una </a:t>
            </a:r>
            <a:r>
              <a:rPr lang="es" sz="2000" b="1" dirty="0"/>
              <a:t>referencia </a:t>
            </a:r>
            <a:r>
              <a:rPr lang="es" sz="2000" dirty="0"/>
              <a:t>al mismo espacio en memoria, por lo tanto los cambios que hagamos a la segunda variable se verán impactados en la lista original.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 dirty="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aux = lista</a:t>
            </a:r>
            <a:r>
              <a:rPr lang="es" sz="2000" dirty="0"/>
              <a:t> (en este caso aux es una referencia a lista, los cambios que realicemos sobre </a:t>
            </a:r>
            <a:r>
              <a:rPr lang="es" sz="2000" dirty="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aux</a:t>
            </a:r>
            <a:r>
              <a:rPr lang="es" sz="2000" dirty="0"/>
              <a:t> impactan a la lista original </a:t>
            </a:r>
            <a:r>
              <a:rPr lang="es" sz="2000" dirty="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lista</a:t>
            </a:r>
            <a:r>
              <a:rPr lang="es" sz="2000" dirty="0"/>
              <a:t>)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 dirty="0"/>
              <a:t>Para hacer una </a:t>
            </a:r>
            <a:r>
              <a:rPr lang="es" sz="2000" b="1" dirty="0"/>
              <a:t>copia independiente</a:t>
            </a:r>
            <a:r>
              <a:rPr lang="es" sz="2000" dirty="0"/>
              <a:t> de una lista debemos hacerlo con </a:t>
            </a:r>
            <a:r>
              <a:rPr lang="es" sz="2000" b="1" dirty="0"/>
              <a:t>slice</a:t>
            </a:r>
            <a:r>
              <a:rPr lang="es" sz="2000" dirty="0"/>
              <a:t> o con el método </a:t>
            </a:r>
            <a:r>
              <a:rPr lang="es" sz="2000" b="1" dirty="0"/>
              <a:t>copy()</a:t>
            </a:r>
            <a:r>
              <a:rPr lang="es" sz="2000" dirty="0"/>
              <a:t>: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 b="1" dirty="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aux = lista[:]</a:t>
            </a:r>
            <a:endParaRPr sz="2000" b="1" dirty="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2000" b="1" dirty="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aux = lista.copy()</a:t>
            </a:r>
            <a:endParaRPr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 copia de lista</a:t>
            </a:r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body" idx="1"/>
          </p:nvPr>
        </p:nvSpPr>
        <p:spPr>
          <a:xfrm>
            <a:off x="159300" y="1266325"/>
            <a:ext cx="5604600" cy="3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lista = [1, 2, 3, 4, 5, 6]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aux = lista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print("aux:", aux)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aux.pop(0)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aux.pop(1)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print("aux post cambios:",aux)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print("lista post cambios:",lista)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5299800" y="1641875"/>
            <a:ext cx="3835800" cy="1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Salida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aux: [1, 2, 3, 4, 5, 6]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aux post cambios: [2, 4, 5, 6]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lista post cambios: [2, 4, 5, 6]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Funciones y procedimientos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La definición de una función requiere especificar el nombre de ella y la secuencia de pasos que se ejecutarán al invocarla.</a:t>
            </a:r>
            <a:endParaRPr sz="2000"/>
          </a:p>
        </p:txBody>
      </p:sp>
      <p:sp>
        <p:nvSpPr>
          <p:cNvPr id="74" name="Google Shape;74;p2"/>
          <p:cNvSpPr txBox="1"/>
          <p:nvPr/>
        </p:nvSpPr>
        <p:spPr>
          <a:xfrm>
            <a:off x="488625" y="2488700"/>
            <a:ext cx="7911600" cy="213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5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mi_primera_funcion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8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85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85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"Esta es mi primera función en Python."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85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85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":D"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6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Ejemplo copia de lista</a:t>
            </a:r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1"/>
          </p:nvPr>
        </p:nvSpPr>
        <p:spPr>
          <a:xfrm>
            <a:off x="173175" y="1266325"/>
            <a:ext cx="8658900" cy="3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lista = [1, 2, 3, 4, 5, 6]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aux = lista</a:t>
            </a:r>
            <a:r>
              <a:rPr lang="es" sz="2000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[:]</a:t>
            </a:r>
            <a:endParaRPr sz="2000" b="1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print("aux:", aux)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aux.pop(0)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aux.pop(1)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print("aux post cambios:",aux)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print("lista post cambios:",lista)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4906675" y="1641875"/>
            <a:ext cx="4228800" cy="1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Salida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aux: [1, 2, 3, 4, 5, 6]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aux post cambios: [2, 4, 5, 6]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lista post cambios: [1, 2, 3, 4, 5, 6]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Métodos de listas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311700" y="989125"/>
            <a:ext cx="85206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000" b="1">
                <a:solidFill>
                  <a:schemeClr val="accent5"/>
                </a:solidFill>
              </a:rPr>
              <a:t>.append(elem)</a:t>
            </a:r>
            <a:r>
              <a:rPr lang="es" sz="2000" b="1"/>
              <a:t> </a:t>
            </a:r>
            <a:r>
              <a:rPr lang="es" sz="2000"/>
              <a:t>inserta elementos al final de una lista.</a:t>
            </a:r>
            <a:endParaRPr sz="20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000" b="1">
                <a:solidFill>
                  <a:schemeClr val="accent5"/>
                </a:solidFill>
              </a:rPr>
              <a:t>.insert(pos, elem)</a:t>
            </a:r>
            <a:r>
              <a:rPr lang="es" sz="2000"/>
              <a:t> inserta un elemento en la posición </a:t>
            </a:r>
            <a:r>
              <a:rPr lang="es" sz="2000" b="1">
                <a:solidFill>
                  <a:schemeClr val="accent5"/>
                </a:solidFill>
              </a:rPr>
              <a:t>pos</a:t>
            </a:r>
            <a:r>
              <a:rPr lang="es" sz="2000"/>
              <a:t>.</a:t>
            </a:r>
            <a:endParaRPr sz="20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000" b="1">
                <a:solidFill>
                  <a:schemeClr val="accent5"/>
                </a:solidFill>
              </a:rPr>
              <a:t>.index(elem)</a:t>
            </a:r>
            <a:r>
              <a:rPr lang="es" sz="2000"/>
              <a:t> devuelve la posición de un elemento, si no está produce un error.</a:t>
            </a:r>
            <a:endParaRPr sz="20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000" b="1">
                <a:solidFill>
                  <a:schemeClr val="accent5"/>
                </a:solidFill>
              </a:rPr>
              <a:t>.pop(pos)</a:t>
            </a:r>
            <a:r>
              <a:rPr lang="es" sz="2000"/>
              <a:t> quita el elemento de la posición </a:t>
            </a:r>
            <a:r>
              <a:rPr lang="es" sz="2000" b="1">
                <a:solidFill>
                  <a:schemeClr val="accent5"/>
                </a:solidFill>
              </a:rPr>
              <a:t>pos</a:t>
            </a:r>
            <a:r>
              <a:rPr lang="es" sz="2000" b="1"/>
              <a:t> </a:t>
            </a:r>
            <a:r>
              <a:rPr lang="es" sz="2000"/>
              <a:t>de la lista.</a:t>
            </a:r>
            <a:endParaRPr sz="20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000" b="1">
                <a:solidFill>
                  <a:schemeClr val="accent5"/>
                </a:solidFill>
              </a:rPr>
              <a:t>.remove(elem)</a:t>
            </a:r>
            <a:r>
              <a:rPr lang="es" sz="2000"/>
              <a:t> recibe como argumento un elemento y lo borra de la lista, si no existe produce un error.</a:t>
            </a:r>
            <a:endParaRPr sz="20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000" b="1">
                <a:solidFill>
                  <a:schemeClr val="accent5"/>
                </a:solidFill>
              </a:rPr>
              <a:t>.sort()</a:t>
            </a:r>
            <a:r>
              <a:rPr lang="es" sz="2000" b="1"/>
              <a:t> </a:t>
            </a:r>
            <a:r>
              <a:rPr lang="es" sz="2000"/>
              <a:t>ordena los elementos de menor a mayor por defecto. Y también permite ordenar de mayor a menor si se pasa como parámetro </a:t>
            </a:r>
            <a:r>
              <a:rPr lang="es" sz="2000" i="1">
                <a:latin typeface="Source Code Pro"/>
                <a:ea typeface="Source Code Pro"/>
                <a:cs typeface="Source Code Pro"/>
                <a:sym typeface="Source Code Pro"/>
              </a:rPr>
              <a:t>reverse=True</a:t>
            </a:r>
            <a:r>
              <a:rPr lang="es" sz="2000"/>
              <a:t>. </a:t>
            </a:r>
            <a:br>
              <a:rPr lang="es" sz="2000"/>
            </a:br>
            <a:r>
              <a:rPr lang="es" sz="2000"/>
              <a:t>ejemplo:</a:t>
            </a:r>
            <a:r>
              <a:rPr lang="es" sz="2000" b="1"/>
              <a:t> </a:t>
            </a:r>
            <a:r>
              <a:rPr lang="es" sz="2000" b="1">
                <a:solidFill>
                  <a:schemeClr val="accent5"/>
                </a:solidFill>
              </a:rPr>
              <a:t>lista.sort(reverse=True)</a:t>
            </a:r>
            <a:endParaRPr sz="2000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.append(elemento)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311700" y="1113925"/>
            <a:ext cx="8520600" cy="2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lista=[4, 100, 54, 23, 78]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print(lista, ", Cantidad de elementos:", len(lista))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lista.append(200)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lista.append(143)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print(lista, ", Cantidad de elementos:", len(lista))</a:t>
            </a:r>
            <a:endParaRPr sz="2000"/>
          </a:p>
        </p:txBody>
      </p:sp>
      <p:sp>
        <p:nvSpPr>
          <p:cNvPr id="223" name="Google Shape;223;p21"/>
          <p:cNvSpPr txBox="1"/>
          <p:nvPr/>
        </p:nvSpPr>
        <p:spPr>
          <a:xfrm>
            <a:off x="311700" y="3625135"/>
            <a:ext cx="7796400" cy="1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Salida: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[4, 100, 54, 23, 78] Longitud: 5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[4, 100, 54, 23, 78, </a:t>
            </a:r>
            <a:r>
              <a:rPr lang="es" sz="2000" b="1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200, 143</a:t>
            </a: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] Longitud: 7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.insert(pos, elemento)</a:t>
            </a:r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lista.insert(0,1.3)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lista.insert(1,2.5)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lista.insert(2,"Los anteriores fueron insertados")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print(lista)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900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print("Cantidad de elementos:", len(lista))</a:t>
            </a:r>
            <a:endParaRPr sz="2000"/>
          </a:p>
        </p:txBody>
      </p:sp>
      <p:sp>
        <p:nvSpPr>
          <p:cNvPr id="230" name="Google Shape;230;p22"/>
          <p:cNvSpPr txBox="1"/>
          <p:nvPr/>
        </p:nvSpPr>
        <p:spPr>
          <a:xfrm>
            <a:off x="170100" y="3471225"/>
            <a:ext cx="8803800" cy="14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Salida: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[1.3, 2.5, 'Los anteriores fueron insertados', 4, 100, 54, 23, 78, 200, 143] 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Cantidad de elementos: 10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311700" y="1811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.index(elem)</a:t>
            </a: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body" idx="1"/>
          </p:nvPr>
        </p:nvSpPr>
        <p:spPr>
          <a:xfrm>
            <a:off x="311700" y="888500"/>
            <a:ext cx="8520600" cy="416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4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404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" sz="2404" b="1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1.3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404" b="1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404" b="1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'Los anteriores fueron insertados'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404" b="1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404" b="1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404" b="1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54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404" b="1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404" b="1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78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404" b="1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404" b="1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143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4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4" b="1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404" b="1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"indice de 1.3:"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404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2404" b="1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404" b="1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1.3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404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4" b="1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404" b="1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"indice de 78:"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404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2404" b="1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404" b="1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78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404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4" b="1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404" b="1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"indice de 2:"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404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2404" b="1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404" b="1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2404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3354" b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None/>
            </a:pPr>
            <a:r>
              <a:rPr lang="es" sz="2000" b="1" dirty="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Salida:</a:t>
            </a:r>
            <a:endParaRPr sz="2000" b="1" dirty="0">
              <a:solidFill>
                <a:srgbClr val="FF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indice de 1.3: 0</a:t>
            </a:r>
            <a:endParaRPr sz="2000" b="1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indice de 78: 7</a:t>
            </a:r>
            <a:endParaRPr sz="2000" b="1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Traceback (most recent call last):</a:t>
            </a:r>
            <a:endParaRPr sz="2000" b="1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File "c:\Damian\ … \Programa.py", line 58, in &lt;module&gt;</a:t>
            </a:r>
            <a:endParaRPr sz="2000" b="1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print("indice de 2:",lista.index(2))</a:t>
            </a:r>
            <a:endParaRPr sz="2000" b="1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^^^^^^^^^^^^^^</a:t>
            </a:r>
            <a:endParaRPr sz="2000" b="1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" sz="2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ValueError: 2 is not in list</a:t>
            </a:r>
            <a:endParaRPr sz="2000" b="1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5297375" y="2199050"/>
            <a:ext cx="1133100" cy="296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379175" y="3370650"/>
            <a:ext cx="6115500" cy="1409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3737425" y="4334175"/>
            <a:ext cx="1133100" cy="296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5692475" y="1951300"/>
            <a:ext cx="738000" cy="19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5692475" y="1620900"/>
            <a:ext cx="738000" cy="19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2387975" y="2873600"/>
            <a:ext cx="738000" cy="19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2387975" y="3122125"/>
            <a:ext cx="738000" cy="19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.pop(pos)</a:t>
            </a:r>
            <a:endParaRPr/>
          </a:p>
        </p:txBody>
      </p:sp>
      <p:sp>
        <p:nvSpPr>
          <p:cNvPr id="249" name="Google Shape;249;p24"/>
          <p:cNvSpPr txBox="1">
            <a:spLocks noGrp="1"/>
          </p:cNvSpPr>
          <p:nvPr>
            <p:ph type="body" idx="1"/>
          </p:nvPr>
        </p:nvSpPr>
        <p:spPr>
          <a:xfrm>
            <a:off x="63650" y="1152425"/>
            <a:ext cx="9006000" cy="390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22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2022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022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022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" sz="2022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1.3</a:t>
            </a:r>
            <a:r>
              <a:rPr lang="es" sz="2022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022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s" sz="2022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022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2022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022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" sz="2022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022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54</a:t>
            </a:r>
            <a:r>
              <a:rPr lang="es" sz="2022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022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s" sz="2022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022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78</a:t>
            </a:r>
            <a:r>
              <a:rPr lang="es" sz="2022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022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s" sz="2022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022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143</a:t>
            </a:r>
            <a:r>
              <a:rPr lang="es" sz="2022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3192" b="1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19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2219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219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"Elemento en pos=7 :"</a:t>
            </a:r>
            <a:r>
              <a:rPr lang="es" sz="2219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219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2219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2219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" sz="2219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219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19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2219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2219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s" sz="2219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219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" sz="2219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19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19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2219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219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"Elemento en pos=7 :"</a:t>
            </a:r>
            <a:r>
              <a:rPr lang="es" sz="2219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219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2219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2219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" sz="2219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219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19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2219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219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"Lista actual :"</a:t>
            </a:r>
            <a:r>
              <a:rPr lang="es" sz="2219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219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2219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169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None/>
            </a:pPr>
            <a:r>
              <a:rPr lang="es" sz="2000" b="1">
                <a:solidFill>
                  <a:srgbClr val="9900FF"/>
                </a:solidFill>
              </a:rPr>
              <a:t>Salida</a:t>
            </a:r>
            <a:endParaRPr sz="2000" b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FFFFFF"/>
                </a:solidFill>
              </a:rPr>
              <a:t>Elemento en pos=7 : 200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rgbClr val="FFFFFF"/>
                </a:solidFill>
              </a:rPr>
              <a:t>Elemento en pos=7 : 143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 b="1">
                <a:solidFill>
                  <a:srgbClr val="FFFFFF"/>
                </a:solidFill>
              </a:rPr>
              <a:t>Lista actual : [1.3, 2.5, 4, 100, 54, 23, 78, 143]</a:t>
            </a:r>
            <a:endParaRPr sz="2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41B5A-6185-3627-429C-B6525155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.</a:t>
            </a:r>
            <a:r>
              <a:rPr lang="es-AR" dirty="0" err="1"/>
              <a:t>copy</a:t>
            </a:r>
            <a:r>
              <a:rPr lang="es-AR" dirty="0"/>
              <a:t>()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96ACA1-2997-99BC-FBC8-29E72823B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123927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/>
              <a:t>Es otra forma de crear una copia de la lista, independiente de la lista original.</a:t>
            </a:r>
          </a:p>
          <a:p>
            <a:pPr marL="114300" indent="0">
              <a:buNone/>
            </a:pPr>
            <a:r>
              <a:rPr lang="es-AR" dirty="0"/>
              <a:t>De esta forma, los cambios que hagamos en la copia no afectarán a la lista original.</a:t>
            </a:r>
          </a:p>
        </p:txBody>
      </p:sp>
      <p:sp>
        <p:nvSpPr>
          <p:cNvPr id="4" name="Google Shape;249;p24">
            <a:extLst>
              <a:ext uri="{FF2B5EF4-FFF2-40B4-BE49-F238E27FC236}">
                <a16:creationId xmlns:a16="http://schemas.microsoft.com/office/drawing/2014/main" id="{DB145AC2-176E-FBF8-A856-ED63223A75D6}"/>
              </a:ext>
            </a:extLst>
          </p:cNvPr>
          <p:cNvSpPr txBox="1">
            <a:spLocks/>
          </p:cNvSpPr>
          <p:nvPr/>
        </p:nvSpPr>
        <p:spPr>
          <a:xfrm>
            <a:off x="108000" y="2505600"/>
            <a:ext cx="8961650" cy="25483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es-A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A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A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A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A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A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A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14300" indent="0">
              <a:buNone/>
            </a:pPr>
            <a:r>
              <a:rPr lang="es-A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numeros_copia</a:t>
            </a:r>
            <a:r>
              <a:rPr lang="es-A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A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s-A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30560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7793F-F212-1997-6D54-E2822E8A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37025"/>
            <a:ext cx="8520600" cy="707400"/>
          </a:xfrm>
        </p:spPr>
        <p:txBody>
          <a:bodyPr>
            <a:normAutofit fontScale="90000"/>
          </a:bodyPr>
          <a:lstStyle/>
          <a:p>
            <a:r>
              <a:rPr lang="es-AR" dirty="0"/>
              <a:t>Try-</a:t>
            </a:r>
            <a:r>
              <a:rPr lang="es-AR" dirty="0" err="1"/>
              <a:t>Except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34F3E1-6812-C3C0-B9DA-F4E13C4A0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4426"/>
            <a:ext cx="8520600" cy="3959574"/>
          </a:xfrm>
        </p:spPr>
        <p:txBody>
          <a:bodyPr>
            <a:normAutofit fontScale="92500" lnSpcReduction="10000"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El bloque </a:t>
            </a:r>
            <a:r>
              <a:rPr lang="es-ES" sz="1800" b="1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try </a:t>
            </a:r>
            <a:r>
              <a:rPr lang="es-ES" sz="18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se utiliza para manejar errores que pueden ocurrir durante la ejecución de un programa. Es como decirle al programa: "</a:t>
            </a:r>
            <a:r>
              <a:rPr lang="es-ES" sz="1800" b="0" i="1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Intenta ejecutar este código, y si algo sale mal, no te detengas; en su lugar, haz algo diferente para manejar el error</a:t>
            </a:r>
            <a:r>
              <a:rPr lang="es-ES" sz="18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". Componentes:</a:t>
            </a:r>
            <a:endParaRPr lang="es-E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try</a:t>
            </a:r>
            <a:r>
              <a:rPr lang="es-ES" sz="18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: Aquí colocas el código que quieres ejecutar. Si todo va bien, el programa sigue su curso normal.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0" u="none" strike="noStrike" dirty="0" err="1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except</a:t>
            </a:r>
            <a:r>
              <a:rPr lang="es-ES" sz="18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: Si ocurre un error dentro del bloque try, el programa salta al bloque </a:t>
            </a:r>
            <a:r>
              <a:rPr lang="es-ES" sz="1800" b="0" i="0" u="none" strike="noStrike" dirty="0" err="1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except</a:t>
            </a:r>
            <a:r>
              <a:rPr lang="es-ES" sz="18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 y ejecuta el código que hayas colocado allí. De esta manera, evitas que el programa se detenga abruptamente por un error.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0" u="none" strike="noStrike" dirty="0" err="1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else</a:t>
            </a:r>
            <a:r>
              <a:rPr lang="es-ES" sz="1800" b="1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 (opcional)</a:t>
            </a:r>
            <a:r>
              <a:rPr lang="es-ES" sz="18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: Este bloque se ejecuta solo si no ocurrió ningún error en el bloque try.</a:t>
            </a:r>
          </a:p>
          <a:p>
            <a:pPr>
              <a:buFont typeface="+mj-lt"/>
              <a:buAutoNum type="arabicPeriod"/>
            </a:pPr>
            <a:r>
              <a:rPr lang="es-ES" sz="1800" b="1" i="0" u="none" strike="noStrike" dirty="0" err="1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finally</a:t>
            </a:r>
            <a:r>
              <a:rPr lang="es-ES" sz="1800" b="1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 (opcional)</a:t>
            </a:r>
            <a:r>
              <a:rPr lang="es-ES" sz="18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: Este bloque se ejecuta al final, sin importar si hubo un error o no. Es útil para liberar recursos o realizar tareas de limpieza.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3374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82999-BF1F-DE99-22BF-A0CA4804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Try-</a:t>
            </a:r>
            <a:r>
              <a:rPr lang="es-AR" dirty="0" err="1"/>
              <a:t>Except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C10633-58BE-2CDD-CBC0-87CF4227E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4"/>
            <a:ext cx="8520600" cy="3608075"/>
          </a:xfrm>
          <a:solidFill>
            <a:srgbClr val="000000"/>
          </a:solidFill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s-A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"Ingrese un número: "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114300" indent="0">
              <a:buNone/>
            </a:pP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A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A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s-A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"Debe ingresar un número"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s-A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se puede dividir por cero"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s-A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 inesperado"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s-A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hubo errores"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s-A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"Fin del programa"</a:t>
            </a:r>
            <a:r>
              <a:rPr lang="es-A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5337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/>
              <a:t>Para resolver en clase</a:t>
            </a:r>
            <a:endParaRPr dirty="0"/>
          </a:p>
        </p:txBody>
      </p:sp>
      <p:sp>
        <p:nvSpPr>
          <p:cNvPr id="255" name="Google Shape;255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Tomémonos unos minutos para pensar la solución a los siguientes problemas con lo visto hasta el momento: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Generar una lista con los elementos pares múltiplos de 3, menores a un número ingresado por el usuario. Dividir el problema en subproblemas.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Funciones y procedimientos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 b="1">
                <a:solidFill>
                  <a:schemeClr val="accent5"/>
                </a:solidFill>
              </a:rPr>
              <a:t>def</a:t>
            </a:r>
            <a:r>
              <a:rPr lang="es" sz="2000"/>
              <a:t> es una palabra reservada que indica que es una declaración de función.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El nombre de la función es </a:t>
            </a:r>
            <a:r>
              <a:rPr lang="es" sz="2000">
                <a:solidFill>
                  <a:srgbClr val="0000FF"/>
                </a:solidFill>
              </a:rPr>
              <a:t>mi_primera_funcion</a:t>
            </a:r>
            <a:r>
              <a:rPr lang="es" sz="2000"/>
              <a:t>.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Las reglas de nombres para funciones son las mismas que para variables.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Los paréntesis vacíos significan que la función no acepta parámetros de entrada.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Una vez definida, la función puede usarse en cualquier lugar donde puede ir una sentencia.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>
            <a:spLocks noGrp="1"/>
          </p:cNvSpPr>
          <p:nvPr>
            <p:ph type="body" idx="1"/>
          </p:nvPr>
        </p:nvSpPr>
        <p:spPr>
          <a:xfrm>
            <a:off x="0" y="135875"/>
            <a:ext cx="9144000" cy="491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b="1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leer_entero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 b="1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s" b="1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repetir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b="1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dirty="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b="1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repetir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b="1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  <a:r>
              <a:rPr lang="es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ingreso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b="1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  <a:r>
              <a:rPr lang="es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b="1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ingreso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  <a:r>
              <a:rPr lang="es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repetir</a:t>
            </a:r>
            <a:r>
              <a:rPr lang="es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b="1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b="1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b="1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  <a:r>
              <a:rPr lang="es" b="1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b="1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'Error, debe ingresar un número entero.</a:t>
            </a:r>
            <a:r>
              <a:rPr lang="es-AR" sz="1800" b="1" i="0" u="none" strike="noStrike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rgbClr val="DCDCAA"/>
                </a:solidFill>
                <a:latin typeface="Courier New" panose="02070309020205020404" pitchFamily="49" charset="0"/>
              </a:rPr>
              <a:t>		</a:t>
            </a:r>
            <a:r>
              <a:rPr lang="es-AR" sz="1800" b="1" i="0" u="none" strike="noStrike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s-AR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AR" sz="1800" b="1" i="0" u="none" strike="noStrike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'Inténtelo nuevamente:'</a:t>
            </a:r>
            <a:r>
              <a:rPr lang="es-AR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</a:t>
            </a:r>
            <a:endParaRPr sz="205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2050" b="1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20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050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endParaRPr sz="3000" b="1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body" idx="1"/>
          </p:nvPr>
        </p:nvSpPr>
        <p:spPr>
          <a:xfrm>
            <a:off x="134475" y="144900"/>
            <a:ext cx="8697900" cy="499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lista_pares</a:t>
            </a:r>
            <a:r>
              <a:rPr lang="es" sz="21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21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limite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" sz="21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150" b="1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limite </a:t>
            </a:r>
            <a:r>
              <a:rPr lang="es" sz="21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es" sz="21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1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limite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leer_entero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15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número entero positivo: "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1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limite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1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215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" sz="21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s" sz="21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21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" sz="21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" sz="21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s" sz="21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21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" sz="21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1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lista_pares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215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lista_pares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1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/>
              <a:t>Para resolver en clase</a:t>
            </a:r>
            <a:endParaRPr dirty="0"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s-AR" sz="2000" dirty="0"/>
              <a:t>Tenemos cargada una lista con las notas del primer parcial.</a:t>
            </a:r>
            <a:br>
              <a:rPr lang="es-AR" sz="2000" dirty="0"/>
            </a:br>
            <a:r>
              <a:rPr lang="es-AR" sz="2000" dirty="0"/>
              <a:t>El profesor decide cambiar el puntaje de un punto, y eso implica darles 5 puntos más a cada nota porque todos tenían bien ese punto.</a:t>
            </a:r>
            <a:br>
              <a:rPr lang="es-AR" sz="2000" dirty="0"/>
            </a:br>
            <a:r>
              <a:rPr lang="es-AR" sz="2000" dirty="0"/>
              <a:t>Ejemplo:</a:t>
            </a:r>
            <a:br>
              <a:rPr lang="es-AR" sz="2000" dirty="0"/>
            </a:br>
            <a:r>
              <a:rPr lang="es-AR" sz="2000" dirty="0"/>
              <a:t>notas = [80, 60, 75, 100, 55, 35]</a:t>
            </a:r>
            <a:br>
              <a:rPr lang="es-AR" sz="2000" dirty="0"/>
            </a:br>
            <a:r>
              <a:rPr lang="es-AR" sz="2000" dirty="0" err="1"/>
              <a:t>notas_ajustadas</a:t>
            </a:r>
            <a:r>
              <a:rPr lang="es-AR" sz="2000" dirty="0"/>
              <a:t> = [85, 65, 80, 100, 60, 40]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77D74-8C10-D210-905E-9B2878D2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" dirty="0"/>
              <a:t>Para resolver en clase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54A347-A8C0-089E-F961-E482F2D6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2400"/>
            <a:ext cx="8520600" cy="4003199"/>
          </a:xfrm>
        </p:spPr>
        <p:txBody>
          <a:bodyPr>
            <a:normAutofit/>
          </a:bodyPr>
          <a:lstStyle/>
          <a:p>
            <a:r>
              <a:rPr lang="es-AR" dirty="0"/>
              <a:t>Algoritmo:</a:t>
            </a:r>
          </a:p>
          <a:p>
            <a:pPr marL="114300" indent="0">
              <a:buNone/>
            </a:pPr>
            <a:r>
              <a:rPr lang="es-AR" dirty="0"/>
              <a:t>Creo una copia de la lista</a:t>
            </a:r>
          </a:p>
          <a:p>
            <a:pPr marL="114300" indent="0">
              <a:buNone/>
            </a:pPr>
            <a:r>
              <a:rPr lang="es-AR" dirty="0"/>
              <a:t>A cada elemento le agrego 5 puntos</a:t>
            </a:r>
          </a:p>
        </p:txBody>
      </p:sp>
    </p:spTree>
    <p:extLst>
      <p:ext uri="{BB962C8B-B14F-4D97-AF65-F5344CB8AC3E}">
        <p14:creationId xmlns:p14="http://schemas.microsoft.com/office/powerpoint/2010/main" val="3340862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>
            <a:spLocks noGrp="1"/>
          </p:cNvSpPr>
          <p:nvPr>
            <p:ph type="title"/>
          </p:nvPr>
        </p:nvSpPr>
        <p:spPr>
          <a:xfrm>
            <a:off x="311700" y="845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/>
              <a:t>Soluciona?</a:t>
            </a:r>
            <a:endParaRPr dirty="0"/>
          </a:p>
        </p:txBody>
      </p:sp>
      <p:sp>
        <p:nvSpPr>
          <p:cNvPr id="277" name="Google Shape;277;p29"/>
          <p:cNvSpPr txBox="1">
            <a:spLocks noGrp="1"/>
          </p:cNvSpPr>
          <p:nvPr>
            <p:ph type="body" idx="1"/>
          </p:nvPr>
        </p:nvSpPr>
        <p:spPr>
          <a:xfrm>
            <a:off x="115150" y="705600"/>
            <a:ext cx="8933250" cy="443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14300" indent="0">
              <a:buNone/>
            </a:pP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notas_ajustadas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notas_ajustadas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11430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notas_ajustadas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notas_ajustadas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notas_ajustadas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114300" indent="0">
              <a:buNone/>
            </a:pP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"notas ajustadas"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notas_ajustadas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s-A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"notas originales"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</a:t>
            </a:r>
            <a:r>
              <a:rPr lang="es-A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78" name="Google Shape;278;p29"/>
          <p:cNvSpPr txBox="1"/>
          <p:nvPr/>
        </p:nvSpPr>
        <p:spPr>
          <a:xfrm>
            <a:off x="252400" y="3840301"/>
            <a:ext cx="4987100" cy="1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Salida:</a:t>
            </a:r>
            <a:endParaRPr sz="18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600"/>
              </a:spcAft>
              <a:buSzPts val="1800"/>
            </a:pPr>
            <a:r>
              <a:rPr lang="es-AR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notas ajustadas [85, 65, 80, 100, 60, 40]</a:t>
            </a:r>
          </a:p>
          <a:p>
            <a:pPr lvl="0">
              <a:spcAft>
                <a:spcPts val="600"/>
              </a:spcAft>
              <a:buSzPts val="1800"/>
            </a:pPr>
            <a:r>
              <a:rPr lang="es-AR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Notas originales [85, 65, 80, 100, 60, 40]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5989BC4-DB0A-A6C6-2831-92498B6855B2}"/>
              </a:ext>
            </a:extLst>
          </p:cNvPr>
          <p:cNvGrpSpPr/>
          <p:nvPr/>
        </p:nvGrpSpPr>
        <p:grpSpPr>
          <a:xfrm>
            <a:off x="3422385" y="791925"/>
            <a:ext cx="5539515" cy="898827"/>
            <a:chOff x="3422385" y="791925"/>
            <a:chExt cx="5539515" cy="898827"/>
          </a:xfrm>
        </p:grpSpPr>
        <p:sp>
          <p:nvSpPr>
            <p:cNvPr id="280" name="Google Shape;280;p29"/>
            <p:cNvSpPr txBox="1"/>
            <p:nvPr/>
          </p:nvSpPr>
          <p:spPr>
            <a:xfrm>
              <a:off x="5721616" y="791925"/>
              <a:ext cx="3240284" cy="898827"/>
            </a:xfrm>
            <a:prstGeom prst="rect">
              <a:avLst/>
            </a:pr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AR" sz="1600" b="0" i="0" u="none" strike="noStrike" cap="none" dirty="0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r>
                <a:rPr lang="es" sz="1600" b="0" i="0" u="none" strike="noStrike" cap="none" dirty="0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otas_ajustadas es una </a:t>
              </a:r>
              <a:r>
                <a:rPr lang="es" sz="1600" b="1" i="0" u="none" strike="noStrike" cap="none" dirty="0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referencia</a:t>
              </a:r>
              <a:r>
                <a:rPr lang="es" sz="1600" b="0" i="0" u="none" strike="noStrike" cap="none" dirty="0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 a la lista notas, no </a:t>
              </a:r>
              <a:r>
                <a:rPr lang="es" sz="1600" dirty="0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es una</a:t>
              </a:r>
              <a:r>
                <a:rPr lang="es" sz="1600" b="0" i="0" u="none" strike="noStrike" cap="none" dirty="0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 copia independiente</a:t>
              </a:r>
              <a:endParaRPr sz="1600" b="0" i="0" u="none" strike="noStrike" cap="none" dirty="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1" name="Google Shape;281;p29"/>
            <p:cNvCxnSpPr>
              <a:cxnSpLocks/>
              <a:stCxn id="280" idx="1"/>
            </p:cNvCxnSpPr>
            <p:nvPr/>
          </p:nvCxnSpPr>
          <p:spPr>
            <a:xfrm flipH="1">
              <a:off x="3422385" y="1241339"/>
              <a:ext cx="2299231" cy="61861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17FF3FE-B189-BA36-4027-4B7999168033}"/>
              </a:ext>
            </a:extLst>
          </p:cNvPr>
          <p:cNvGrpSpPr/>
          <p:nvPr/>
        </p:nvGrpSpPr>
        <p:grpSpPr>
          <a:xfrm>
            <a:off x="4572000" y="1022400"/>
            <a:ext cx="4003200" cy="3643200"/>
            <a:chOff x="4572000" y="1022400"/>
            <a:chExt cx="4003200" cy="364320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0CF8086-6F34-0FBA-5009-CC162C245667}"/>
                </a:ext>
              </a:extLst>
            </p:cNvPr>
            <p:cNvSpPr txBox="1"/>
            <p:nvPr/>
          </p:nvSpPr>
          <p:spPr>
            <a:xfrm>
              <a:off x="6868800" y="2573236"/>
              <a:ext cx="17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¿por qué?</a:t>
              </a: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D47E141F-D416-8458-D039-435F16694A8F}"/>
                </a:ext>
              </a:extLst>
            </p:cNvPr>
            <p:cNvCxnSpPr/>
            <p:nvPr/>
          </p:nvCxnSpPr>
          <p:spPr>
            <a:xfrm flipH="1" flipV="1">
              <a:off x="4572000" y="1022400"/>
              <a:ext cx="2275200" cy="177120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85800798-CD1D-7E5D-2479-67D0DA23E68B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4572000" y="2804069"/>
              <a:ext cx="2296800" cy="186153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>
            <a:spLocks noGrp="1"/>
          </p:cNvSpPr>
          <p:nvPr>
            <p:ph type="body" idx="1"/>
          </p:nvPr>
        </p:nvSpPr>
        <p:spPr>
          <a:xfrm>
            <a:off x="31475" y="791924"/>
            <a:ext cx="9112500" cy="4351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14300" indent="0">
              <a:buNone/>
            </a:pP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notas_ajustadas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[:]</a:t>
            </a:r>
          </a:p>
          <a:p>
            <a:pPr marL="114300" indent="0">
              <a:buNone/>
            </a:pP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notas_ajustadas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11430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notas_ajustadas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notas_ajustadas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notas_ajustadas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"notas ajustadas"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notas_ajustadas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"notas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originales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endParaRPr lang="es-AR" sz="18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indent="0">
              <a:buNone/>
            </a:pPr>
            <a:r>
              <a:rPr lang="es-AR"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Salida:</a:t>
            </a:r>
            <a:endParaRPr lang="pt-BR" sz="1800" i="0" u="none" strike="noStrike" cap="none" dirty="0">
              <a:solidFill>
                <a:srgbClr val="CCCCCC"/>
              </a:solidFill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  <a:p>
            <a:pPr marL="114300" indent="0">
              <a:buNone/>
            </a:pPr>
            <a:r>
              <a:rPr lang="es-AR"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notas ajustadas [85, 65, 80, 100, 60, 40]</a:t>
            </a:r>
          </a:p>
          <a:p>
            <a:pPr marL="114300" indent="0">
              <a:buNone/>
            </a:pPr>
            <a:r>
              <a:rPr lang="es-AR"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notas originales [80, 60, 75, 100, 55, 35]</a:t>
            </a:r>
          </a:p>
        </p:txBody>
      </p:sp>
      <p:sp>
        <p:nvSpPr>
          <p:cNvPr id="287" name="Google Shape;287;p30"/>
          <p:cNvSpPr txBox="1"/>
          <p:nvPr/>
        </p:nvSpPr>
        <p:spPr>
          <a:xfrm>
            <a:off x="5191200" y="887075"/>
            <a:ext cx="3921325" cy="869725"/>
          </a:xfrm>
          <a:prstGeom prst="rect">
            <a:avLst/>
          </a:prstGeom>
          <a:noFill/>
          <a:ln w="9525" cap="flat" cmpd="sng">
            <a:solidFill>
              <a:srgbClr val="DCDCA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600" b="0" i="0" u="none" strike="noStrike" cap="none" dirty="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Otra forma válida:</a:t>
            </a:r>
            <a:endParaRPr sz="1600" b="0" i="0" u="none" strike="noStrike" cap="none" dirty="0">
              <a:solidFill>
                <a:srgbClr val="DCDCA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600" b="0" i="0" u="none" strike="noStrike" cap="none" dirty="0" err="1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notas_ajustadas</a:t>
            </a:r>
            <a:r>
              <a:rPr lang="es-AR" sz="1600" b="0" i="0" u="none" strike="noStrike" cap="none" dirty="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s-AR" sz="1600" b="0" i="0" u="none" strike="noStrike" cap="none" dirty="0" err="1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notas.copy</a:t>
            </a:r>
            <a:r>
              <a:rPr lang="es-AR" sz="1600" b="0" i="0" u="none" strike="noStrike" cap="none" dirty="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sz="1600" b="0" i="0" u="none" strike="noStrike" cap="none" dirty="0">
              <a:solidFill>
                <a:srgbClr val="DCDCA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rgbClr val="DCDCA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276;p29">
            <a:extLst>
              <a:ext uri="{FF2B5EF4-FFF2-40B4-BE49-F238E27FC236}">
                <a16:creationId xmlns:a16="http://schemas.microsoft.com/office/drawing/2014/main" id="{A2C73F5C-8547-C253-E444-62B299A3E9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45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AR" dirty="0"/>
              <a:t>Corrección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Diccionarios</a:t>
            </a:r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1"/>
          </p:nvPr>
        </p:nvSpPr>
        <p:spPr>
          <a:xfrm>
            <a:off x="79000" y="1266325"/>
            <a:ext cx="8951700" cy="3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Las </a:t>
            </a:r>
            <a:r>
              <a:rPr lang="es" sz="2000">
                <a:solidFill>
                  <a:schemeClr val="accent1"/>
                </a:solidFill>
              </a:rPr>
              <a:t>listas</a:t>
            </a:r>
            <a:r>
              <a:rPr lang="es" sz="2000"/>
              <a:t> indexan sus elementos a partir de sus posiciones: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l = [‘a’, ‘b’, ‘c’]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l[1] // -&gt; ‘b’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Los </a:t>
            </a:r>
            <a:r>
              <a:rPr lang="es" sz="2000" b="1">
                <a:solidFill>
                  <a:schemeClr val="accent5"/>
                </a:solidFill>
              </a:rPr>
              <a:t>diccionarios</a:t>
            </a:r>
            <a:r>
              <a:rPr lang="es" sz="2000"/>
              <a:t> son “bolsas”, </a:t>
            </a:r>
            <a:r>
              <a:rPr lang="es" sz="2000" u="sng"/>
              <a:t>sus elementos no están ordenados</a:t>
            </a:r>
            <a:r>
              <a:rPr lang="es" sz="2000"/>
              <a:t>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2000" b="1">
                <a:solidFill>
                  <a:schemeClr val="accent5"/>
                </a:solidFill>
              </a:rPr>
              <a:t>La forma de indexar elementos en un diccionario es a través de su clave.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Diccionarios</a:t>
            </a:r>
            <a:endParaRPr/>
          </a:p>
        </p:txBody>
      </p:sp>
      <p:sp>
        <p:nvSpPr>
          <p:cNvPr id="299" name="Google Shape;299;p32"/>
          <p:cNvSpPr txBox="1">
            <a:spLocks noGrp="1"/>
          </p:cNvSpPr>
          <p:nvPr>
            <p:ph type="body" idx="1"/>
          </p:nvPr>
        </p:nvSpPr>
        <p:spPr>
          <a:xfrm>
            <a:off x="573400" y="1152425"/>
            <a:ext cx="29436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/>
              <a:t>Listas</a:t>
            </a:r>
            <a:endParaRPr/>
          </a:p>
        </p:txBody>
      </p:sp>
      <p:pic>
        <p:nvPicPr>
          <p:cNvPr id="300" name="Google Shape;300;p32" descr="Cómo clasificar los libros en la biblioteca &gt; Poemas del Alm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550" y="1582900"/>
            <a:ext cx="3827206" cy="24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7475" y="1582900"/>
            <a:ext cx="3698100" cy="24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 txBox="1"/>
          <p:nvPr/>
        </p:nvSpPr>
        <p:spPr>
          <a:xfrm>
            <a:off x="5217175" y="1182700"/>
            <a:ext cx="213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Diccionarios</a:t>
            </a: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890075" y="4114059"/>
            <a:ext cx="277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Secuencia de elementos</a:t>
            </a: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4437475" y="4114059"/>
            <a:ext cx="3816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“Bolsa” de elementos etiquetados</a:t>
            </a: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Diccionarios</a:t>
            </a:r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mochila = </a:t>
            </a:r>
            <a:r>
              <a:rPr lang="es" sz="2000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dict</a:t>
            </a: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()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mochila["llaves"] = 2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mochila['auriculares'] = 1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mochila["caramelos"] = 20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print(mochila)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2000">
                <a:solidFill>
                  <a:srgbClr val="9900FF"/>
                </a:solidFill>
              </a:rPr>
              <a:t># {'llaves': 2, 'auriculares': 1, 'caramelos': 20}</a:t>
            </a:r>
            <a:endParaRPr sz="2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Diccionarios</a:t>
            </a:r>
            <a:endParaRPr/>
          </a:p>
        </p:txBody>
      </p:sp>
      <p:sp>
        <p:nvSpPr>
          <p:cNvPr id="316" name="Google Shape;316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mochila['caramelos'] += 10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print(mochila['caramelos'])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30</a:t>
            </a:r>
            <a:endParaRPr sz="2000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print(mochila['billetera'])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2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KeyError: 'billetera'</a:t>
            </a:r>
            <a:endParaRPr sz="20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311700" y="136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Parámetros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128125" y="1870725"/>
            <a:ext cx="88644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360000" lvl="0" indent="-2222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Al momento de invocar a la función, debemos proveer </a:t>
            </a:r>
            <a:r>
              <a:rPr lang="es" sz="2000" b="1"/>
              <a:t>un valor para cada parámetro de la función</a:t>
            </a:r>
            <a:r>
              <a:rPr lang="es" sz="2000"/>
              <a:t>.</a:t>
            </a:r>
            <a:endParaRPr sz="2000"/>
          </a:p>
          <a:p>
            <a:pPr marL="360000" lvl="0" indent="-2222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Ese valor puede ser un literal, una expresión, una variable, otra invocación a función, etc…</a:t>
            </a:r>
            <a:endParaRPr sz="189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836225" y="969600"/>
            <a:ext cx="6308700" cy="86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5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8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85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85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5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"!!"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6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836225" y="4046650"/>
            <a:ext cx="6308700" cy="86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85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8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5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"Garcia"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85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85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"Ingrese su nombre: "</a:t>
            </a:r>
            <a:r>
              <a:rPr lang="es" sz="18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550"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Listas vs Diccionarios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body" idx="1"/>
          </p:nvPr>
        </p:nvSpPr>
        <p:spPr>
          <a:xfrm>
            <a:off x="618500" y="1266325"/>
            <a:ext cx="33318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 = list() </a:t>
            </a:r>
            <a:r>
              <a:rPr lang="es" sz="20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o l=[]</a:t>
            </a:r>
            <a:endParaRPr sz="20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l.append(“Juan”)</a:t>
            </a:r>
            <a:endParaRPr sz="20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l.append(33)</a:t>
            </a:r>
            <a:endParaRPr sz="20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print(l)</a:t>
            </a:r>
            <a:endParaRPr sz="20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['Juan', 33]</a:t>
            </a:r>
            <a:endParaRPr sz="20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print(l[0])</a:t>
            </a:r>
            <a:endParaRPr sz="20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20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'Juan'</a:t>
            </a:r>
            <a:endParaRPr sz="20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4139650" y="1269175"/>
            <a:ext cx="49269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 = dict()</a:t>
            </a:r>
            <a:endParaRPr sz="2000" b="0" i="0" u="none" strike="noStrike" cap="none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d[</a:t>
            </a:r>
            <a:r>
              <a:rPr lang="es" sz="20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</a:t>
            </a:r>
            <a:r>
              <a:rPr lang="es" sz="2000" b="0" i="0" u="none" strike="noStrike" cap="none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nombre”] = “Juan”</a:t>
            </a:r>
            <a:endParaRPr sz="2000" b="0" i="0" u="none" strike="noStrike" cap="none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d[“edad”] = 33</a:t>
            </a:r>
            <a:endParaRPr sz="2000" b="0" i="0" u="none" strike="noStrike" cap="none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print(d)</a:t>
            </a:r>
            <a:endParaRPr sz="2000" b="0" i="0" u="none" strike="noStrike" cap="none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{'nombre': 'Juan', 'edad': 33}</a:t>
            </a:r>
            <a:endParaRPr sz="2000" b="0" i="0" u="none" strike="noStrike" cap="none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print(d[“nombre”])</a:t>
            </a:r>
            <a:endParaRPr sz="2000" b="0" i="0" u="none" strike="noStrike" cap="none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'Juan</a:t>
            </a:r>
            <a:r>
              <a:rPr lang="es" sz="20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endParaRPr sz="1600" b="0" i="0" u="none" strike="noStrike" cap="none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Operador in</a:t>
            </a:r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Como dijimos anteriormente, </a:t>
            </a:r>
            <a:r>
              <a:rPr lang="es" sz="2000">
                <a:solidFill>
                  <a:srgbClr val="FF0000"/>
                </a:solidFill>
              </a:rPr>
              <a:t>es un error hacer referencia a una clave que no existe.</a:t>
            </a: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Por lo tanto, debemos poder verificar si una dada clave existe o no en un diccionario.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Eso se hace con el operador de pertenencia </a:t>
            </a:r>
            <a:r>
              <a:rPr lang="es" sz="2000" b="1">
                <a:solidFill>
                  <a:schemeClr val="accent5"/>
                </a:solidFill>
              </a:rPr>
              <a:t>in</a:t>
            </a:r>
            <a:r>
              <a:rPr lang="es" sz="2000">
                <a:solidFill>
                  <a:schemeClr val="accent5"/>
                </a:solidFill>
              </a:rPr>
              <a:t>.</a:t>
            </a:r>
            <a:endParaRPr sz="20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print('llaves' in mochila)    </a:t>
            </a:r>
            <a:r>
              <a:rPr lang="es" sz="20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 True</a:t>
            </a:r>
            <a:endParaRPr sz="2000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print('billetera' in mochila)   </a:t>
            </a:r>
            <a:r>
              <a:rPr lang="es" sz="20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 False</a:t>
            </a:r>
            <a:endParaRPr sz="2000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Iteración sobre diccionarios</a:t>
            </a:r>
            <a:endParaRPr/>
          </a:p>
        </p:txBody>
      </p:sp>
      <p:sp>
        <p:nvSpPr>
          <p:cNvPr id="335" name="Google Shape;335;p37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Si bien los diccionarios no mantienen un orden sobre los elementos, podemos usar el ciclo for para recorrer cada uno de los elementos.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0000FF"/>
                </a:solidFill>
              </a:rPr>
              <a:t>No podemos asumir el orden del recorrido!!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El ciclo for recorrerá el diccionario a partir de las claves: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 clave </a:t>
            </a:r>
            <a:r>
              <a:rPr lang="es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 mochila: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    print(clave)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000"/>
          </a:p>
        </p:txBody>
      </p:sp>
      <p:sp>
        <p:nvSpPr>
          <p:cNvPr id="336" name="Google Shape;336;p37"/>
          <p:cNvSpPr txBox="1"/>
          <p:nvPr/>
        </p:nvSpPr>
        <p:spPr>
          <a:xfrm>
            <a:off x="5312750" y="3122725"/>
            <a:ext cx="1759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Salida: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llaves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auriculares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caramelos</a:t>
            </a:r>
            <a:endParaRPr sz="2000" b="0" i="0" u="none" strike="noStrike" cap="non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Claves-Valores</a:t>
            </a:r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body" idx="1"/>
          </p:nvPr>
        </p:nvSpPr>
        <p:spPr>
          <a:xfrm>
            <a:off x="124100" y="1076225"/>
            <a:ext cx="8924400" cy="3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Podemos obtener listas con las claves y valores de un diccionario: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cuenta = {"pesos": 13423, "dolares": 2345, "euros":1990}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print(cuenta</a:t>
            </a:r>
            <a:r>
              <a:rPr lang="es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.keys()</a:t>
            </a: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salida: dict_keys(['pesos', 'dolares', 'euros'])</a:t>
            </a:r>
            <a:endParaRPr sz="2000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print(cuenta</a:t>
            </a:r>
            <a:r>
              <a:rPr lang="es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.values()</a:t>
            </a: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salida: dict_values([13423, 2345, 1990])</a:t>
            </a:r>
            <a:endParaRPr sz="2000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print(cuenta</a:t>
            </a:r>
            <a:r>
              <a:rPr lang="es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.items()</a:t>
            </a:r>
            <a:r>
              <a:rPr lang="es" sz="20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 sz="20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salida: dict_items([('pesos', 13423), ('dolares', 2345), ('euros', 1990)])</a:t>
            </a:r>
            <a:endParaRPr sz="2000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Iteración de dos variables</a:t>
            </a: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Utilizando la noción de tupla, podemos expresar un ciclo for con dos variables para recorrer un diccionario.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>
                <a:latin typeface="Source Code Pro"/>
                <a:ea typeface="Source Code Pro"/>
                <a:cs typeface="Source Code Pro"/>
                <a:sym typeface="Source Code Pro"/>
              </a:rPr>
              <a:t>for </a:t>
            </a:r>
            <a:r>
              <a:rPr lang="es" b="1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moneda, cantidad</a:t>
            </a:r>
            <a:r>
              <a:rPr lang="es" b="1">
                <a:latin typeface="Source Code Pro"/>
                <a:ea typeface="Source Code Pro"/>
                <a:cs typeface="Source Code Pro"/>
                <a:sym typeface="Source Code Pro"/>
              </a:rPr>
              <a:t> in </a:t>
            </a:r>
            <a:r>
              <a:rPr lang="es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cuenta.items()</a:t>
            </a:r>
            <a:r>
              <a:rPr lang="es" b="1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>
                <a:latin typeface="Source Code Pro"/>
                <a:ea typeface="Source Code Pro"/>
                <a:cs typeface="Source Code Pro"/>
                <a:sym typeface="Source Code Pro"/>
              </a:rPr>
              <a:t>print(f"Tenes {cantidad} {moneda}")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Tenes 13423 pesos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Tenes 2345 dolares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Tenes 1990 euros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En cada iteración moneda es la </a:t>
            </a:r>
            <a:r>
              <a:rPr lang="es" b="1"/>
              <a:t>clave </a:t>
            </a:r>
            <a:r>
              <a:rPr lang="es"/>
              <a:t>de la entrada y cantidad su </a:t>
            </a:r>
            <a:r>
              <a:rPr lang="es" b="1"/>
              <a:t>valor</a:t>
            </a:r>
            <a:endParaRPr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 b="1"/>
              <a:t>lista.items()</a:t>
            </a:r>
            <a:r>
              <a:rPr lang="es" sz="2000"/>
              <a:t> devuelve una lista de tuplas en la forma </a:t>
            </a:r>
            <a:r>
              <a:rPr lang="es" sz="2000" b="1"/>
              <a:t>[(clave1, valor1), (clave2, valor2), ...]</a:t>
            </a:r>
            <a:r>
              <a:rPr lang="es" sz="2000"/>
              <a:t>. 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2000"/>
              <a:t>El bucle for recorre estas tuplas, desempaquetando cada una en las variables clave y valor, lo que te permite acceder a la clave y al valor de cada par en el diccionario.</a:t>
            </a: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Archivos</a:t>
            </a:r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Antes de leer el contenido de un archivo en Python, tenemos que explicitar con qué archivo vamos a trabajar y que es lo que haremos con el (leer o escribir).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Esto se realiza con la función </a:t>
            </a:r>
            <a:r>
              <a:rPr lang="es" b="1">
                <a:solidFill>
                  <a:schemeClr val="accent5"/>
                </a:solidFill>
              </a:rPr>
              <a:t>open</a:t>
            </a:r>
            <a:r>
              <a:rPr lang="es"/>
              <a:t> (predefinida en el lenguaje, no la tenemos que implementar nosotros).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La función open NO lee el contenido del archivo, solamente nos provee un mecanismo para acceder a él (</a:t>
            </a:r>
            <a:r>
              <a:rPr lang="es" b="1">
                <a:solidFill>
                  <a:srgbClr val="4A86E8"/>
                </a:solidFill>
              </a:rPr>
              <a:t>handler</a:t>
            </a:r>
            <a:r>
              <a:rPr lang="es"/>
              <a:t>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Archivos</a:t>
            </a:r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body" idx="1"/>
          </p:nvPr>
        </p:nvSpPr>
        <p:spPr>
          <a:xfrm>
            <a:off x="311700" y="1092400"/>
            <a:ext cx="8520600" cy="3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Sintaxis: </a:t>
            </a:r>
            <a:r>
              <a:rPr lang="es" sz="2000" b="1"/>
              <a:t>handle = open(</a:t>
            </a:r>
            <a:r>
              <a:rPr lang="es" sz="2000" b="1">
                <a:solidFill>
                  <a:srgbClr val="1155CC"/>
                </a:solidFill>
              </a:rPr>
              <a:t>nombre</a:t>
            </a:r>
            <a:r>
              <a:rPr lang="es" sz="2000" b="1"/>
              <a:t>, </a:t>
            </a:r>
            <a:r>
              <a:rPr lang="es" sz="2000" b="1">
                <a:solidFill>
                  <a:schemeClr val="accent5"/>
                </a:solidFill>
              </a:rPr>
              <a:t>modo</a:t>
            </a:r>
            <a:r>
              <a:rPr lang="es" sz="2000" b="1"/>
              <a:t>)</a:t>
            </a:r>
            <a:endParaRPr sz="20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sz="2000"/>
              <a:t>Ejemplo: </a:t>
            </a:r>
            <a:r>
              <a:rPr lang="es" sz="2000" b="1">
                <a:latin typeface="Source Code Pro"/>
                <a:ea typeface="Source Code Pro"/>
                <a:cs typeface="Source Code Pro"/>
                <a:sym typeface="Source Code Pro"/>
              </a:rPr>
              <a:t>arch = open(</a:t>
            </a:r>
            <a:r>
              <a:rPr lang="es" sz="2000" b="1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“miarchivo.txt”</a:t>
            </a:r>
            <a:r>
              <a:rPr lang="es" sz="2000" b="1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s" sz="2000" b="1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“r”</a:t>
            </a:r>
            <a:r>
              <a:rPr lang="es" sz="2000" b="1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0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67" name="Google Shape;36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9212" y="2132537"/>
            <a:ext cx="65055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>
            <a:spLocks noGrp="1"/>
          </p:cNvSpPr>
          <p:nvPr>
            <p:ph type="title"/>
          </p:nvPr>
        </p:nvSpPr>
        <p:spPr>
          <a:xfrm>
            <a:off x="311700" y="322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Archivos</a:t>
            </a:r>
            <a:endParaRPr/>
          </a:p>
        </p:txBody>
      </p:sp>
      <p:sp>
        <p:nvSpPr>
          <p:cNvPr id="373" name="Google Shape;373;p43"/>
          <p:cNvSpPr txBox="1">
            <a:spLocks noGrp="1"/>
          </p:cNvSpPr>
          <p:nvPr>
            <p:ph type="body" idx="1"/>
          </p:nvPr>
        </p:nvSpPr>
        <p:spPr>
          <a:xfrm>
            <a:off x="311700" y="911925"/>
            <a:ext cx="8520600" cy="4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297"/>
              <a:buNone/>
            </a:pPr>
            <a:r>
              <a:rPr lang="es" sz="2000" b="1"/>
              <a:t>handle = open(</a:t>
            </a:r>
            <a:r>
              <a:rPr lang="es" sz="2000" b="1">
                <a:solidFill>
                  <a:srgbClr val="1155CC"/>
                </a:solidFill>
              </a:rPr>
              <a:t>nombre</a:t>
            </a:r>
            <a:r>
              <a:rPr lang="es" sz="2000" b="1"/>
              <a:t>, </a:t>
            </a:r>
            <a:r>
              <a:rPr lang="es" sz="2000" b="1">
                <a:solidFill>
                  <a:schemeClr val="accent5"/>
                </a:solidFill>
              </a:rPr>
              <a:t>modo</a:t>
            </a:r>
            <a:r>
              <a:rPr lang="es" sz="2000" b="1"/>
              <a:t>)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312"/>
              <a:buNone/>
            </a:pPr>
            <a:r>
              <a:rPr lang="es" sz="2108"/>
              <a:t>El primer argumento es una cadena que contiene el nombre del fichero. </a:t>
            </a:r>
            <a:endParaRPr sz="2108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312"/>
              <a:buNone/>
            </a:pPr>
            <a:r>
              <a:rPr lang="es" sz="2108"/>
              <a:t>El segundo argumento es otra cadena que describe la forma en que el fichero será usado. </a:t>
            </a:r>
            <a:r>
              <a:rPr lang="es" sz="2108" b="1">
                <a:solidFill>
                  <a:schemeClr val="accent5"/>
                </a:solidFill>
              </a:rPr>
              <a:t>modo</a:t>
            </a:r>
            <a:r>
              <a:rPr lang="es" sz="2108"/>
              <a:t> puede ser:</a:t>
            </a:r>
            <a:endParaRPr sz="2108"/>
          </a:p>
          <a:p>
            <a:pPr marL="457200" lvl="0" indent="-35248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2108" b="1">
                <a:solidFill>
                  <a:schemeClr val="accent5"/>
                </a:solidFill>
              </a:rPr>
              <a:t>'r'</a:t>
            </a:r>
            <a:r>
              <a:rPr lang="es" sz="2108"/>
              <a:t> cuando el fichero solo se leerá</a:t>
            </a:r>
            <a:endParaRPr sz="2108"/>
          </a:p>
          <a:p>
            <a:pPr marL="457200" lvl="0" indent="-3524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108" b="1">
                <a:solidFill>
                  <a:schemeClr val="accent5"/>
                </a:solidFill>
              </a:rPr>
              <a:t>'w'</a:t>
            </a:r>
            <a:r>
              <a:rPr lang="es" sz="2108"/>
              <a:t> para sólo escritura (un fichero existente con el mismo nombre se borrará)</a:t>
            </a:r>
            <a:endParaRPr sz="2108"/>
          </a:p>
          <a:p>
            <a:pPr marL="457200" lvl="0" indent="-3524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108" b="1">
                <a:solidFill>
                  <a:schemeClr val="accent5"/>
                </a:solidFill>
              </a:rPr>
              <a:t>'a'</a:t>
            </a:r>
            <a:r>
              <a:rPr lang="es" sz="2108"/>
              <a:t> abre el fichero para agregar; cualquier dato que se escribe en el fichero se añade automáticamente al final</a:t>
            </a:r>
            <a:endParaRPr sz="2108"/>
          </a:p>
          <a:p>
            <a:pPr marL="457200" lvl="0" indent="-3524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108" b="1">
                <a:solidFill>
                  <a:schemeClr val="accent5"/>
                </a:solidFill>
              </a:rPr>
              <a:t>'r+'</a:t>
            </a:r>
            <a:r>
              <a:rPr lang="es" sz="2108"/>
              <a:t> abre el fichero tanto para lectura como para escritura. </a:t>
            </a:r>
            <a:endParaRPr sz="2108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92312"/>
              <a:buNone/>
            </a:pPr>
            <a:r>
              <a:rPr lang="es" sz="2108"/>
              <a:t>El argumento modo es opcional; se asume que se usará 'r' si se omite.</a:t>
            </a:r>
            <a:endParaRPr sz="2108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Leer un archivo de texto</a:t>
            </a:r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Abrir un archivo no existente es un </a:t>
            </a:r>
            <a:r>
              <a:rPr lang="es">
                <a:solidFill>
                  <a:srgbClr val="FF0000"/>
                </a:solidFill>
              </a:rPr>
              <a:t>error</a:t>
            </a:r>
            <a:r>
              <a:rPr lang="es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El handle del archivo puede usarse como secuencia de strings con el contenido del archivo.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Entonces podemos usar un ciclo for para iterar sobre ella.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>
                <a:latin typeface="Source Code Pro"/>
                <a:ea typeface="Source Code Pro"/>
                <a:cs typeface="Source Code Pro"/>
                <a:sym typeface="Source Code Pro"/>
              </a:rPr>
              <a:t>archivo = open(“miarchivo.txt”, ‘r’)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>
                <a:latin typeface="Source Code Pro"/>
                <a:ea typeface="Source Code Pro"/>
                <a:cs typeface="Source Code Pro"/>
                <a:sym typeface="Source Code Pro"/>
              </a:rPr>
              <a:t>for linea in archivo: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b="1">
                <a:latin typeface="Source Code Pro"/>
                <a:ea typeface="Source Code Pro"/>
                <a:cs typeface="Source Code Pro"/>
                <a:sym typeface="Source Code Pro"/>
              </a:rPr>
              <a:t>print(linea)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Funciones. Retorno de valores</a:t>
            </a:r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Existen funciones que no retornan ningún resultado. (procedimientos)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Ej: La función </a:t>
            </a:r>
            <a:r>
              <a:rPr lang="es" sz="2000" b="1"/>
              <a:t>print()</a:t>
            </a:r>
            <a:r>
              <a:rPr lang="es" sz="2000"/>
              <a:t> muestra una cadena por pantalla pero no retorna ningún resultado después de su ejecución.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Otras funciones SI retornan un valor de resultado.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Ej: La función </a:t>
            </a:r>
            <a:r>
              <a:rPr lang="es" sz="2000" b="1"/>
              <a:t>min()</a:t>
            </a:r>
            <a:r>
              <a:rPr lang="es" sz="2000"/>
              <a:t> retorna el menor elemento de una secuencia que recibe como parámetro.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385" name="Google Shape;385;p45"/>
          <p:cNvSpPr txBox="1">
            <a:spLocks noGrp="1"/>
          </p:cNvSpPr>
          <p:nvPr>
            <p:ph type="body" idx="1"/>
          </p:nvPr>
        </p:nvSpPr>
        <p:spPr>
          <a:xfrm>
            <a:off x="77075" y="1152425"/>
            <a:ext cx="8980500" cy="3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Implementar un programa para contar las líneas de un archivo.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Implementar un programa para contar los caracteres de un archivo.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Dado un archivo de la forma: </a:t>
            </a:r>
            <a:endParaRPr sz="2000"/>
          </a:p>
          <a:p>
            <a:pPr marL="3657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3C78D8"/>
                </a:solidFill>
              </a:rPr>
              <a:t>aspiradora;43000;30</a:t>
            </a:r>
            <a:endParaRPr sz="2000">
              <a:solidFill>
                <a:srgbClr val="3C78D8"/>
              </a:solidFill>
            </a:endParaRPr>
          </a:p>
          <a:p>
            <a:pPr marL="3657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3C78D8"/>
                </a:solidFill>
              </a:rPr>
              <a:t>tostadora;15000;20</a:t>
            </a:r>
            <a:endParaRPr sz="2000">
              <a:solidFill>
                <a:srgbClr val="3C78D8"/>
              </a:solidFill>
            </a:endParaRPr>
          </a:p>
          <a:p>
            <a:pPr marL="3657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3C78D8"/>
                </a:solidFill>
              </a:rPr>
              <a:t>cafetera;20000;0</a:t>
            </a:r>
            <a:endParaRPr sz="2000">
              <a:solidFill>
                <a:srgbClr val="3C78D8"/>
              </a:solidFill>
            </a:endParaRPr>
          </a:p>
          <a:p>
            <a:pPr marL="3657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3C78D8"/>
                </a:solidFill>
              </a:rPr>
              <a:t>….</a:t>
            </a:r>
            <a:endParaRPr sz="2000">
              <a:solidFill>
                <a:srgbClr val="3C78D8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 sz="2000"/>
              <a:t>Implementar un lector para cargar esa información en una lista de diccionarios de la forma {“producto”: …, “precio”:..., “cantidad”: ...}. Investigar la operación split para separar por un caracter determinado (no espacio).</a:t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391" name="Google Shape;391;p4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6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ruta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" sz="2250" dirty="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"c:</a:t>
            </a:r>
            <a:r>
              <a:rPr lang="es" sz="2250" dirty="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\P</a:t>
            </a:r>
            <a:r>
              <a:rPr lang="es" sz="2250" dirty="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rogramacion2</a:t>
            </a:r>
            <a:r>
              <a:rPr lang="es" sz="2250" dirty="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\p</a:t>
            </a:r>
            <a:r>
              <a:rPr lang="es" sz="2250" dirty="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roductos.txt"</a:t>
            </a:r>
            <a:endParaRPr sz="2250" dirty="0">
              <a:solidFill>
                <a:srgbClr val="D1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2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ruta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25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250" dirty="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2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22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250" dirty="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25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"Lineas:"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2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contador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22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3216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2022890080_0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1 - alternativa:</a:t>
            </a:r>
            <a:endParaRPr/>
          </a:p>
        </p:txBody>
      </p:sp>
      <p:sp>
        <p:nvSpPr>
          <p:cNvPr id="397" name="Google Shape;397;g22022890080_0_1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6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ruta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" sz="2250" dirty="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"c:</a:t>
            </a:r>
            <a:r>
              <a:rPr lang="es" sz="2250" dirty="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\P</a:t>
            </a:r>
            <a:r>
              <a:rPr lang="es" sz="2250" dirty="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rogramacion2</a:t>
            </a:r>
            <a:r>
              <a:rPr lang="es" sz="2250" dirty="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\p</a:t>
            </a:r>
            <a:r>
              <a:rPr lang="es" sz="2250" dirty="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roductos.txt"</a:t>
            </a:r>
            <a:endParaRPr sz="2250" dirty="0">
              <a:solidFill>
                <a:srgbClr val="D1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2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ruta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25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50" dirty="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lista_lineas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22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readlines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 sz="22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25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"Lineas:"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2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2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lista_lineas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2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22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" sz="2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2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403" name="Google Shape;403;p47"/>
          <p:cNvSpPr txBox="1">
            <a:spLocks noGrp="1"/>
          </p:cNvSpPr>
          <p:nvPr>
            <p:ph type="body" idx="1"/>
          </p:nvPr>
        </p:nvSpPr>
        <p:spPr>
          <a:xfrm>
            <a:off x="192500" y="1266325"/>
            <a:ext cx="8838300" cy="330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ruta</a:t>
            </a:r>
            <a:r>
              <a:rPr lang="es" sz="2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" sz="225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"c:</a:t>
            </a:r>
            <a:r>
              <a:rPr lang="es" sz="22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\P</a:t>
            </a:r>
            <a:r>
              <a:rPr lang="es" sz="225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rogramacion2</a:t>
            </a:r>
            <a:r>
              <a:rPr lang="es" sz="22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\p</a:t>
            </a:r>
            <a:r>
              <a:rPr lang="es" sz="225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roductos.txt"</a:t>
            </a:r>
            <a:endParaRPr sz="2250">
              <a:solidFill>
                <a:srgbClr val="D1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archivo </a:t>
            </a:r>
            <a:r>
              <a:rPr lang="es" sz="2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2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s" sz="2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ruta</a:t>
            </a:r>
            <a:r>
              <a:rPr lang="es" sz="2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2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s" sz="2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contenido</a:t>
            </a:r>
            <a:r>
              <a:rPr lang="es" sz="2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" sz="2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2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" sz="2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2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"Cantidad de caracteres: "</a:t>
            </a:r>
            <a:r>
              <a:rPr lang="es" sz="2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" sz="2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contenido</a:t>
            </a:r>
            <a:r>
              <a:rPr lang="es" sz="2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" sz="2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2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" sz="2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3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>
            <a:spLocks noGrp="1"/>
          </p:cNvSpPr>
          <p:nvPr>
            <p:ph type="title"/>
          </p:nvPr>
        </p:nvSpPr>
        <p:spPr>
          <a:xfrm>
            <a:off x="311700" y="909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409" name="Google Shape;409;p48"/>
          <p:cNvSpPr txBox="1">
            <a:spLocks noGrp="1"/>
          </p:cNvSpPr>
          <p:nvPr>
            <p:ph type="body" idx="1"/>
          </p:nvPr>
        </p:nvSpPr>
        <p:spPr>
          <a:xfrm>
            <a:off x="121800" y="724850"/>
            <a:ext cx="8870700" cy="441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ruta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" sz="1950" dirty="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"c:</a:t>
            </a:r>
            <a:r>
              <a:rPr lang="es" sz="1950" dirty="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\P</a:t>
            </a:r>
            <a:r>
              <a:rPr lang="es" sz="1950" dirty="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rogramacion2</a:t>
            </a:r>
            <a:r>
              <a:rPr lang="es" sz="1950" dirty="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\p</a:t>
            </a:r>
            <a:r>
              <a:rPr lang="es" sz="1950" dirty="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roductos.txt"</a:t>
            </a:r>
            <a:endParaRPr sz="1950" dirty="0">
              <a:solidFill>
                <a:srgbClr val="D1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9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ruta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95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lista_diccionarios_productos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9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9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9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9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9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95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9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lista_diccionarios_productos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9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s" sz="195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"codigo"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s" sz="195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9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9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]), </a:t>
            </a:r>
            <a:r>
              <a:rPr lang="es" sz="195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"nombre"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9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9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s" sz="195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"cantidad"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95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9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9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])})</a:t>
            </a:r>
            <a:endParaRPr sz="19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9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lista_diccionarios_productos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9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" sz="19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8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Funciones. Retorno de valores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Para retornar un valor de una función definida por nosotros, usaremos la palabra reservada </a:t>
            </a:r>
            <a:r>
              <a:rPr lang="es" sz="2000" b="1">
                <a:solidFill>
                  <a:schemeClr val="accent5"/>
                </a:solidFill>
              </a:rPr>
              <a:t>return</a:t>
            </a:r>
            <a:r>
              <a:rPr lang="es" sz="2000"/>
              <a:t>.</a:t>
            </a:r>
            <a:endParaRPr sz="20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443550" y="2379275"/>
            <a:ext cx="7795800" cy="239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 b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1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2150" b="1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215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endParaRPr sz="2150" b="1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5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1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21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" sz="21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    </a:t>
            </a:r>
            <a:r>
              <a:rPr lang="es" sz="2150" b="1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res vale 11</a:t>
            </a:r>
            <a:endParaRPr sz="29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22890080_0_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en funciones</a:t>
            </a:r>
            <a:endParaRPr/>
          </a:p>
        </p:txBody>
      </p:sp>
      <p:sp>
        <p:nvSpPr>
          <p:cNvPr id="107" name="Google Shape;107;g22022890080_0_1"/>
          <p:cNvSpPr txBox="1">
            <a:spLocks noGrp="1"/>
          </p:cNvSpPr>
          <p:nvPr>
            <p:ph type="body" idx="1"/>
          </p:nvPr>
        </p:nvSpPr>
        <p:spPr>
          <a:xfrm>
            <a:off x="311700" y="1197350"/>
            <a:ext cx="8520600" cy="15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360000" lvl="0" indent="-2222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 dirty="0"/>
              <a:t>Podemos indicar el tipo de dato que queremos recibir, aunque python no controlará que se respete.</a:t>
            </a:r>
            <a:endParaRPr sz="2000" dirty="0"/>
          </a:p>
          <a:p>
            <a:pPr marL="360000" lvl="0" indent="-2222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 dirty="0"/>
              <a:t>También podemos indicar el tipo de dato que retornará la función.</a:t>
            </a:r>
            <a:endParaRPr sz="2000" dirty="0"/>
          </a:p>
        </p:txBody>
      </p:sp>
      <p:sp>
        <p:nvSpPr>
          <p:cNvPr id="108" name="Google Shape;108;g22022890080_0_1"/>
          <p:cNvSpPr txBox="1"/>
          <p:nvPr/>
        </p:nvSpPr>
        <p:spPr>
          <a:xfrm>
            <a:off x="1432425" y="2793575"/>
            <a:ext cx="6279150" cy="221342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 b="1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150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 sz="2150" b="1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15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2150" b="1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150" b="1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"!!"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5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 b="1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150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 sz="2150" b="1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150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 sz="2150" b="1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s" sz="2150" b="1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15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2150" b="1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2150" b="1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150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2950" b="1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Recordando…</a:t>
            </a: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body" idx="1"/>
          </p:nvPr>
        </p:nvSpPr>
        <p:spPr>
          <a:xfrm>
            <a:off x="311700" y="1110450"/>
            <a:ext cx="8664600" cy="3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900"/>
              <a:t>la modularización de un programa en funciones es muy recomendable por: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El código es más fácil de leer, entender, modificar, etc…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Elimina la duplicación de código. Si un código se repite en diferentes partes de un programa, debo pensar en hacer una función con él.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Dividir un programa en subprogramas (funciones) permite disminuir la complejidad e ir resolviendo “por partes”.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Las funciones bien diseñadas pueden usarse, inclusive, en distintos programas. Ej: Librerías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Listas / arrays</a:t>
            </a:r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6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Las listas en Python son un tipo de dato que permite almacenar datos de cualquier tipo. Son </a:t>
            </a:r>
            <a:r>
              <a:rPr lang="es" sz="2000" b="1">
                <a:solidFill>
                  <a:schemeClr val="accent5"/>
                </a:solidFill>
              </a:rPr>
              <a:t>mutables</a:t>
            </a:r>
            <a:r>
              <a:rPr lang="es" sz="2000"/>
              <a:t> y </a:t>
            </a:r>
            <a:r>
              <a:rPr lang="es" sz="2000" b="1">
                <a:solidFill>
                  <a:schemeClr val="accent5"/>
                </a:solidFill>
              </a:rPr>
              <a:t>dinámicas</a:t>
            </a:r>
            <a:r>
              <a:rPr lang="es" sz="2000"/>
              <a:t>, lo cual es la principal diferencia con los </a:t>
            </a:r>
            <a:r>
              <a:rPr lang="es" sz="2000" i="1"/>
              <a:t>sets</a:t>
            </a:r>
            <a:r>
              <a:rPr lang="es" sz="2000"/>
              <a:t> y las </a:t>
            </a:r>
            <a:r>
              <a:rPr lang="es" sz="2000" i="1"/>
              <a:t>tuplas</a:t>
            </a:r>
            <a:r>
              <a:rPr lang="es" sz="2000"/>
              <a:t>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2000"/>
              <a:t>Permiten almacenar un conjunto arbitrario de datos. Es decir, podemos guardar en ellas prácticamente lo que sea.</a:t>
            </a:r>
            <a:endParaRPr sz="1700">
              <a:solidFill>
                <a:srgbClr val="93A1A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585175" y="3814825"/>
            <a:ext cx="7036200" cy="79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es" sz="22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5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2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" sz="22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22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2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22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2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22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225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225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3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3951</Words>
  <Application>Microsoft Office PowerPoint</Application>
  <PresentationFormat>Presentación en pantalla (16:9)</PresentationFormat>
  <Paragraphs>414</Paragraphs>
  <Slides>54</Slides>
  <Notes>50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1" baseType="lpstr">
      <vt:lpstr>PT Sans Narrow</vt:lpstr>
      <vt:lpstr>Courier New</vt:lpstr>
      <vt:lpstr>Open Sans</vt:lpstr>
      <vt:lpstr>Consolas</vt:lpstr>
      <vt:lpstr>Arial</vt:lpstr>
      <vt:lpstr>Source Code Pro</vt:lpstr>
      <vt:lpstr>Tropic</vt:lpstr>
      <vt:lpstr>Funciones, listas, diccionarios, archivos</vt:lpstr>
      <vt:lpstr>Funciones y procedimientos</vt:lpstr>
      <vt:lpstr>Funciones y procedimientos  </vt:lpstr>
      <vt:lpstr>Parámetros</vt:lpstr>
      <vt:lpstr>Funciones. Retorno de valores</vt:lpstr>
      <vt:lpstr>Funciones. Retorno de valores </vt:lpstr>
      <vt:lpstr>Tipos de datos en funciones</vt:lpstr>
      <vt:lpstr>Recordando…</vt:lpstr>
      <vt:lpstr>Listas / arrays</vt:lpstr>
      <vt:lpstr>Listas. Propiedades</vt:lpstr>
      <vt:lpstr>Listas</vt:lpstr>
      <vt:lpstr>Listas</vt:lpstr>
      <vt:lpstr>Listas. Indexado</vt:lpstr>
      <vt:lpstr>Pertenencia</vt:lpstr>
      <vt:lpstr>Listas. Recorrida</vt:lpstr>
      <vt:lpstr>Operaciones sobre listas</vt:lpstr>
      <vt:lpstr>Slicing</vt:lpstr>
      <vt:lpstr>Slicing</vt:lpstr>
      <vt:lpstr>Ejemplo copia de lista</vt:lpstr>
      <vt:lpstr>Ejemplo copia de lista</vt:lpstr>
      <vt:lpstr>Métodos de listas</vt:lpstr>
      <vt:lpstr>.append(elemento)</vt:lpstr>
      <vt:lpstr>.insert(pos, elemento)</vt:lpstr>
      <vt:lpstr>.index(elem)</vt:lpstr>
      <vt:lpstr>.pop(pos)</vt:lpstr>
      <vt:lpstr>.copy()</vt:lpstr>
      <vt:lpstr>Try-Except</vt:lpstr>
      <vt:lpstr>Try-Except</vt:lpstr>
      <vt:lpstr>Para resolver en clase</vt:lpstr>
      <vt:lpstr>Presentación de PowerPoint</vt:lpstr>
      <vt:lpstr>Presentación de PowerPoint</vt:lpstr>
      <vt:lpstr>Para resolver en clase</vt:lpstr>
      <vt:lpstr>Para resolver en clase</vt:lpstr>
      <vt:lpstr>Soluciona?</vt:lpstr>
      <vt:lpstr>Corrección</vt:lpstr>
      <vt:lpstr>Diccionarios</vt:lpstr>
      <vt:lpstr>Diccionarios</vt:lpstr>
      <vt:lpstr>Diccionarios</vt:lpstr>
      <vt:lpstr>Diccionarios</vt:lpstr>
      <vt:lpstr>Listas vs Diccionarios</vt:lpstr>
      <vt:lpstr>Operador in</vt:lpstr>
      <vt:lpstr>Iteración sobre diccionarios</vt:lpstr>
      <vt:lpstr>Claves-Valores</vt:lpstr>
      <vt:lpstr>Iteración de dos variables</vt:lpstr>
      <vt:lpstr>Presentación de PowerPoint</vt:lpstr>
      <vt:lpstr>Archivos</vt:lpstr>
      <vt:lpstr>Archivos</vt:lpstr>
      <vt:lpstr>Archivos</vt:lpstr>
      <vt:lpstr>Leer un archivo de texto</vt:lpstr>
      <vt:lpstr>Ejercicios</vt:lpstr>
      <vt:lpstr>1</vt:lpstr>
      <vt:lpstr>1 - alternativa: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Damian Ene</cp:lastModifiedBy>
  <cp:revision>12</cp:revision>
  <dcterms:modified xsi:type="dcterms:W3CDTF">2024-08-13T12:17:17Z</dcterms:modified>
</cp:coreProperties>
</file>