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PT Sans Narrow"/>
      <p:regular r:id="rId55"/>
      <p:bold r:id="rId56"/>
    </p:embeddedFont>
    <p:embeddedFont>
      <p:font typeface="Source Code Pro"/>
      <p:regular r:id="rId57"/>
      <p:bold r:id="rId58"/>
      <p:italic r:id="rId59"/>
      <p:boldItalic r:id="rId60"/>
    </p:embeddedFon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bold.fntdata"/><Relationship Id="rId61" Type="http://schemas.openxmlformats.org/officeDocument/2006/relationships/font" Target="fonts/OpenSans-regular.fntdata"/><Relationship Id="rId20" Type="http://schemas.openxmlformats.org/officeDocument/2006/relationships/slide" Target="slides/slide15.xml"/><Relationship Id="rId64" Type="http://schemas.openxmlformats.org/officeDocument/2006/relationships/font" Target="fonts/OpenSans-boldItalic.fntdata"/><Relationship Id="rId63"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SourceCodePr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PTSansNarrow-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SourceCodePro-regular.fntdata"/><Relationship Id="rId12" Type="http://schemas.openxmlformats.org/officeDocument/2006/relationships/slide" Target="slides/slide7.xml"/><Relationship Id="rId56" Type="http://schemas.openxmlformats.org/officeDocument/2006/relationships/font" Target="fonts/PTSansNarrow-bold.fntdata"/><Relationship Id="rId15" Type="http://schemas.openxmlformats.org/officeDocument/2006/relationships/slide" Target="slides/slide10.xml"/><Relationship Id="rId59" Type="http://schemas.openxmlformats.org/officeDocument/2006/relationships/font" Target="fonts/SourceCodePro-italic.fntdata"/><Relationship Id="rId14" Type="http://schemas.openxmlformats.org/officeDocument/2006/relationships/slide" Target="slides/slide9.xml"/><Relationship Id="rId58" Type="http://schemas.openxmlformats.org/officeDocument/2006/relationships/font" Target="fonts/SourceCode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4622df32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4622df32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453efb3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453efb3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2b739ad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2b739adb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2b739adb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2b739adb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2b739adb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2b739adb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2b739adb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2b739adb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2b739adb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2b739adb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2b739adb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2b739adb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2b739adb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2b739adb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2b739adb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2b739adb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e1f14074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e1f14074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2b739adb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2b739adb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2b739adb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2b739adb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2b739adb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2b739adb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30af8ad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30af8ad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2b739adb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2b739adb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2b739adb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2b739adb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2b739adb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d2b739adb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2b739adb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d2b739adb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d2b739adb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d2b739adb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2b739adb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d2b739adb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096cc3d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096cc3d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2b739adb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d2b739adb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2b739adb9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d2b739adb9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fe1f1407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fe1f1407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d2f8c801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d2f8c801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d2f8c801f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d2f8c801f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fe1f14074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fe1f14074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d2b739adb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d2b739adb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fe1f14074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fe1f14074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fe1f14074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fe1f14074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fe1f14074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fe1f14074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096cc3d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096cc3d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fe1f14074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fe1f14074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fe1f14074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fe1f14074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fe1f14074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fe1f14074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fe1f14074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fe1f14074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fe1f14074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fe1f14074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fe1f14074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fe1f14074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fe1f14074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fe1f14074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fe1f14074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fe1f14074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d2f8c801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d2f8c801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d3292c5b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d3292c5b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098127ef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098127ef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098127ef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098127ef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098127ef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098127ef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098127ef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098127ef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2b739adb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2b739adb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Programacion 2</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s"/>
              <a:t>Dependencia entre clases, igualdad y equivalencia superficial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Relación de dependencia</a:t>
            </a:r>
            <a:endParaRPr/>
          </a:p>
        </p:txBody>
      </p:sp>
      <p:sp>
        <p:nvSpPr>
          <p:cNvPr id="121" name="Google Shape;121;p22"/>
          <p:cNvSpPr txBox="1"/>
          <p:nvPr>
            <p:ph idx="1" type="body"/>
          </p:nvPr>
        </p:nvSpPr>
        <p:spPr>
          <a:xfrm>
            <a:off x="4286600" y="3821250"/>
            <a:ext cx="4545600" cy="122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Entre Personaje y CajaSorpresa existe una relación de dependencia.</a:t>
            </a:r>
            <a:endParaRPr/>
          </a:p>
          <a:p>
            <a:pPr indent="0" lvl="0" marL="0" rtl="0" algn="l">
              <a:spcBef>
                <a:spcPts val="1200"/>
              </a:spcBef>
              <a:spcAft>
                <a:spcPts val="1200"/>
              </a:spcAft>
              <a:buNone/>
            </a:pPr>
            <a:r>
              <a:rPr lang="es"/>
              <a:t>Personaje </a:t>
            </a:r>
            <a:r>
              <a:rPr b="1" lang="es"/>
              <a:t>Usa </a:t>
            </a:r>
            <a:r>
              <a:rPr lang="es"/>
              <a:t>una CajaSorpresa</a:t>
            </a:r>
            <a:endParaRPr/>
          </a:p>
        </p:txBody>
      </p:sp>
      <p:sp>
        <p:nvSpPr>
          <p:cNvPr id="122" name="Google Shape;122;p22"/>
          <p:cNvSpPr/>
          <p:nvPr/>
        </p:nvSpPr>
        <p:spPr>
          <a:xfrm>
            <a:off x="263225" y="846175"/>
            <a:ext cx="3946200" cy="17904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300">
                <a:latin typeface="Open Sans"/>
                <a:ea typeface="Open Sans"/>
                <a:cs typeface="Open Sans"/>
                <a:sym typeface="Open Sans"/>
              </a:rPr>
              <a:t>&lt;&lt;atributos de clase&gt;&gt;</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max_vida, max_ataque, max_defensa, min_vida, min_ataque, min_defensa: int</a:t>
            </a:r>
            <a:endParaRPr sz="13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&lt;&lt;atributos de instancia&gt;&gt;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nombre : String</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vida: entero</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ataque: entero</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defensa: entero</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arma: Arma</a:t>
            </a:r>
            <a:endParaRPr sz="1300">
              <a:latin typeface="Open Sans"/>
              <a:ea typeface="Open Sans"/>
              <a:cs typeface="Open Sans"/>
              <a:sym typeface="Open Sans"/>
            </a:endParaRPr>
          </a:p>
        </p:txBody>
      </p:sp>
      <p:sp>
        <p:nvSpPr>
          <p:cNvPr id="123" name="Google Shape;123;p22"/>
          <p:cNvSpPr/>
          <p:nvPr/>
        </p:nvSpPr>
        <p:spPr>
          <a:xfrm>
            <a:off x="263225" y="2636475"/>
            <a:ext cx="3946200" cy="2163300"/>
          </a:xfrm>
          <a:prstGeom prst="rect">
            <a:avLst/>
          </a:prstGeom>
          <a:solidFill>
            <a:srgbClr val="FFF2CC"/>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300">
                <a:latin typeface="Open Sans"/>
                <a:ea typeface="Open Sans"/>
                <a:cs typeface="Open Sans"/>
                <a:sym typeface="Open Sans"/>
              </a:rPr>
              <a:t>&lt;&lt;constructor&gt;&gt;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Personaje (nombre: string, ataque: entero, defensa: entero)</a:t>
            </a:r>
            <a:endParaRPr sz="13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&lt;&lt;consultas&gt;&gt;</a:t>
            </a:r>
            <a:endParaRPr b="1" sz="1300">
              <a:latin typeface="Open Sans"/>
              <a:ea typeface="Open Sans"/>
              <a:cs typeface="Open Sans"/>
              <a:sym typeface="Open Sans"/>
            </a:endParaRPr>
          </a:p>
          <a:p>
            <a:pPr indent="0" lvl="0" marL="0" rtl="0" algn="l">
              <a:spcBef>
                <a:spcPts val="0"/>
              </a:spcBef>
              <a:spcAft>
                <a:spcPts val="0"/>
              </a:spcAft>
              <a:buNone/>
            </a:pPr>
            <a:r>
              <a:t/>
            </a:r>
            <a:endParaRPr b="1" sz="11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&lt;&lt;comandos&gt;&gt;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atacar(otroPersonaje: Personaje)</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recibirAtaque(valorAtaque: entero)</a:t>
            </a:r>
            <a:endParaRPr sz="13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 abrirCaja(</a:t>
            </a:r>
            <a:r>
              <a:rPr b="1" lang="es" sz="1300">
                <a:solidFill>
                  <a:srgbClr val="0000FF"/>
                </a:solidFill>
                <a:latin typeface="Open Sans"/>
                <a:ea typeface="Open Sans"/>
                <a:cs typeface="Open Sans"/>
                <a:sym typeface="Open Sans"/>
              </a:rPr>
              <a:t>caja: CajaSorpresa</a:t>
            </a:r>
            <a:r>
              <a:rPr b="1" lang="es" sz="1300">
                <a:latin typeface="Open Sans"/>
                <a:ea typeface="Open Sans"/>
                <a:cs typeface="Open Sans"/>
                <a:sym typeface="Open Sans"/>
              </a:rPr>
              <a:t>)</a:t>
            </a:r>
            <a:endParaRPr b="1" sz="1300">
              <a:latin typeface="Open Sans"/>
              <a:ea typeface="Open Sans"/>
              <a:cs typeface="Open Sans"/>
              <a:sym typeface="Open Sans"/>
            </a:endParaRPr>
          </a:p>
        </p:txBody>
      </p:sp>
      <p:sp>
        <p:nvSpPr>
          <p:cNvPr id="124" name="Google Shape;124;p22"/>
          <p:cNvSpPr/>
          <p:nvPr/>
        </p:nvSpPr>
        <p:spPr>
          <a:xfrm>
            <a:off x="263225" y="591425"/>
            <a:ext cx="3946200" cy="2547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300">
                <a:latin typeface="Open Sans"/>
                <a:ea typeface="Open Sans"/>
                <a:cs typeface="Open Sans"/>
                <a:sym typeface="Open Sans"/>
              </a:rPr>
              <a:t>Personaje</a:t>
            </a:r>
            <a:endParaRPr b="1" sz="1300">
              <a:latin typeface="Open Sans"/>
              <a:ea typeface="Open Sans"/>
              <a:cs typeface="Open Sans"/>
              <a:sym typeface="Open Sans"/>
            </a:endParaRPr>
          </a:p>
        </p:txBody>
      </p:sp>
      <p:sp>
        <p:nvSpPr>
          <p:cNvPr id="125" name="Google Shape;125;p22"/>
          <p:cNvSpPr/>
          <p:nvPr/>
        </p:nvSpPr>
        <p:spPr>
          <a:xfrm>
            <a:off x="5252225" y="846175"/>
            <a:ext cx="3454800" cy="9087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300">
                <a:latin typeface="Open Sans"/>
                <a:ea typeface="Open Sans"/>
                <a:cs typeface="Open Sans"/>
                <a:sym typeface="Open Sans"/>
              </a:rPr>
              <a:t>&lt;&lt;atributos de instancia&gt;&gt;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característica: string</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valor: entero</a:t>
            </a:r>
            <a:endParaRPr sz="1300">
              <a:latin typeface="Open Sans"/>
              <a:ea typeface="Open Sans"/>
              <a:cs typeface="Open Sans"/>
              <a:sym typeface="Open Sans"/>
            </a:endParaRPr>
          </a:p>
        </p:txBody>
      </p:sp>
      <p:sp>
        <p:nvSpPr>
          <p:cNvPr id="126" name="Google Shape;126;p22"/>
          <p:cNvSpPr/>
          <p:nvPr/>
        </p:nvSpPr>
        <p:spPr>
          <a:xfrm>
            <a:off x="5252225" y="1754850"/>
            <a:ext cx="3454800" cy="1956900"/>
          </a:xfrm>
          <a:prstGeom prst="rect">
            <a:avLst/>
          </a:prstGeom>
          <a:solidFill>
            <a:srgbClr val="FFF2CC"/>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300">
                <a:latin typeface="Open Sans"/>
                <a:ea typeface="Open Sans"/>
                <a:cs typeface="Open Sans"/>
                <a:sym typeface="Open Sans"/>
              </a:rPr>
              <a:t>&lt;&lt;constructor&gt;&gt;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CajaSorpresa()</a:t>
            </a:r>
            <a:br>
              <a:rPr lang="es" sz="1300">
                <a:latin typeface="Open Sans"/>
                <a:ea typeface="Open Sans"/>
                <a:cs typeface="Open Sans"/>
                <a:sym typeface="Open Sans"/>
              </a:rPr>
            </a:br>
            <a:endParaRPr sz="13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&lt;&lt;consultas&gt;&gt;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obtenerCaracteristica():string</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obtenerValor(): int</a:t>
            </a:r>
            <a:endParaRPr sz="1300">
              <a:latin typeface="Open Sans"/>
              <a:ea typeface="Open Sans"/>
              <a:cs typeface="Open Sans"/>
              <a:sym typeface="Open Sans"/>
            </a:endParaRPr>
          </a:p>
          <a:p>
            <a:pPr indent="0" lvl="0" marL="0" rtl="0" algn="l">
              <a:spcBef>
                <a:spcPts val="0"/>
              </a:spcBef>
              <a:spcAft>
                <a:spcPts val="0"/>
              </a:spcAft>
              <a:buNone/>
            </a:pPr>
            <a:r>
              <a:t/>
            </a:r>
            <a:endParaRPr b="1" sz="13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&lt;&lt;comandos&gt;&gt;</a:t>
            </a:r>
            <a:endParaRPr b="1" sz="1300">
              <a:latin typeface="Open Sans"/>
              <a:ea typeface="Open Sans"/>
              <a:cs typeface="Open Sans"/>
              <a:sym typeface="Open Sans"/>
            </a:endParaRPr>
          </a:p>
          <a:p>
            <a:pPr indent="0" lvl="0" marL="0" rtl="0" algn="l">
              <a:spcBef>
                <a:spcPts val="0"/>
              </a:spcBef>
              <a:spcAft>
                <a:spcPts val="0"/>
              </a:spcAft>
              <a:buNone/>
            </a:pPr>
            <a:r>
              <a:t/>
            </a:r>
            <a:endParaRPr b="1" sz="1300">
              <a:latin typeface="Open Sans"/>
              <a:ea typeface="Open Sans"/>
              <a:cs typeface="Open Sans"/>
              <a:sym typeface="Open Sans"/>
            </a:endParaRPr>
          </a:p>
          <a:p>
            <a:pPr indent="0" lvl="0" marL="0" rtl="0" algn="l">
              <a:spcBef>
                <a:spcPts val="0"/>
              </a:spcBef>
              <a:spcAft>
                <a:spcPts val="0"/>
              </a:spcAft>
              <a:buNone/>
            </a:pPr>
            <a:r>
              <a:t/>
            </a:r>
            <a:endParaRPr b="1" sz="1300">
              <a:latin typeface="Open Sans"/>
              <a:ea typeface="Open Sans"/>
              <a:cs typeface="Open Sans"/>
              <a:sym typeface="Open Sans"/>
            </a:endParaRPr>
          </a:p>
          <a:p>
            <a:pPr indent="0" lvl="0" marL="0" rtl="0" algn="l">
              <a:spcBef>
                <a:spcPts val="0"/>
              </a:spcBef>
              <a:spcAft>
                <a:spcPts val="0"/>
              </a:spcAft>
              <a:buNone/>
            </a:pPr>
            <a:r>
              <a:t/>
            </a:r>
            <a:endParaRPr b="1" sz="1300">
              <a:latin typeface="Open Sans"/>
              <a:ea typeface="Open Sans"/>
              <a:cs typeface="Open Sans"/>
              <a:sym typeface="Open Sans"/>
            </a:endParaRPr>
          </a:p>
          <a:p>
            <a:pPr indent="0" lvl="0" marL="0" rtl="0" algn="l">
              <a:spcBef>
                <a:spcPts val="0"/>
              </a:spcBef>
              <a:spcAft>
                <a:spcPts val="0"/>
              </a:spcAft>
              <a:buNone/>
            </a:pPr>
            <a:r>
              <a:t/>
            </a:r>
            <a:endParaRPr b="1" sz="1300">
              <a:latin typeface="Open Sans"/>
              <a:ea typeface="Open Sans"/>
              <a:cs typeface="Open Sans"/>
              <a:sym typeface="Open Sans"/>
            </a:endParaRPr>
          </a:p>
        </p:txBody>
      </p:sp>
      <p:sp>
        <p:nvSpPr>
          <p:cNvPr id="127" name="Google Shape;127;p22"/>
          <p:cNvSpPr/>
          <p:nvPr/>
        </p:nvSpPr>
        <p:spPr>
          <a:xfrm>
            <a:off x="5252225" y="591425"/>
            <a:ext cx="3454800" cy="2547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300">
                <a:latin typeface="Open Sans"/>
                <a:ea typeface="Open Sans"/>
                <a:cs typeface="Open Sans"/>
                <a:sym typeface="Open Sans"/>
              </a:rPr>
              <a:t>CajaSorpresa</a:t>
            </a:r>
            <a:endParaRPr b="1" sz="13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 Personaje</a:t>
            </a:r>
            <a:endParaRPr/>
          </a:p>
        </p:txBody>
      </p:sp>
      <p:sp>
        <p:nvSpPr>
          <p:cNvPr id="133" name="Google Shape;133;p23"/>
          <p:cNvSpPr/>
          <p:nvPr/>
        </p:nvSpPr>
        <p:spPr>
          <a:xfrm>
            <a:off x="263225" y="846175"/>
            <a:ext cx="4892400" cy="19452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300">
                <a:latin typeface="Open Sans"/>
                <a:ea typeface="Open Sans"/>
                <a:cs typeface="Open Sans"/>
                <a:sym typeface="Open Sans"/>
              </a:rPr>
              <a:t>&lt;&lt;atributos de clase&gt;&gt;</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max_vida, max_ataque, max_defensa, min_vida, min_ataque, min_defensa: int</a:t>
            </a:r>
            <a:endParaRPr sz="13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&lt;&lt;atributos de instancia&gt;&gt;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nombre : String</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vida: </a:t>
            </a:r>
            <a:r>
              <a:rPr lang="es" sz="1300">
                <a:latin typeface="Open Sans"/>
                <a:ea typeface="Open Sans"/>
                <a:cs typeface="Open Sans"/>
                <a:sym typeface="Open Sans"/>
              </a:rPr>
              <a:t>entero</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ataque: entero</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defensa: </a:t>
            </a:r>
            <a:r>
              <a:rPr lang="es" sz="1300">
                <a:latin typeface="Open Sans"/>
                <a:ea typeface="Open Sans"/>
                <a:cs typeface="Open Sans"/>
                <a:sym typeface="Open Sans"/>
              </a:rPr>
              <a:t>entero</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arma: Arma</a:t>
            </a:r>
            <a:endParaRPr sz="1300">
              <a:latin typeface="Open Sans"/>
              <a:ea typeface="Open Sans"/>
              <a:cs typeface="Open Sans"/>
              <a:sym typeface="Open Sans"/>
            </a:endParaRPr>
          </a:p>
        </p:txBody>
      </p:sp>
      <p:sp>
        <p:nvSpPr>
          <p:cNvPr id="134" name="Google Shape;134;p23"/>
          <p:cNvSpPr/>
          <p:nvPr/>
        </p:nvSpPr>
        <p:spPr>
          <a:xfrm>
            <a:off x="263225" y="2791275"/>
            <a:ext cx="4892400" cy="2163000"/>
          </a:xfrm>
          <a:prstGeom prst="rect">
            <a:avLst/>
          </a:prstGeom>
          <a:solidFill>
            <a:srgbClr val="FFF2CC"/>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300">
                <a:latin typeface="Open Sans"/>
                <a:ea typeface="Open Sans"/>
                <a:cs typeface="Open Sans"/>
                <a:sym typeface="Open Sans"/>
              </a:rPr>
              <a:t>&lt;&lt;constructor&gt;&gt;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Personaje (nombre: string, ataque: </a:t>
            </a:r>
            <a:r>
              <a:rPr lang="es" sz="1300">
                <a:latin typeface="Open Sans"/>
                <a:ea typeface="Open Sans"/>
                <a:cs typeface="Open Sans"/>
                <a:sym typeface="Open Sans"/>
              </a:rPr>
              <a:t>entero</a:t>
            </a:r>
            <a:r>
              <a:rPr lang="es" sz="1300">
                <a:latin typeface="Open Sans"/>
                <a:ea typeface="Open Sans"/>
                <a:cs typeface="Open Sans"/>
                <a:sym typeface="Open Sans"/>
              </a:rPr>
              <a:t>, defensa:</a:t>
            </a:r>
            <a:r>
              <a:rPr lang="es" sz="1300">
                <a:latin typeface="Open Sans"/>
                <a:ea typeface="Open Sans"/>
                <a:cs typeface="Open Sans"/>
                <a:sym typeface="Open Sans"/>
              </a:rPr>
              <a:t> enter</a:t>
            </a:r>
            <a:r>
              <a:rPr lang="es" sz="1300">
                <a:latin typeface="Open Sans"/>
                <a:ea typeface="Open Sans"/>
                <a:cs typeface="Open Sans"/>
                <a:sym typeface="Open Sans"/>
              </a:rPr>
              <a:t>o)</a:t>
            </a:r>
            <a:endParaRPr sz="13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&lt;&lt;consultas&gt;&gt;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estaVivo(): boolean</a:t>
            </a:r>
            <a:endParaRPr sz="1300">
              <a:latin typeface="Open Sans"/>
              <a:ea typeface="Open Sans"/>
              <a:cs typeface="Open Sans"/>
              <a:sym typeface="Open Sans"/>
            </a:endParaRPr>
          </a:p>
          <a:p>
            <a:pPr indent="0" lvl="0" marL="0" rtl="0" algn="l">
              <a:spcBef>
                <a:spcPts val="0"/>
              </a:spcBef>
              <a:spcAft>
                <a:spcPts val="0"/>
              </a:spcAft>
              <a:buNone/>
            </a:pPr>
            <a:r>
              <a:t/>
            </a:r>
            <a:endParaRPr b="1" sz="13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&lt;&lt;comandos&gt;&gt;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atacar(otroPersonaje: Personaje)</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recibirAtaque(valorAtaque: entero)</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abrirCaja(caja: CajaSorpresa)</a:t>
            </a:r>
            <a:endParaRPr b="1" sz="1300">
              <a:latin typeface="Open Sans"/>
              <a:ea typeface="Open Sans"/>
              <a:cs typeface="Open Sans"/>
              <a:sym typeface="Open Sans"/>
            </a:endParaRPr>
          </a:p>
          <a:p>
            <a:pPr indent="0" lvl="0" marL="0" rtl="0" algn="l">
              <a:spcBef>
                <a:spcPts val="0"/>
              </a:spcBef>
              <a:spcAft>
                <a:spcPts val="0"/>
              </a:spcAft>
              <a:buNone/>
            </a:pPr>
            <a:r>
              <a:t/>
            </a:r>
            <a:endParaRPr b="1" sz="1300">
              <a:latin typeface="Open Sans"/>
              <a:ea typeface="Open Sans"/>
              <a:cs typeface="Open Sans"/>
              <a:sym typeface="Open Sans"/>
            </a:endParaRPr>
          </a:p>
          <a:p>
            <a:pPr indent="0" lvl="0" marL="0" rtl="0" algn="l">
              <a:spcBef>
                <a:spcPts val="0"/>
              </a:spcBef>
              <a:spcAft>
                <a:spcPts val="0"/>
              </a:spcAft>
              <a:buNone/>
            </a:pPr>
            <a:r>
              <a:t/>
            </a:r>
            <a:endParaRPr b="1" sz="1300">
              <a:latin typeface="Open Sans"/>
              <a:ea typeface="Open Sans"/>
              <a:cs typeface="Open Sans"/>
              <a:sym typeface="Open Sans"/>
            </a:endParaRPr>
          </a:p>
        </p:txBody>
      </p:sp>
      <p:sp>
        <p:nvSpPr>
          <p:cNvPr id="135" name="Google Shape;135;p23"/>
          <p:cNvSpPr/>
          <p:nvPr/>
        </p:nvSpPr>
        <p:spPr>
          <a:xfrm>
            <a:off x="263225" y="591425"/>
            <a:ext cx="4892400" cy="2547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300">
                <a:latin typeface="Open Sans"/>
                <a:ea typeface="Open Sans"/>
                <a:cs typeface="Open Sans"/>
                <a:sym typeface="Open Sans"/>
              </a:rPr>
              <a:t>Personaje</a:t>
            </a:r>
            <a:endParaRPr b="1" sz="1300">
              <a:latin typeface="Open Sans"/>
              <a:ea typeface="Open Sans"/>
              <a:cs typeface="Open Sans"/>
              <a:sym typeface="Open Sans"/>
            </a:endParaRPr>
          </a:p>
        </p:txBody>
      </p:sp>
      <p:sp>
        <p:nvSpPr>
          <p:cNvPr id="136" name="Google Shape;136;p23"/>
          <p:cNvSpPr/>
          <p:nvPr/>
        </p:nvSpPr>
        <p:spPr>
          <a:xfrm>
            <a:off x="5393850" y="3246325"/>
            <a:ext cx="3721200" cy="1177800"/>
          </a:xfrm>
          <a:prstGeom prst="rect">
            <a:avLst/>
          </a:prstGeom>
          <a:noFill/>
          <a:ln cap="flat" cmpd="sng" w="19050">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abrirCaja </a:t>
            </a:r>
            <a:r>
              <a:rPr lang="es">
                <a:latin typeface="Open Sans"/>
                <a:ea typeface="Open Sans"/>
                <a:cs typeface="Open Sans"/>
                <a:sym typeface="Open Sans"/>
              </a:rPr>
              <a:t>actualiza los valores de vida, ataque y defensa del personaje según el contenido de la caja.</a:t>
            </a:r>
            <a:br>
              <a:rPr lang="es">
                <a:latin typeface="Open Sans"/>
                <a:ea typeface="Open Sans"/>
                <a:cs typeface="Open Sans"/>
                <a:sym typeface="Open Sans"/>
              </a:rPr>
            </a:br>
            <a:r>
              <a:rPr lang="es">
                <a:latin typeface="Open Sans"/>
                <a:ea typeface="Open Sans"/>
                <a:cs typeface="Open Sans"/>
                <a:sym typeface="Open Sans"/>
              </a:rPr>
              <a:t>Requiere que luego de abrir la caja ésta sea eliminada</a:t>
            </a:r>
            <a:endParaRPr>
              <a:latin typeface="Open Sans"/>
              <a:ea typeface="Open Sans"/>
              <a:cs typeface="Open Sans"/>
              <a:sym typeface="Open Sans"/>
            </a:endParaRPr>
          </a:p>
        </p:txBody>
      </p:sp>
      <p:sp>
        <p:nvSpPr>
          <p:cNvPr id="137" name="Google Shape;137;p23"/>
          <p:cNvSpPr/>
          <p:nvPr/>
        </p:nvSpPr>
        <p:spPr>
          <a:xfrm>
            <a:off x="5393850" y="411500"/>
            <a:ext cx="3721200" cy="740100"/>
          </a:xfrm>
          <a:prstGeom prst="rect">
            <a:avLst/>
          </a:prstGeom>
          <a:noFill/>
          <a:ln cap="flat" cmpd="sng" w="19050">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Personaje(nombre, ataque, defensa)</a:t>
            </a:r>
            <a:r>
              <a:rPr b="1" lang="es">
                <a:latin typeface="Open Sans"/>
                <a:ea typeface="Open Sans"/>
                <a:cs typeface="Open Sans"/>
                <a:sym typeface="Open Sans"/>
              </a:rPr>
              <a:t> </a:t>
            </a:r>
            <a:r>
              <a:rPr lang="es">
                <a:latin typeface="Open Sans"/>
                <a:ea typeface="Open Sans"/>
                <a:cs typeface="Open Sans"/>
                <a:sym typeface="Open Sans"/>
              </a:rPr>
              <a:t>inicializa el personaje con vida completa, sin arma.</a:t>
            </a:r>
            <a:endParaRPr>
              <a:latin typeface="Open Sans"/>
              <a:ea typeface="Open Sans"/>
              <a:cs typeface="Open Sans"/>
              <a:sym typeface="Open Sans"/>
            </a:endParaRPr>
          </a:p>
        </p:txBody>
      </p:sp>
      <p:sp>
        <p:nvSpPr>
          <p:cNvPr id="138" name="Google Shape;138;p23"/>
          <p:cNvSpPr/>
          <p:nvPr/>
        </p:nvSpPr>
        <p:spPr>
          <a:xfrm>
            <a:off x="5393850" y="1257437"/>
            <a:ext cx="3721200" cy="930600"/>
          </a:xfrm>
          <a:prstGeom prst="rect">
            <a:avLst/>
          </a:prstGeom>
          <a:noFill/>
          <a:ln cap="flat" cmpd="sng" w="19050">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atacar(otroPersonaje: Personaje</a:t>
            </a:r>
            <a:r>
              <a:rPr b="1" lang="es">
                <a:latin typeface="Open Sans"/>
                <a:ea typeface="Open Sans"/>
                <a:cs typeface="Open Sans"/>
                <a:sym typeface="Open Sans"/>
              </a:rPr>
              <a:t>)</a:t>
            </a:r>
            <a:endParaRPr b="1">
              <a:latin typeface="Open Sans"/>
              <a:ea typeface="Open Sans"/>
              <a:cs typeface="Open Sans"/>
              <a:sym typeface="Open Sans"/>
            </a:endParaRPr>
          </a:p>
          <a:p>
            <a:pPr indent="0" lvl="0" marL="0" rtl="0" algn="l">
              <a:spcBef>
                <a:spcPts val="0"/>
              </a:spcBef>
              <a:spcAft>
                <a:spcPts val="0"/>
              </a:spcAft>
              <a:buNone/>
            </a:pPr>
            <a:r>
              <a:rPr lang="es">
                <a:latin typeface="Open Sans"/>
                <a:ea typeface="Open Sans"/>
                <a:cs typeface="Open Sans"/>
                <a:sym typeface="Open Sans"/>
              </a:rPr>
              <a:t>Si el personaje está vivo,</a:t>
            </a:r>
            <a:r>
              <a:rPr b="1" lang="es">
                <a:latin typeface="Open Sans"/>
                <a:ea typeface="Open Sans"/>
                <a:cs typeface="Open Sans"/>
                <a:sym typeface="Open Sans"/>
              </a:rPr>
              <a:t> </a:t>
            </a:r>
            <a:r>
              <a:rPr lang="es">
                <a:latin typeface="Open Sans"/>
                <a:ea typeface="Open Sans"/>
                <a:cs typeface="Open Sans"/>
                <a:sym typeface="Open Sans"/>
              </a:rPr>
              <a:t>envía el mensaje recibirAtaque con su valor de ataque al objeto otroPersonaje</a:t>
            </a:r>
            <a:endParaRPr>
              <a:latin typeface="Open Sans"/>
              <a:ea typeface="Open Sans"/>
              <a:cs typeface="Open Sans"/>
              <a:sym typeface="Open Sans"/>
            </a:endParaRPr>
          </a:p>
        </p:txBody>
      </p:sp>
      <p:sp>
        <p:nvSpPr>
          <p:cNvPr id="139" name="Google Shape;139;p23"/>
          <p:cNvSpPr/>
          <p:nvPr/>
        </p:nvSpPr>
        <p:spPr>
          <a:xfrm>
            <a:off x="5393850" y="2270975"/>
            <a:ext cx="3721200" cy="851700"/>
          </a:xfrm>
          <a:prstGeom prst="rect">
            <a:avLst/>
          </a:prstGeom>
          <a:noFill/>
          <a:ln cap="flat" cmpd="sng" w="19050">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recibirAtaque(valorAtaque: entero</a:t>
            </a:r>
            <a:r>
              <a:rPr b="1" lang="es">
                <a:latin typeface="Open Sans"/>
                <a:ea typeface="Open Sans"/>
                <a:cs typeface="Open Sans"/>
                <a:sym typeface="Open Sans"/>
              </a:rPr>
              <a:t>) </a:t>
            </a:r>
            <a:r>
              <a:rPr lang="es">
                <a:latin typeface="Open Sans"/>
                <a:ea typeface="Open Sans"/>
                <a:cs typeface="Open Sans"/>
                <a:sym typeface="Open Sans"/>
              </a:rPr>
              <a:t>actualiza la vida del personaje restandole el valor de ataque y considerando su valor de defensa</a:t>
            </a:r>
            <a:endParaRPr>
              <a:latin typeface="Open Sans"/>
              <a:ea typeface="Open Sans"/>
              <a:cs typeface="Open Sans"/>
              <a:sym typeface="Open Sans"/>
            </a:endParaRPr>
          </a:p>
        </p:txBody>
      </p:sp>
      <p:sp>
        <p:nvSpPr>
          <p:cNvPr id="140" name="Google Shape;140;p23"/>
          <p:cNvSpPr txBox="1"/>
          <p:nvPr>
            <p:ph idx="1" type="body"/>
          </p:nvPr>
        </p:nvSpPr>
        <p:spPr>
          <a:xfrm>
            <a:off x="5393850" y="4547775"/>
            <a:ext cx="3750300" cy="595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55000"/>
          </a:bodyPr>
          <a:lstStyle/>
          <a:p>
            <a:pPr indent="0" lvl="0" marL="0" rtl="0" algn="l">
              <a:spcBef>
                <a:spcPts val="0"/>
              </a:spcBef>
              <a:spcAft>
                <a:spcPts val="1200"/>
              </a:spcAft>
              <a:buNone/>
            </a:pPr>
            <a:r>
              <a:rPr lang="es" sz="1981"/>
              <a:t>La clase que usa CajaSorpresa asume la responsabilidad de eliminar la caja luego de usarla.</a:t>
            </a:r>
            <a:endParaRPr sz="1981"/>
          </a:p>
        </p:txBody>
      </p:sp>
      <p:cxnSp>
        <p:nvCxnSpPr>
          <p:cNvPr id="141" name="Google Shape;141;p23"/>
          <p:cNvCxnSpPr>
            <a:stCxn id="140" idx="0"/>
          </p:cNvCxnSpPr>
          <p:nvPr/>
        </p:nvCxnSpPr>
        <p:spPr>
          <a:xfrm rot="10800000">
            <a:off x="7230000" y="4278375"/>
            <a:ext cx="39000" cy="269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 Caja Sorpresa</a:t>
            </a:r>
            <a:endParaRPr/>
          </a:p>
        </p:txBody>
      </p:sp>
      <p:sp>
        <p:nvSpPr>
          <p:cNvPr id="147" name="Google Shape;147;p24"/>
          <p:cNvSpPr/>
          <p:nvPr/>
        </p:nvSpPr>
        <p:spPr>
          <a:xfrm>
            <a:off x="4885375" y="2552588"/>
            <a:ext cx="3315300" cy="754500"/>
          </a:xfrm>
          <a:prstGeom prst="rect">
            <a:avLst/>
          </a:prstGeom>
          <a:noFill/>
          <a:ln cap="flat" cmpd="sng" w="19050">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CajaSorpresa()</a:t>
            </a:r>
            <a:r>
              <a:rPr b="1" lang="es">
                <a:latin typeface="Open Sans"/>
                <a:ea typeface="Open Sans"/>
                <a:cs typeface="Open Sans"/>
                <a:sym typeface="Open Sans"/>
              </a:rPr>
              <a:t> </a:t>
            </a:r>
            <a:r>
              <a:rPr lang="es">
                <a:latin typeface="Open Sans"/>
                <a:ea typeface="Open Sans"/>
                <a:cs typeface="Open Sans"/>
                <a:sym typeface="Open Sans"/>
              </a:rPr>
              <a:t>inicializa de manera aleatoria el contenido de sus atributos internos.</a:t>
            </a:r>
            <a:endParaRPr>
              <a:latin typeface="Open Sans"/>
              <a:ea typeface="Open Sans"/>
              <a:cs typeface="Open Sans"/>
              <a:sym typeface="Open Sans"/>
            </a:endParaRPr>
          </a:p>
        </p:txBody>
      </p:sp>
      <p:sp>
        <p:nvSpPr>
          <p:cNvPr id="148" name="Google Shape;148;p24"/>
          <p:cNvSpPr/>
          <p:nvPr/>
        </p:nvSpPr>
        <p:spPr>
          <a:xfrm>
            <a:off x="351250" y="1168050"/>
            <a:ext cx="3946200" cy="8475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300">
                <a:latin typeface="Open Sans"/>
                <a:ea typeface="Open Sans"/>
                <a:cs typeface="Open Sans"/>
                <a:sym typeface="Open Sans"/>
              </a:rPr>
              <a:t>&lt;&lt;atributos de instancia&gt;&gt;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característica: Caracteristica</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valor: entero</a:t>
            </a:r>
            <a:endParaRPr sz="1300">
              <a:latin typeface="Open Sans"/>
              <a:ea typeface="Open Sans"/>
              <a:cs typeface="Open Sans"/>
              <a:sym typeface="Open Sans"/>
            </a:endParaRPr>
          </a:p>
        </p:txBody>
      </p:sp>
      <p:sp>
        <p:nvSpPr>
          <p:cNvPr id="149" name="Google Shape;149;p24"/>
          <p:cNvSpPr/>
          <p:nvPr/>
        </p:nvSpPr>
        <p:spPr>
          <a:xfrm>
            <a:off x="351250" y="2015550"/>
            <a:ext cx="3946200" cy="1809000"/>
          </a:xfrm>
          <a:prstGeom prst="rect">
            <a:avLst/>
          </a:prstGeom>
          <a:solidFill>
            <a:srgbClr val="FFF2CC"/>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300">
                <a:latin typeface="Open Sans"/>
                <a:ea typeface="Open Sans"/>
                <a:cs typeface="Open Sans"/>
                <a:sym typeface="Open Sans"/>
              </a:rPr>
              <a:t>&lt;&lt;constructor&gt;&gt;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CajaSorpresa()</a:t>
            </a:r>
            <a:br>
              <a:rPr lang="es" sz="1300">
                <a:latin typeface="Open Sans"/>
                <a:ea typeface="Open Sans"/>
                <a:cs typeface="Open Sans"/>
                <a:sym typeface="Open Sans"/>
              </a:rPr>
            </a:br>
            <a:endParaRPr sz="13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&lt;&lt;consultas&gt;&gt;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obtenerCaracteristica():string</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obtenerValor(): int</a:t>
            </a:r>
            <a:endParaRPr sz="1300">
              <a:latin typeface="Open Sans"/>
              <a:ea typeface="Open Sans"/>
              <a:cs typeface="Open Sans"/>
              <a:sym typeface="Open Sans"/>
            </a:endParaRPr>
          </a:p>
          <a:p>
            <a:pPr indent="0" lvl="0" marL="0" rtl="0" algn="l">
              <a:spcBef>
                <a:spcPts val="0"/>
              </a:spcBef>
              <a:spcAft>
                <a:spcPts val="0"/>
              </a:spcAft>
              <a:buNone/>
            </a:pPr>
            <a:r>
              <a:t/>
            </a:r>
            <a:endParaRPr b="1" sz="13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&lt;&lt;comandos&gt;&gt;</a:t>
            </a:r>
            <a:endParaRPr b="1" sz="1300">
              <a:latin typeface="Open Sans"/>
              <a:ea typeface="Open Sans"/>
              <a:cs typeface="Open Sans"/>
              <a:sym typeface="Open Sans"/>
            </a:endParaRPr>
          </a:p>
          <a:p>
            <a:pPr indent="0" lvl="0" marL="0" rtl="0" algn="l">
              <a:spcBef>
                <a:spcPts val="0"/>
              </a:spcBef>
              <a:spcAft>
                <a:spcPts val="0"/>
              </a:spcAft>
              <a:buNone/>
            </a:pPr>
            <a:r>
              <a:t/>
            </a:r>
            <a:endParaRPr b="1" sz="1300">
              <a:latin typeface="Open Sans"/>
              <a:ea typeface="Open Sans"/>
              <a:cs typeface="Open Sans"/>
              <a:sym typeface="Open Sans"/>
            </a:endParaRPr>
          </a:p>
          <a:p>
            <a:pPr indent="0" lvl="0" marL="0" rtl="0" algn="l">
              <a:spcBef>
                <a:spcPts val="0"/>
              </a:spcBef>
              <a:spcAft>
                <a:spcPts val="0"/>
              </a:spcAft>
              <a:buNone/>
            </a:pPr>
            <a:r>
              <a:t/>
            </a:r>
            <a:endParaRPr b="1" sz="1300">
              <a:latin typeface="Open Sans"/>
              <a:ea typeface="Open Sans"/>
              <a:cs typeface="Open Sans"/>
              <a:sym typeface="Open Sans"/>
            </a:endParaRPr>
          </a:p>
        </p:txBody>
      </p:sp>
      <p:sp>
        <p:nvSpPr>
          <p:cNvPr id="150" name="Google Shape;150;p24"/>
          <p:cNvSpPr/>
          <p:nvPr/>
        </p:nvSpPr>
        <p:spPr>
          <a:xfrm>
            <a:off x="351250" y="913300"/>
            <a:ext cx="3946200" cy="2547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300">
                <a:latin typeface="Open Sans"/>
                <a:ea typeface="Open Sans"/>
                <a:cs typeface="Open Sans"/>
                <a:sym typeface="Open Sans"/>
              </a:rPr>
              <a:t>CajaSorpresa</a:t>
            </a:r>
            <a:endParaRPr b="1" sz="1300">
              <a:latin typeface="Open Sans"/>
              <a:ea typeface="Open Sans"/>
              <a:cs typeface="Open Sans"/>
              <a:sym typeface="Open Sans"/>
            </a:endParaRPr>
          </a:p>
        </p:txBody>
      </p:sp>
      <p:sp>
        <p:nvSpPr>
          <p:cNvPr id="151" name="Google Shape;151;p24"/>
          <p:cNvSpPr/>
          <p:nvPr/>
        </p:nvSpPr>
        <p:spPr>
          <a:xfrm>
            <a:off x="4885375" y="1383700"/>
            <a:ext cx="2150100" cy="8475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300">
                <a:latin typeface="Open Sans"/>
                <a:ea typeface="Open Sans"/>
                <a:cs typeface="Open Sans"/>
                <a:sym typeface="Open Sans"/>
              </a:rPr>
              <a:t>vida</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ataque</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defensa</a:t>
            </a:r>
            <a:endParaRPr sz="1300">
              <a:latin typeface="Open Sans"/>
              <a:ea typeface="Open Sans"/>
              <a:cs typeface="Open Sans"/>
              <a:sym typeface="Open Sans"/>
            </a:endParaRPr>
          </a:p>
        </p:txBody>
      </p:sp>
      <p:sp>
        <p:nvSpPr>
          <p:cNvPr id="152" name="Google Shape;152;p24"/>
          <p:cNvSpPr/>
          <p:nvPr/>
        </p:nvSpPr>
        <p:spPr>
          <a:xfrm>
            <a:off x="4885375" y="913300"/>
            <a:ext cx="2150100" cy="4704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300">
                <a:latin typeface="Open Sans"/>
                <a:ea typeface="Open Sans"/>
                <a:cs typeface="Open Sans"/>
                <a:sym typeface="Open Sans"/>
              </a:rPr>
              <a:t>&lt;&lt;enumeration&gt;&gt;</a:t>
            </a:r>
            <a:endParaRPr b="1" sz="1300">
              <a:latin typeface="Open Sans"/>
              <a:ea typeface="Open Sans"/>
              <a:cs typeface="Open Sans"/>
              <a:sym typeface="Open Sans"/>
            </a:endParaRPr>
          </a:p>
          <a:p>
            <a:pPr indent="0" lvl="0" marL="0" rtl="0" algn="ctr">
              <a:spcBef>
                <a:spcPts val="0"/>
              </a:spcBef>
              <a:spcAft>
                <a:spcPts val="0"/>
              </a:spcAft>
              <a:buNone/>
            </a:pPr>
            <a:r>
              <a:rPr b="1" lang="es" sz="1300">
                <a:latin typeface="Open Sans"/>
                <a:ea typeface="Open Sans"/>
                <a:cs typeface="Open Sans"/>
                <a:sym typeface="Open Sans"/>
              </a:rPr>
              <a:t>Caracteristica</a:t>
            </a:r>
            <a:endParaRPr b="1" sz="13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263225" y="0"/>
            <a:ext cx="8520600" cy="59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158" name="Google Shape;158;p25"/>
          <p:cNvSpPr txBox="1"/>
          <p:nvPr>
            <p:ph idx="1" type="body"/>
          </p:nvPr>
        </p:nvSpPr>
        <p:spPr>
          <a:xfrm>
            <a:off x="2265250" y="591425"/>
            <a:ext cx="6878700" cy="4552200"/>
          </a:xfrm>
          <a:prstGeom prst="rect">
            <a:avLst/>
          </a:prstGeom>
          <a:solidFill>
            <a:srgbClr val="000000"/>
          </a:solidFill>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s" sz="1050">
                <a:solidFill>
                  <a:srgbClr val="C586C0"/>
                </a:solidFill>
                <a:latin typeface="Source Code Pro"/>
                <a:ea typeface="Source Code Pro"/>
                <a:cs typeface="Source Code Pro"/>
                <a:sym typeface="Source Code Pro"/>
              </a:rPr>
              <a:t>import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random</a:t>
            </a:r>
            <a:endParaRPr sz="10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586C0"/>
                </a:solidFill>
                <a:latin typeface="Source Code Pro"/>
                <a:ea typeface="Source Code Pro"/>
                <a:cs typeface="Source Code Pro"/>
                <a:sym typeface="Source Code Pro"/>
              </a:rPr>
              <a:t>from</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enum</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import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Enum</a:t>
            </a:r>
            <a:endParaRPr sz="10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Caracteristica</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Enum</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4FC1FF"/>
                </a:solidFill>
                <a:latin typeface="Source Code Pro"/>
                <a:ea typeface="Source Code Pro"/>
                <a:cs typeface="Source Code Pro"/>
                <a:sym typeface="Source Code Pro"/>
              </a:rPr>
              <a:t>VIDA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"vida"</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4FC1FF"/>
                </a:solidFill>
                <a:latin typeface="Source Code Pro"/>
                <a:ea typeface="Source Code Pro"/>
                <a:cs typeface="Source Code Pro"/>
                <a:sym typeface="Source Code Pro"/>
              </a:rPr>
              <a:t>ATAQUE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"ataque"</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4FC1FF"/>
                </a:solidFill>
                <a:latin typeface="Source Code Pro"/>
                <a:ea typeface="Source Code Pro"/>
                <a:cs typeface="Source Code Pro"/>
                <a:sym typeface="Source Code Pro"/>
              </a:rPr>
              <a:t>DEFENSA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"defensa"</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CajaSorpresa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__init__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"""Inicializa una caja sorpresa con valores aleatorios de vida, ataque y defensa."""</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__caracteristica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random</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choice</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list</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Caracteristica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__valor</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random</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randint</a:t>
            </a:r>
            <a:r>
              <a:rPr lang="es" sz="1050">
                <a:solidFill>
                  <a:srgbClr val="CCCCCC"/>
                </a:solidFill>
                <a:latin typeface="Source Code Pro"/>
                <a:ea typeface="Source Code Pro"/>
                <a:cs typeface="Source Code Pro"/>
                <a:sym typeface="Source Code Pro"/>
              </a:rPr>
              <a:t>(</a:t>
            </a:r>
            <a:r>
              <a:rPr lang="es" sz="1050">
                <a:solidFill>
                  <a:srgbClr val="D4D4D4"/>
                </a:solidFill>
                <a:latin typeface="Source Code Pro"/>
                <a:ea typeface="Source Code Pro"/>
                <a:cs typeface="Source Code Pro"/>
                <a:sym typeface="Source Code Pro"/>
              </a:rPr>
              <a:t>-</a:t>
            </a:r>
            <a:r>
              <a:rPr lang="es" sz="1050">
                <a:solidFill>
                  <a:srgbClr val="B5CEA8"/>
                </a:solidFill>
                <a:latin typeface="Source Code Pro"/>
                <a:ea typeface="Source Code Pro"/>
                <a:cs typeface="Source Code Pro"/>
                <a:sym typeface="Source Code Pro"/>
              </a:rPr>
              <a:t>10</a:t>
            </a:r>
            <a:r>
              <a:rPr lang="es" sz="1050">
                <a:solidFill>
                  <a:srgbClr val="CCCCCC"/>
                </a:solidFill>
                <a:latin typeface="Source Code Pro"/>
                <a:ea typeface="Source Code Pro"/>
                <a:cs typeface="Source Code Pro"/>
                <a:sym typeface="Source Code Pro"/>
              </a:rPr>
              <a:t>,</a:t>
            </a:r>
            <a:r>
              <a:rPr lang="es" sz="1050">
                <a:solidFill>
                  <a:srgbClr val="B5CEA8"/>
                </a:solidFill>
                <a:latin typeface="Source Code Pro"/>
                <a:ea typeface="Source Code Pro"/>
                <a:cs typeface="Source Code Pro"/>
                <a:sym typeface="Source Code Pro"/>
              </a:rPr>
              <a:t>20</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obtenerCaracteristica</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)-&gt;</a:t>
            </a:r>
            <a:r>
              <a:rPr lang="es" sz="1050">
                <a:solidFill>
                  <a:srgbClr val="4EC9B0"/>
                </a:solidFill>
                <a:latin typeface="Source Code Pro"/>
                <a:ea typeface="Source Code Pro"/>
                <a:cs typeface="Source Code Pro"/>
                <a:sym typeface="Source Code Pro"/>
              </a:rPr>
              <a:t>Caracteristica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"""Devuelve la característica de la caja sorpresa."""</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__caracteristica</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obtenerValor</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)-&gt;</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"""Devuelve el valor de la caja sorpresa."""</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__valor</a:t>
            </a:r>
            <a:endParaRPr>
              <a:solidFill>
                <a:schemeClr val="lt1"/>
              </a:solidFill>
              <a:latin typeface="Source Code Pro"/>
              <a:ea typeface="Source Code Pro"/>
              <a:cs typeface="Source Code Pro"/>
              <a:sym typeface="Source Code Pro"/>
            </a:endParaRPr>
          </a:p>
        </p:txBody>
      </p:sp>
      <p:sp>
        <p:nvSpPr>
          <p:cNvPr id="159" name="Google Shape;159;p25"/>
          <p:cNvSpPr/>
          <p:nvPr/>
        </p:nvSpPr>
        <p:spPr>
          <a:xfrm>
            <a:off x="0" y="2513475"/>
            <a:ext cx="2265300" cy="8508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200">
                <a:latin typeface="Open Sans"/>
                <a:ea typeface="Open Sans"/>
                <a:cs typeface="Open Sans"/>
                <a:sym typeface="Open Sans"/>
              </a:rPr>
              <a:t>&lt;&lt;atributos de instancia&gt;&gt;</a:t>
            </a:r>
            <a:endParaRPr b="1"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 característica: string</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 valor: entero</a:t>
            </a:r>
            <a:endParaRPr sz="1200">
              <a:latin typeface="Open Sans"/>
              <a:ea typeface="Open Sans"/>
              <a:cs typeface="Open Sans"/>
              <a:sym typeface="Open Sans"/>
            </a:endParaRPr>
          </a:p>
        </p:txBody>
      </p:sp>
      <p:sp>
        <p:nvSpPr>
          <p:cNvPr id="160" name="Google Shape;160;p25"/>
          <p:cNvSpPr/>
          <p:nvPr/>
        </p:nvSpPr>
        <p:spPr>
          <a:xfrm>
            <a:off x="0" y="3364325"/>
            <a:ext cx="2265300" cy="1409700"/>
          </a:xfrm>
          <a:prstGeom prst="rect">
            <a:avLst/>
          </a:prstGeom>
          <a:solidFill>
            <a:srgbClr val="FFF2CC"/>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200">
                <a:latin typeface="Open Sans"/>
                <a:ea typeface="Open Sans"/>
                <a:cs typeface="Open Sans"/>
                <a:sym typeface="Open Sans"/>
              </a:rPr>
              <a:t>&lt;&lt;constructor&gt;&gt;</a:t>
            </a:r>
            <a:endParaRPr b="1"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 CajaSorpresa()</a:t>
            </a:r>
            <a:br>
              <a:rPr lang="es" sz="1200">
                <a:latin typeface="Open Sans"/>
                <a:ea typeface="Open Sans"/>
                <a:cs typeface="Open Sans"/>
                <a:sym typeface="Open Sans"/>
              </a:rPr>
            </a:br>
            <a:endParaRPr sz="1200">
              <a:latin typeface="Open Sans"/>
              <a:ea typeface="Open Sans"/>
              <a:cs typeface="Open Sans"/>
              <a:sym typeface="Open Sans"/>
            </a:endParaRPr>
          </a:p>
          <a:p>
            <a:pPr indent="0" lvl="0" marL="0" rtl="0" algn="l">
              <a:spcBef>
                <a:spcPts val="0"/>
              </a:spcBef>
              <a:spcAft>
                <a:spcPts val="0"/>
              </a:spcAft>
              <a:buNone/>
            </a:pPr>
            <a:r>
              <a:rPr b="1" lang="es" sz="1200">
                <a:latin typeface="Open Sans"/>
                <a:ea typeface="Open Sans"/>
                <a:cs typeface="Open Sans"/>
                <a:sym typeface="Open Sans"/>
              </a:rPr>
              <a:t>&lt;&lt;consultas&gt;&gt;</a:t>
            </a:r>
            <a:endParaRPr b="1"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obtenerCaracteristica():string</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obtenerValor(): int</a:t>
            </a:r>
            <a:endParaRPr b="1" sz="1200">
              <a:latin typeface="Open Sans"/>
              <a:ea typeface="Open Sans"/>
              <a:cs typeface="Open Sans"/>
              <a:sym typeface="Open Sans"/>
            </a:endParaRPr>
          </a:p>
        </p:txBody>
      </p:sp>
      <p:sp>
        <p:nvSpPr>
          <p:cNvPr id="161" name="Google Shape;161;p25"/>
          <p:cNvSpPr/>
          <p:nvPr/>
        </p:nvSpPr>
        <p:spPr>
          <a:xfrm>
            <a:off x="0" y="2258725"/>
            <a:ext cx="2265300" cy="2547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latin typeface="Open Sans"/>
                <a:ea typeface="Open Sans"/>
                <a:cs typeface="Open Sans"/>
                <a:sym typeface="Open Sans"/>
              </a:rPr>
              <a:t>CajaSorpresa</a:t>
            </a:r>
            <a:endParaRPr b="1" sz="1200">
              <a:latin typeface="Open Sans"/>
              <a:ea typeface="Open Sans"/>
              <a:cs typeface="Open Sans"/>
              <a:sym typeface="Open Sans"/>
            </a:endParaRPr>
          </a:p>
        </p:txBody>
      </p:sp>
      <p:sp>
        <p:nvSpPr>
          <p:cNvPr id="162" name="Google Shape;162;p25"/>
          <p:cNvSpPr/>
          <p:nvPr/>
        </p:nvSpPr>
        <p:spPr>
          <a:xfrm>
            <a:off x="0" y="1280575"/>
            <a:ext cx="2150100" cy="8475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200">
                <a:latin typeface="Open Sans"/>
                <a:ea typeface="Open Sans"/>
                <a:cs typeface="Open Sans"/>
                <a:sym typeface="Open Sans"/>
              </a:rPr>
              <a:t>vida</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ataque</a:t>
            </a:r>
            <a:endParaRPr sz="1200">
              <a:latin typeface="Open Sans"/>
              <a:ea typeface="Open Sans"/>
              <a:cs typeface="Open Sans"/>
              <a:sym typeface="Open Sans"/>
            </a:endParaRPr>
          </a:p>
          <a:p>
            <a:pPr indent="0" lvl="0" marL="0" rtl="0" algn="l">
              <a:spcBef>
                <a:spcPts val="0"/>
              </a:spcBef>
              <a:spcAft>
                <a:spcPts val="0"/>
              </a:spcAft>
              <a:buNone/>
            </a:pPr>
            <a:r>
              <a:rPr lang="es" sz="1200">
                <a:latin typeface="Open Sans"/>
                <a:ea typeface="Open Sans"/>
                <a:cs typeface="Open Sans"/>
                <a:sym typeface="Open Sans"/>
              </a:rPr>
              <a:t>defensa</a:t>
            </a:r>
            <a:endParaRPr sz="1200">
              <a:latin typeface="Open Sans"/>
              <a:ea typeface="Open Sans"/>
              <a:cs typeface="Open Sans"/>
              <a:sym typeface="Open Sans"/>
            </a:endParaRPr>
          </a:p>
        </p:txBody>
      </p:sp>
      <p:sp>
        <p:nvSpPr>
          <p:cNvPr id="163" name="Google Shape;163;p25"/>
          <p:cNvSpPr/>
          <p:nvPr/>
        </p:nvSpPr>
        <p:spPr>
          <a:xfrm>
            <a:off x="0" y="810175"/>
            <a:ext cx="2150100" cy="4704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latin typeface="Open Sans"/>
                <a:ea typeface="Open Sans"/>
                <a:cs typeface="Open Sans"/>
                <a:sym typeface="Open Sans"/>
              </a:rPr>
              <a:t>&lt;&lt;enumeration&gt;&gt;</a:t>
            </a:r>
            <a:endParaRPr b="1" sz="1200">
              <a:latin typeface="Open Sans"/>
              <a:ea typeface="Open Sans"/>
              <a:cs typeface="Open Sans"/>
              <a:sym typeface="Open Sans"/>
            </a:endParaRPr>
          </a:p>
          <a:p>
            <a:pPr indent="0" lvl="0" marL="0" rtl="0" algn="ctr">
              <a:spcBef>
                <a:spcPts val="0"/>
              </a:spcBef>
              <a:spcAft>
                <a:spcPts val="0"/>
              </a:spcAft>
              <a:buNone/>
            </a:pPr>
            <a:r>
              <a:rPr b="1" lang="es" sz="1200">
                <a:latin typeface="Open Sans"/>
                <a:ea typeface="Open Sans"/>
                <a:cs typeface="Open Sans"/>
                <a:sym typeface="Open Sans"/>
              </a:rPr>
              <a:t>Caracteristica</a:t>
            </a:r>
            <a:endParaRPr b="1" sz="1200">
              <a:latin typeface="Open Sans"/>
              <a:ea typeface="Open Sans"/>
              <a:cs typeface="Open Sans"/>
              <a:sym typeface="Open Sans"/>
            </a:endParaRPr>
          </a:p>
        </p:txBody>
      </p:sp>
      <p:sp>
        <p:nvSpPr>
          <p:cNvPr id="164" name="Google Shape;164;p25"/>
          <p:cNvSpPr/>
          <p:nvPr/>
        </p:nvSpPr>
        <p:spPr>
          <a:xfrm>
            <a:off x="2310325" y="840725"/>
            <a:ext cx="2298300" cy="1121700"/>
          </a:xfrm>
          <a:prstGeom prst="roundRect">
            <a:avLst>
              <a:gd fmla="val 10616"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263225" y="0"/>
            <a:ext cx="8520600" cy="59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170" name="Google Shape;170;p26"/>
          <p:cNvSpPr txBox="1"/>
          <p:nvPr>
            <p:ph idx="1" type="body"/>
          </p:nvPr>
        </p:nvSpPr>
        <p:spPr>
          <a:xfrm>
            <a:off x="2284625" y="591425"/>
            <a:ext cx="6859200" cy="4552200"/>
          </a:xfrm>
          <a:prstGeom prst="rect">
            <a:avLst/>
          </a:prstGeom>
          <a:solidFill>
            <a:srgbClr val="000000"/>
          </a:solidFill>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Atributos de clase</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MAX_VIDA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100</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MAX_ATAQUE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50</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MAX_DEFENSA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45</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MIN_VIDA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0</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MIN_ATAQUE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5</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MIN_DEFENSA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0</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__init__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str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ataque</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defensa</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E9178"/>
                </a:solidFill>
                <a:latin typeface="Source Code Pro"/>
                <a:ea typeface="Source Code Pro"/>
                <a:cs typeface="Source Code Pro"/>
                <a:sym typeface="Source Code Pro"/>
              </a:rPr>
              <a:t>        Inicializa un nuevo personaje.</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E9178"/>
                </a:solidFill>
                <a:latin typeface="Source Code Pro"/>
                <a:ea typeface="Source Code Pro"/>
                <a:cs typeface="Source Code Pro"/>
                <a:sym typeface="Source Code Pro"/>
              </a:rPr>
              <a:t>       </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E9178"/>
                </a:solidFill>
                <a:latin typeface="Source Code Pro"/>
                <a:ea typeface="Source Code Pro"/>
                <a:cs typeface="Source Code Pro"/>
                <a:sym typeface="Source Code Pro"/>
              </a:rPr>
              <a:t>        Parámetros:</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E9178"/>
                </a:solidFill>
                <a:latin typeface="Source Code Pro"/>
                <a:ea typeface="Source Code Pro"/>
                <a:cs typeface="Source Code Pro"/>
                <a:sym typeface="Source Code Pro"/>
              </a:rPr>
              <a:t>        - nombre: El nombre del personaje.</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E9178"/>
                </a:solidFill>
                <a:latin typeface="Source Code Pro"/>
                <a:ea typeface="Source Code Pro"/>
                <a:cs typeface="Source Code Pro"/>
                <a:sym typeface="Source Code Pro"/>
              </a:rPr>
              <a:t>        - ataque: La cantidad de ataque del personaje.</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E9178"/>
                </a:solidFill>
                <a:latin typeface="Source Code Pro"/>
                <a:ea typeface="Source Code Pro"/>
                <a:cs typeface="Source Code Pro"/>
                <a:sym typeface="Source Code Pro"/>
              </a:rPr>
              <a:t>        - defensa: La cantidad de defensa del personaje.</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E9178"/>
                </a:solidFill>
                <a:latin typeface="Source Code Pro"/>
                <a:ea typeface="Source Code Pro"/>
                <a:cs typeface="Source Code Pro"/>
                <a:sym typeface="Source Code Pro"/>
              </a:rPr>
              <a:t>        """</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not</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isinstance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str</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isspace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raise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"El nombre debe ser un string válido."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not</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isinstance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ataque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ataque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&lt;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MIN_ATAQUE</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ataque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&gt;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MAX_ATAQUE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raise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f</a:t>
            </a:r>
            <a:r>
              <a:rPr lang="es" sz="1050">
                <a:solidFill>
                  <a:srgbClr val="CE9178"/>
                </a:solidFill>
                <a:latin typeface="Source Code Pro"/>
                <a:ea typeface="Source Code Pro"/>
                <a:cs typeface="Source Code Pro"/>
                <a:sym typeface="Source Code Pro"/>
              </a:rPr>
              <a:t>"El ataque debe ser un número entero entre </a:t>
            </a:r>
            <a:r>
              <a:rPr lang="es" sz="1050">
                <a:solidFill>
                  <a:srgbClr val="569CD6"/>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MIN_ATAQUE</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y </a:t>
            </a:r>
            <a:r>
              <a:rPr lang="es" sz="1050">
                <a:solidFill>
                  <a:srgbClr val="569CD6"/>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MAX_ATAQUE</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not</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isinstance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defensa</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defensa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&lt;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MIN_DEFENSA</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defensa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&gt;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MAX_DEFENSA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raise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f</a:t>
            </a:r>
            <a:r>
              <a:rPr lang="es" sz="1050">
                <a:solidFill>
                  <a:srgbClr val="CE9178"/>
                </a:solidFill>
                <a:latin typeface="Source Code Pro"/>
                <a:ea typeface="Source Code Pro"/>
                <a:cs typeface="Source Code Pro"/>
                <a:sym typeface="Source Code Pro"/>
              </a:rPr>
              <a:t>"La defensa debe ser un número entero entre </a:t>
            </a:r>
            <a:r>
              <a:rPr lang="es" sz="1050">
                <a:solidFill>
                  <a:srgbClr val="569CD6"/>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MIN_DEFENSA</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y </a:t>
            </a:r>
            <a:r>
              <a:rPr lang="es" sz="1050">
                <a:solidFill>
                  <a:srgbClr val="569CD6"/>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MAX_DEFENSA</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__nombre</a:t>
            </a:r>
            <a:r>
              <a:rPr lang="es" sz="1050">
                <a:solidFill>
                  <a:srgbClr val="D4D4D4"/>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nombre</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__vida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MAX_VIDA</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__ataque</a:t>
            </a:r>
            <a:r>
              <a:rPr lang="es" sz="1050">
                <a:solidFill>
                  <a:srgbClr val="D4D4D4"/>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ataque</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__defensa</a:t>
            </a:r>
            <a:r>
              <a:rPr lang="es" sz="1050">
                <a:solidFill>
                  <a:srgbClr val="D4D4D4"/>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defensa</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__arma</a:t>
            </a:r>
            <a:r>
              <a:rPr lang="es" sz="1050">
                <a:solidFill>
                  <a:srgbClr val="D4D4D4"/>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None</a:t>
            </a:r>
            <a:endParaRPr>
              <a:solidFill>
                <a:schemeClr val="lt1"/>
              </a:solidFill>
              <a:latin typeface="Source Code Pro"/>
              <a:ea typeface="Source Code Pro"/>
              <a:cs typeface="Source Code Pro"/>
              <a:sym typeface="Source Code Pro"/>
            </a:endParaRPr>
          </a:p>
        </p:txBody>
      </p:sp>
      <p:sp>
        <p:nvSpPr>
          <p:cNvPr id="171" name="Google Shape;171;p26"/>
          <p:cNvSpPr/>
          <p:nvPr/>
        </p:nvSpPr>
        <p:spPr>
          <a:xfrm>
            <a:off x="34625" y="868724"/>
            <a:ext cx="2250000" cy="17874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latin typeface="Open Sans"/>
                <a:ea typeface="Open Sans"/>
                <a:cs typeface="Open Sans"/>
                <a:sym typeface="Open Sans"/>
              </a:rPr>
              <a:t>&lt;&lt;atributos de clase&gt;&gt;</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max_vida, max_ataque, max_defensa, min_vida, min_ataque, min_defensa: int</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&lt;&lt;atributos de instancia&gt;&gt;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nombre : String</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vida: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ataque: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defensa: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arma: Arma</a:t>
            </a:r>
            <a:endParaRPr sz="1000">
              <a:latin typeface="Open Sans"/>
              <a:ea typeface="Open Sans"/>
              <a:cs typeface="Open Sans"/>
              <a:sym typeface="Open Sans"/>
            </a:endParaRPr>
          </a:p>
        </p:txBody>
      </p:sp>
      <p:sp>
        <p:nvSpPr>
          <p:cNvPr id="172" name="Google Shape;172;p26"/>
          <p:cNvSpPr/>
          <p:nvPr/>
        </p:nvSpPr>
        <p:spPr>
          <a:xfrm>
            <a:off x="34625" y="2656125"/>
            <a:ext cx="2250000" cy="2188500"/>
          </a:xfrm>
          <a:prstGeom prst="rect">
            <a:avLst/>
          </a:prstGeom>
          <a:solidFill>
            <a:srgbClr val="FFF2CC"/>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000">
                <a:latin typeface="Open Sans"/>
                <a:ea typeface="Open Sans"/>
                <a:cs typeface="Open Sans"/>
                <a:sym typeface="Open Sans"/>
              </a:rPr>
              <a:t>&lt;&lt;constructor&gt;&gt;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Personaje (nombre: string, ataque: entero, defensa: entero)</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&lt;&lt;consultas&gt;&gt;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estaVivo(): boolean</a:t>
            </a:r>
            <a:endParaRPr b="1" sz="8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&lt;&lt;comandos&gt;&gt;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atacar(otroPersonaje: Personaje)</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recibirAtaque(valorAtaque: entero)</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 abrirCaja(caja: CajaSorpresa)</a:t>
            </a:r>
            <a:endParaRPr b="1" sz="1000">
              <a:latin typeface="Open Sans"/>
              <a:ea typeface="Open Sans"/>
              <a:cs typeface="Open Sans"/>
              <a:sym typeface="Open Sans"/>
            </a:endParaRPr>
          </a:p>
        </p:txBody>
      </p:sp>
      <p:sp>
        <p:nvSpPr>
          <p:cNvPr id="173" name="Google Shape;173;p26"/>
          <p:cNvSpPr/>
          <p:nvPr/>
        </p:nvSpPr>
        <p:spPr>
          <a:xfrm>
            <a:off x="34625" y="614025"/>
            <a:ext cx="2250000" cy="2547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Open Sans"/>
                <a:ea typeface="Open Sans"/>
                <a:cs typeface="Open Sans"/>
                <a:sym typeface="Open Sans"/>
              </a:rPr>
              <a:t>Personaje</a:t>
            </a:r>
            <a:endParaRPr b="1" sz="10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263225" y="0"/>
            <a:ext cx="8520600" cy="59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179" name="Google Shape;179;p27"/>
          <p:cNvSpPr txBox="1"/>
          <p:nvPr>
            <p:ph idx="1" type="body"/>
          </p:nvPr>
        </p:nvSpPr>
        <p:spPr>
          <a:xfrm>
            <a:off x="2284625" y="591425"/>
            <a:ext cx="6859200" cy="4552200"/>
          </a:xfrm>
          <a:prstGeom prst="rect">
            <a:avLst/>
          </a:prstGeom>
          <a:solidFill>
            <a:srgbClr val="000000"/>
          </a:solidFill>
        </p:spPr>
        <p:txBody>
          <a:bodyPr anchorCtr="0" anchor="t" bIns="91425" lIns="91425" spcFirstLastPara="1" rIns="91425" wrap="square" tIns="91425">
            <a:normAutofit fontScale="77500" lnSpcReduction="20000"/>
          </a:bodyPr>
          <a:lstStyle/>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#consultas triviales</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obtenerNombre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)-&gt;</a:t>
            </a:r>
            <a:r>
              <a:rPr lang="es" sz="1050">
                <a:solidFill>
                  <a:srgbClr val="4EC9B0"/>
                </a:solidFill>
                <a:latin typeface="Source Code Pro"/>
                <a:ea typeface="Source Code Pro"/>
                <a:cs typeface="Source Code Pro"/>
                <a:sym typeface="Source Code Pro"/>
              </a:rPr>
              <a:t>str</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"""Devuelve el nombre del personaje."""</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__nombre</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obtenerVida</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)-&gt;</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"""Devuelve la vida del personaje."""</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__vida</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obtenerAtaque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)-&gt;</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"""Devuelve el ataque del personaje."""</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__ataque</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obtenerDefensa</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)-&gt;</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"""Devuelve la defensa del personaje."""</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__defensa</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obtenerArma</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)-&gt;</a:t>
            </a:r>
            <a:r>
              <a:rPr lang="es" sz="1050">
                <a:solidFill>
                  <a:srgbClr val="4EC9B0"/>
                </a:solidFill>
                <a:latin typeface="Source Code Pro"/>
                <a:ea typeface="Source Code Pro"/>
                <a:cs typeface="Source Code Pro"/>
                <a:sym typeface="Source Code Pro"/>
              </a:rPr>
              <a:t>Arma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"""Devuelve el arma del personaje."""</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__arma</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__str__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)-&gt;</a:t>
            </a:r>
            <a:r>
              <a:rPr lang="es" sz="1050">
                <a:solidFill>
                  <a:srgbClr val="4EC9B0"/>
                </a:solidFill>
                <a:latin typeface="Source Code Pro"/>
                <a:ea typeface="Source Code Pro"/>
                <a:cs typeface="Source Code Pro"/>
                <a:sym typeface="Source Code Pro"/>
              </a:rPr>
              <a:t>str</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"""Devuelve una representación de string del personaje."""</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f</a:t>
            </a:r>
            <a:r>
              <a:rPr lang="es" sz="1050">
                <a:solidFill>
                  <a:srgbClr val="CE9178"/>
                </a:solidFill>
                <a:latin typeface="Source Code Pro"/>
                <a:ea typeface="Source Code Pro"/>
                <a:cs typeface="Source Code Pro"/>
                <a:sym typeface="Source Code Pro"/>
              </a:rPr>
              <a:t>"Nombre: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__nombre</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Vida: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__vida</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Ataque: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__ataque</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Defensa: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__defensa</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#consultas </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estaVivo</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"""Devuelve True si el personaje está vivo."""</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__vida</a:t>
            </a:r>
            <a:r>
              <a:rPr lang="es" sz="1050">
                <a:solidFill>
                  <a:srgbClr val="D4D4D4"/>
                </a:solidFill>
                <a:latin typeface="Source Code Pro"/>
                <a:ea typeface="Source Code Pro"/>
                <a:cs typeface="Source Code Pro"/>
                <a:sym typeface="Source Code Pro"/>
              </a:rPr>
              <a:t>&gt;</a:t>
            </a:r>
            <a:r>
              <a:rPr lang="es" sz="1050">
                <a:solidFill>
                  <a:srgbClr val="B5CEA8"/>
                </a:solidFill>
                <a:latin typeface="Source Code Pro"/>
                <a:ea typeface="Source Code Pro"/>
                <a:cs typeface="Source Code Pro"/>
                <a:sym typeface="Source Code Pro"/>
              </a:rPr>
              <a:t>0</a:t>
            </a:r>
            <a:endParaRPr sz="1050">
              <a:solidFill>
                <a:srgbClr val="9CDCFE"/>
              </a:solidFill>
              <a:latin typeface="Source Code Pro"/>
              <a:ea typeface="Source Code Pro"/>
              <a:cs typeface="Source Code Pro"/>
              <a:sym typeface="Source Code Pro"/>
            </a:endParaRPr>
          </a:p>
        </p:txBody>
      </p:sp>
      <p:sp>
        <p:nvSpPr>
          <p:cNvPr id="180" name="Google Shape;180;p27"/>
          <p:cNvSpPr/>
          <p:nvPr/>
        </p:nvSpPr>
        <p:spPr>
          <a:xfrm>
            <a:off x="34625" y="868724"/>
            <a:ext cx="2250000" cy="17874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latin typeface="Open Sans"/>
                <a:ea typeface="Open Sans"/>
                <a:cs typeface="Open Sans"/>
                <a:sym typeface="Open Sans"/>
              </a:rPr>
              <a:t>&lt;&lt;atributos de clase&gt;&gt;</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max_vida, max_ataque, max_defensa, min_vida, min_ataque, min_defensa: int</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&lt;&lt;atributos de instancia&gt;&gt;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nombre : String</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vida: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ataque: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defensa: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arma: Arma</a:t>
            </a:r>
            <a:endParaRPr sz="1000">
              <a:latin typeface="Open Sans"/>
              <a:ea typeface="Open Sans"/>
              <a:cs typeface="Open Sans"/>
              <a:sym typeface="Open Sans"/>
            </a:endParaRPr>
          </a:p>
        </p:txBody>
      </p:sp>
      <p:sp>
        <p:nvSpPr>
          <p:cNvPr id="181" name="Google Shape;181;p27"/>
          <p:cNvSpPr/>
          <p:nvPr/>
        </p:nvSpPr>
        <p:spPr>
          <a:xfrm>
            <a:off x="34625" y="2656125"/>
            <a:ext cx="2250000" cy="2188500"/>
          </a:xfrm>
          <a:prstGeom prst="rect">
            <a:avLst/>
          </a:prstGeom>
          <a:solidFill>
            <a:srgbClr val="FFF2CC"/>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000">
                <a:latin typeface="Open Sans"/>
                <a:ea typeface="Open Sans"/>
                <a:cs typeface="Open Sans"/>
                <a:sym typeface="Open Sans"/>
              </a:rPr>
              <a:t>&lt;&lt;constructor&gt;&gt;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Personaje (nombre: string, ataque: entero, defensa: entero)</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&lt;&lt;consultas&gt;&gt;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estaVivo(): boolean</a:t>
            </a:r>
            <a:endParaRPr b="1" sz="8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&lt;&lt;comandos&gt;&gt;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atacar(otroPersonaje: Personaje)</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recibirAtaque(valorAtaque: entero)</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 abrirCaja(caja: CajaSorpresa)</a:t>
            </a:r>
            <a:endParaRPr b="1" sz="1000">
              <a:latin typeface="Open Sans"/>
              <a:ea typeface="Open Sans"/>
              <a:cs typeface="Open Sans"/>
              <a:sym typeface="Open Sans"/>
            </a:endParaRPr>
          </a:p>
        </p:txBody>
      </p:sp>
      <p:sp>
        <p:nvSpPr>
          <p:cNvPr id="182" name="Google Shape;182;p27"/>
          <p:cNvSpPr/>
          <p:nvPr/>
        </p:nvSpPr>
        <p:spPr>
          <a:xfrm>
            <a:off x="34625" y="614025"/>
            <a:ext cx="2250000" cy="2547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Open Sans"/>
                <a:ea typeface="Open Sans"/>
                <a:cs typeface="Open Sans"/>
                <a:sym typeface="Open Sans"/>
              </a:rPr>
              <a:t>Personaje</a:t>
            </a:r>
            <a:endParaRPr b="1" sz="10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263225" y="0"/>
            <a:ext cx="8520600" cy="59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188" name="Google Shape;188;p28"/>
          <p:cNvSpPr txBox="1"/>
          <p:nvPr>
            <p:ph idx="1" type="body"/>
          </p:nvPr>
        </p:nvSpPr>
        <p:spPr>
          <a:xfrm>
            <a:off x="2284625" y="591425"/>
            <a:ext cx="6858900" cy="45522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establecerVida</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vida</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"""Establece la vida del personaje. Retorna ValueError si no recibe un </a:t>
            </a:r>
            <a:r>
              <a:rPr lang="es" sz="1050">
                <a:solidFill>
                  <a:srgbClr val="CE9178"/>
                </a:solidFill>
                <a:latin typeface="Source Code Pro"/>
                <a:ea typeface="Source Code Pro"/>
                <a:cs typeface="Source Code Pro"/>
                <a:sym typeface="Source Code Pro"/>
              </a:rPr>
              <a:t>número</a:t>
            </a:r>
            <a:r>
              <a:rPr lang="es" sz="1050">
                <a:solidFill>
                  <a:srgbClr val="CE9178"/>
                </a:solidFill>
                <a:latin typeface="Source Code Pro"/>
                <a:ea typeface="Source Code Pro"/>
                <a:cs typeface="Source Code Pro"/>
                <a:sym typeface="Source Code Pro"/>
              </a:rPr>
              <a:t> entero."""</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isinstance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vida</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vida</a:t>
            </a:r>
            <a:r>
              <a:rPr lang="es" sz="1050">
                <a:solidFill>
                  <a:srgbClr val="D4D4D4"/>
                </a:solidFill>
                <a:latin typeface="Source Code Pro"/>
                <a:ea typeface="Source Code Pro"/>
                <a:cs typeface="Source Code Pro"/>
                <a:sym typeface="Source Code Pro"/>
              </a:rPr>
              <a:t>&gt;=</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MIN_VIDA</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and</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vida</a:t>
            </a:r>
            <a:r>
              <a:rPr lang="es" sz="1050">
                <a:solidFill>
                  <a:srgbClr val="D4D4D4"/>
                </a:solidFill>
                <a:latin typeface="Source Code Pro"/>
                <a:ea typeface="Source Code Pro"/>
                <a:cs typeface="Source Code Pro"/>
                <a:sym typeface="Source Code Pro"/>
              </a:rPr>
              <a:t>&lt;=</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MAX_VIDA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__vida</a:t>
            </a:r>
            <a:r>
              <a:rPr lang="es" sz="1050">
                <a:solidFill>
                  <a:srgbClr val="D4D4D4"/>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vida</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raise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"El valor de vida debe ser un número entero."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establecerAtaque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ataque</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"""Establece el ataque del personaje. </a:t>
            </a:r>
            <a:r>
              <a:rPr lang="es" sz="1050">
                <a:solidFill>
                  <a:srgbClr val="CE9178"/>
                </a:solidFill>
                <a:latin typeface="Source Code Pro"/>
                <a:ea typeface="Source Code Pro"/>
                <a:cs typeface="Source Code Pro"/>
                <a:sym typeface="Source Code Pro"/>
              </a:rPr>
              <a:t>Retorna ValueError si no recibe un número entero.</a:t>
            </a:r>
            <a:r>
              <a:rPr lang="es" sz="1050">
                <a:solidFill>
                  <a:srgbClr val="CE9178"/>
                </a:solidFill>
                <a:latin typeface="Source Code Pro"/>
                <a:ea typeface="Source Code Pro"/>
                <a:cs typeface="Source Code Pro"/>
                <a:sym typeface="Source Code Pro"/>
              </a:rPr>
              <a:t>"""</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isinstance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ataque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ataque</a:t>
            </a:r>
            <a:r>
              <a:rPr lang="es" sz="1050">
                <a:solidFill>
                  <a:srgbClr val="D4D4D4"/>
                </a:solidFill>
                <a:latin typeface="Source Code Pro"/>
                <a:ea typeface="Source Code Pro"/>
                <a:cs typeface="Source Code Pro"/>
                <a:sym typeface="Source Code Pro"/>
              </a:rPr>
              <a:t>&gt;=</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MIN_ATAQUE</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and</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ataque</a:t>
            </a:r>
            <a:r>
              <a:rPr lang="es" sz="1050">
                <a:solidFill>
                  <a:srgbClr val="D4D4D4"/>
                </a:solidFill>
                <a:latin typeface="Source Code Pro"/>
                <a:ea typeface="Source Code Pro"/>
                <a:cs typeface="Source Code Pro"/>
                <a:sym typeface="Source Code Pro"/>
              </a:rPr>
              <a:t>&lt;=</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MAX_ATAQUE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__ataque</a:t>
            </a:r>
            <a:r>
              <a:rPr lang="es" sz="1050">
                <a:solidFill>
                  <a:srgbClr val="D4D4D4"/>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ataque</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raise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"El valor de ataque debe ser un número entero positivo."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850">
              <a:solidFill>
                <a:srgbClr val="CCCCCC"/>
              </a:solidFill>
              <a:latin typeface="Source Code Pro"/>
              <a:ea typeface="Source Code Pro"/>
              <a:cs typeface="Source Code Pro"/>
              <a:sym typeface="Source Code Pro"/>
            </a:endParaRPr>
          </a:p>
        </p:txBody>
      </p:sp>
      <p:sp>
        <p:nvSpPr>
          <p:cNvPr id="189" name="Google Shape;189;p28"/>
          <p:cNvSpPr/>
          <p:nvPr/>
        </p:nvSpPr>
        <p:spPr>
          <a:xfrm>
            <a:off x="34625" y="868724"/>
            <a:ext cx="2250000" cy="17874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latin typeface="Open Sans"/>
                <a:ea typeface="Open Sans"/>
                <a:cs typeface="Open Sans"/>
                <a:sym typeface="Open Sans"/>
              </a:rPr>
              <a:t>&lt;&lt;atributos de clase&gt;&gt;</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max_vida, max_ataque, max_defensa, min_vida, min_ataque, min_defensa: int</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&lt;&lt;atributos de instancia&gt;&gt;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nombre : String</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vida: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ataque: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defensa: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arma: Arma</a:t>
            </a:r>
            <a:endParaRPr sz="1000">
              <a:latin typeface="Open Sans"/>
              <a:ea typeface="Open Sans"/>
              <a:cs typeface="Open Sans"/>
              <a:sym typeface="Open Sans"/>
            </a:endParaRPr>
          </a:p>
        </p:txBody>
      </p:sp>
      <p:sp>
        <p:nvSpPr>
          <p:cNvPr id="190" name="Google Shape;190;p28"/>
          <p:cNvSpPr/>
          <p:nvPr/>
        </p:nvSpPr>
        <p:spPr>
          <a:xfrm>
            <a:off x="34625" y="2656125"/>
            <a:ext cx="2250000" cy="2188500"/>
          </a:xfrm>
          <a:prstGeom prst="rect">
            <a:avLst/>
          </a:prstGeom>
          <a:solidFill>
            <a:srgbClr val="FFF2CC"/>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000">
                <a:latin typeface="Open Sans"/>
                <a:ea typeface="Open Sans"/>
                <a:cs typeface="Open Sans"/>
                <a:sym typeface="Open Sans"/>
              </a:rPr>
              <a:t>&lt;&lt;constructor&gt;&gt;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Personaje (nombre: string, ataque: entero, defensa: entero)</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&lt;&lt;consultas&gt;&gt;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estaVivo(): boolean</a:t>
            </a:r>
            <a:endParaRPr b="1" sz="8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&lt;&lt;comandos&gt;&gt;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atacar(otroPersonaje: Personaje)</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recibirAtaque(valorAtaque: entero)</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 abrirCaja(caja: CajaSorpresa)</a:t>
            </a:r>
            <a:endParaRPr b="1" sz="1000">
              <a:latin typeface="Open Sans"/>
              <a:ea typeface="Open Sans"/>
              <a:cs typeface="Open Sans"/>
              <a:sym typeface="Open Sans"/>
            </a:endParaRPr>
          </a:p>
        </p:txBody>
      </p:sp>
      <p:sp>
        <p:nvSpPr>
          <p:cNvPr id="191" name="Google Shape;191;p28"/>
          <p:cNvSpPr/>
          <p:nvPr/>
        </p:nvSpPr>
        <p:spPr>
          <a:xfrm>
            <a:off x="34625" y="614025"/>
            <a:ext cx="2250000" cy="2547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Open Sans"/>
                <a:ea typeface="Open Sans"/>
                <a:cs typeface="Open Sans"/>
                <a:sym typeface="Open Sans"/>
              </a:rPr>
              <a:t>Personaje</a:t>
            </a:r>
            <a:endParaRPr b="1" sz="10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263225" y="0"/>
            <a:ext cx="8520600" cy="59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197" name="Google Shape;197;p29"/>
          <p:cNvSpPr txBox="1"/>
          <p:nvPr>
            <p:ph idx="1" type="body"/>
          </p:nvPr>
        </p:nvSpPr>
        <p:spPr>
          <a:xfrm>
            <a:off x="2284625" y="591425"/>
            <a:ext cx="6858900" cy="45522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establecerDefensa</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defensa</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"""Establece la defensa del personaje. Retorna ValueError si no recibe un número entero."""</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isinstance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defensa</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defensa</a:t>
            </a:r>
            <a:r>
              <a:rPr lang="es" sz="1050">
                <a:solidFill>
                  <a:srgbClr val="D4D4D4"/>
                </a:solidFill>
                <a:latin typeface="Source Code Pro"/>
                <a:ea typeface="Source Code Pro"/>
                <a:cs typeface="Source Code Pro"/>
                <a:sym typeface="Source Code Pro"/>
              </a:rPr>
              <a:t>&gt;=</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MIN_DEFENSA</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and</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defensa</a:t>
            </a:r>
            <a:r>
              <a:rPr lang="es" sz="1050">
                <a:solidFill>
                  <a:srgbClr val="D4D4D4"/>
                </a:solidFill>
                <a:latin typeface="Source Code Pro"/>
                <a:ea typeface="Source Code Pro"/>
                <a:cs typeface="Source Code Pro"/>
                <a:sym typeface="Source Code Pro"/>
              </a:rPr>
              <a:t>&lt;=</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MAX_DEFENSA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__defensa</a:t>
            </a:r>
            <a:r>
              <a:rPr lang="es" sz="1050">
                <a:solidFill>
                  <a:srgbClr val="D4D4D4"/>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defensa</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raise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"El valor de defensa debe ser un número entero positivo."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establecerArma</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arma</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Arma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"""Establece el arma del personaje. Retorna ValueError si no recibe un arma."""</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isinstance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arma</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Arma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__arma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arma</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raise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"El arma debe ser un objeto de la clase Arma."</a:t>
            </a:r>
            <a:r>
              <a:rPr lang="es" sz="1050">
                <a:solidFill>
                  <a:srgbClr val="CCCCCC"/>
                </a:solidFill>
                <a:latin typeface="Source Code Pro"/>
                <a:ea typeface="Source Code Pro"/>
                <a:cs typeface="Source Code Pro"/>
                <a:sym typeface="Source Code Pro"/>
              </a:rPr>
              <a:t>)</a:t>
            </a:r>
            <a:endParaRPr sz="1050">
              <a:solidFill>
                <a:srgbClr val="569CD6"/>
              </a:solidFill>
              <a:latin typeface="Source Code Pro"/>
              <a:ea typeface="Source Code Pro"/>
              <a:cs typeface="Source Code Pro"/>
              <a:sym typeface="Source Code Pro"/>
            </a:endParaRPr>
          </a:p>
        </p:txBody>
      </p:sp>
      <p:sp>
        <p:nvSpPr>
          <p:cNvPr id="198" name="Google Shape;198;p29"/>
          <p:cNvSpPr/>
          <p:nvPr/>
        </p:nvSpPr>
        <p:spPr>
          <a:xfrm>
            <a:off x="34625" y="868724"/>
            <a:ext cx="2250000" cy="17874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latin typeface="Open Sans"/>
                <a:ea typeface="Open Sans"/>
                <a:cs typeface="Open Sans"/>
                <a:sym typeface="Open Sans"/>
              </a:rPr>
              <a:t>&lt;&lt;atributos de clase&gt;&gt;</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max_vida, max_ataque, max_defensa, min_vida, min_ataque, min_defensa: int</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&lt;&lt;atributos de instancia&gt;&gt;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nombre : String</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vida: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ataque: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defensa: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arma: Arma</a:t>
            </a:r>
            <a:endParaRPr sz="1000">
              <a:latin typeface="Open Sans"/>
              <a:ea typeface="Open Sans"/>
              <a:cs typeface="Open Sans"/>
              <a:sym typeface="Open Sans"/>
            </a:endParaRPr>
          </a:p>
        </p:txBody>
      </p:sp>
      <p:sp>
        <p:nvSpPr>
          <p:cNvPr id="199" name="Google Shape;199;p29"/>
          <p:cNvSpPr/>
          <p:nvPr/>
        </p:nvSpPr>
        <p:spPr>
          <a:xfrm>
            <a:off x="34625" y="2656125"/>
            <a:ext cx="2250000" cy="2188500"/>
          </a:xfrm>
          <a:prstGeom prst="rect">
            <a:avLst/>
          </a:prstGeom>
          <a:solidFill>
            <a:srgbClr val="FFF2CC"/>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000">
                <a:latin typeface="Open Sans"/>
                <a:ea typeface="Open Sans"/>
                <a:cs typeface="Open Sans"/>
                <a:sym typeface="Open Sans"/>
              </a:rPr>
              <a:t>&lt;&lt;constructor&gt;&gt;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Personaje (nombre: string, ataque: entero, defensa: entero)</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&lt;&lt;consultas&gt;&gt;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estaVivo(): boolean</a:t>
            </a:r>
            <a:endParaRPr b="1" sz="8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&lt;&lt;comandos&gt;&gt;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atacar(otroPersonaje: Personaje)</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recibirAtaque(valorAtaque: entero)</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 abrirCaja(caja: CajaSorpresa)</a:t>
            </a:r>
            <a:endParaRPr b="1" sz="1000">
              <a:latin typeface="Open Sans"/>
              <a:ea typeface="Open Sans"/>
              <a:cs typeface="Open Sans"/>
              <a:sym typeface="Open Sans"/>
            </a:endParaRPr>
          </a:p>
        </p:txBody>
      </p:sp>
      <p:sp>
        <p:nvSpPr>
          <p:cNvPr id="200" name="Google Shape;200;p29"/>
          <p:cNvSpPr/>
          <p:nvPr/>
        </p:nvSpPr>
        <p:spPr>
          <a:xfrm>
            <a:off x="34625" y="614025"/>
            <a:ext cx="2250000" cy="2547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Open Sans"/>
                <a:ea typeface="Open Sans"/>
                <a:cs typeface="Open Sans"/>
                <a:sym typeface="Open Sans"/>
              </a:rPr>
              <a:t>Personaje</a:t>
            </a:r>
            <a:endParaRPr b="1" sz="10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263225" y="0"/>
            <a:ext cx="8520600" cy="59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206" name="Google Shape;206;p30"/>
          <p:cNvSpPr txBox="1"/>
          <p:nvPr>
            <p:ph idx="1" type="body"/>
          </p:nvPr>
        </p:nvSpPr>
        <p:spPr>
          <a:xfrm>
            <a:off x="63650" y="591425"/>
            <a:ext cx="9079500" cy="45522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#comandos</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atacar</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otro_personaje</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Personaje</a:t>
            </a:r>
            <a:r>
              <a:rPr lang="es" sz="1050">
                <a:solidFill>
                  <a:srgbClr val="CE9178"/>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E9178"/>
                </a:solidFill>
                <a:latin typeface="Source Code Pro"/>
                <a:ea typeface="Source Code Pro"/>
                <a:cs typeface="Source Code Pro"/>
                <a:sym typeface="Source Code Pro"/>
              </a:rPr>
              <a:t>        Ataca a otro personaje.</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E9178"/>
                </a:solidFill>
                <a:latin typeface="Source Code Pro"/>
                <a:ea typeface="Source Code Pro"/>
                <a:cs typeface="Source Code Pro"/>
                <a:sym typeface="Source Code Pro"/>
              </a:rPr>
              <a:t>        Requiere que otro_personaje esté ligado a un objeto Personaje (no sea None), sino r</a:t>
            </a:r>
            <a:r>
              <a:rPr lang="es" sz="1050">
                <a:solidFill>
                  <a:srgbClr val="CE9178"/>
                </a:solidFill>
                <a:latin typeface="Source Code Pro"/>
                <a:ea typeface="Source Code Pro"/>
                <a:cs typeface="Source Code Pro"/>
                <a:sym typeface="Source Code Pro"/>
              </a:rPr>
              <a:t>etorna ValueError.</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E9178"/>
                </a:solidFill>
                <a:latin typeface="Source Code Pro"/>
                <a:ea typeface="Source Code Pro"/>
                <a:cs typeface="Source Code Pro"/>
                <a:sym typeface="Source Code Pro"/>
              </a:rPr>
              <a:t>        """</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isinstance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otro_personaje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estaVivo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__arma</a:t>
            </a:r>
            <a:r>
              <a:rPr lang="es" sz="1050">
                <a:solidFill>
                  <a:srgbClr val="D4D4D4"/>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None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Si el personaje tiene un arma, se suma el daño del arma al ataque</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otro_personaje</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recibirAtaque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__ataque</a:t>
            </a:r>
            <a:r>
              <a:rPr lang="es" sz="1050">
                <a:solidFill>
                  <a:srgbClr val="D4D4D4"/>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__arma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obtenerDanio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otro_personaje</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recibirAtaque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__ataque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raise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"El personaje a atacar debe ser un objeto de la clase Personaje."</a:t>
            </a:r>
            <a:r>
              <a:rPr lang="es" sz="1050">
                <a:solidFill>
                  <a:srgbClr val="CCCCCC"/>
                </a:solidFill>
                <a:latin typeface="Source Code Pro"/>
                <a:ea typeface="Source Code Pro"/>
                <a:cs typeface="Source Code Pro"/>
                <a:sym typeface="Source Code Pro"/>
              </a:rPr>
              <a:t>)</a:t>
            </a:r>
            <a:endParaRPr sz="1050">
              <a:solidFill>
                <a:srgbClr val="6A9955"/>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263225" y="0"/>
            <a:ext cx="8520600" cy="59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212" name="Google Shape;212;p31"/>
          <p:cNvSpPr txBox="1"/>
          <p:nvPr>
            <p:ph idx="1" type="body"/>
          </p:nvPr>
        </p:nvSpPr>
        <p:spPr>
          <a:xfrm>
            <a:off x="63650" y="591425"/>
            <a:ext cx="9079500" cy="45522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recibirAtaque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valorAtaque</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"""Recibe un ataque y ajusta la vida del personaje. </a:t>
            </a:r>
            <a:r>
              <a:rPr lang="es" sz="1050">
                <a:solidFill>
                  <a:srgbClr val="CE9178"/>
                </a:solidFill>
                <a:latin typeface="Source Code Pro"/>
                <a:ea typeface="Source Code Pro"/>
                <a:cs typeface="Source Code Pro"/>
                <a:sym typeface="Source Code Pro"/>
              </a:rPr>
              <a:t>Retorna ValueError si no recibe un número entero.</a:t>
            </a:r>
            <a:r>
              <a:rPr lang="es" sz="1050">
                <a:solidFill>
                  <a:srgbClr val="CE9178"/>
                </a:solidFill>
                <a:latin typeface="Source Code Pro"/>
                <a:ea typeface="Source Code Pro"/>
                <a:cs typeface="Source Code Pro"/>
                <a:sym typeface="Source Code Pro"/>
              </a:rPr>
              <a:t>"""</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isinstance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valorAtaque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MIN_ATAQUE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&lt;=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valorAtaque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&lt;=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MAX_ATAQUE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estaVivo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__defensa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&lt;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valorAtaque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Si la defensa del personaje es menor al ataque recibido,</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se resta la diferencia a la vida del personaje</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__vida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valorAtaque</a:t>
            </a:r>
            <a:r>
              <a:rPr lang="es" sz="1050">
                <a:solidFill>
                  <a:srgbClr val="D4D4D4"/>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__defensa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raise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"El valor de ataque debe ser un número entero positivo."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Repaso relaciones de </a:t>
            </a:r>
            <a:r>
              <a:rPr lang="es"/>
              <a:t>asociación</a:t>
            </a:r>
            <a:endParaRPr/>
          </a:p>
        </p:txBody>
      </p:sp>
      <p:sp>
        <p:nvSpPr>
          <p:cNvPr id="73" name="Google Shape;73;p14"/>
          <p:cNvSpPr txBox="1"/>
          <p:nvPr>
            <p:ph idx="1" type="body"/>
          </p:nvPr>
        </p:nvSpPr>
        <p:spPr>
          <a:xfrm>
            <a:off x="108800" y="707400"/>
            <a:ext cx="8909400" cy="4233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En la Programación Orientada a Objetos (POO), las relaciones entre clases son fundamentales para modelar sistemas. Las dos relaciones más comunes son asociación y dependencia.</a:t>
            </a:r>
            <a:endParaRPr/>
          </a:p>
          <a:p>
            <a:pPr indent="0" lvl="0" marL="0" rtl="0" algn="l">
              <a:spcBef>
                <a:spcPts val="1200"/>
              </a:spcBef>
              <a:spcAft>
                <a:spcPts val="0"/>
              </a:spcAft>
              <a:buNone/>
            </a:pPr>
            <a:r>
              <a:rPr b="1" lang="es" u="sng"/>
              <a:t>Asociación</a:t>
            </a:r>
            <a:endParaRPr b="1" u="sng"/>
          </a:p>
          <a:p>
            <a:pPr indent="0" lvl="0" marL="0" rtl="0" algn="l">
              <a:spcBef>
                <a:spcPts val="1200"/>
              </a:spcBef>
              <a:spcAft>
                <a:spcPts val="0"/>
              </a:spcAft>
              <a:buNone/>
            </a:pPr>
            <a:r>
              <a:rPr lang="es"/>
              <a:t>indica que dos clases están relacionadas de forma continua y una clase "tiene" una referencia a la otra. Esto significa que los objetos de una clase contienen o utilizan objetos de otra clase. La asociación puede ser de uno a uno o uno a muchos.</a:t>
            </a:r>
            <a:endParaRPr/>
          </a:p>
          <a:p>
            <a:pPr indent="0" lvl="0" marL="0" rtl="0" algn="l">
              <a:spcBef>
                <a:spcPts val="1200"/>
              </a:spcBef>
              <a:spcAft>
                <a:spcPts val="0"/>
              </a:spcAft>
              <a:buNone/>
            </a:pPr>
            <a:r>
              <a:rPr b="1" lang="es"/>
              <a:t>características</a:t>
            </a:r>
            <a:r>
              <a:rPr lang="es"/>
              <a:t>: </a:t>
            </a:r>
            <a:endParaRPr/>
          </a:p>
          <a:p>
            <a:pPr indent="-342900" lvl="0" marL="457200" rtl="0" algn="l">
              <a:spcBef>
                <a:spcPts val="1200"/>
              </a:spcBef>
              <a:spcAft>
                <a:spcPts val="0"/>
              </a:spcAft>
              <a:buSzPts val="1800"/>
              <a:buChar char="●"/>
            </a:pPr>
            <a:r>
              <a:rPr b="1" lang="es"/>
              <a:t>Duración prolongada</a:t>
            </a:r>
            <a:r>
              <a:rPr lang="es"/>
              <a:t>: El objeto "asociado" puede existir durante toda la vida del objeto principal.</a:t>
            </a:r>
            <a:endParaRPr/>
          </a:p>
          <a:p>
            <a:pPr indent="-342900" lvl="0" marL="457200" rtl="0" algn="l">
              <a:spcBef>
                <a:spcPts val="0"/>
              </a:spcBef>
              <a:spcAft>
                <a:spcPts val="0"/>
              </a:spcAft>
              <a:buSzPts val="1800"/>
              <a:buChar char="●"/>
            </a:pPr>
            <a:r>
              <a:rPr b="1" lang="es"/>
              <a:t>Referencias directas</a:t>
            </a:r>
            <a:r>
              <a:rPr lang="es"/>
              <a:t>: Un objeto "tiene" una referencia a otro objeto en forma de atributo.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263225" y="0"/>
            <a:ext cx="8520600" cy="59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218" name="Google Shape;218;p32"/>
          <p:cNvSpPr txBox="1"/>
          <p:nvPr>
            <p:ph idx="1" type="body"/>
          </p:nvPr>
        </p:nvSpPr>
        <p:spPr>
          <a:xfrm>
            <a:off x="63650" y="591425"/>
            <a:ext cx="9079500" cy="45522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abrirCaja</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CajaSorpresa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"""Abre una caja sorpresa y ajusta los atributos del personaje."""</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isinstance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caja</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CajaSorpresa</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and</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estaVivo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obtenerCaracteristica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Caracteristica</a:t>
            </a:r>
            <a:r>
              <a:rPr lang="es" sz="1050">
                <a:solidFill>
                  <a:srgbClr val="CCCCCC"/>
                </a:solidFill>
                <a:latin typeface="Source Code Pro"/>
                <a:ea typeface="Source Code Pro"/>
                <a:cs typeface="Source Code Pro"/>
                <a:sym typeface="Source Code Pro"/>
              </a:rPr>
              <a:t>.</a:t>
            </a:r>
            <a:r>
              <a:rPr lang="es" sz="1050">
                <a:solidFill>
                  <a:srgbClr val="4FC1FF"/>
                </a:solidFill>
                <a:latin typeface="Source Code Pro"/>
                <a:ea typeface="Source Code Pro"/>
                <a:cs typeface="Source Code Pro"/>
                <a:sym typeface="Source Code Pro"/>
              </a:rPr>
              <a:t>VIDA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__vida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obtenerValor</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&gt;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MAX_VIDA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__vida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MAX_VIDA</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__vida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obtenerValor</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obtenerCaracteristica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Caracteristica</a:t>
            </a:r>
            <a:r>
              <a:rPr lang="es" sz="1050">
                <a:solidFill>
                  <a:srgbClr val="CCCCCC"/>
                </a:solidFill>
                <a:latin typeface="Source Code Pro"/>
                <a:ea typeface="Source Code Pro"/>
                <a:cs typeface="Source Code Pro"/>
                <a:sym typeface="Source Code Pro"/>
              </a:rPr>
              <a:t>.</a:t>
            </a:r>
            <a:r>
              <a:rPr lang="es" sz="1050">
                <a:solidFill>
                  <a:srgbClr val="4FC1FF"/>
                </a:solidFill>
                <a:latin typeface="Source Code Pro"/>
                <a:ea typeface="Source Code Pro"/>
                <a:cs typeface="Source Code Pro"/>
                <a:sym typeface="Source Code Pro"/>
              </a:rPr>
              <a:t>ATAQUE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__ataque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obtenerValor</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&gt;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MAX_ATAQUE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__ataque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MAX_ATAQUE</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__ataque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obtenerValor</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obtenerCaracteristica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Caracteristica</a:t>
            </a:r>
            <a:r>
              <a:rPr lang="es" sz="1050">
                <a:solidFill>
                  <a:srgbClr val="CCCCCC"/>
                </a:solidFill>
                <a:latin typeface="Source Code Pro"/>
                <a:ea typeface="Source Code Pro"/>
                <a:cs typeface="Source Code Pro"/>
                <a:sym typeface="Source Code Pro"/>
              </a:rPr>
              <a:t>.</a:t>
            </a:r>
            <a:r>
              <a:rPr lang="es" sz="1050">
                <a:solidFill>
                  <a:srgbClr val="4FC1FF"/>
                </a:solidFill>
                <a:latin typeface="Source Code Pro"/>
                <a:ea typeface="Source Code Pro"/>
                <a:cs typeface="Source Code Pro"/>
                <a:sym typeface="Source Code Pro"/>
              </a:rPr>
              <a:t>DEFENSA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__defensa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obtenerValor</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&gt;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MAX_DEFENSA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__defensa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Personaje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MAX_DEFENSA</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__defensa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obtenerValor</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57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Relación de dependencia</a:t>
            </a:r>
            <a:endParaRPr/>
          </a:p>
        </p:txBody>
      </p:sp>
      <p:sp>
        <p:nvSpPr>
          <p:cNvPr id="224" name="Google Shape;224;p33"/>
          <p:cNvSpPr txBox="1"/>
          <p:nvPr>
            <p:ph idx="1" type="body"/>
          </p:nvPr>
        </p:nvSpPr>
        <p:spPr>
          <a:xfrm>
            <a:off x="4286600" y="3821250"/>
            <a:ext cx="4545600" cy="122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Entre Personaje y Arma existe una relación de asociación.</a:t>
            </a:r>
            <a:endParaRPr/>
          </a:p>
          <a:p>
            <a:pPr indent="0" lvl="0" marL="0" rtl="0" algn="l">
              <a:spcBef>
                <a:spcPts val="1200"/>
              </a:spcBef>
              <a:spcAft>
                <a:spcPts val="1200"/>
              </a:spcAft>
              <a:buNone/>
            </a:pPr>
            <a:r>
              <a:rPr lang="es"/>
              <a:t>Personaje </a:t>
            </a:r>
            <a:r>
              <a:rPr b="1" lang="es"/>
              <a:t>TieneUn </a:t>
            </a:r>
            <a:r>
              <a:rPr lang="es"/>
              <a:t>Arma</a:t>
            </a:r>
            <a:endParaRPr/>
          </a:p>
        </p:txBody>
      </p:sp>
      <p:sp>
        <p:nvSpPr>
          <p:cNvPr id="225" name="Google Shape;225;p33"/>
          <p:cNvSpPr/>
          <p:nvPr/>
        </p:nvSpPr>
        <p:spPr>
          <a:xfrm>
            <a:off x="263225" y="846175"/>
            <a:ext cx="3946200" cy="17904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300">
                <a:latin typeface="Open Sans"/>
                <a:ea typeface="Open Sans"/>
                <a:cs typeface="Open Sans"/>
                <a:sym typeface="Open Sans"/>
              </a:rPr>
              <a:t>&lt;&lt;atributos de clase&gt;&gt;</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max_vida, max_ataque, max_defensa, min_vida, min_ataque, min_defensa: int</a:t>
            </a:r>
            <a:endParaRPr sz="13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&lt;&lt;atributos de instancia&gt;&gt;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nombre : String</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vida: entero</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ataque: entero</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defensa: entero</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a:t>
            </a:r>
            <a:r>
              <a:rPr b="1" lang="es" sz="1300">
                <a:solidFill>
                  <a:srgbClr val="0000FF"/>
                </a:solidFill>
                <a:latin typeface="Open Sans"/>
                <a:ea typeface="Open Sans"/>
                <a:cs typeface="Open Sans"/>
                <a:sym typeface="Open Sans"/>
              </a:rPr>
              <a:t>arma: Arma</a:t>
            </a:r>
            <a:endParaRPr b="1" sz="1300">
              <a:solidFill>
                <a:srgbClr val="0000FF"/>
              </a:solidFill>
              <a:latin typeface="Open Sans"/>
              <a:ea typeface="Open Sans"/>
              <a:cs typeface="Open Sans"/>
              <a:sym typeface="Open Sans"/>
            </a:endParaRPr>
          </a:p>
        </p:txBody>
      </p:sp>
      <p:sp>
        <p:nvSpPr>
          <p:cNvPr id="226" name="Google Shape;226;p33"/>
          <p:cNvSpPr/>
          <p:nvPr/>
        </p:nvSpPr>
        <p:spPr>
          <a:xfrm>
            <a:off x="263225" y="2636475"/>
            <a:ext cx="3946200" cy="2163300"/>
          </a:xfrm>
          <a:prstGeom prst="rect">
            <a:avLst/>
          </a:prstGeom>
          <a:solidFill>
            <a:srgbClr val="FFF2CC"/>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300">
                <a:latin typeface="Open Sans"/>
                <a:ea typeface="Open Sans"/>
                <a:cs typeface="Open Sans"/>
                <a:sym typeface="Open Sans"/>
              </a:rPr>
              <a:t>&lt;&lt;constructor&gt;&gt;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Personaje (nombre: string, ataque: entero, defensa: entero)</a:t>
            </a:r>
            <a:endParaRPr sz="13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&lt;&lt;consultas&gt;&gt;</a:t>
            </a:r>
            <a:endParaRPr b="1" sz="1300">
              <a:latin typeface="Open Sans"/>
              <a:ea typeface="Open Sans"/>
              <a:cs typeface="Open Sans"/>
              <a:sym typeface="Open Sans"/>
            </a:endParaRPr>
          </a:p>
          <a:p>
            <a:pPr indent="0" lvl="0" marL="0" rtl="0" algn="l">
              <a:spcBef>
                <a:spcPts val="0"/>
              </a:spcBef>
              <a:spcAft>
                <a:spcPts val="0"/>
              </a:spcAft>
              <a:buNone/>
            </a:pPr>
            <a:r>
              <a:t/>
            </a:r>
            <a:endParaRPr b="1" sz="11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&lt;&lt;comandos&gt;&gt;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atacar(otroPersonaje: Personaje)</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recibirAtaque(valorAtaque: entero)</a:t>
            </a:r>
            <a:endParaRPr sz="13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 </a:t>
            </a:r>
            <a:r>
              <a:rPr lang="es" sz="1300">
                <a:latin typeface="Open Sans"/>
                <a:ea typeface="Open Sans"/>
                <a:cs typeface="Open Sans"/>
                <a:sym typeface="Open Sans"/>
              </a:rPr>
              <a:t>abrirCaja(caja: CajaSorpresa)</a:t>
            </a:r>
            <a:endParaRPr sz="1300">
              <a:latin typeface="Open Sans"/>
              <a:ea typeface="Open Sans"/>
              <a:cs typeface="Open Sans"/>
              <a:sym typeface="Open Sans"/>
            </a:endParaRPr>
          </a:p>
        </p:txBody>
      </p:sp>
      <p:sp>
        <p:nvSpPr>
          <p:cNvPr id="227" name="Google Shape;227;p33"/>
          <p:cNvSpPr/>
          <p:nvPr/>
        </p:nvSpPr>
        <p:spPr>
          <a:xfrm>
            <a:off x="263225" y="591425"/>
            <a:ext cx="3946200" cy="2547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300">
                <a:latin typeface="Open Sans"/>
                <a:ea typeface="Open Sans"/>
                <a:cs typeface="Open Sans"/>
                <a:sym typeface="Open Sans"/>
              </a:rPr>
              <a:t>Personaje</a:t>
            </a:r>
            <a:endParaRPr b="1" sz="1300">
              <a:latin typeface="Open Sans"/>
              <a:ea typeface="Open Sans"/>
              <a:cs typeface="Open Sans"/>
              <a:sym typeface="Open Sans"/>
            </a:endParaRPr>
          </a:p>
        </p:txBody>
      </p:sp>
      <p:sp>
        <p:nvSpPr>
          <p:cNvPr id="228" name="Google Shape;228;p33"/>
          <p:cNvSpPr/>
          <p:nvPr/>
        </p:nvSpPr>
        <p:spPr>
          <a:xfrm>
            <a:off x="5429175" y="846175"/>
            <a:ext cx="2468700" cy="9411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300">
                <a:latin typeface="Open Sans"/>
                <a:ea typeface="Open Sans"/>
                <a:cs typeface="Open Sans"/>
                <a:sym typeface="Open Sans"/>
              </a:rPr>
              <a:t>&lt;&lt;atributos de instancia&gt;&gt;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nombre : String</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danio: entero</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tipo: entero</a:t>
            </a:r>
            <a:endParaRPr sz="1300">
              <a:latin typeface="Open Sans"/>
              <a:ea typeface="Open Sans"/>
              <a:cs typeface="Open Sans"/>
              <a:sym typeface="Open Sans"/>
            </a:endParaRPr>
          </a:p>
        </p:txBody>
      </p:sp>
      <p:sp>
        <p:nvSpPr>
          <p:cNvPr id="229" name="Google Shape;229;p33"/>
          <p:cNvSpPr/>
          <p:nvPr/>
        </p:nvSpPr>
        <p:spPr>
          <a:xfrm>
            <a:off x="5429175" y="1787200"/>
            <a:ext cx="2468700" cy="1963200"/>
          </a:xfrm>
          <a:prstGeom prst="rect">
            <a:avLst/>
          </a:prstGeom>
          <a:solidFill>
            <a:srgbClr val="FFF2CC"/>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300">
                <a:latin typeface="Open Sans"/>
                <a:ea typeface="Open Sans"/>
                <a:cs typeface="Open Sans"/>
                <a:sym typeface="Open Sans"/>
              </a:rPr>
              <a:t>&lt;&lt;constructor&gt;&gt;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Arma(nombre: string, tipo: string, danio: entero)</a:t>
            </a:r>
            <a:endParaRPr sz="1300">
              <a:latin typeface="Open Sans"/>
              <a:ea typeface="Open Sans"/>
              <a:cs typeface="Open Sans"/>
              <a:sym typeface="Open Sans"/>
            </a:endParaRPr>
          </a:p>
          <a:p>
            <a:pPr indent="0" lvl="0" marL="0" rtl="0" algn="l">
              <a:spcBef>
                <a:spcPts val="0"/>
              </a:spcBef>
              <a:spcAft>
                <a:spcPts val="0"/>
              </a:spcAft>
              <a:buNone/>
            </a:pPr>
            <a:r>
              <a:rPr b="1" lang="es" sz="1300">
                <a:latin typeface="Open Sans"/>
                <a:ea typeface="Open Sans"/>
                <a:cs typeface="Open Sans"/>
                <a:sym typeface="Open Sans"/>
              </a:rPr>
              <a:t>&lt;&lt;consultas&gt;&gt;</a:t>
            </a:r>
            <a:endParaRPr b="1"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obtenerNombre(): string</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obtenerTipo(): string</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obtenerDanio(): entero</a:t>
            </a:r>
            <a:endParaRPr sz="1300">
              <a:latin typeface="Open Sans"/>
              <a:ea typeface="Open Sans"/>
              <a:cs typeface="Open Sans"/>
              <a:sym typeface="Open Sans"/>
            </a:endParaRPr>
          </a:p>
          <a:p>
            <a:pPr indent="0" lvl="0" marL="0" rtl="0" algn="l">
              <a:spcBef>
                <a:spcPts val="0"/>
              </a:spcBef>
              <a:spcAft>
                <a:spcPts val="0"/>
              </a:spcAft>
              <a:buNone/>
            </a:pPr>
            <a:r>
              <a:rPr lang="es" sz="1300">
                <a:latin typeface="Open Sans"/>
                <a:ea typeface="Open Sans"/>
                <a:cs typeface="Open Sans"/>
                <a:sym typeface="Open Sans"/>
              </a:rPr>
              <a:t>+ toString(): string</a:t>
            </a:r>
            <a:endParaRPr sz="1300">
              <a:latin typeface="Open Sans"/>
              <a:ea typeface="Open Sans"/>
              <a:cs typeface="Open Sans"/>
              <a:sym typeface="Open Sans"/>
            </a:endParaRPr>
          </a:p>
        </p:txBody>
      </p:sp>
      <p:sp>
        <p:nvSpPr>
          <p:cNvPr id="230" name="Google Shape;230;p33"/>
          <p:cNvSpPr/>
          <p:nvPr/>
        </p:nvSpPr>
        <p:spPr>
          <a:xfrm>
            <a:off x="5429175" y="591425"/>
            <a:ext cx="2468700" cy="2547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300">
                <a:latin typeface="Open Sans"/>
                <a:ea typeface="Open Sans"/>
                <a:cs typeface="Open Sans"/>
                <a:sym typeface="Open Sans"/>
              </a:rPr>
              <a:t>Arma</a:t>
            </a:r>
            <a:endParaRPr b="1" sz="13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263225" y="0"/>
            <a:ext cx="8520600" cy="59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236" name="Google Shape;236;p34"/>
          <p:cNvSpPr txBox="1"/>
          <p:nvPr>
            <p:ph idx="1" type="body"/>
          </p:nvPr>
        </p:nvSpPr>
        <p:spPr>
          <a:xfrm>
            <a:off x="2606450" y="591425"/>
            <a:ext cx="6537300" cy="4552200"/>
          </a:xfrm>
          <a:prstGeom prst="rect">
            <a:avLst/>
          </a:prstGeom>
          <a:solidFill>
            <a:srgbClr val="000000"/>
          </a:solidFill>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Arma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__init__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str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tipo</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str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danio</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not</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isinstance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str</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isspace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raise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"El nombre debe ser un string válido."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not</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isinstance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tipo</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str</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tipo</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tipo</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isspace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raise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"El tipo debe ser un string válido."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not</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isinstance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danio</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danio</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&lt;</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0</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raise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"El daño debe ser un número entero positivo."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__nombre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__tipo</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tipo</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__danio</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danio</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obtenerNombre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__nombre</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obtenerTipo</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__tipo</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obtenerDanio</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__danio</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__str__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f</a:t>
            </a:r>
            <a:r>
              <a:rPr lang="es" sz="1050">
                <a:solidFill>
                  <a:srgbClr val="CE9178"/>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__nombre</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__tipo</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__danio</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de daño)"</a:t>
            </a:r>
            <a:endParaRPr sz="1050">
              <a:solidFill>
                <a:srgbClr val="569CD6"/>
              </a:solidFill>
              <a:latin typeface="Source Code Pro"/>
              <a:ea typeface="Source Code Pro"/>
              <a:cs typeface="Source Code Pro"/>
              <a:sym typeface="Source Code Pro"/>
            </a:endParaRPr>
          </a:p>
        </p:txBody>
      </p:sp>
      <p:sp>
        <p:nvSpPr>
          <p:cNvPr id="237" name="Google Shape;237;p34"/>
          <p:cNvSpPr/>
          <p:nvPr/>
        </p:nvSpPr>
        <p:spPr>
          <a:xfrm>
            <a:off x="34625" y="868725"/>
            <a:ext cx="2468700" cy="13560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&lt;&lt;atributos de instancia&gt;&gt;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nombre : String</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danio: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tipo: entero</a:t>
            </a:r>
            <a:endParaRPr sz="1000">
              <a:latin typeface="Open Sans"/>
              <a:ea typeface="Open Sans"/>
              <a:cs typeface="Open Sans"/>
              <a:sym typeface="Open Sans"/>
            </a:endParaRPr>
          </a:p>
        </p:txBody>
      </p:sp>
      <p:sp>
        <p:nvSpPr>
          <p:cNvPr id="238" name="Google Shape;238;p34"/>
          <p:cNvSpPr/>
          <p:nvPr/>
        </p:nvSpPr>
        <p:spPr>
          <a:xfrm>
            <a:off x="34625" y="2224725"/>
            <a:ext cx="2468700" cy="2188500"/>
          </a:xfrm>
          <a:prstGeom prst="rect">
            <a:avLst/>
          </a:prstGeom>
          <a:solidFill>
            <a:srgbClr val="FFF2CC"/>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000">
                <a:latin typeface="Open Sans"/>
                <a:ea typeface="Open Sans"/>
                <a:cs typeface="Open Sans"/>
                <a:sym typeface="Open Sans"/>
              </a:rPr>
              <a:t>&lt;&lt;constructor&gt;&gt;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Arma(nombre: string, tipo: string, danio: entero)</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&lt;&lt;consultas&gt;&gt;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obtenerNombre(): string</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obtenerTipo(): string</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obtenerDanio():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toString(): string</a:t>
            </a:r>
            <a:endParaRPr sz="1000">
              <a:latin typeface="Open Sans"/>
              <a:ea typeface="Open Sans"/>
              <a:cs typeface="Open Sans"/>
              <a:sym typeface="Open Sans"/>
            </a:endParaRPr>
          </a:p>
        </p:txBody>
      </p:sp>
      <p:sp>
        <p:nvSpPr>
          <p:cNvPr id="239" name="Google Shape;239;p34"/>
          <p:cNvSpPr/>
          <p:nvPr/>
        </p:nvSpPr>
        <p:spPr>
          <a:xfrm>
            <a:off x="34625" y="614025"/>
            <a:ext cx="2468700" cy="2547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Open Sans"/>
                <a:ea typeface="Open Sans"/>
                <a:cs typeface="Open Sans"/>
                <a:sym typeface="Open Sans"/>
              </a:rPr>
              <a:t>Arma</a:t>
            </a:r>
            <a:endParaRPr b="1" sz="10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5" name="Google Shape;245;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246" name="Google Shape;246;p35"/>
          <p:cNvGrpSpPr/>
          <p:nvPr/>
        </p:nvGrpSpPr>
        <p:grpSpPr>
          <a:xfrm>
            <a:off x="714375" y="0"/>
            <a:ext cx="7715250" cy="5143500"/>
            <a:chOff x="714375" y="0"/>
            <a:chExt cx="7715250" cy="5143500"/>
          </a:xfrm>
        </p:grpSpPr>
        <p:pic>
          <p:nvPicPr>
            <p:cNvPr id="247" name="Google Shape;247;p35"/>
            <p:cNvPicPr preferRelativeResize="0"/>
            <p:nvPr/>
          </p:nvPicPr>
          <p:blipFill>
            <a:blip r:embed="rId3">
              <a:alphaModFix/>
            </a:blip>
            <a:stretch>
              <a:fillRect/>
            </a:stretch>
          </p:blipFill>
          <p:spPr>
            <a:xfrm>
              <a:off x="714375" y="0"/>
              <a:ext cx="7715250" cy="5143500"/>
            </a:xfrm>
            <a:prstGeom prst="rect">
              <a:avLst/>
            </a:prstGeom>
            <a:noFill/>
            <a:ln>
              <a:noFill/>
            </a:ln>
          </p:spPr>
        </p:pic>
        <p:sp>
          <p:nvSpPr>
            <p:cNvPr id="248" name="Google Shape;248;p35"/>
            <p:cNvSpPr/>
            <p:nvPr/>
          </p:nvSpPr>
          <p:spPr>
            <a:xfrm>
              <a:off x="5303800" y="4741775"/>
              <a:ext cx="180300" cy="167400"/>
            </a:xfrm>
            <a:prstGeom prst="smileyFace">
              <a:avLst>
                <a:gd fmla="val 4653" name="adj"/>
              </a:avLst>
            </a:prstGeom>
            <a:solidFill>
              <a:srgbClr val="F1C232"/>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 cliente y clase proveedora</a:t>
            </a:r>
            <a:endParaRPr/>
          </a:p>
        </p:txBody>
      </p:sp>
      <p:sp>
        <p:nvSpPr>
          <p:cNvPr id="254" name="Google Shape;254;p36"/>
          <p:cNvSpPr txBox="1"/>
          <p:nvPr>
            <p:ph idx="1" type="body"/>
          </p:nvPr>
        </p:nvSpPr>
        <p:spPr>
          <a:xfrm>
            <a:off x="232800" y="707400"/>
            <a:ext cx="8678400" cy="42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Las clases Arma y CajaSorpresa </a:t>
            </a:r>
            <a:r>
              <a:rPr b="1" lang="es"/>
              <a:t>brindan servicios</a:t>
            </a:r>
            <a:r>
              <a:rPr lang="es"/>
              <a:t> que la clase Personaje </a:t>
            </a:r>
            <a:r>
              <a:rPr b="1" lang="es"/>
              <a:t>usa</a:t>
            </a:r>
            <a:r>
              <a:rPr lang="es"/>
              <a:t>. Se dice entonces que la</a:t>
            </a:r>
            <a:r>
              <a:rPr lang="es"/>
              <a:t>s clases Arma y CajaSorpresa son</a:t>
            </a:r>
            <a:r>
              <a:rPr lang="es"/>
              <a:t> </a:t>
            </a:r>
            <a:r>
              <a:rPr b="1" lang="es"/>
              <a:t>proveedoras </a:t>
            </a:r>
            <a:r>
              <a:rPr lang="es"/>
              <a:t>y la clase </a:t>
            </a:r>
            <a:r>
              <a:rPr lang="es"/>
              <a:t>Personaje </a:t>
            </a:r>
            <a:r>
              <a:rPr lang="es"/>
              <a:t>es su </a:t>
            </a:r>
            <a:r>
              <a:rPr b="1" lang="es"/>
              <a:t>cliente</a:t>
            </a:r>
            <a:r>
              <a:rPr lang="es"/>
              <a:t>.</a:t>
            </a:r>
            <a:endParaRPr/>
          </a:p>
          <a:p>
            <a:pPr indent="0" lvl="0" marL="0" rtl="0" algn="l">
              <a:spcBef>
                <a:spcPts val="1200"/>
              </a:spcBef>
              <a:spcAft>
                <a:spcPts val="0"/>
              </a:spcAft>
              <a:buNone/>
            </a:pPr>
            <a:r>
              <a:rPr lang="es"/>
              <a:t>La clase Personaje puede implementarse conociendo </a:t>
            </a:r>
            <a:r>
              <a:rPr b="1" lang="es"/>
              <a:t>qué </a:t>
            </a:r>
            <a:r>
              <a:rPr lang="es"/>
              <a:t>hacen las clases </a:t>
            </a:r>
            <a:r>
              <a:rPr lang="es"/>
              <a:t>Arma y CajaSorpresa</a:t>
            </a:r>
            <a:r>
              <a:rPr lang="es"/>
              <a:t>, pero no interesa </a:t>
            </a:r>
            <a:r>
              <a:rPr b="1" lang="es"/>
              <a:t>cómo </a:t>
            </a:r>
            <a:r>
              <a:rPr lang="es"/>
              <a:t>lo hace.</a:t>
            </a:r>
            <a:endParaRPr/>
          </a:p>
          <a:p>
            <a:pPr indent="0" lvl="0" marL="0" rtl="0" algn="l">
              <a:spcBef>
                <a:spcPts val="1200"/>
              </a:spcBef>
              <a:spcAft>
                <a:spcPts val="0"/>
              </a:spcAft>
              <a:buNone/>
            </a:pPr>
            <a:r>
              <a:rPr lang="es"/>
              <a:t>La clase Arma puede implementarse sin saber que va a ser usada por la clase Consola. (ídem para la clase CajaSorpresa)</a:t>
            </a:r>
            <a:endParaRPr/>
          </a:p>
          <a:p>
            <a:pPr indent="0" lvl="0" marL="0" rtl="0" algn="l">
              <a:spcBef>
                <a:spcPts val="1200"/>
              </a:spcBef>
              <a:spcAft>
                <a:spcPts val="0"/>
              </a:spcAft>
              <a:buNone/>
            </a:pPr>
            <a:r>
              <a:rPr lang="es"/>
              <a:t>Cada clase debe conocer los servicios que brindan sus clases proveedoras, pero no necesita conocer quienes son sus clientes. </a:t>
            </a:r>
            <a:endParaRPr/>
          </a:p>
          <a:p>
            <a:pPr indent="0" lvl="0" marL="0" rtl="0" algn="l">
              <a:spcBef>
                <a:spcPts val="1200"/>
              </a:spcBef>
              <a:spcAft>
                <a:spcPts val="1200"/>
              </a:spcAft>
              <a:buNone/>
            </a:pPr>
            <a:r>
              <a:rPr lang="es"/>
              <a:t>Cada clase va a ser verificada por separado y luego en conjunto con las demás clases relacionadas.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 tester - CajaSorpresa</a:t>
            </a:r>
            <a:endParaRPr/>
          </a:p>
        </p:txBody>
      </p:sp>
      <p:sp>
        <p:nvSpPr>
          <p:cNvPr id="260" name="Google Shape;260;p37"/>
          <p:cNvSpPr txBox="1"/>
          <p:nvPr>
            <p:ph idx="1" type="body"/>
          </p:nvPr>
        </p:nvSpPr>
        <p:spPr>
          <a:xfrm>
            <a:off x="0" y="707400"/>
            <a:ext cx="9143100" cy="680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s"/>
              <a:t>En las responsabilidades establecidas por el diseñador se indicó que luego de abrir una caja ésta debía eliminarse (abrirCaja requiere que luego la caja sea eliminada)</a:t>
            </a:r>
            <a:endParaRPr/>
          </a:p>
        </p:txBody>
      </p:sp>
      <p:sp>
        <p:nvSpPr>
          <p:cNvPr id="261" name="Google Shape;261;p37"/>
          <p:cNvSpPr txBox="1"/>
          <p:nvPr>
            <p:ph idx="1" type="body"/>
          </p:nvPr>
        </p:nvSpPr>
        <p:spPr>
          <a:xfrm>
            <a:off x="50" y="1387800"/>
            <a:ext cx="9143100" cy="3755700"/>
          </a:xfrm>
          <a:prstGeom prst="rect">
            <a:avLst/>
          </a:prstGeom>
          <a:solidFill>
            <a:srgbClr val="000000"/>
          </a:solidFill>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s" sz="1050">
                <a:solidFill>
                  <a:srgbClr val="C586C0"/>
                </a:solidFill>
                <a:latin typeface="Source Code Pro"/>
                <a:ea typeface="Source Code Pro"/>
                <a:cs typeface="Source Code Pro"/>
                <a:sym typeface="Source Code Pro"/>
              </a:rPr>
              <a:t>from</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CajaSorpresa</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import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CajaSorpresa</a:t>
            </a:r>
            <a:endParaRPr sz="10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TesterCajaSorpresa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staticmethod</a:t>
            </a:r>
            <a:endParaRPr sz="10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test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caja1</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CajaSorpresa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caja2</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CajaSorpresa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caja3</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CajaSorpresa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caja4</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CajaSorpresa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caja5</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CajaSorpresa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print</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f</a:t>
            </a:r>
            <a:r>
              <a:rPr lang="es" sz="1050">
                <a:solidFill>
                  <a:srgbClr val="CE9178"/>
                </a:solidFill>
                <a:latin typeface="Source Code Pro"/>
                <a:ea typeface="Source Code Pro"/>
                <a:cs typeface="Source Code Pro"/>
                <a:sym typeface="Source Code Pro"/>
              </a:rPr>
              <a:t>"Característica: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caja1</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obtenerCaracteristica</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Valor: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caja1</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obtenerValor</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print</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f</a:t>
            </a:r>
            <a:r>
              <a:rPr lang="es" sz="1050">
                <a:solidFill>
                  <a:srgbClr val="CE9178"/>
                </a:solidFill>
                <a:latin typeface="Source Code Pro"/>
                <a:ea typeface="Source Code Pro"/>
                <a:cs typeface="Source Code Pro"/>
                <a:sym typeface="Source Code Pro"/>
              </a:rPr>
              <a:t>"Característica: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caja2</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obtenerCaracteristica</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Valor: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caja2</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obtenerValor</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print</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f</a:t>
            </a:r>
            <a:r>
              <a:rPr lang="es" sz="1050">
                <a:solidFill>
                  <a:srgbClr val="CE9178"/>
                </a:solidFill>
                <a:latin typeface="Source Code Pro"/>
                <a:ea typeface="Source Code Pro"/>
                <a:cs typeface="Source Code Pro"/>
                <a:sym typeface="Source Code Pro"/>
              </a:rPr>
              <a:t>"Característica: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caja3</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obtenerCaracteristica</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Valor: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caja3</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obtenerValor</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print</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f</a:t>
            </a:r>
            <a:r>
              <a:rPr lang="es" sz="1050">
                <a:solidFill>
                  <a:srgbClr val="CE9178"/>
                </a:solidFill>
                <a:latin typeface="Source Code Pro"/>
                <a:ea typeface="Source Code Pro"/>
                <a:cs typeface="Source Code Pro"/>
                <a:sym typeface="Source Code Pro"/>
              </a:rPr>
              <a:t>"Característica: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caja4</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obtenerCaracteristica</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Valor: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caja4</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obtenerValor</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print</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f</a:t>
            </a:r>
            <a:r>
              <a:rPr lang="es" sz="1050">
                <a:solidFill>
                  <a:srgbClr val="CE9178"/>
                </a:solidFill>
                <a:latin typeface="Source Code Pro"/>
                <a:ea typeface="Source Code Pro"/>
                <a:cs typeface="Source Code Pro"/>
                <a:sym typeface="Source Code Pro"/>
              </a:rPr>
              <a:t>"Característica: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caja5</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obtenerCaracteristica</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 Valor: </a:t>
            </a:r>
            <a:r>
              <a:rPr lang="es" sz="1050">
                <a:solidFill>
                  <a:srgbClr val="569CD6"/>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caja5</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obtenerValor</a:t>
            </a:r>
            <a:r>
              <a:rPr lang="es" sz="1050">
                <a:solidFill>
                  <a:srgbClr val="CCCCCC"/>
                </a:solidFill>
                <a:latin typeface="Source Code Pro"/>
                <a:ea typeface="Source Code Pro"/>
                <a:cs typeface="Source Code Pro"/>
                <a:sym typeface="Source Code Pro"/>
              </a:rPr>
              <a:t>()</a:t>
            </a:r>
            <a:r>
              <a:rPr lang="es" sz="1050">
                <a:solidFill>
                  <a:srgbClr val="569CD6"/>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del</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caja1</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caja2</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caja3</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caja4</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caja5</a:t>
            </a: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__name__</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"__main__"</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TesterCajaSorpresa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test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p:txBody>
      </p:sp>
      <p:sp>
        <p:nvSpPr>
          <p:cNvPr id="262" name="Google Shape;262;p37"/>
          <p:cNvSpPr/>
          <p:nvPr/>
        </p:nvSpPr>
        <p:spPr>
          <a:xfrm>
            <a:off x="4711475" y="1523100"/>
            <a:ext cx="4242300" cy="1409700"/>
          </a:xfrm>
          <a:prstGeom prst="roundRect">
            <a:avLst>
              <a:gd fmla="val 8677" name="adj"/>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Open Sans"/>
                <a:ea typeface="Open Sans"/>
                <a:cs typeface="Open Sans"/>
                <a:sym typeface="Open Sans"/>
              </a:rPr>
              <a:t>del </a:t>
            </a:r>
            <a:r>
              <a:rPr lang="es">
                <a:solidFill>
                  <a:schemeClr val="lt1"/>
                </a:solidFill>
                <a:latin typeface="Open Sans"/>
                <a:ea typeface="Open Sans"/>
                <a:cs typeface="Open Sans"/>
                <a:sym typeface="Open Sans"/>
              </a:rPr>
              <a:t>no destruye inmediatamente el objeto en memoria, simplemente elimina la referencia que la variable tiene a ese objeto. El recolector de basura de Python se encargará de eliminar el objeto de la memoria cuando no haya más referencias a él.</a:t>
            </a:r>
            <a:endParaRPr>
              <a:solidFill>
                <a:schemeClr val="lt1"/>
              </a:solidFill>
              <a:latin typeface="Open Sans"/>
              <a:ea typeface="Open Sans"/>
              <a:cs typeface="Open Sans"/>
              <a:sym typeface="Open Sans"/>
            </a:endParaRPr>
          </a:p>
        </p:txBody>
      </p:sp>
      <p:cxnSp>
        <p:nvCxnSpPr>
          <p:cNvPr id="263" name="Google Shape;263;p37"/>
          <p:cNvCxnSpPr>
            <a:stCxn id="262" idx="1"/>
          </p:cNvCxnSpPr>
          <p:nvPr/>
        </p:nvCxnSpPr>
        <p:spPr>
          <a:xfrm flipH="1">
            <a:off x="1100075" y="2227950"/>
            <a:ext cx="3611400" cy="1812300"/>
          </a:xfrm>
          <a:prstGeom prst="straightConnector1">
            <a:avLst/>
          </a:prstGeom>
          <a:noFill/>
          <a:ln cap="flat" cmpd="sng" w="19050">
            <a:solidFill>
              <a:schemeClr val="accent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 tester - Arma</a:t>
            </a:r>
            <a:endParaRPr/>
          </a:p>
        </p:txBody>
      </p:sp>
      <p:sp>
        <p:nvSpPr>
          <p:cNvPr id="269" name="Google Shape;269;p38"/>
          <p:cNvSpPr txBox="1"/>
          <p:nvPr>
            <p:ph idx="1" type="body"/>
          </p:nvPr>
        </p:nvSpPr>
        <p:spPr>
          <a:xfrm>
            <a:off x="50" y="707400"/>
            <a:ext cx="9143100" cy="44361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1150">
                <a:solidFill>
                  <a:srgbClr val="C586C0"/>
                </a:solidFill>
                <a:latin typeface="Source Code Pro"/>
                <a:ea typeface="Source Code Pro"/>
                <a:cs typeface="Source Code Pro"/>
                <a:sym typeface="Source Code Pro"/>
              </a:rPr>
              <a:t>from</a:t>
            </a:r>
            <a:r>
              <a:rPr lang="es" sz="1150">
                <a:solidFill>
                  <a:srgbClr val="CCCCCC"/>
                </a:solidFill>
                <a:latin typeface="Source Code Pro"/>
                <a:ea typeface="Source Code Pro"/>
                <a:cs typeface="Source Code Pro"/>
                <a:sym typeface="Source Code Pro"/>
              </a:rPr>
              <a:t> </a:t>
            </a:r>
            <a:r>
              <a:rPr lang="es" sz="1150">
                <a:solidFill>
                  <a:srgbClr val="4EC9B0"/>
                </a:solidFill>
                <a:latin typeface="Source Code Pro"/>
                <a:ea typeface="Source Code Pro"/>
                <a:cs typeface="Source Code Pro"/>
                <a:sym typeface="Source Code Pro"/>
              </a:rPr>
              <a:t>Arma</a:t>
            </a:r>
            <a:r>
              <a:rPr lang="es" sz="1150">
                <a:solidFill>
                  <a:srgbClr val="CCCCCC"/>
                </a:solidFill>
                <a:latin typeface="Source Code Pro"/>
                <a:ea typeface="Source Code Pro"/>
                <a:cs typeface="Source Code Pro"/>
                <a:sym typeface="Source Code Pro"/>
              </a:rPr>
              <a:t> </a:t>
            </a:r>
            <a:r>
              <a:rPr lang="es" sz="1150">
                <a:solidFill>
                  <a:srgbClr val="C586C0"/>
                </a:solidFill>
                <a:latin typeface="Source Code Pro"/>
                <a:ea typeface="Source Code Pro"/>
                <a:cs typeface="Source Code Pro"/>
                <a:sym typeface="Source Code Pro"/>
              </a:rPr>
              <a:t>import</a:t>
            </a:r>
            <a:r>
              <a:rPr lang="es" sz="1150">
                <a:solidFill>
                  <a:srgbClr val="CCCCCC"/>
                </a:solidFill>
                <a:latin typeface="Source Code Pro"/>
                <a:ea typeface="Source Code Pro"/>
                <a:cs typeface="Source Code Pro"/>
                <a:sym typeface="Source Code Pro"/>
              </a:rPr>
              <a:t> </a:t>
            </a:r>
            <a:r>
              <a:rPr lang="es" sz="1150">
                <a:solidFill>
                  <a:srgbClr val="4EC9B0"/>
                </a:solidFill>
                <a:latin typeface="Source Code Pro"/>
                <a:ea typeface="Source Code Pro"/>
                <a:cs typeface="Source Code Pro"/>
                <a:sym typeface="Source Code Pro"/>
              </a:rPr>
              <a:t>Arma</a:t>
            </a:r>
            <a:endParaRPr sz="11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50">
                <a:solidFill>
                  <a:srgbClr val="569CD6"/>
                </a:solidFill>
                <a:latin typeface="Source Code Pro"/>
                <a:ea typeface="Source Code Pro"/>
                <a:cs typeface="Source Code Pro"/>
                <a:sym typeface="Source Code Pro"/>
              </a:rPr>
              <a:t>class</a:t>
            </a:r>
            <a:r>
              <a:rPr lang="es" sz="1150">
                <a:solidFill>
                  <a:srgbClr val="CCCCCC"/>
                </a:solidFill>
                <a:latin typeface="Source Code Pro"/>
                <a:ea typeface="Source Code Pro"/>
                <a:cs typeface="Source Code Pro"/>
                <a:sym typeface="Source Code Pro"/>
              </a:rPr>
              <a:t> </a:t>
            </a:r>
            <a:r>
              <a:rPr lang="es" sz="1150">
                <a:solidFill>
                  <a:srgbClr val="4EC9B0"/>
                </a:solidFill>
                <a:latin typeface="Source Code Pro"/>
                <a:ea typeface="Source Code Pro"/>
                <a:cs typeface="Source Code Pro"/>
                <a:sym typeface="Source Code Pro"/>
              </a:rPr>
              <a:t>TesterArma</a:t>
            </a:r>
            <a:r>
              <a:rPr lang="es" sz="1150">
                <a:solidFill>
                  <a:srgbClr val="CCCCCC"/>
                </a:solidFill>
                <a:latin typeface="Source Code Pro"/>
                <a:ea typeface="Source Code Pro"/>
                <a:cs typeface="Source Code Pro"/>
                <a:sym typeface="Source Code Pro"/>
              </a:rPr>
              <a:t>:</a:t>
            </a:r>
            <a:endParaRPr sz="11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50">
                <a:solidFill>
                  <a:srgbClr val="CCCCCC"/>
                </a:solidFill>
                <a:latin typeface="Source Code Pro"/>
                <a:ea typeface="Source Code Pro"/>
                <a:cs typeface="Source Code Pro"/>
                <a:sym typeface="Source Code Pro"/>
              </a:rPr>
              <a:t>    </a:t>
            </a:r>
            <a:r>
              <a:rPr lang="es" sz="1150">
                <a:solidFill>
                  <a:srgbClr val="DCDCAA"/>
                </a:solidFill>
                <a:latin typeface="Source Code Pro"/>
                <a:ea typeface="Source Code Pro"/>
                <a:cs typeface="Source Code Pro"/>
                <a:sym typeface="Source Code Pro"/>
              </a:rPr>
              <a:t>@</a:t>
            </a:r>
            <a:r>
              <a:rPr lang="es" sz="1150">
                <a:solidFill>
                  <a:srgbClr val="4EC9B0"/>
                </a:solidFill>
                <a:latin typeface="Source Code Pro"/>
                <a:ea typeface="Source Code Pro"/>
                <a:cs typeface="Source Code Pro"/>
                <a:sym typeface="Source Code Pro"/>
              </a:rPr>
              <a:t>staticmethod</a:t>
            </a:r>
            <a:endParaRPr sz="11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50">
                <a:solidFill>
                  <a:srgbClr val="CCCCCC"/>
                </a:solidFill>
                <a:latin typeface="Source Code Pro"/>
                <a:ea typeface="Source Code Pro"/>
                <a:cs typeface="Source Code Pro"/>
                <a:sym typeface="Source Code Pro"/>
              </a:rPr>
              <a:t>    </a:t>
            </a:r>
            <a:r>
              <a:rPr lang="es" sz="1150">
                <a:solidFill>
                  <a:srgbClr val="569CD6"/>
                </a:solidFill>
                <a:latin typeface="Source Code Pro"/>
                <a:ea typeface="Source Code Pro"/>
                <a:cs typeface="Source Code Pro"/>
                <a:sym typeface="Source Code Pro"/>
              </a:rPr>
              <a:t>def</a:t>
            </a:r>
            <a:r>
              <a:rPr lang="es" sz="1150">
                <a:solidFill>
                  <a:srgbClr val="CCCCCC"/>
                </a:solidFill>
                <a:latin typeface="Source Code Pro"/>
                <a:ea typeface="Source Code Pro"/>
                <a:cs typeface="Source Code Pro"/>
                <a:sym typeface="Source Code Pro"/>
              </a:rPr>
              <a:t> </a:t>
            </a:r>
            <a:r>
              <a:rPr lang="es" sz="1150">
                <a:solidFill>
                  <a:srgbClr val="DCDCAA"/>
                </a:solidFill>
                <a:latin typeface="Source Code Pro"/>
                <a:ea typeface="Source Code Pro"/>
                <a:cs typeface="Source Code Pro"/>
                <a:sym typeface="Source Code Pro"/>
              </a:rPr>
              <a:t>test</a:t>
            </a:r>
            <a:r>
              <a:rPr lang="es" sz="1150">
                <a:solidFill>
                  <a:srgbClr val="CCCCCC"/>
                </a:solidFill>
                <a:latin typeface="Source Code Pro"/>
                <a:ea typeface="Source Code Pro"/>
                <a:cs typeface="Source Code Pro"/>
                <a:sym typeface="Source Code Pro"/>
              </a:rPr>
              <a:t>():</a:t>
            </a:r>
            <a:endParaRPr sz="11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50">
                <a:solidFill>
                  <a:srgbClr val="CCCCCC"/>
                </a:solidFill>
                <a:latin typeface="Source Code Pro"/>
                <a:ea typeface="Source Code Pro"/>
                <a:cs typeface="Source Code Pro"/>
                <a:sym typeface="Source Code Pro"/>
              </a:rPr>
              <a:t>        </a:t>
            </a:r>
            <a:r>
              <a:rPr lang="es" sz="1150">
                <a:solidFill>
                  <a:srgbClr val="9CDCFE"/>
                </a:solidFill>
                <a:latin typeface="Source Code Pro"/>
                <a:ea typeface="Source Code Pro"/>
                <a:cs typeface="Source Code Pro"/>
                <a:sym typeface="Source Code Pro"/>
              </a:rPr>
              <a:t>arma1</a:t>
            </a:r>
            <a:r>
              <a:rPr lang="es" sz="1150">
                <a:solidFill>
                  <a:srgbClr val="CCCCCC"/>
                </a:solidFill>
                <a:latin typeface="Source Code Pro"/>
                <a:ea typeface="Source Code Pro"/>
                <a:cs typeface="Source Code Pro"/>
                <a:sym typeface="Source Code Pro"/>
              </a:rPr>
              <a:t> </a:t>
            </a:r>
            <a:r>
              <a:rPr lang="es" sz="1150">
                <a:solidFill>
                  <a:srgbClr val="D4D4D4"/>
                </a:solidFill>
                <a:latin typeface="Source Code Pro"/>
                <a:ea typeface="Source Code Pro"/>
                <a:cs typeface="Source Code Pro"/>
                <a:sym typeface="Source Code Pro"/>
              </a:rPr>
              <a:t>=</a:t>
            </a:r>
            <a:r>
              <a:rPr lang="es" sz="1150">
                <a:solidFill>
                  <a:srgbClr val="CCCCCC"/>
                </a:solidFill>
                <a:latin typeface="Source Code Pro"/>
                <a:ea typeface="Source Code Pro"/>
                <a:cs typeface="Source Code Pro"/>
                <a:sym typeface="Source Code Pro"/>
              </a:rPr>
              <a:t> </a:t>
            </a:r>
            <a:r>
              <a:rPr lang="es" sz="1150">
                <a:solidFill>
                  <a:srgbClr val="4EC9B0"/>
                </a:solidFill>
                <a:latin typeface="Source Code Pro"/>
                <a:ea typeface="Source Code Pro"/>
                <a:cs typeface="Source Code Pro"/>
                <a:sym typeface="Source Code Pro"/>
              </a:rPr>
              <a:t>Arma</a:t>
            </a:r>
            <a:r>
              <a:rPr lang="es" sz="1150">
                <a:solidFill>
                  <a:srgbClr val="CCCCCC"/>
                </a:solidFill>
                <a:latin typeface="Source Code Pro"/>
                <a:ea typeface="Source Code Pro"/>
                <a:cs typeface="Source Code Pro"/>
                <a:sym typeface="Source Code Pro"/>
              </a:rPr>
              <a:t>(</a:t>
            </a:r>
            <a:r>
              <a:rPr lang="es" sz="1150">
                <a:solidFill>
                  <a:srgbClr val="CE9178"/>
                </a:solidFill>
                <a:latin typeface="Source Code Pro"/>
                <a:ea typeface="Source Code Pro"/>
                <a:cs typeface="Source Code Pro"/>
                <a:sym typeface="Source Code Pro"/>
              </a:rPr>
              <a:t>"Espada"</a:t>
            </a:r>
            <a:r>
              <a:rPr lang="es" sz="1150">
                <a:solidFill>
                  <a:srgbClr val="CCCCCC"/>
                </a:solidFill>
                <a:latin typeface="Source Code Pro"/>
                <a:ea typeface="Source Code Pro"/>
                <a:cs typeface="Source Code Pro"/>
                <a:sym typeface="Source Code Pro"/>
              </a:rPr>
              <a:t>, </a:t>
            </a:r>
            <a:r>
              <a:rPr lang="es" sz="1150">
                <a:solidFill>
                  <a:srgbClr val="CE9178"/>
                </a:solidFill>
                <a:latin typeface="Source Code Pro"/>
                <a:ea typeface="Source Code Pro"/>
                <a:cs typeface="Source Code Pro"/>
                <a:sym typeface="Source Code Pro"/>
              </a:rPr>
              <a:t>"Corte"</a:t>
            </a:r>
            <a:r>
              <a:rPr lang="es" sz="1150">
                <a:solidFill>
                  <a:srgbClr val="CCCCCC"/>
                </a:solidFill>
                <a:latin typeface="Source Code Pro"/>
                <a:ea typeface="Source Code Pro"/>
                <a:cs typeface="Source Code Pro"/>
                <a:sym typeface="Source Code Pro"/>
              </a:rPr>
              <a:t>, </a:t>
            </a:r>
            <a:r>
              <a:rPr lang="es" sz="1150">
                <a:solidFill>
                  <a:srgbClr val="B5CEA8"/>
                </a:solidFill>
                <a:latin typeface="Source Code Pro"/>
                <a:ea typeface="Source Code Pro"/>
                <a:cs typeface="Source Code Pro"/>
                <a:sym typeface="Source Code Pro"/>
              </a:rPr>
              <a:t>10</a:t>
            </a:r>
            <a:r>
              <a:rPr lang="es" sz="1150">
                <a:solidFill>
                  <a:srgbClr val="CCCCCC"/>
                </a:solidFill>
                <a:latin typeface="Source Code Pro"/>
                <a:ea typeface="Source Code Pro"/>
                <a:cs typeface="Source Code Pro"/>
                <a:sym typeface="Source Code Pro"/>
              </a:rPr>
              <a:t>)</a:t>
            </a:r>
            <a:endParaRPr sz="11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50">
                <a:solidFill>
                  <a:srgbClr val="CCCCCC"/>
                </a:solidFill>
                <a:latin typeface="Source Code Pro"/>
                <a:ea typeface="Source Code Pro"/>
                <a:cs typeface="Source Code Pro"/>
                <a:sym typeface="Source Code Pro"/>
              </a:rPr>
              <a:t>        </a:t>
            </a:r>
            <a:r>
              <a:rPr lang="es" sz="1150">
                <a:solidFill>
                  <a:srgbClr val="9CDCFE"/>
                </a:solidFill>
                <a:latin typeface="Source Code Pro"/>
                <a:ea typeface="Source Code Pro"/>
                <a:cs typeface="Source Code Pro"/>
                <a:sym typeface="Source Code Pro"/>
              </a:rPr>
              <a:t>arma2</a:t>
            </a:r>
            <a:r>
              <a:rPr lang="es" sz="1150">
                <a:solidFill>
                  <a:srgbClr val="CCCCCC"/>
                </a:solidFill>
                <a:latin typeface="Source Code Pro"/>
                <a:ea typeface="Source Code Pro"/>
                <a:cs typeface="Source Code Pro"/>
                <a:sym typeface="Source Code Pro"/>
              </a:rPr>
              <a:t> </a:t>
            </a:r>
            <a:r>
              <a:rPr lang="es" sz="1150">
                <a:solidFill>
                  <a:srgbClr val="D4D4D4"/>
                </a:solidFill>
                <a:latin typeface="Source Code Pro"/>
                <a:ea typeface="Source Code Pro"/>
                <a:cs typeface="Source Code Pro"/>
                <a:sym typeface="Source Code Pro"/>
              </a:rPr>
              <a:t>=</a:t>
            </a:r>
            <a:r>
              <a:rPr lang="es" sz="1150">
                <a:solidFill>
                  <a:srgbClr val="CCCCCC"/>
                </a:solidFill>
                <a:latin typeface="Source Code Pro"/>
                <a:ea typeface="Source Code Pro"/>
                <a:cs typeface="Source Code Pro"/>
                <a:sym typeface="Source Code Pro"/>
              </a:rPr>
              <a:t> </a:t>
            </a:r>
            <a:r>
              <a:rPr lang="es" sz="1150">
                <a:solidFill>
                  <a:srgbClr val="4EC9B0"/>
                </a:solidFill>
                <a:latin typeface="Source Code Pro"/>
                <a:ea typeface="Source Code Pro"/>
                <a:cs typeface="Source Code Pro"/>
                <a:sym typeface="Source Code Pro"/>
              </a:rPr>
              <a:t>Arma</a:t>
            </a:r>
            <a:r>
              <a:rPr lang="es" sz="1150">
                <a:solidFill>
                  <a:srgbClr val="CCCCCC"/>
                </a:solidFill>
                <a:latin typeface="Source Code Pro"/>
                <a:ea typeface="Source Code Pro"/>
                <a:cs typeface="Source Code Pro"/>
                <a:sym typeface="Source Code Pro"/>
              </a:rPr>
              <a:t>(</a:t>
            </a:r>
            <a:r>
              <a:rPr lang="es" sz="1150">
                <a:solidFill>
                  <a:srgbClr val="CE9178"/>
                </a:solidFill>
                <a:latin typeface="Source Code Pro"/>
                <a:ea typeface="Source Code Pro"/>
                <a:cs typeface="Source Code Pro"/>
                <a:sym typeface="Source Code Pro"/>
              </a:rPr>
              <a:t>"Arco"</a:t>
            </a:r>
            <a:r>
              <a:rPr lang="es" sz="1150">
                <a:solidFill>
                  <a:srgbClr val="CCCCCC"/>
                </a:solidFill>
                <a:latin typeface="Source Code Pro"/>
                <a:ea typeface="Source Code Pro"/>
                <a:cs typeface="Source Code Pro"/>
                <a:sym typeface="Source Code Pro"/>
              </a:rPr>
              <a:t>, </a:t>
            </a:r>
            <a:r>
              <a:rPr lang="es" sz="1150">
                <a:solidFill>
                  <a:srgbClr val="CE9178"/>
                </a:solidFill>
                <a:latin typeface="Source Code Pro"/>
                <a:ea typeface="Source Code Pro"/>
                <a:cs typeface="Source Code Pro"/>
                <a:sym typeface="Source Code Pro"/>
              </a:rPr>
              <a:t>"Perforación"</a:t>
            </a:r>
            <a:r>
              <a:rPr lang="es" sz="1150">
                <a:solidFill>
                  <a:srgbClr val="CCCCCC"/>
                </a:solidFill>
                <a:latin typeface="Source Code Pro"/>
                <a:ea typeface="Source Code Pro"/>
                <a:cs typeface="Source Code Pro"/>
                <a:sym typeface="Source Code Pro"/>
              </a:rPr>
              <a:t>, </a:t>
            </a:r>
            <a:r>
              <a:rPr lang="es" sz="1150">
                <a:solidFill>
                  <a:srgbClr val="B5CEA8"/>
                </a:solidFill>
                <a:latin typeface="Source Code Pro"/>
                <a:ea typeface="Source Code Pro"/>
                <a:cs typeface="Source Code Pro"/>
                <a:sym typeface="Source Code Pro"/>
              </a:rPr>
              <a:t>8</a:t>
            </a:r>
            <a:r>
              <a:rPr lang="es" sz="1150">
                <a:solidFill>
                  <a:srgbClr val="CCCCCC"/>
                </a:solidFill>
                <a:latin typeface="Source Code Pro"/>
                <a:ea typeface="Source Code Pro"/>
                <a:cs typeface="Source Code Pro"/>
                <a:sym typeface="Source Code Pro"/>
              </a:rPr>
              <a:t>)</a:t>
            </a:r>
            <a:endParaRPr sz="11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50">
                <a:solidFill>
                  <a:srgbClr val="CCCCCC"/>
                </a:solidFill>
                <a:latin typeface="Source Code Pro"/>
                <a:ea typeface="Source Code Pro"/>
                <a:cs typeface="Source Code Pro"/>
                <a:sym typeface="Source Code Pro"/>
              </a:rPr>
              <a:t>        </a:t>
            </a:r>
            <a:r>
              <a:rPr lang="es" sz="1150">
                <a:solidFill>
                  <a:srgbClr val="9CDCFE"/>
                </a:solidFill>
                <a:latin typeface="Source Code Pro"/>
                <a:ea typeface="Source Code Pro"/>
                <a:cs typeface="Source Code Pro"/>
                <a:sym typeface="Source Code Pro"/>
              </a:rPr>
              <a:t>arma3</a:t>
            </a:r>
            <a:r>
              <a:rPr lang="es" sz="1150">
                <a:solidFill>
                  <a:srgbClr val="CCCCCC"/>
                </a:solidFill>
                <a:latin typeface="Source Code Pro"/>
                <a:ea typeface="Source Code Pro"/>
                <a:cs typeface="Source Code Pro"/>
                <a:sym typeface="Source Code Pro"/>
              </a:rPr>
              <a:t> </a:t>
            </a:r>
            <a:r>
              <a:rPr lang="es" sz="1150">
                <a:solidFill>
                  <a:srgbClr val="D4D4D4"/>
                </a:solidFill>
                <a:latin typeface="Source Code Pro"/>
                <a:ea typeface="Source Code Pro"/>
                <a:cs typeface="Source Code Pro"/>
                <a:sym typeface="Source Code Pro"/>
              </a:rPr>
              <a:t>=</a:t>
            </a:r>
            <a:r>
              <a:rPr lang="es" sz="1150">
                <a:solidFill>
                  <a:srgbClr val="CCCCCC"/>
                </a:solidFill>
                <a:latin typeface="Source Code Pro"/>
                <a:ea typeface="Source Code Pro"/>
                <a:cs typeface="Source Code Pro"/>
                <a:sym typeface="Source Code Pro"/>
              </a:rPr>
              <a:t> </a:t>
            </a:r>
            <a:r>
              <a:rPr lang="es" sz="1150">
                <a:solidFill>
                  <a:srgbClr val="4EC9B0"/>
                </a:solidFill>
                <a:latin typeface="Source Code Pro"/>
                <a:ea typeface="Source Code Pro"/>
                <a:cs typeface="Source Code Pro"/>
                <a:sym typeface="Source Code Pro"/>
              </a:rPr>
              <a:t>Arma</a:t>
            </a:r>
            <a:r>
              <a:rPr lang="es" sz="1150">
                <a:solidFill>
                  <a:srgbClr val="CCCCCC"/>
                </a:solidFill>
                <a:latin typeface="Source Code Pro"/>
                <a:ea typeface="Source Code Pro"/>
                <a:cs typeface="Source Code Pro"/>
                <a:sym typeface="Source Code Pro"/>
              </a:rPr>
              <a:t>(</a:t>
            </a:r>
            <a:r>
              <a:rPr lang="es" sz="1150">
                <a:solidFill>
                  <a:srgbClr val="CE9178"/>
                </a:solidFill>
                <a:latin typeface="Source Code Pro"/>
                <a:ea typeface="Source Code Pro"/>
                <a:cs typeface="Source Code Pro"/>
                <a:sym typeface="Source Code Pro"/>
              </a:rPr>
              <a:t>"Bastón"</a:t>
            </a:r>
            <a:r>
              <a:rPr lang="es" sz="1150">
                <a:solidFill>
                  <a:srgbClr val="CCCCCC"/>
                </a:solidFill>
                <a:latin typeface="Source Code Pro"/>
                <a:ea typeface="Source Code Pro"/>
                <a:cs typeface="Source Code Pro"/>
                <a:sym typeface="Source Code Pro"/>
              </a:rPr>
              <a:t>, </a:t>
            </a:r>
            <a:r>
              <a:rPr lang="es" sz="1150">
                <a:solidFill>
                  <a:srgbClr val="CE9178"/>
                </a:solidFill>
                <a:latin typeface="Source Code Pro"/>
                <a:ea typeface="Source Code Pro"/>
                <a:cs typeface="Source Code Pro"/>
                <a:sym typeface="Source Code Pro"/>
              </a:rPr>
              <a:t>"Contundente"</a:t>
            </a:r>
            <a:r>
              <a:rPr lang="es" sz="1150">
                <a:solidFill>
                  <a:srgbClr val="CCCCCC"/>
                </a:solidFill>
                <a:latin typeface="Source Code Pro"/>
                <a:ea typeface="Source Code Pro"/>
                <a:cs typeface="Source Code Pro"/>
                <a:sym typeface="Source Code Pro"/>
              </a:rPr>
              <a:t>, </a:t>
            </a:r>
            <a:r>
              <a:rPr lang="es" sz="1150">
                <a:solidFill>
                  <a:srgbClr val="B5CEA8"/>
                </a:solidFill>
                <a:latin typeface="Source Code Pro"/>
                <a:ea typeface="Source Code Pro"/>
                <a:cs typeface="Source Code Pro"/>
                <a:sym typeface="Source Code Pro"/>
              </a:rPr>
              <a:t>5</a:t>
            </a:r>
            <a:r>
              <a:rPr lang="es" sz="1150">
                <a:solidFill>
                  <a:srgbClr val="CCCCCC"/>
                </a:solidFill>
                <a:latin typeface="Source Code Pro"/>
                <a:ea typeface="Source Code Pro"/>
                <a:cs typeface="Source Code Pro"/>
                <a:sym typeface="Source Code Pro"/>
              </a:rPr>
              <a:t>)</a:t>
            </a:r>
            <a:endParaRPr sz="11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50">
                <a:solidFill>
                  <a:srgbClr val="CCCCCC"/>
                </a:solidFill>
                <a:latin typeface="Source Code Pro"/>
                <a:ea typeface="Source Code Pro"/>
                <a:cs typeface="Source Code Pro"/>
                <a:sym typeface="Source Code Pro"/>
              </a:rPr>
              <a:t>        </a:t>
            </a:r>
            <a:r>
              <a:rPr lang="es" sz="1150">
                <a:solidFill>
                  <a:srgbClr val="DCDCAA"/>
                </a:solidFill>
                <a:latin typeface="Source Code Pro"/>
                <a:ea typeface="Source Code Pro"/>
                <a:cs typeface="Source Code Pro"/>
                <a:sym typeface="Source Code Pro"/>
              </a:rPr>
              <a:t>print</a:t>
            </a:r>
            <a:r>
              <a:rPr lang="es" sz="1150">
                <a:solidFill>
                  <a:srgbClr val="CCCCCC"/>
                </a:solidFill>
                <a:latin typeface="Source Code Pro"/>
                <a:ea typeface="Source Code Pro"/>
                <a:cs typeface="Source Code Pro"/>
                <a:sym typeface="Source Code Pro"/>
              </a:rPr>
              <a:t>(</a:t>
            </a:r>
            <a:r>
              <a:rPr lang="es" sz="1150">
                <a:solidFill>
                  <a:srgbClr val="9CDCFE"/>
                </a:solidFill>
                <a:latin typeface="Source Code Pro"/>
                <a:ea typeface="Source Code Pro"/>
                <a:cs typeface="Source Code Pro"/>
                <a:sym typeface="Source Code Pro"/>
              </a:rPr>
              <a:t>arma1</a:t>
            </a:r>
            <a:r>
              <a:rPr lang="es" sz="1150">
                <a:solidFill>
                  <a:srgbClr val="CCCCCC"/>
                </a:solidFill>
                <a:latin typeface="Source Code Pro"/>
                <a:ea typeface="Source Code Pro"/>
                <a:cs typeface="Source Code Pro"/>
                <a:sym typeface="Source Code Pro"/>
              </a:rPr>
              <a:t>)</a:t>
            </a:r>
            <a:endParaRPr sz="11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50">
                <a:solidFill>
                  <a:srgbClr val="CCCCCC"/>
                </a:solidFill>
                <a:latin typeface="Source Code Pro"/>
                <a:ea typeface="Source Code Pro"/>
                <a:cs typeface="Source Code Pro"/>
                <a:sym typeface="Source Code Pro"/>
              </a:rPr>
              <a:t>        </a:t>
            </a:r>
            <a:r>
              <a:rPr lang="es" sz="1150">
                <a:solidFill>
                  <a:srgbClr val="DCDCAA"/>
                </a:solidFill>
                <a:latin typeface="Source Code Pro"/>
                <a:ea typeface="Source Code Pro"/>
                <a:cs typeface="Source Code Pro"/>
                <a:sym typeface="Source Code Pro"/>
              </a:rPr>
              <a:t>print</a:t>
            </a:r>
            <a:r>
              <a:rPr lang="es" sz="1150">
                <a:solidFill>
                  <a:srgbClr val="CCCCCC"/>
                </a:solidFill>
                <a:latin typeface="Source Code Pro"/>
                <a:ea typeface="Source Code Pro"/>
                <a:cs typeface="Source Code Pro"/>
                <a:sym typeface="Source Code Pro"/>
              </a:rPr>
              <a:t>(</a:t>
            </a:r>
            <a:r>
              <a:rPr lang="es" sz="1150">
                <a:solidFill>
                  <a:srgbClr val="9CDCFE"/>
                </a:solidFill>
                <a:latin typeface="Source Code Pro"/>
                <a:ea typeface="Source Code Pro"/>
                <a:cs typeface="Source Code Pro"/>
                <a:sym typeface="Source Code Pro"/>
              </a:rPr>
              <a:t>arma2</a:t>
            </a:r>
            <a:r>
              <a:rPr lang="es" sz="1150">
                <a:solidFill>
                  <a:srgbClr val="CCCCCC"/>
                </a:solidFill>
                <a:latin typeface="Source Code Pro"/>
                <a:ea typeface="Source Code Pro"/>
                <a:cs typeface="Source Code Pro"/>
                <a:sym typeface="Source Code Pro"/>
              </a:rPr>
              <a:t>)</a:t>
            </a:r>
            <a:endParaRPr sz="11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50">
                <a:solidFill>
                  <a:srgbClr val="CCCCCC"/>
                </a:solidFill>
                <a:latin typeface="Source Code Pro"/>
                <a:ea typeface="Source Code Pro"/>
                <a:cs typeface="Source Code Pro"/>
                <a:sym typeface="Source Code Pro"/>
              </a:rPr>
              <a:t>        </a:t>
            </a:r>
            <a:r>
              <a:rPr lang="es" sz="1150">
                <a:solidFill>
                  <a:srgbClr val="DCDCAA"/>
                </a:solidFill>
                <a:latin typeface="Source Code Pro"/>
                <a:ea typeface="Source Code Pro"/>
                <a:cs typeface="Source Code Pro"/>
                <a:sym typeface="Source Code Pro"/>
              </a:rPr>
              <a:t>print</a:t>
            </a:r>
            <a:r>
              <a:rPr lang="es" sz="1150">
                <a:solidFill>
                  <a:srgbClr val="CCCCCC"/>
                </a:solidFill>
                <a:latin typeface="Source Code Pro"/>
                <a:ea typeface="Source Code Pro"/>
                <a:cs typeface="Source Code Pro"/>
                <a:sym typeface="Source Code Pro"/>
              </a:rPr>
              <a:t>(</a:t>
            </a:r>
            <a:r>
              <a:rPr lang="es" sz="1150">
                <a:solidFill>
                  <a:srgbClr val="9CDCFE"/>
                </a:solidFill>
                <a:latin typeface="Source Code Pro"/>
                <a:ea typeface="Source Code Pro"/>
                <a:cs typeface="Source Code Pro"/>
                <a:sym typeface="Source Code Pro"/>
              </a:rPr>
              <a:t>arma3</a:t>
            </a:r>
            <a:r>
              <a:rPr lang="es" sz="1150">
                <a:solidFill>
                  <a:srgbClr val="CCCCCC"/>
                </a:solidFill>
                <a:latin typeface="Source Code Pro"/>
                <a:ea typeface="Source Code Pro"/>
                <a:cs typeface="Source Code Pro"/>
                <a:sym typeface="Source Code Pro"/>
              </a:rPr>
              <a:t>)</a:t>
            </a:r>
            <a:endParaRPr sz="11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50">
                <a:solidFill>
                  <a:srgbClr val="CCCCCC"/>
                </a:solidFill>
                <a:latin typeface="Source Code Pro"/>
                <a:ea typeface="Source Code Pro"/>
                <a:cs typeface="Source Code Pro"/>
                <a:sym typeface="Source Code Pro"/>
              </a:rPr>
              <a:t>        </a:t>
            </a:r>
            <a:r>
              <a:rPr lang="es" sz="1150">
                <a:solidFill>
                  <a:srgbClr val="DCDCAA"/>
                </a:solidFill>
                <a:latin typeface="Source Code Pro"/>
                <a:ea typeface="Source Code Pro"/>
                <a:cs typeface="Source Code Pro"/>
                <a:sym typeface="Source Code Pro"/>
              </a:rPr>
              <a:t>print</a:t>
            </a:r>
            <a:r>
              <a:rPr lang="es" sz="1150">
                <a:solidFill>
                  <a:srgbClr val="CCCCCC"/>
                </a:solidFill>
                <a:latin typeface="Source Code Pro"/>
                <a:ea typeface="Source Code Pro"/>
                <a:cs typeface="Source Code Pro"/>
                <a:sym typeface="Source Code Pro"/>
              </a:rPr>
              <a:t>(</a:t>
            </a:r>
            <a:r>
              <a:rPr lang="es" sz="1150">
                <a:solidFill>
                  <a:srgbClr val="569CD6"/>
                </a:solidFill>
                <a:latin typeface="Source Code Pro"/>
                <a:ea typeface="Source Code Pro"/>
                <a:cs typeface="Source Code Pro"/>
                <a:sym typeface="Source Code Pro"/>
              </a:rPr>
              <a:t>f</a:t>
            </a:r>
            <a:r>
              <a:rPr lang="es" sz="1150">
                <a:solidFill>
                  <a:srgbClr val="CE9178"/>
                </a:solidFill>
                <a:latin typeface="Source Code Pro"/>
                <a:ea typeface="Source Code Pro"/>
                <a:cs typeface="Source Code Pro"/>
                <a:sym typeface="Source Code Pro"/>
              </a:rPr>
              <a:t>"</a:t>
            </a:r>
            <a:r>
              <a:rPr lang="es" sz="1150">
                <a:solidFill>
                  <a:srgbClr val="569CD6"/>
                </a:solidFill>
                <a:latin typeface="Source Code Pro"/>
                <a:ea typeface="Source Code Pro"/>
                <a:cs typeface="Source Code Pro"/>
                <a:sym typeface="Source Code Pro"/>
              </a:rPr>
              <a:t>{</a:t>
            </a:r>
            <a:r>
              <a:rPr lang="es" sz="1150">
                <a:solidFill>
                  <a:srgbClr val="9CDCFE"/>
                </a:solidFill>
                <a:latin typeface="Source Code Pro"/>
                <a:ea typeface="Source Code Pro"/>
                <a:cs typeface="Source Code Pro"/>
                <a:sym typeface="Source Code Pro"/>
              </a:rPr>
              <a:t>arma1</a:t>
            </a:r>
            <a:r>
              <a:rPr lang="es" sz="1150">
                <a:solidFill>
                  <a:srgbClr val="CCCCCC"/>
                </a:solidFill>
                <a:latin typeface="Source Code Pro"/>
                <a:ea typeface="Source Code Pro"/>
                <a:cs typeface="Source Code Pro"/>
                <a:sym typeface="Source Code Pro"/>
              </a:rPr>
              <a:t>.</a:t>
            </a:r>
            <a:r>
              <a:rPr lang="es" sz="1150">
                <a:solidFill>
                  <a:srgbClr val="DCDCAA"/>
                </a:solidFill>
                <a:latin typeface="Source Code Pro"/>
                <a:ea typeface="Source Code Pro"/>
                <a:cs typeface="Source Code Pro"/>
                <a:sym typeface="Source Code Pro"/>
              </a:rPr>
              <a:t>obtenerNombre</a:t>
            </a:r>
            <a:r>
              <a:rPr lang="es" sz="1150">
                <a:solidFill>
                  <a:srgbClr val="CCCCCC"/>
                </a:solidFill>
                <a:latin typeface="Source Code Pro"/>
                <a:ea typeface="Source Code Pro"/>
                <a:cs typeface="Source Code Pro"/>
                <a:sym typeface="Source Code Pro"/>
              </a:rPr>
              <a:t>()</a:t>
            </a:r>
            <a:r>
              <a:rPr lang="es" sz="1150">
                <a:solidFill>
                  <a:srgbClr val="569CD6"/>
                </a:solidFill>
                <a:latin typeface="Source Code Pro"/>
                <a:ea typeface="Source Code Pro"/>
                <a:cs typeface="Source Code Pro"/>
                <a:sym typeface="Source Code Pro"/>
              </a:rPr>
              <a:t>}</a:t>
            </a:r>
            <a:r>
              <a:rPr lang="es" sz="1150">
                <a:solidFill>
                  <a:srgbClr val="CE9178"/>
                </a:solidFill>
                <a:latin typeface="Source Code Pro"/>
                <a:ea typeface="Source Code Pro"/>
                <a:cs typeface="Source Code Pro"/>
                <a:sym typeface="Source Code Pro"/>
              </a:rPr>
              <a:t> tiene </a:t>
            </a:r>
            <a:r>
              <a:rPr lang="es" sz="1150">
                <a:solidFill>
                  <a:srgbClr val="569CD6"/>
                </a:solidFill>
                <a:latin typeface="Source Code Pro"/>
                <a:ea typeface="Source Code Pro"/>
                <a:cs typeface="Source Code Pro"/>
                <a:sym typeface="Source Code Pro"/>
              </a:rPr>
              <a:t>{</a:t>
            </a:r>
            <a:r>
              <a:rPr lang="es" sz="1150">
                <a:solidFill>
                  <a:srgbClr val="9CDCFE"/>
                </a:solidFill>
                <a:latin typeface="Source Code Pro"/>
                <a:ea typeface="Source Code Pro"/>
                <a:cs typeface="Source Code Pro"/>
                <a:sym typeface="Source Code Pro"/>
              </a:rPr>
              <a:t>arma1</a:t>
            </a:r>
            <a:r>
              <a:rPr lang="es" sz="1150">
                <a:solidFill>
                  <a:srgbClr val="CCCCCC"/>
                </a:solidFill>
                <a:latin typeface="Source Code Pro"/>
                <a:ea typeface="Source Code Pro"/>
                <a:cs typeface="Source Code Pro"/>
                <a:sym typeface="Source Code Pro"/>
              </a:rPr>
              <a:t>.</a:t>
            </a:r>
            <a:r>
              <a:rPr lang="es" sz="1150">
                <a:solidFill>
                  <a:srgbClr val="DCDCAA"/>
                </a:solidFill>
                <a:latin typeface="Source Code Pro"/>
                <a:ea typeface="Source Code Pro"/>
                <a:cs typeface="Source Code Pro"/>
                <a:sym typeface="Source Code Pro"/>
              </a:rPr>
              <a:t>obtenerDanio</a:t>
            </a:r>
            <a:r>
              <a:rPr lang="es" sz="1150">
                <a:solidFill>
                  <a:srgbClr val="CCCCCC"/>
                </a:solidFill>
                <a:latin typeface="Source Code Pro"/>
                <a:ea typeface="Source Code Pro"/>
                <a:cs typeface="Source Code Pro"/>
                <a:sym typeface="Source Code Pro"/>
              </a:rPr>
              <a:t>()</a:t>
            </a:r>
            <a:r>
              <a:rPr lang="es" sz="1150">
                <a:solidFill>
                  <a:srgbClr val="569CD6"/>
                </a:solidFill>
                <a:latin typeface="Source Code Pro"/>
                <a:ea typeface="Source Code Pro"/>
                <a:cs typeface="Source Code Pro"/>
                <a:sym typeface="Source Code Pro"/>
              </a:rPr>
              <a:t>}</a:t>
            </a:r>
            <a:r>
              <a:rPr lang="es" sz="1150">
                <a:solidFill>
                  <a:srgbClr val="CE9178"/>
                </a:solidFill>
                <a:latin typeface="Source Code Pro"/>
                <a:ea typeface="Source Code Pro"/>
                <a:cs typeface="Source Code Pro"/>
                <a:sym typeface="Source Code Pro"/>
              </a:rPr>
              <a:t> de daño"</a:t>
            </a:r>
            <a:r>
              <a:rPr lang="es" sz="1150">
                <a:solidFill>
                  <a:srgbClr val="CCCCCC"/>
                </a:solidFill>
                <a:latin typeface="Source Code Pro"/>
                <a:ea typeface="Source Code Pro"/>
                <a:cs typeface="Source Code Pro"/>
                <a:sym typeface="Source Code Pro"/>
              </a:rPr>
              <a:t>)</a:t>
            </a:r>
            <a:endParaRPr sz="11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50">
                <a:solidFill>
                  <a:srgbClr val="CCCCCC"/>
                </a:solidFill>
                <a:latin typeface="Source Code Pro"/>
                <a:ea typeface="Source Code Pro"/>
                <a:cs typeface="Source Code Pro"/>
                <a:sym typeface="Source Code Pro"/>
              </a:rPr>
              <a:t>        </a:t>
            </a:r>
            <a:r>
              <a:rPr lang="es" sz="1150">
                <a:solidFill>
                  <a:srgbClr val="DCDCAA"/>
                </a:solidFill>
                <a:latin typeface="Source Code Pro"/>
                <a:ea typeface="Source Code Pro"/>
                <a:cs typeface="Source Code Pro"/>
                <a:sym typeface="Source Code Pro"/>
              </a:rPr>
              <a:t>print</a:t>
            </a:r>
            <a:r>
              <a:rPr lang="es" sz="1150">
                <a:solidFill>
                  <a:srgbClr val="CCCCCC"/>
                </a:solidFill>
                <a:latin typeface="Source Code Pro"/>
                <a:ea typeface="Source Code Pro"/>
                <a:cs typeface="Source Code Pro"/>
                <a:sym typeface="Source Code Pro"/>
              </a:rPr>
              <a:t>(</a:t>
            </a:r>
            <a:r>
              <a:rPr lang="es" sz="1150">
                <a:solidFill>
                  <a:srgbClr val="569CD6"/>
                </a:solidFill>
                <a:latin typeface="Source Code Pro"/>
                <a:ea typeface="Source Code Pro"/>
                <a:cs typeface="Source Code Pro"/>
                <a:sym typeface="Source Code Pro"/>
              </a:rPr>
              <a:t>f</a:t>
            </a:r>
            <a:r>
              <a:rPr lang="es" sz="1150">
                <a:solidFill>
                  <a:srgbClr val="CE9178"/>
                </a:solidFill>
                <a:latin typeface="Source Code Pro"/>
                <a:ea typeface="Source Code Pro"/>
                <a:cs typeface="Source Code Pro"/>
                <a:sym typeface="Source Code Pro"/>
              </a:rPr>
              <a:t>"</a:t>
            </a:r>
            <a:r>
              <a:rPr lang="es" sz="1150">
                <a:solidFill>
                  <a:srgbClr val="569CD6"/>
                </a:solidFill>
                <a:latin typeface="Source Code Pro"/>
                <a:ea typeface="Source Code Pro"/>
                <a:cs typeface="Source Code Pro"/>
                <a:sym typeface="Source Code Pro"/>
              </a:rPr>
              <a:t>{</a:t>
            </a:r>
            <a:r>
              <a:rPr lang="es" sz="1150">
                <a:solidFill>
                  <a:srgbClr val="9CDCFE"/>
                </a:solidFill>
                <a:latin typeface="Source Code Pro"/>
                <a:ea typeface="Source Code Pro"/>
                <a:cs typeface="Source Code Pro"/>
                <a:sym typeface="Source Code Pro"/>
              </a:rPr>
              <a:t>arma2</a:t>
            </a:r>
            <a:r>
              <a:rPr lang="es" sz="1150">
                <a:solidFill>
                  <a:srgbClr val="CCCCCC"/>
                </a:solidFill>
                <a:latin typeface="Source Code Pro"/>
                <a:ea typeface="Source Code Pro"/>
                <a:cs typeface="Source Code Pro"/>
                <a:sym typeface="Source Code Pro"/>
              </a:rPr>
              <a:t>.</a:t>
            </a:r>
            <a:r>
              <a:rPr lang="es" sz="1150">
                <a:solidFill>
                  <a:srgbClr val="DCDCAA"/>
                </a:solidFill>
                <a:latin typeface="Source Code Pro"/>
                <a:ea typeface="Source Code Pro"/>
                <a:cs typeface="Source Code Pro"/>
                <a:sym typeface="Source Code Pro"/>
              </a:rPr>
              <a:t>obtenerNombre</a:t>
            </a:r>
            <a:r>
              <a:rPr lang="es" sz="1150">
                <a:solidFill>
                  <a:srgbClr val="CCCCCC"/>
                </a:solidFill>
                <a:latin typeface="Source Code Pro"/>
                <a:ea typeface="Source Code Pro"/>
                <a:cs typeface="Source Code Pro"/>
                <a:sym typeface="Source Code Pro"/>
              </a:rPr>
              <a:t>()</a:t>
            </a:r>
            <a:r>
              <a:rPr lang="es" sz="1150">
                <a:solidFill>
                  <a:srgbClr val="569CD6"/>
                </a:solidFill>
                <a:latin typeface="Source Code Pro"/>
                <a:ea typeface="Source Code Pro"/>
                <a:cs typeface="Source Code Pro"/>
                <a:sym typeface="Source Code Pro"/>
              </a:rPr>
              <a:t>}</a:t>
            </a:r>
            <a:r>
              <a:rPr lang="es" sz="1150">
                <a:solidFill>
                  <a:srgbClr val="CE9178"/>
                </a:solidFill>
                <a:latin typeface="Source Code Pro"/>
                <a:ea typeface="Source Code Pro"/>
                <a:cs typeface="Source Code Pro"/>
                <a:sym typeface="Source Code Pro"/>
              </a:rPr>
              <a:t> tiene </a:t>
            </a:r>
            <a:r>
              <a:rPr lang="es" sz="1150">
                <a:solidFill>
                  <a:srgbClr val="569CD6"/>
                </a:solidFill>
                <a:latin typeface="Source Code Pro"/>
                <a:ea typeface="Source Code Pro"/>
                <a:cs typeface="Source Code Pro"/>
                <a:sym typeface="Source Code Pro"/>
              </a:rPr>
              <a:t>{</a:t>
            </a:r>
            <a:r>
              <a:rPr lang="es" sz="1150">
                <a:solidFill>
                  <a:srgbClr val="9CDCFE"/>
                </a:solidFill>
                <a:latin typeface="Source Code Pro"/>
                <a:ea typeface="Source Code Pro"/>
                <a:cs typeface="Source Code Pro"/>
                <a:sym typeface="Source Code Pro"/>
              </a:rPr>
              <a:t>arma2</a:t>
            </a:r>
            <a:r>
              <a:rPr lang="es" sz="1150">
                <a:solidFill>
                  <a:srgbClr val="CCCCCC"/>
                </a:solidFill>
                <a:latin typeface="Source Code Pro"/>
                <a:ea typeface="Source Code Pro"/>
                <a:cs typeface="Source Code Pro"/>
                <a:sym typeface="Source Code Pro"/>
              </a:rPr>
              <a:t>.</a:t>
            </a:r>
            <a:r>
              <a:rPr lang="es" sz="1150">
                <a:solidFill>
                  <a:srgbClr val="DCDCAA"/>
                </a:solidFill>
                <a:latin typeface="Source Code Pro"/>
                <a:ea typeface="Source Code Pro"/>
                <a:cs typeface="Source Code Pro"/>
                <a:sym typeface="Source Code Pro"/>
              </a:rPr>
              <a:t>obtenerDanio</a:t>
            </a:r>
            <a:r>
              <a:rPr lang="es" sz="1150">
                <a:solidFill>
                  <a:srgbClr val="CCCCCC"/>
                </a:solidFill>
                <a:latin typeface="Source Code Pro"/>
                <a:ea typeface="Source Code Pro"/>
                <a:cs typeface="Source Code Pro"/>
                <a:sym typeface="Source Code Pro"/>
              </a:rPr>
              <a:t>()</a:t>
            </a:r>
            <a:r>
              <a:rPr lang="es" sz="1150">
                <a:solidFill>
                  <a:srgbClr val="569CD6"/>
                </a:solidFill>
                <a:latin typeface="Source Code Pro"/>
                <a:ea typeface="Source Code Pro"/>
                <a:cs typeface="Source Code Pro"/>
                <a:sym typeface="Source Code Pro"/>
              </a:rPr>
              <a:t>}</a:t>
            </a:r>
            <a:r>
              <a:rPr lang="es" sz="1150">
                <a:solidFill>
                  <a:srgbClr val="CE9178"/>
                </a:solidFill>
                <a:latin typeface="Source Code Pro"/>
                <a:ea typeface="Source Code Pro"/>
                <a:cs typeface="Source Code Pro"/>
                <a:sym typeface="Source Code Pro"/>
              </a:rPr>
              <a:t> de daño"</a:t>
            </a:r>
            <a:r>
              <a:rPr lang="es" sz="1150">
                <a:solidFill>
                  <a:srgbClr val="CCCCCC"/>
                </a:solidFill>
                <a:latin typeface="Source Code Pro"/>
                <a:ea typeface="Source Code Pro"/>
                <a:cs typeface="Source Code Pro"/>
                <a:sym typeface="Source Code Pro"/>
              </a:rPr>
              <a:t>)</a:t>
            </a:r>
            <a:endParaRPr sz="11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50">
                <a:solidFill>
                  <a:srgbClr val="CCCCCC"/>
                </a:solidFill>
                <a:latin typeface="Source Code Pro"/>
                <a:ea typeface="Source Code Pro"/>
                <a:cs typeface="Source Code Pro"/>
                <a:sym typeface="Source Code Pro"/>
              </a:rPr>
              <a:t>        </a:t>
            </a:r>
            <a:r>
              <a:rPr lang="es" sz="1150">
                <a:solidFill>
                  <a:srgbClr val="DCDCAA"/>
                </a:solidFill>
                <a:latin typeface="Source Code Pro"/>
                <a:ea typeface="Source Code Pro"/>
                <a:cs typeface="Source Code Pro"/>
                <a:sym typeface="Source Code Pro"/>
              </a:rPr>
              <a:t>print</a:t>
            </a:r>
            <a:r>
              <a:rPr lang="es" sz="1150">
                <a:solidFill>
                  <a:srgbClr val="CCCCCC"/>
                </a:solidFill>
                <a:latin typeface="Source Code Pro"/>
                <a:ea typeface="Source Code Pro"/>
                <a:cs typeface="Source Code Pro"/>
                <a:sym typeface="Source Code Pro"/>
              </a:rPr>
              <a:t>(</a:t>
            </a:r>
            <a:r>
              <a:rPr lang="es" sz="1150">
                <a:solidFill>
                  <a:srgbClr val="569CD6"/>
                </a:solidFill>
                <a:latin typeface="Source Code Pro"/>
                <a:ea typeface="Source Code Pro"/>
                <a:cs typeface="Source Code Pro"/>
                <a:sym typeface="Source Code Pro"/>
              </a:rPr>
              <a:t>f</a:t>
            </a:r>
            <a:r>
              <a:rPr lang="es" sz="1150">
                <a:solidFill>
                  <a:srgbClr val="CE9178"/>
                </a:solidFill>
                <a:latin typeface="Source Code Pro"/>
                <a:ea typeface="Source Code Pro"/>
                <a:cs typeface="Source Code Pro"/>
                <a:sym typeface="Source Code Pro"/>
              </a:rPr>
              <a:t>"</a:t>
            </a:r>
            <a:r>
              <a:rPr lang="es" sz="1150">
                <a:solidFill>
                  <a:srgbClr val="569CD6"/>
                </a:solidFill>
                <a:latin typeface="Source Code Pro"/>
                <a:ea typeface="Source Code Pro"/>
                <a:cs typeface="Source Code Pro"/>
                <a:sym typeface="Source Code Pro"/>
              </a:rPr>
              <a:t>{</a:t>
            </a:r>
            <a:r>
              <a:rPr lang="es" sz="1150">
                <a:solidFill>
                  <a:srgbClr val="9CDCFE"/>
                </a:solidFill>
                <a:latin typeface="Source Code Pro"/>
                <a:ea typeface="Source Code Pro"/>
                <a:cs typeface="Source Code Pro"/>
                <a:sym typeface="Source Code Pro"/>
              </a:rPr>
              <a:t>arma3</a:t>
            </a:r>
            <a:r>
              <a:rPr lang="es" sz="1150">
                <a:solidFill>
                  <a:srgbClr val="CCCCCC"/>
                </a:solidFill>
                <a:latin typeface="Source Code Pro"/>
                <a:ea typeface="Source Code Pro"/>
                <a:cs typeface="Source Code Pro"/>
                <a:sym typeface="Source Code Pro"/>
              </a:rPr>
              <a:t>.</a:t>
            </a:r>
            <a:r>
              <a:rPr lang="es" sz="1150">
                <a:solidFill>
                  <a:srgbClr val="DCDCAA"/>
                </a:solidFill>
                <a:latin typeface="Source Code Pro"/>
                <a:ea typeface="Source Code Pro"/>
                <a:cs typeface="Source Code Pro"/>
                <a:sym typeface="Source Code Pro"/>
              </a:rPr>
              <a:t>obtenerNombre</a:t>
            </a:r>
            <a:r>
              <a:rPr lang="es" sz="1150">
                <a:solidFill>
                  <a:srgbClr val="CCCCCC"/>
                </a:solidFill>
                <a:latin typeface="Source Code Pro"/>
                <a:ea typeface="Source Code Pro"/>
                <a:cs typeface="Source Code Pro"/>
                <a:sym typeface="Source Code Pro"/>
              </a:rPr>
              <a:t>()</a:t>
            </a:r>
            <a:r>
              <a:rPr lang="es" sz="1150">
                <a:solidFill>
                  <a:srgbClr val="569CD6"/>
                </a:solidFill>
                <a:latin typeface="Source Code Pro"/>
                <a:ea typeface="Source Code Pro"/>
                <a:cs typeface="Source Code Pro"/>
                <a:sym typeface="Source Code Pro"/>
              </a:rPr>
              <a:t>}</a:t>
            </a:r>
            <a:r>
              <a:rPr lang="es" sz="1150">
                <a:solidFill>
                  <a:srgbClr val="CE9178"/>
                </a:solidFill>
                <a:latin typeface="Source Code Pro"/>
                <a:ea typeface="Source Code Pro"/>
                <a:cs typeface="Source Code Pro"/>
                <a:sym typeface="Source Code Pro"/>
              </a:rPr>
              <a:t> tiene </a:t>
            </a:r>
            <a:r>
              <a:rPr lang="es" sz="1150">
                <a:solidFill>
                  <a:srgbClr val="569CD6"/>
                </a:solidFill>
                <a:latin typeface="Source Code Pro"/>
                <a:ea typeface="Source Code Pro"/>
                <a:cs typeface="Source Code Pro"/>
                <a:sym typeface="Source Code Pro"/>
              </a:rPr>
              <a:t>{</a:t>
            </a:r>
            <a:r>
              <a:rPr lang="es" sz="1150">
                <a:solidFill>
                  <a:srgbClr val="9CDCFE"/>
                </a:solidFill>
                <a:latin typeface="Source Code Pro"/>
                <a:ea typeface="Source Code Pro"/>
                <a:cs typeface="Source Code Pro"/>
                <a:sym typeface="Source Code Pro"/>
              </a:rPr>
              <a:t>arma3</a:t>
            </a:r>
            <a:r>
              <a:rPr lang="es" sz="1150">
                <a:solidFill>
                  <a:srgbClr val="CCCCCC"/>
                </a:solidFill>
                <a:latin typeface="Source Code Pro"/>
                <a:ea typeface="Source Code Pro"/>
                <a:cs typeface="Source Code Pro"/>
                <a:sym typeface="Source Code Pro"/>
              </a:rPr>
              <a:t>.</a:t>
            </a:r>
            <a:r>
              <a:rPr lang="es" sz="1150">
                <a:solidFill>
                  <a:srgbClr val="DCDCAA"/>
                </a:solidFill>
                <a:latin typeface="Source Code Pro"/>
                <a:ea typeface="Source Code Pro"/>
                <a:cs typeface="Source Code Pro"/>
                <a:sym typeface="Source Code Pro"/>
              </a:rPr>
              <a:t>obtenerDanio</a:t>
            </a:r>
            <a:r>
              <a:rPr lang="es" sz="1150">
                <a:solidFill>
                  <a:srgbClr val="CCCCCC"/>
                </a:solidFill>
                <a:latin typeface="Source Code Pro"/>
                <a:ea typeface="Source Code Pro"/>
                <a:cs typeface="Source Code Pro"/>
                <a:sym typeface="Source Code Pro"/>
              </a:rPr>
              <a:t>()</a:t>
            </a:r>
            <a:r>
              <a:rPr lang="es" sz="1150">
                <a:solidFill>
                  <a:srgbClr val="569CD6"/>
                </a:solidFill>
                <a:latin typeface="Source Code Pro"/>
                <a:ea typeface="Source Code Pro"/>
                <a:cs typeface="Source Code Pro"/>
                <a:sym typeface="Source Code Pro"/>
              </a:rPr>
              <a:t>}</a:t>
            </a:r>
            <a:r>
              <a:rPr lang="es" sz="1150">
                <a:solidFill>
                  <a:srgbClr val="CE9178"/>
                </a:solidFill>
                <a:latin typeface="Source Code Pro"/>
                <a:ea typeface="Source Code Pro"/>
                <a:cs typeface="Source Code Pro"/>
                <a:sym typeface="Source Code Pro"/>
              </a:rPr>
              <a:t> de daño"</a:t>
            </a:r>
            <a:r>
              <a:rPr lang="es" sz="1150">
                <a:solidFill>
                  <a:srgbClr val="CCCCCC"/>
                </a:solidFill>
                <a:latin typeface="Source Code Pro"/>
                <a:ea typeface="Source Code Pro"/>
                <a:cs typeface="Source Code Pro"/>
                <a:sym typeface="Source Code Pro"/>
              </a:rPr>
              <a:t>)</a:t>
            </a:r>
            <a:endParaRPr sz="11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50">
                <a:solidFill>
                  <a:srgbClr val="C586C0"/>
                </a:solidFill>
                <a:latin typeface="Source Code Pro"/>
                <a:ea typeface="Source Code Pro"/>
                <a:cs typeface="Source Code Pro"/>
                <a:sym typeface="Source Code Pro"/>
              </a:rPr>
              <a:t>if</a:t>
            </a:r>
            <a:r>
              <a:rPr lang="es" sz="1150">
                <a:solidFill>
                  <a:srgbClr val="CCCCCC"/>
                </a:solidFill>
                <a:latin typeface="Source Code Pro"/>
                <a:ea typeface="Source Code Pro"/>
                <a:cs typeface="Source Code Pro"/>
                <a:sym typeface="Source Code Pro"/>
              </a:rPr>
              <a:t> </a:t>
            </a:r>
            <a:r>
              <a:rPr lang="es" sz="1150">
                <a:solidFill>
                  <a:srgbClr val="9CDCFE"/>
                </a:solidFill>
                <a:latin typeface="Source Code Pro"/>
                <a:ea typeface="Source Code Pro"/>
                <a:cs typeface="Source Code Pro"/>
                <a:sym typeface="Source Code Pro"/>
              </a:rPr>
              <a:t>__name__</a:t>
            </a:r>
            <a:r>
              <a:rPr lang="es" sz="1150">
                <a:solidFill>
                  <a:srgbClr val="CCCCCC"/>
                </a:solidFill>
                <a:latin typeface="Source Code Pro"/>
                <a:ea typeface="Source Code Pro"/>
                <a:cs typeface="Source Code Pro"/>
                <a:sym typeface="Source Code Pro"/>
              </a:rPr>
              <a:t> </a:t>
            </a:r>
            <a:r>
              <a:rPr lang="es" sz="1150">
                <a:solidFill>
                  <a:srgbClr val="D4D4D4"/>
                </a:solidFill>
                <a:latin typeface="Source Code Pro"/>
                <a:ea typeface="Source Code Pro"/>
                <a:cs typeface="Source Code Pro"/>
                <a:sym typeface="Source Code Pro"/>
              </a:rPr>
              <a:t>==</a:t>
            </a:r>
            <a:r>
              <a:rPr lang="es" sz="1150">
                <a:solidFill>
                  <a:srgbClr val="CCCCCC"/>
                </a:solidFill>
                <a:latin typeface="Source Code Pro"/>
                <a:ea typeface="Source Code Pro"/>
                <a:cs typeface="Source Code Pro"/>
                <a:sym typeface="Source Code Pro"/>
              </a:rPr>
              <a:t> </a:t>
            </a:r>
            <a:r>
              <a:rPr lang="es" sz="1150">
                <a:solidFill>
                  <a:srgbClr val="CE9178"/>
                </a:solidFill>
                <a:latin typeface="Source Code Pro"/>
                <a:ea typeface="Source Code Pro"/>
                <a:cs typeface="Source Code Pro"/>
                <a:sym typeface="Source Code Pro"/>
              </a:rPr>
              <a:t>"__main__"</a:t>
            </a:r>
            <a:r>
              <a:rPr lang="es" sz="1150">
                <a:solidFill>
                  <a:srgbClr val="CCCCCC"/>
                </a:solidFill>
                <a:latin typeface="Source Code Pro"/>
                <a:ea typeface="Source Code Pro"/>
                <a:cs typeface="Source Code Pro"/>
                <a:sym typeface="Source Code Pro"/>
              </a:rPr>
              <a:t>:</a:t>
            </a:r>
            <a:endParaRPr sz="11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50">
                <a:solidFill>
                  <a:srgbClr val="CCCCCC"/>
                </a:solidFill>
                <a:latin typeface="Source Code Pro"/>
                <a:ea typeface="Source Code Pro"/>
                <a:cs typeface="Source Code Pro"/>
                <a:sym typeface="Source Code Pro"/>
              </a:rPr>
              <a:t>    </a:t>
            </a:r>
            <a:r>
              <a:rPr lang="es" sz="1150">
                <a:solidFill>
                  <a:srgbClr val="4EC9B0"/>
                </a:solidFill>
                <a:latin typeface="Source Code Pro"/>
                <a:ea typeface="Source Code Pro"/>
                <a:cs typeface="Source Code Pro"/>
                <a:sym typeface="Source Code Pro"/>
              </a:rPr>
              <a:t>TesterArma</a:t>
            </a:r>
            <a:r>
              <a:rPr lang="es" sz="1150">
                <a:solidFill>
                  <a:srgbClr val="CCCCCC"/>
                </a:solidFill>
                <a:latin typeface="Source Code Pro"/>
                <a:ea typeface="Source Code Pro"/>
                <a:cs typeface="Source Code Pro"/>
                <a:sym typeface="Source Code Pro"/>
              </a:rPr>
              <a:t>.</a:t>
            </a:r>
            <a:r>
              <a:rPr lang="es" sz="1150">
                <a:solidFill>
                  <a:srgbClr val="DCDCAA"/>
                </a:solidFill>
                <a:latin typeface="Source Code Pro"/>
                <a:ea typeface="Source Code Pro"/>
                <a:cs typeface="Source Code Pro"/>
                <a:sym typeface="Source Code Pro"/>
              </a:rPr>
              <a:t>test</a:t>
            </a:r>
            <a:r>
              <a:rPr lang="es" sz="1150">
                <a:solidFill>
                  <a:srgbClr val="CCCCCC"/>
                </a:solidFill>
                <a:latin typeface="Source Code Pro"/>
                <a:ea typeface="Source Code Pro"/>
                <a:cs typeface="Source Code Pro"/>
                <a:sym typeface="Source Code Pro"/>
              </a:rPr>
              <a:t>()</a:t>
            </a:r>
            <a:endParaRPr sz="1150">
              <a:solidFill>
                <a:srgbClr val="CCCCCC"/>
              </a:solidFill>
              <a:latin typeface="Source Code Pro"/>
              <a:ea typeface="Source Code Pro"/>
              <a:cs typeface="Source Code Pro"/>
              <a:sym typeface="Source Code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 tester - Personaje</a:t>
            </a:r>
            <a:endParaRPr/>
          </a:p>
        </p:txBody>
      </p:sp>
      <p:sp>
        <p:nvSpPr>
          <p:cNvPr id="275" name="Google Shape;275;p39"/>
          <p:cNvSpPr txBox="1"/>
          <p:nvPr>
            <p:ph idx="1" type="body"/>
          </p:nvPr>
        </p:nvSpPr>
        <p:spPr>
          <a:xfrm>
            <a:off x="50" y="707400"/>
            <a:ext cx="9143100" cy="44361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900">
                <a:solidFill>
                  <a:srgbClr val="C586C0"/>
                </a:solidFill>
                <a:latin typeface="Source Code Pro"/>
                <a:ea typeface="Source Code Pro"/>
                <a:cs typeface="Source Code Pro"/>
                <a:sym typeface="Source Code Pro"/>
              </a:rPr>
              <a:t>from</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r>
              <a:rPr lang="es" sz="900">
                <a:solidFill>
                  <a:srgbClr val="CCCCCC"/>
                </a:solidFill>
                <a:latin typeface="Source Code Pro"/>
                <a:ea typeface="Source Code Pro"/>
                <a:cs typeface="Source Code Pro"/>
                <a:sym typeface="Source Code Pro"/>
              </a:rPr>
              <a:t> </a:t>
            </a:r>
            <a:r>
              <a:rPr lang="es" sz="900">
                <a:solidFill>
                  <a:srgbClr val="C586C0"/>
                </a:solidFill>
                <a:latin typeface="Source Code Pro"/>
                <a:ea typeface="Source Code Pro"/>
                <a:cs typeface="Source Code Pro"/>
                <a:sym typeface="Source Code Pro"/>
              </a:rPr>
              <a:t>import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endParaRPr sz="9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586C0"/>
                </a:solidFill>
                <a:latin typeface="Source Code Pro"/>
                <a:ea typeface="Source Code Pro"/>
                <a:cs typeface="Source Code Pro"/>
                <a:sym typeface="Source Code Pro"/>
              </a:rPr>
              <a:t>from</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CajaSorpresa</a:t>
            </a:r>
            <a:r>
              <a:rPr lang="es" sz="900">
                <a:solidFill>
                  <a:srgbClr val="CCCCCC"/>
                </a:solidFill>
                <a:latin typeface="Source Code Pro"/>
                <a:ea typeface="Source Code Pro"/>
                <a:cs typeface="Source Code Pro"/>
                <a:sym typeface="Source Code Pro"/>
              </a:rPr>
              <a:t> </a:t>
            </a:r>
            <a:r>
              <a:rPr lang="es" sz="900">
                <a:solidFill>
                  <a:srgbClr val="C586C0"/>
                </a:solidFill>
                <a:latin typeface="Source Code Pro"/>
                <a:ea typeface="Source Code Pro"/>
                <a:cs typeface="Source Code Pro"/>
                <a:sym typeface="Source Code Pro"/>
              </a:rPr>
              <a:t>import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CajaSorpresa</a:t>
            </a:r>
            <a:endParaRPr sz="9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586C0"/>
                </a:solidFill>
                <a:latin typeface="Source Code Pro"/>
                <a:ea typeface="Source Code Pro"/>
                <a:cs typeface="Source Code Pro"/>
                <a:sym typeface="Source Code Pro"/>
              </a:rPr>
              <a:t>from</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 </a:t>
            </a:r>
            <a:r>
              <a:rPr lang="es" sz="900">
                <a:solidFill>
                  <a:srgbClr val="C586C0"/>
                </a:solidFill>
                <a:latin typeface="Source Code Pro"/>
                <a:ea typeface="Source Code Pro"/>
                <a:cs typeface="Source Code Pro"/>
                <a:sym typeface="Source Code Pro"/>
              </a:rPr>
              <a:t>import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endParaRPr sz="9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569CD6"/>
                </a:solidFill>
                <a:latin typeface="Source Code Pro"/>
                <a:ea typeface="Source Code Pro"/>
                <a:cs typeface="Source Code Pro"/>
                <a:sym typeface="Source Code Pro"/>
              </a:rPr>
              <a:t>class</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TesterPersonaje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a:t>
            </a:r>
            <a:r>
              <a:rPr lang="es" sz="900">
                <a:solidFill>
                  <a:srgbClr val="4EC9B0"/>
                </a:solidFill>
                <a:latin typeface="Source Code Pro"/>
                <a:ea typeface="Source Code Pro"/>
                <a:cs typeface="Source Code Pro"/>
                <a:sym typeface="Source Code Pro"/>
              </a:rPr>
              <a:t>staticmethod</a:t>
            </a:r>
            <a:endParaRPr sz="9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569CD6"/>
                </a:solidFill>
                <a:latin typeface="Source Code Pro"/>
                <a:ea typeface="Source Code Pro"/>
                <a:cs typeface="Source Code Pro"/>
                <a:sym typeface="Source Code Pro"/>
              </a:rPr>
              <a:t>def</a:t>
            </a: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test</a:t>
            </a:r>
            <a:r>
              <a:rPr lang="es" sz="900">
                <a:solidFill>
                  <a:srgbClr val="CCCCCC"/>
                </a:solidFill>
                <a:latin typeface="Source Code Pro"/>
                <a:ea typeface="Source Code Pro"/>
                <a:cs typeface="Source Code Pro"/>
                <a:sym typeface="Source Code Pro"/>
              </a:rPr>
              <a:t>():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separador</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a:t>
            </a:r>
            <a:r>
              <a:rPr lang="es" sz="900">
                <a:solidFill>
                  <a:srgbClr val="D4D4D4"/>
                </a:solidFill>
                <a:latin typeface="Source Code Pro"/>
                <a:ea typeface="Source Code Pro"/>
                <a:cs typeface="Source Code Pro"/>
                <a:sym typeface="Source Code Pro"/>
              </a:rPr>
              <a:t>*</a:t>
            </a:r>
            <a:r>
              <a:rPr lang="es" sz="900">
                <a:solidFill>
                  <a:srgbClr val="B5CEA8"/>
                </a:solidFill>
                <a:latin typeface="Source Code Pro"/>
                <a:ea typeface="Source Code Pro"/>
                <a:cs typeface="Source Code Pro"/>
                <a:sym typeface="Source Code Pro"/>
              </a:rPr>
              <a:t>70</a:t>
            </a:r>
            <a:endParaRPr sz="90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Mago Loco"</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"La Princesa Valiente"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30</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Guerrero Cobarde"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15</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separador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tiene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obtenerAtaque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ataque y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obtenerDefensa</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defensa"</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tiene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obtenerAtaque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ataque y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obtenerDefensa</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defensa"</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tiene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obtenerAtaque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ataque y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obtenerDefensa</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defensa"</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separador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CCCCCC"/>
              </a:solidFill>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 tester - Personaje</a:t>
            </a:r>
            <a:endParaRPr/>
          </a:p>
        </p:txBody>
      </p:sp>
      <p:sp>
        <p:nvSpPr>
          <p:cNvPr id="281" name="Google Shape;281;p40"/>
          <p:cNvSpPr txBox="1"/>
          <p:nvPr>
            <p:ph idx="1" type="body"/>
          </p:nvPr>
        </p:nvSpPr>
        <p:spPr>
          <a:xfrm>
            <a:off x="50" y="707400"/>
            <a:ext cx="9143100" cy="40860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6A9955"/>
                </a:solidFill>
                <a:latin typeface="Source Code Pro"/>
                <a:ea typeface="Source Code Pro"/>
                <a:cs typeface="Source Code Pro"/>
                <a:sym typeface="Source Code Pro"/>
              </a:rPr>
              <a:t>#ataques entre personajes sin armas</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atacar</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atacó 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y le queda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obtenerVida</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vida"</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atacar</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atacó 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y le queda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obtenerVida</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vida"</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atacar</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atacó 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y le queda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obtenerVida</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vida"</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atacar</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atacó 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y le queda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obtenerVida</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vida"</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atacar</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atacó 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y le queda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obtenerVida</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vida"</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atacar</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atacó 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y le queda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obtenerVida</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vida"</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separador</a:t>
            </a:r>
            <a:r>
              <a:rPr lang="es" sz="900">
                <a:solidFill>
                  <a:srgbClr val="CCCCCC"/>
                </a:solidFill>
                <a:latin typeface="Source Code Pro"/>
                <a:ea typeface="Source Code Pro"/>
                <a:cs typeface="Source Code Pro"/>
                <a:sym typeface="Source Code Pro"/>
              </a:rPr>
              <a:t>)</a:t>
            </a:r>
            <a:endParaRPr sz="900">
              <a:solidFill>
                <a:srgbClr val="6A9955"/>
              </a:solidFill>
              <a:latin typeface="Source Code Pro"/>
              <a:ea typeface="Source Code Pro"/>
              <a:cs typeface="Source Code Pro"/>
              <a:sym typeface="Source Code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 tester - Personaje</a:t>
            </a:r>
            <a:endParaRPr/>
          </a:p>
        </p:txBody>
      </p:sp>
      <p:sp>
        <p:nvSpPr>
          <p:cNvPr id="287" name="Google Shape;287;p41"/>
          <p:cNvSpPr txBox="1"/>
          <p:nvPr>
            <p:ph idx="1" type="body"/>
          </p:nvPr>
        </p:nvSpPr>
        <p:spPr>
          <a:xfrm>
            <a:off x="50" y="707400"/>
            <a:ext cx="9143100" cy="42984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arma1</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Arma</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"Espada"</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"Corte cuerpo a cuerpo"</a:t>
            </a:r>
            <a:r>
              <a:rPr lang="es" sz="1100">
                <a:solidFill>
                  <a:srgbClr val="CCCCCC"/>
                </a:solidFill>
                <a:latin typeface="Source Code Pro"/>
                <a:ea typeface="Source Code Pro"/>
                <a:cs typeface="Source Code Pro"/>
                <a:sym typeface="Source Code Pro"/>
              </a:rPr>
              <a:t>, </a:t>
            </a:r>
            <a:r>
              <a:rPr lang="es" sz="1100">
                <a:solidFill>
                  <a:srgbClr val="B5CEA8"/>
                </a:solidFill>
                <a:latin typeface="Source Code Pro"/>
                <a:ea typeface="Source Code Pro"/>
                <a:cs typeface="Source Code Pro"/>
                <a:sym typeface="Source Code Pro"/>
              </a:rPr>
              <a:t>10</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arma2</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Arma</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"Arco"</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"Ataque a distancia"</a:t>
            </a:r>
            <a:r>
              <a:rPr lang="es" sz="1100">
                <a:solidFill>
                  <a:srgbClr val="CCCCCC"/>
                </a:solidFill>
                <a:latin typeface="Source Code Pro"/>
                <a:ea typeface="Source Code Pro"/>
                <a:cs typeface="Source Code Pro"/>
                <a:sym typeface="Source Code Pro"/>
              </a:rPr>
              <a:t>, </a:t>
            </a:r>
            <a:r>
              <a:rPr lang="es" sz="1100">
                <a:solidFill>
                  <a:srgbClr val="B5CEA8"/>
                </a:solidFill>
                <a:latin typeface="Source Code Pro"/>
                <a:ea typeface="Source Code Pro"/>
                <a:cs typeface="Source Code Pro"/>
                <a:sym typeface="Source Code Pro"/>
              </a:rPr>
              <a:t>8</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arma3</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Arma</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"Bastón"</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"Cuerpo a cuerpo"</a:t>
            </a:r>
            <a:r>
              <a:rPr lang="es" sz="1100">
                <a:solidFill>
                  <a:srgbClr val="CCCCCC"/>
                </a:solidFill>
                <a:latin typeface="Source Code Pro"/>
                <a:ea typeface="Source Code Pro"/>
                <a:cs typeface="Source Code Pro"/>
                <a:sym typeface="Source Code Pro"/>
              </a:rPr>
              <a:t>, </a:t>
            </a:r>
            <a:r>
              <a:rPr lang="es" sz="1100">
                <a:solidFill>
                  <a:srgbClr val="B5CEA8"/>
                </a:solidFill>
                <a:latin typeface="Source Code Pro"/>
                <a:ea typeface="Source Code Pro"/>
                <a:cs typeface="Source Code Pro"/>
                <a:sym typeface="Source Code Pro"/>
              </a:rPr>
              <a:t>5</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personaje1</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establecerArma</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arma1</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personaje2</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establecerArma</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arma2</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personaje3</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establecerArma</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arma3</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print</a:t>
            </a:r>
            <a:r>
              <a:rPr lang="es" sz="1100">
                <a:solidFill>
                  <a:srgbClr val="CCCCCC"/>
                </a:solidFill>
                <a:latin typeface="Source Code Pro"/>
                <a:ea typeface="Source Code Pro"/>
                <a:cs typeface="Source Code Pro"/>
                <a:sym typeface="Source Code Pro"/>
              </a:rPr>
              <a:t>(</a:t>
            </a:r>
            <a:r>
              <a:rPr lang="es" sz="1100">
                <a:solidFill>
                  <a:srgbClr val="569CD6"/>
                </a:solidFill>
                <a:latin typeface="Source Code Pro"/>
                <a:ea typeface="Source Code Pro"/>
                <a:cs typeface="Source Code Pro"/>
                <a:sym typeface="Source Code Pro"/>
              </a:rPr>
              <a:t>f</a:t>
            </a:r>
            <a:r>
              <a:rPr lang="es" sz="1100">
                <a:solidFill>
                  <a:srgbClr val="CE9178"/>
                </a:solidFill>
                <a:latin typeface="Source Code Pro"/>
                <a:ea typeface="Source Code Pro"/>
                <a:cs typeface="Source Code Pro"/>
                <a:sym typeface="Source Code Pro"/>
              </a:rPr>
              <a:t>"</a:t>
            </a:r>
            <a:r>
              <a:rPr lang="es" sz="1100">
                <a:solidFill>
                  <a:srgbClr val="569CD6"/>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personaje1</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obtenerNombre</a:t>
            </a:r>
            <a:r>
              <a:rPr lang="es" sz="1100">
                <a:solidFill>
                  <a:srgbClr val="CCCCCC"/>
                </a:solidFill>
                <a:latin typeface="Source Code Pro"/>
                <a:ea typeface="Source Code Pro"/>
                <a:cs typeface="Source Code Pro"/>
                <a:sym typeface="Source Code Pro"/>
              </a:rPr>
              <a:t>()</a:t>
            </a:r>
            <a:r>
              <a:rPr lang="es" sz="1100">
                <a:solidFill>
                  <a:srgbClr val="569CD6"/>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 tiene un arma de </a:t>
            </a:r>
            <a:r>
              <a:rPr lang="es" sz="1100">
                <a:solidFill>
                  <a:srgbClr val="569CD6"/>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personaje1</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obtenerArma</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obtenerTipo</a:t>
            </a:r>
            <a:r>
              <a:rPr lang="es" sz="1100">
                <a:solidFill>
                  <a:srgbClr val="CCCCCC"/>
                </a:solidFill>
                <a:latin typeface="Source Code Pro"/>
                <a:ea typeface="Source Code Pro"/>
                <a:cs typeface="Source Code Pro"/>
                <a:sym typeface="Source Code Pro"/>
              </a:rPr>
              <a:t>()</a:t>
            </a:r>
            <a:r>
              <a:rPr lang="es" sz="1100">
                <a:solidFill>
                  <a:srgbClr val="569CD6"/>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print</a:t>
            </a:r>
            <a:r>
              <a:rPr lang="es" sz="1100">
                <a:solidFill>
                  <a:srgbClr val="CCCCCC"/>
                </a:solidFill>
                <a:latin typeface="Source Code Pro"/>
                <a:ea typeface="Source Code Pro"/>
                <a:cs typeface="Source Code Pro"/>
                <a:sym typeface="Source Code Pro"/>
              </a:rPr>
              <a:t>(</a:t>
            </a:r>
            <a:r>
              <a:rPr lang="es" sz="1100">
                <a:solidFill>
                  <a:srgbClr val="569CD6"/>
                </a:solidFill>
                <a:latin typeface="Source Code Pro"/>
                <a:ea typeface="Source Code Pro"/>
                <a:cs typeface="Source Code Pro"/>
                <a:sym typeface="Source Code Pro"/>
              </a:rPr>
              <a:t>f</a:t>
            </a:r>
            <a:r>
              <a:rPr lang="es" sz="1100">
                <a:solidFill>
                  <a:srgbClr val="CE9178"/>
                </a:solidFill>
                <a:latin typeface="Source Code Pro"/>
                <a:ea typeface="Source Code Pro"/>
                <a:cs typeface="Source Code Pro"/>
                <a:sym typeface="Source Code Pro"/>
              </a:rPr>
              <a:t>"</a:t>
            </a:r>
            <a:r>
              <a:rPr lang="es" sz="1100">
                <a:solidFill>
                  <a:srgbClr val="569CD6"/>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personaje2</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obtenerNombre</a:t>
            </a:r>
            <a:r>
              <a:rPr lang="es" sz="1100">
                <a:solidFill>
                  <a:srgbClr val="CCCCCC"/>
                </a:solidFill>
                <a:latin typeface="Source Code Pro"/>
                <a:ea typeface="Source Code Pro"/>
                <a:cs typeface="Source Code Pro"/>
                <a:sym typeface="Source Code Pro"/>
              </a:rPr>
              <a:t>()</a:t>
            </a:r>
            <a:r>
              <a:rPr lang="es" sz="1100">
                <a:solidFill>
                  <a:srgbClr val="569CD6"/>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 tiene un arma de </a:t>
            </a:r>
            <a:r>
              <a:rPr lang="es" sz="1100">
                <a:solidFill>
                  <a:srgbClr val="569CD6"/>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personaje2</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obtenerArma</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obtenerTipo</a:t>
            </a:r>
            <a:r>
              <a:rPr lang="es" sz="1100">
                <a:solidFill>
                  <a:srgbClr val="CCCCCC"/>
                </a:solidFill>
                <a:latin typeface="Source Code Pro"/>
                <a:ea typeface="Source Code Pro"/>
                <a:cs typeface="Source Code Pro"/>
                <a:sym typeface="Source Code Pro"/>
              </a:rPr>
              <a:t>()</a:t>
            </a:r>
            <a:r>
              <a:rPr lang="es" sz="1100">
                <a:solidFill>
                  <a:srgbClr val="569CD6"/>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print</a:t>
            </a:r>
            <a:r>
              <a:rPr lang="es" sz="1100">
                <a:solidFill>
                  <a:srgbClr val="CCCCCC"/>
                </a:solidFill>
                <a:latin typeface="Source Code Pro"/>
                <a:ea typeface="Source Code Pro"/>
                <a:cs typeface="Source Code Pro"/>
                <a:sym typeface="Source Code Pro"/>
              </a:rPr>
              <a:t>(</a:t>
            </a:r>
            <a:r>
              <a:rPr lang="es" sz="1100">
                <a:solidFill>
                  <a:srgbClr val="569CD6"/>
                </a:solidFill>
                <a:latin typeface="Source Code Pro"/>
                <a:ea typeface="Source Code Pro"/>
                <a:cs typeface="Source Code Pro"/>
                <a:sym typeface="Source Code Pro"/>
              </a:rPr>
              <a:t>f</a:t>
            </a:r>
            <a:r>
              <a:rPr lang="es" sz="1100">
                <a:solidFill>
                  <a:srgbClr val="CE9178"/>
                </a:solidFill>
                <a:latin typeface="Source Code Pro"/>
                <a:ea typeface="Source Code Pro"/>
                <a:cs typeface="Source Code Pro"/>
                <a:sym typeface="Source Code Pro"/>
              </a:rPr>
              <a:t>"</a:t>
            </a:r>
            <a:r>
              <a:rPr lang="es" sz="1100">
                <a:solidFill>
                  <a:srgbClr val="569CD6"/>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personaje3</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obtenerNombre</a:t>
            </a:r>
            <a:r>
              <a:rPr lang="es" sz="1100">
                <a:solidFill>
                  <a:srgbClr val="CCCCCC"/>
                </a:solidFill>
                <a:latin typeface="Source Code Pro"/>
                <a:ea typeface="Source Code Pro"/>
                <a:cs typeface="Source Code Pro"/>
                <a:sym typeface="Source Code Pro"/>
              </a:rPr>
              <a:t>()</a:t>
            </a:r>
            <a:r>
              <a:rPr lang="es" sz="1100">
                <a:solidFill>
                  <a:srgbClr val="569CD6"/>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 tiene un arma de </a:t>
            </a:r>
            <a:r>
              <a:rPr lang="es" sz="1100">
                <a:solidFill>
                  <a:srgbClr val="569CD6"/>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personaje3</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obtenerArma</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obtenerTipo</a:t>
            </a:r>
            <a:r>
              <a:rPr lang="es" sz="1100">
                <a:solidFill>
                  <a:srgbClr val="CCCCCC"/>
                </a:solidFill>
                <a:latin typeface="Source Code Pro"/>
                <a:ea typeface="Source Code Pro"/>
                <a:cs typeface="Source Code Pro"/>
                <a:sym typeface="Source Code Pro"/>
              </a:rPr>
              <a:t>()</a:t>
            </a:r>
            <a:r>
              <a:rPr lang="es" sz="1100">
                <a:solidFill>
                  <a:srgbClr val="569CD6"/>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print</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separador</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00">
              <a:solidFill>
                <a:srgbClr val="CCCCCC"/>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Dependencia entre clases</a:t>
            </a:r>
            <a:endParaRPr/>
          </a:p>
        </p:txBody>
      </p:sp>
      <p:sp>
        <p:nvSpPr>
          <p:cNvPr id="79" name="Google Shape;79;p15"/>
          <p:cNvSpPr txBox="1"/>
          <p:nvPr>
            <p:ph idx="1" type="body"/>
          </p:nvPr>
        </p:nvSpPr>
        <p:spPr>
          <a:xfrm>
            <a:off x="115250" y="707400"/>
            <a:ext cx="8915700" cy="4436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a:t>La dependencia entre clases se produce cuando una clase declara una </a:t>
            </a:r>
            <a:r>
              <a:rPr b="1" lang="es"/>
              <a:t>variable local</a:t>
            </a:r>
            <a:r>
              <a:rPr lang="es"/>
              <a:t> o un </a:t>
            </a:r>
            <a:r>
              <a:rPr b="1" lang="es"/>
              <a:t>parámetro</a:t>
            </a:r>
            <a:r>
              <a:rPr lang="es"/>
              <a:t>, o </a:t>
            </a:r>
            <a:r>
              <a:rPr b="1" lang="es"/>
              <a:t>retorna un resultado </a:t>
            </a:r>
            <a:r>
              <a:rPr lang="es"/>
              <a:t>de otra clase.</a:t>
            </a:r>
            <a:endParaRPr/>
          </a:p>
          <a:p>
            <a:pPr indent="0" lvl="0" marL="0" rtl="0" algn="l">
              <a:spcBef>
                <a:spcPts val="1200"/>
              </a:spcBef>
              <a:spcAft>
                <a:spcPts val="0"/>
              </a:spcAft>
              <a:buNone/>
            </a:pPr>
            <a:r>
              <a:rPr lang="es"/>
              <a:t>Decimos que la relación entre objetos es del tipo </a:t>
            </a:r>
            <a:r>
              <a:rPr b="1" lang="es"/>
              <a:t>usaUn</a:t>
            </a:r>
            <a:r>
              <a:rPr lang="es"/>
              <a:t>.</a:t>
            </a:r>
            <a:endParaRPr/>
          </a:p>
          <a:p>
            <a:pPr indent="0" lvl="0" marL="0" rtl="0" algn="l">
              <a:spcBef>
                <a:spcPts val="1200"/>
              </a:spcBef>
              <a:spcAft>
                <a:spcPts val="0"/>
              </a:spcAft>
              <a:buNone/>
            </a:pPr>
            <a:r>
              <a:rPr i="1" lang="es"/>
              <a:t>Notemos que un caso particular de dependencia se presenta entre la clase tester con la clase que va a ser verificada. </a:t>
            </a:r>
            <a:endParaRPr i="1"/>
          </a:p>
          <a:p>
            <a:pPr indent="0" lvl="0" marL="0" rtl="0" algn="l">
              <a:spcBef>
                <a:spcPts val="1200"/>
              </a:spcBef>
              <a:spcAft>
                <a:spcPts val="0"/>
              </a:spcAft>
              <a:buNone/>
            </a:pPr>
            <a:r>
              <a:rPr lang="es"/>
              <a:t>La relación de dependencia indica que un objeto necesita usar otro objeto en algún momento, pero no lo almacena permanentemente como una referencia interna. Es decir, una clase usa a otra clase de manera temporal o puntual. </a:t>
            </a:r>
            <a:endParaRPr/>
          </a:p>
          <a:p>
            <a:pPr indent="0" lvl="0" marL="0" rtl="0" algn="l">
              <a:spcBef>
                <a:spcPts val="1200"/>
              </a:spcBef>
              <a:spcAft>
                <a:spcPts val="0"/>
              </a:spcAft>
              <a:buNone/>
            </a:pPr>
            <a:r>
              <a:rPr b="1" lang="es"/>
              <a:t>Características</a:t>
            </a:r>
            <a:r>
              <a:rPr lang="es"/>
              <a:t>:</a:t>
            </a:r>
            <a:endParaRPr/>
          </a:p>
          <a:p>
            <a:pPr indent="-334327" lvl="0" marL="457200" rtl="0" algn="l">
              <a:spcBef>
                <a:spcPts val="1200"/>
              </a:spcBef>
              <a:spcAft>
                <a:spcPts val="0"/>
              </a:spcAft>
              <a:buSzPct val="100000"/>
              <a:buChar char="●"/>
            </a:pPr>
            <a:r>
              <a:rPr b="1" lang="es"/>
              <a:t>Duración corta</a:t>
            </a:r>
            <a:r>
              <a:rPr lang="es"/>
              <a:t>: El objeto dependiente no se almacena permanentemente, sino que solo se usa en un método o función.</a:t>
            </a:r>
            <a:endParaRPr/>
          </a:p>
          <a:p>
            <a:pPr indent="-334327" lvl="0" marL="457200" rtl="0" algn="l">
              <a:spcBef>
                <a:spcPts val="0"/>
              </a:spcBef>
              <a:spcAft>
                <a:spcPts val="0"/>
              </a:spcAft>
              <a:buSzPct val="100000"/>
              <a:buChar char="●"/>
            </a:pPr>
            <a:r>
              <a:rPr b="1" lang="es"/>
              <a:t>Temporal</a:t>
            </a:r>
            <a:r>
              <a:rPr lang="es"/>
              <a:t>: La clase "depende" de la otra para realizar una acción en particular, pero no mantiene una referencia a ella una vez que esa acción ha sido ejecutada.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 tester - Personaje</a:t>
            </a:r>
            <a:endParaRPr/>
          </a:p>
        </p:txBody>
      </p:sp>
      <p:sp>
        <p:nvSpPr>
          <p:cNvPr id="293" name="Google Shape;293;p42"/>
          <p:cNvSpPr txBox="1"/>
          <p:nvPr>
            <p:ph idx="1" type="body"/>
          </p:nvPr>
        </p:nvSpPr>
        <p:spPr>
          <a:xfrm>
            <a:off x="50" y="707400"/>
            <a:ext cx="9143100" cy="44361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2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6A9955"/>
                </a:solidFill>
                <a:latin typeface="Source Code Pro"/>
                <a:ea typeface="Source Code Pro"/>
                <a:cs typeface="Source Code Pro"/>
                <a:sym typeface="Source Code Pro"/>
              </a:rPr>
              <a:t>#ataques entre personajes con armas</a:t>
            </a:r>
            <a:endParaRPr sz="900">
              <a:solidFill>
                <a:srgbClr val="6A9955"/>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atacar</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atacó 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y le queda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obtenerVida</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vida"</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atacar</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atacó 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y le queda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obtenerVida</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vida"</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atacar</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atacó 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y le queda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obtenerVida</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vida"</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atacar</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atacó 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y le queda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obtenerVida</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vida"</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atacar</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atacó 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y le queda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obtenerVida</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vida"</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atacar</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atacó 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obtenerNombre</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y le queda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obtenerVida</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vida"</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t/>
            </a:r>
            <a:endParaRPr sz="900">
              <a:solidFill>
                <a:srgbClr val="CCCCCC"/>
              </a:solidFill>
              <a:latin typeface="Source Code Pro"/>
              <a:ea typeface="Source Code Pro"/>
              <a:cs typeface="Source Code Pro"/>
              <a:sym typeface="Source Code Pro"/>
            </a:endParaRPr>
          </a:p>
          <a:p>
            <a:pPr indent="0" lvl="0" marL="0" rtl="0" algn="l">
              <a:lnSpc>
                <a:spcPct val="12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separador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 tester - Personaje</a:t>
            </a:r>
            <a:endParaRPr/>
          </a:p>
        </p:txBody>
      </p:sp>
      <p:sp>
        <p:nvSpPr>
          <p:cNvPr id="299" name="Google Shape;299;p43"/>
          <p:cNvSpPr txBox="1"/>
          <p:nvPr>
            <p:ph idx="1" type="body"/>
          </p:nvPr>
        </p:nvSpPr>
        <p:spPr>
          <a:xfrm>
            <a:off x="50" y="707400"/>
            <a:ext cx="9143100" cy="29658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1000">
                <a:solidFill>
                  <a:srgbClr val="CCCCCC"/>
                </a:solidFill>
                <a:latin typeface="Courier New"/>
                <a:ea typeface="Courier New"/>
                <a:cs typeface="Courier New"/>
                <a:sym typeface="Courier New"/>
              </a:rPr>
              <a:t>    </a:t>
            </a:r>
            <a:r>
              <a:rPr lang="es" sz="1000">
                <a:solidFill>
                  <a:srgbClr val="6A9955"/>
                </a:solidFill>
                <a:latin typeface="Courier New"/>
                <a:ea typeface="Courier New"/>
                <a:cs typeface="Courier New"/>
                <a:sym typeface="Courier New"/>
              </a:rPr>
              <a:t>#uso de cajas sorpresas</a:t>
            </a:r>
            <a:endParaRPr sz="100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00">
                <a:solidFill>
                  <a:srgbClr val="9CDCFE"/>
                </a:solidFill>
                <a:latin typeface="Courier New"/>
                <a:ea typeface="Courier New"/>
                <a:cs typeface="Courier New"/>
                <a:sym typeface="Courier New"/>
              </a:rPr>
              <a:t>caja_sorpresa1</a:t>
            </a:r>
            <a:r>
              <a:rPr lang="es" sz="1000">
                <a:solidFill>
                  <a:srgbClr val="D4D4D4"/>
                </a:solidFill>
                <a:latin typeface="Courier New"/>
                <a:ea typeface="Courier New"/>
                <a:cs typeface="Courier New"/>
                <a:sym typeface="Courier New"/>
              </a:rPr>
              <a:t>=</a:t>
            </a:r>
            <a:r>
              <a:rPr lang="es" sz="1000">
                <a:solidFill>
                  <a:srgbClr val="4EC9B0"/>
                </a:solidFill>
                <a:latin typeface="Courier New"/>
                <a:ea typeface="Courier New"/>
                <a:cs typeface="Courier New"/>
                <a:sym typeface="Courier New"/>
              </a:rPr>
              <a:t>CajaSorpresa</a:t>
            </a:r>
            <a:r>
              <a:rPr lang="es" sz="1000">
                <a:solidFill>
                  <a:srgbClr val="CCCCCC"/>
                </a:solidFill>
                <a:latin typeface="Courier New"/>
                <a:ea typeface="Courier New"/>
                <a:cs typeface="Courier New"/>
                <a:sym typeface="Courier New"/>
              </a:rPr>
              <a:t>()</a:t>
            </a:r>
            <a:endParaRPr sz="10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00">
                <a:solidFill>
                  <a:srgbClr val="9CDCFE"/>
                </a:solidFill>
                <a:latin typeface="Courier New"/>
                <a:ea typeface="Courier New"/>
                <a:cs typeface="Courier New"/>
                <a:sym typeface="Courier New"/>
              </a:rPr>
              <a:t>caja_sorpresa2</a:t>
            </a:r>
            <a:r>
              <a:rPr lang="es" sz="1000">
                <a:solidFill>
                  <a:srgbClr val="D4D4D4"/>
                </a:solidFill>
                <a:latin typeface="Courier New"/>
                <a:ea typeface="Courier New"/>
                <a:cs typeface="Courier New"/>
                <a:sym typeface="Courier New"/>
              </a:rPr>
              <a:t>=</a:t>
            </a:r>
            <a:r>
              <a:rPr lang="es" sz="1000">
                <a:solidFill>
                  <a:srgbClr val="4EC9B0"/>
                </a:solidFill>
                <a:latin typeface="Courier New"/>
                <a:ea typeface="Courier New"/>
                <a:cs typeface="Courier New"/>
                <a:sym typeface="Courier New"/>
              </a:rPr>
              <a:t>CajaSorpresa</a:t>
            </a:r>
            <a:r>
              <a:rPr lang="es" sz="1000">
                <a:solidFill>
                  <a:srgbClr val="CCCCCC"/>
                </a:solidFill>
                <a:latin typeface="Courier New"/>
                <a:ea typeface="Courier New"/>
                <a:cs typeface="Courier New"/>
                <a:sym typeface="Courier New"/>
              </a:rPr>
              <a:t>()</a:t>
            </a:r>
            <a:endParaRPr sz="10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00">
                <a:solidFill>
                  <a:srgbClr val="9CDCFE"/>
                </a:solidFill>
                <a:latin typeface="Courier New"/>
                <a:ea typeface="Courier New"/>
                <a:cs typeface="Courier New"/>
                <a:sym typeface="Courier New"/>
              </a:rPr>
              <a:t>caja_sorpresa3</a:t>
            </a:r>
            <a:r>
              <a:rPr lang="es" sz="1000">
                <a:solidFill>
                  <a:srgbClr val="D4D4D4"/>
                </a:solidFill>
                <a:latin typeface="Courier New"/>
                <a:ea typeface="Courier New"/>
                <a:cs typeface="Courier New"/>
                <a:sym typeface="Courier New"/>
              </a:rPr>
              <a:t>=</a:t>
            </a:r>
            <a:r>
              <a:rPr lang="es" sz="1000">
                <a:solidFill>
                  <a:srgbClr val="4EC9B0"/>
                </a:solidFill>
                <a:latin typeface="Courier New"/>
                <a:ea typeface="Courier New"/>
                <a:cs typeface="Courier New"/>
                <a:sym typeface="Courier New"/>
              </a:rPr>
              <a:t>CajaSorpresa</a:t>
            </a:r>
            <a:r>
              <a:rPr lang="es" sz="1000">
                <a:solidFill>
                  <a:srgbClr val="CCCCCC"/>
                </a:solidFill>
                <a:latin typeface="Courier New"/>
                <a:ea typeface="Courier New"/>
                <a:cs typeface="Courier New"/>
                <a:sym typeface="Courier New"/>
              </a:rPr>
              <a:t>()</a:t>
            </a:r>
            <a:endParaRPr sz="10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00">
                <a:solidFill>
                  <a:srgbClr val="9CDCFE"/>
                </a:solidFill>
                <a:latin typeface="Courier New"/>
                <a:ea typeface="Courier New"/>
                <a:cs typeface="Courier New"/>
                <a:sym typeface="Courier New"/>
              </a:rPr>
              <a:t>caja_sorpresa4</a:t>
            </a:r>
            <a:r>
              <a:rPr lang="es" sz="1000">
                <a:solidFill>
                  <a:srgbClr val="D4D4D4"/>
                </a:solidFill>
                <a:latin typeface="Courier New"/>
                <a:ea typeface="Courier New"/>
                <a:cs typeface="Courier New"/>
                <a:sym typeface="Courier New"/>
              </a:rPr>
              <a:t>=</a:t>
            </a:r>
            <a:r>
              <a:rPr lang="es" sz="1000">
                <a:solidFill>
                  <a:srgbClr val="4EC9B0"/>
                </a:solidFill>
                <a:latin typeface="Courier New"/>
                <a:ea typeface="Courier New"/>
                <a:cs typeface="Courier New"/>
                <a:sym typeface="Courier New"/>
              </a:rPr>
              <a:t>CajaSorpresa</a:t>
            </a:r>
            <a:r>
              <a:rPr lang="es" sz="1000">
                <a:solidFill>
                  <a:srgbClr val="CCCCCC"/>
                </a:solidFill>
                <a:latin typeface="Courier New"/>
                <a:ea typeface="Courier New"/>
                <a:cs typeface="Courier New"/>
                <a:sym typeface="Courier New"/>
              </a:rPr>
              <a:t>()</a:t>
            </a:r>
            <a:endParaRPr sz="10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00">
                <a:solidFill>
                  <a:srgbClr val="DCDCAA"/>
                </a:solidFill>
                <a:latin typeface="Source Code Pro"/>
                <a:ea typeface="Source Code Pro"/>
                <a:cs typeface="Source Code Pro"/>
                <a:sym typeface="Source Code Pro"/>
              </a:rPr>
              <a:t>print</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personaje1</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DCDCAA"/>
                </a:solidFill>
                <a:latin typeface="Source Code Pro"/>
                <a:ea typeface="Source Code Pro"/>
                <a:cs typeface="Source Code Pro"/>
                <a:sym typeface="Source Code Pro"/>
              </a:rPr>
              <a:t>print</a:t>
            </a:r>
            <a:r>
              <a:rPr lang="es" sz="1000">
                <a:solidFill>
                  <a:srgbClr val="CCCCCC"/>
                </a:solidFill>
                <a:latin typeface="Source Code Pro"/>
                <a:ea typeface="Source Code Pro"/>
                <a:cs typeface="Source Code Pro"/>
                <a:sym typeface="Source Code Pro"/>
              </a:rPr>
              <a:t>(</a:t>
            </a:r>
            <a:r>
              <a:rPr lang="es" sz="1000">
                <a:solidFill>
                  <a:srgbClr val="569CD6"/>
                </a:solidFill>
                <a:latin typeface="Source Code Pro"/>
                <a:ea typeface="Source Code Pro"/>
                <a:cs typeface="Source Code Pro"/>
                <a:sym typeface="Source Code Pro"/>
              </a:rPr>
              <a:t>f</a:t>
            </a:r>
            <a:r>
              <a:rPr lang="es" sz="1000">
                <a:solidFill>
                  <a:srgbClr val="CE9178"/>
                </a:solidFill>
                <a:latin typeface="Source Code Pro"/>
                <a:ea typeface="Source Code Pro"/>
                <a:cs typeface="Source Code Pro"/>
                <a:sym typeface="Source Code Pro"/>
              </a:rPr>
              <a:t>"La caja sorpresa 1 tiene </a:t>
            </a:r>
            <a:r>
              <a:rPr lang="es" sz="1000">
                <a:solidFill>
                  <a:srgbClr val="569CD6"/>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caja_sorpresa1</a:t>
            </a:r>
            <a:r>
              <a:rPr lang="es" sz="1000">
                <a:solidFill>
                  <a:srgbClr val="CCCCCC"/>
                </a:solidFill>
                <a:latin typeface="Source Code Pro"/>
                <a:ea typeface="Source Code Pro"/>
                <a:cs typeface="Source Code Pro"/>
                <a:sym typeface="Source Code Pro"/>
              </a:rPr>
              <a:t>.</a:t>
            </a:r>
            <a:r>
              <a:rPr lang="es" sz="1000">
                <a:solidFill>
                  <a:srgbClr val="DCDCAA"/>
                </a:solidFill>
                <a:latin typeface="Source Code Pro"/>
                <a:ea typeface="Source Code Pro"/>
                <a:cs typeface="Source Code Pro"/>
                <a:sym typeface="Source Code Pro"/>
              </a:rPr>
              <a:t>obtenerValor</a:t>
            </a:r>
            <a:r>
              <a:rPr lang="es" sz="1000">
                <a:solidFill>
                  <a:srgbClr val="CCCCCC"/>
                </a:solidFill>
                <a:latin typeface="Source Code Pro"/>
                <a:ea typeface="Source Code Pro"/>
                <a:cs typeface="Source Code Pro"/>
                <a:sym typeface="Source Code Pro"/>
              </a:rPr>
              <a:t>()</a:t>
            </a:r>
            <a:r>
              <a:rPr lang="es" sz="1000">
                <a:solidFill>
                  <a:srgbClr val="569CD6"/>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 de </a:t>
            </a:r>
            <a:r>
              <a:rPr lang="es" sz="1000">
                <a:solidFill>
                  <a:srgbClr val="569CD6"/>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caja_sorpresa1</a:t>
            </a:r>
            <a:r>
              <a:rPr lang="es" sz="1000">
                <a:solidFill>
                  <a:srgbClr val="CCCCCC"/>
                </a:solidFill>
                <a:latin typeface="Source Code Pro"/>
                <a:ea typeface="Source Code Pro"/>
                <a:cs typeface="Source Code Pro"/>
                <a:sym typeface="Source Code Pro"/>
              </a:rPr>
              <a:t>.</a:t>
            </a:r>
            <a:r>
              <a:rPr lang="es" sz="1000">
                <a:solidFill>
                  <a:srgbClr val="DCDCAA"/>
                </a:solidFill>
                <a:latin typeface="Source Code Pro"/>
                <a:ea typeface="Source Code Pro"/>
                <a:cs typeface="Source Code Pro"/>
                <a:sym typeface="Source Code Pro"/>
              </a:rPr>
              <a:t>obtenerCaracteristica</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value</a:t>
            </a:r>
            <a:r>
              <a:rPr lang="es" sz="1000">
                <a:solidFill>
                  <a:srgbClr val="569CD6"/>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9CDCFE"/>
                </a:solidFill>
                <a:latin typeface="Source Code Pro"/>
                <a:ea typeface="Source Code Pro"/>
                <a:cs typeface="Source Code Pro"/>
                <a:sym typeface="Source Code Pro"/>
              </a:rPr>
              <a:t>personaje1</a:t>
            </a:r>
            <a:r>
              <a:rPr lang="es" sz="1000">
                <a:solidFill>
                  <a:srgbClr val="CCCCCC"/>
                </a:solidFill>
                <a:latin typeface="Source Code Pro"/>
                <a:ea typeface="Source Code Pro"/>
                <a:cs typeface="Source Code Pro"/>
                <a:sym typeface="Source Code Pro"/>
              </a:rPr>
              <a:t>.</a:t>
            </a:r>
            <a:r>
              <a:rPr lang="es" sz="1000">
                <a:solidFill>
                  <a:srgbClr val="DCDCAA"/>
                </a:solidFill>
                <a:latin typeface="Source Code Pro"/>
                <a:ea typeface="Source Code Pro"/>
                <a:cs typeface="Source Code Pro"/>
                <a:sym typeface="Source Code Pro"/>
              </a:rPr>
              <a:t>abrirCaja</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caja_sorpresa1</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586C0"/>
                </a:solidFill>
                <a:latin typeface="Source Code Pro"/>
                <a:ea typeface="Source Code Pro"/>
                <a:cs typeface="Source Code Pro"/>
                <a:sym typeface="Source Code Pro"/>
              </a:rPr>
              <a:t>del</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caja_sorpresa1</a:t>
            </a:r>
            <a:endParaRPr sz="100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DCDCAA"/>
                </a:solidFill>
                <a:latin typeface="Source Code Pro"/>
                <a:ea typeface="Source Code Pro"/>
                <a:cs typeface="Source Code Pro"/>
                <a:sym typeface="Source Code Pro"/>
              </a:rPr>
              <a:t>print</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personaje1</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DCDCAA"/>
                </a:solidFill>
                <a:latin typeface="Source Code Pro"/>
                <a:ea typeface="Source Code Pro"/>
                <a:cs typeface="Source Code Pro"/>
                <a:sym typeface="Source Code Pro"/>
              </a:rPr>
              <a:t>print</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separador</a:t>
            </a:r>
            <a:r>
              <a:rPr lang="es" sz="1000">
                <a:solidFill>
                  <a:srgbClr val="CCCCCC"/>
                </a:solidFill>
                <a:latin typeface="Source Code Pro"/>
                <a:ea typeface="Source Code Pro"/>
                <a:cs typeface="Source Code Pro"/>
                <a:sym typeface="Source Code Pro"/>
              </a:rPr>
              <a:t>)</a:t>
            </a:r>
            <a:endParaRPr sz="1000">
              <a:solidFill>
                <a:srgbClr val="CCCCCC"/>
              </a:solidFill>
              <a:latin typeface="Courier New"/>
              <a:ea typeface="Courier New"/>
              <a:cs typeface="Courier New"/>
              <a:sym typeface="Courier New"/>
            </a:endParaRPr>
          </a:p>
          <a:p>
            <a:pPr indent="0" lvl="0" marL="0" rtl="0" algn="l">
              <a:lnSpc>
                <a:spcPct val="125714"/>
              </a:lnSpc>
              <a:spcBef>
                <a:spcPts val="0"/>
              </a:spcBef>
              <a:spcAft>
                <a:spcPts val="0"/>
              </a:spcAft>
              <a:buNone/>
            </a:pPr>
            <a:r>
              <a:t/>
            </a:r>
            <a:endParaRPr sz="1000">
              <a:solidFill>
                <a:srgbClr val="CCCCCC"/>
              </a:solidFill>
              <a:latin typeface="Source Code Pro"/>
              <a:ea typeface="Source Code Pro"/>
              <a:cs typeface="Source Code Pro"/>
              <a:sym typeface="Source Code Pro"/>
            </a:endParaRPr>
          </a:p>
        </p:txBody>
      </p:sp>
      <p:sp>
        <p:nvSpPr>
          <p:cNvPr id="300" name="Google Shape;300;p43"/>
          <p:cNvSpPr txBox="1"/>
          <p:nvPr>
            <p:ph idx="1" type="body"/>
          </p:nvPr>
        </p:nvSpPr>
        <p:spPr>
          <a:xfrm>
            <a:off x="50" y="3673200"/>
            <a:ext cx="9143100" cy="1383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Personaje </a:t>
            </a:r>
            <a:r>
              <a:rPr b="1" lang="es"/>
              <a:t>usa</a:t>
            </a:r>
            <a:r>
              <a:rPr lang="es"/>
              <a:t> una CajaSorpresa (dependencia --&gt; relación </a:t>
            </a:r>
            <a:r>
              <a:rPr b="1" lang="es"/>
              <a:t>UsaUn</a:t>
            </a:r>
            <a:r>
              <a:rPr lang="es"/>
              <a:t>)</a:t>
            </a:r>
            <a:endParaRPr/>
          </a:p>
          <a:p>
            <a:pPr indent="0" lvl="0" marL="0" rtl="0" algn="l">
              <a:spcBef>
                <a:spcPts val="1200"/>
              </a:spcBef>
              <a:spcAft>
                <a:spcPts val="1200"/>
              </a:spcAft>
              <a:buNone/>
            </a:pPr>
            <a:r>
              <a:rPr lang="es"/>
              <a:t>En las responsabilidades establecidas por el diseñador para</a:t>
            </a:r>
            <a:r>
              <a:rPr lang="es"/>
              <a:t> la clase Personaje</a:t>
            </a:r>
            <a:r>
              <a:rPr lang="es"/>
              <a:t> se indicó que luego de abrir una caja ésta debía eliminarse (abrirCaja requiere que luego la caja sea eliminada)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 tester - Personaje</a:t>
            </a:r>
            <a:endParaRPr/>
          </a:p>
        </p:txBody>
      </p:sp>
      <p:sp>
        <p:nvSpPr>
          <p:cNvPr id="306" name="Google Shape;306;p44"/>
          <p:cNvSpPr txBox="1"/>
          <p:nvPr>
            <p:ph idx="1" type="body"/>
          </p:nvPr>
        </p:nvSpPr>
        <p:spPr>
          <a:xfrm>
            <a:off x="50" y="707400"/>
            <a:ext cx="9143100" cy="34716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"La caja sorpresa 2 tiene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caja_sorpresa2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obtenerValor</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caja_sorpresa2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obtenerCaracteristica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value</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abrirCaja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caja_sorpresa2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C586C0"/>
                </a:solidFill>
                <a:latin typeface="Source Code Pro"/>
                <a:ea typeface="Source Code Pro"/>
                <a:cs typeface="Source Code Pro"/>
                <a:sym typeface="Source Code Pro"/>
              </a:rPr>
              <a:t>del</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caja_sorpresa2</a:t>
            </a:r>
            <a:endParaRPr sz="90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separador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"La caja sorpresa 3 tiene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caja_sorpresa3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obtenerValor</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caja_sorpresa3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obtenerCaracteristica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value</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abrirCaja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caja_sorpresa3</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C586C0"/>
                </a:solidFill>
                <a:latin typeface="Source Code Pro"/>
                <a:ea typeface="Source Code Pro"/>
                <a:cs typeface="Source Code Pro"/>
                <a:sym typeface="Source Code Pro"/>
              </a:rPr>
              <a:t>del</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caja_sorpresa3</a:t>
            </a:r>
            <a:endParaRPr sz="90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separador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f</a:t>
            </a:r>
            <a:r>
              <a:rPr lang="es" sz="900">
                <a:solidFill>
                  <a:srgbClr val="CE9178"/>
                </a:solidFill>
                <a:latin typeface="Source Code Pro"/>
                <a:ea typeface="Source Code Pro"/>
                <a:cs typeface="Source Code Pro"/>
                <a:sym typeface="Source Code Pro"/>
              </a:rPr>
              <a:t>"La caja sorpresa 4 tiene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caja_sorpresa4</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obtenerValor</a:t>
            </a:r>
            <a:r>
              <a:rPr lang="es" sz="900">
                <a:solidFill>
                  <a:srgbClr val="CCCCCC"/>
                </a:solidFill>
                <a:latin typeface="Source Code Pro"/>
                <a:ea typeface="Source Code Pro"/>
                <a:cs typeface="Source Code Pro"/>
                <a:sym typeface="Source Code Pro"/>
              </a:rPr>
              <a:t>()</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 de </a:t>
            </a:r>
            <a:r>
              <a:rPr lang="es" sz="900">
                <a:solidFill>
                  <a:srgbClr val="569CD6"/>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caja_sorpresa4</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obtenerCaracteristica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value</a:t>
            </a:r>
            <a:r>
              <a:rPr lang="es" sz="900">
                <a:solidFill>
                  <a:srgbClr val="569CD6"/>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abrirCaja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caja_sorpresa4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C586C0"/>
                </a:solidFill>
                <a:latin typeface="Source Code Pro"/>
                <a:ea typeface="Source Code Pro"/>
                <a:cs typeface="Source Code Pro"/>
                <a:sym typeface="Source Code Pro"/>
              </a:rPr>
              <a:t>del</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caja_sorpresa4</a:t>
            </a:r>
            <a:endParaRPr sz="90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endParaRPr sz="900">
              <a:solidFill>
                <a:srgbClr val="9CDCFE"/>
              </a:solidFill>
              <a:latin typeface="Source Code Pro"/>
              <a:ea typeface="Source Code Pro"/>
              <a:cs typeface="Source Code Pro"/>
              <a:sym typeface="Source Code Pro"/>
            </a:endParaRPr>
          </a:p>
        </p:txBody>
      </p:sp>
      <p:sp>
        <p:nvSpPr>
          <p:cNvPr id="307" name="Google Shape;307;p44"/>
          <p:cNvSpPr txBox="1"/>
          <p:nvPr>
            <p:ph idx="1" type="body"/>
          </p:nvPr>
        </p:nvSpPr>
        <p:spPr>
          <a:xfrm>
            <a:off x="450" y="4179000"/>
            <a:ext cx="9143100" cy="1000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a:t>En las responsabilidades establecidas por el diseñador para la clase Personaje se indicó que luego de abrir una caja ésta debía eliminarse </a:t>
            </a:r>
            <a:r>
              <a:rPr lang="es"/>
              <a:t>(abrirCaja requiere que luego la caja sea eliminada)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 tester - Personaje</a:t>
            </a:r>
            <a:endParaRPr/>
          </a:p>
        </p:txBody>
      </p:sp>
      <p:sp>
        <p:nvSpPr>
          <p:cNvPr id="313" name="Google Shape;313;p45"/>
          <p:cNvSpPr txBox="1"/>
          <p:nvPr>
            <p:ph idx="1" type="body"/>
          </p:nvPr>
        </p:nvSpPr>
        <p:spPr>
          <a:xfrm>
            <a:off x="450" y="1059600"/>
            <a:ext cx="9143100" cy="40839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Nombre: El Mago Loco, Vida: 100, Ataque: 25, Defensa: 20, Arma: Ninguna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Nombre: La Princesa Valiente, Vida: 100, Ataque: 30, Defensa: 22, Arma: Ninguna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Nombre: El Guerrero Cobarde, Vida: 100, Ataque: 25, Defensa: 15, Arma: Ninguna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El Mago Loco tiene 25 de ataque y 20 de defensa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La Princesa Valiente tiene 30 de ataque y 22 de defensa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El Guerrero Cobarde tiene 25 de ataque y 15 de defensa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El Mago Loco atacó a La Princesa Valiente y le queda 97 de vida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La Princesa Valiente atacó a El Mago Loco y le queda 90 de vida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El Guerrero Cobarde atacó a El Mago Loco y le queda 85 de vida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El Mago Loco atacó a El Guerrero Cobarde y le queda 90 de vida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La Princesa Valiente atacó a El Guerrero Cobarde y le queda 75 de vida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El Guerrero Cobarde atacó a La Princesa Valiente y le queda 94 de vida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El Mago Loco tiene un arma de Corte cuerpo a cuerpo</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La Princesa Valiente tiene un arma de Ataque a distancia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El Guerrero Cobarde tiene un arma de Cuerpo a cuerpo</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chemeClr val="lt1"/>
              </a:solidFill>
              <a:latin typeface="Source Code Pro"/>
              <a:ea typeface="Source Code Pro"/>
              <a:cs typeface="Source Code Pro"/>
              <a:sym typeface="Source Code Pro"/>
            </a:endParaRPr>
          </a:p>
        </p:txBody>
      </p:sp>
      <p:sp>
        <p:nvSpPr>
          <p:cNvPr id="314" name="Google Shape;314;p45"/>
          <p:cNvSpPr txBox="1"/>
          <p:nvPr>
            <p:ph idx="1" type="body"/>
          </p:nvPr>
        </p:nvSpPr>
        <p:spPr>
          <a:xfrm>
            <a:off x="450" y="707400"/>
            <a:ext cx="9143100" cy="352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es"/>
              <a:t>Resultado de la ejecución: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 tester - Personaje</a:t>
            </a:r>
            <a:endParaRPr/>
          </a:p>
        </p:txBody>
      </p:sp>
      <p:sp>
        <p:nvSpPr>
          <p:cNvPr id="320" name="Google Shape;320;p46"/>
          <p:cNvSpPr txBox="1"/>
          <p:nvPr>
            <p:ph idx="1" type="body"/>
          </p:nvPr>
        </p:nvSpPr>
        <p:spPr>
          <a:xfrm>
            <a:off x="450" y="707400"/>
            <a:ext cx="9143100" cy="44361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El Mago Loco atacó a La Princesa Valiente y le queda 81 de vida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La Princesa Valiente atacó a El Mago Loco y le queda 67 de vida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El Guerrero Cobarde atacó a El Mago Loco y le queda 57 de vida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El Mago Loco atacó a El Guerrero Cobarde y le queda 55 de vida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La Princesa Valiente atacó a El Guerrero Cobarde y le queda 32 de vida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El Guerrero Cobarde atacó a La Princesa Valiente y le queda 73 de vida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Nombre: El Mago Loco, Vida: 57, Ataque: 25, Defensa: 20, Arma: Espada - Corte cuerpo a cuerpo (+10 de daño)</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La caja sorpresa 1 tiene 9 de ataque</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Nombre: El Mago Loco, Vida: 57, Ataque: 34, Defensa: 20, Arma: Espada - Corte cuerpo a cuerpo (+10 de daño)</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Nombre: La Princesa Valiente, Vida: 73, Ataque: 30, Defensa: 22, Arma: Arco - Ataque a distancia (+8 de daño)</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La caja sorpresa 2 tiene 5 de vida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Nombre: La Princesa Valiente, Vida: 78, Ataque: 30, Defensa: 22, Arma: Arco - Ataque a distancia (+8 de daño)</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Nombre: El Guerrero Cobarde, Vida: 32, Ataque: 25, Defensa: 15, Arma: Bastón - Cuerpo a cuerpo (+5 de daño)</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La caja sorpresa 3 tiene 13 de vida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Nombre: El Guerrero Cobarde, Vida: 45, Ataque: 25, Defensa: 15, Arma: Bastón - Cuerpo a cuerpo (+5 de daño)</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Nombre: El Mago Loco, Vida: 57, Ataque: 34, Defensa: 20, Arma: Espada - Corte cuerpo a cuerpo (+10 de daño)</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La caja sorpresa 4 tiene 15 de defensa</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chemeClr val="lt1"/>
                </a:solidFill>
                <a:latin typeface="Source Code Pro"/>
                <a:ea typeface="Source Code Pro"/>
                <a:cs typeface="Source Code Pro"/>
                <a:sym typeface="Source Code Pro"/>
              </a:rPr>
              <a:t>Nombre: El Mago Loco, Vida: 57, Ataque: 34, Defensa: 35, Arma: Espada - Corte cuerpo a cuerpo (+10 de daño)</a:t>
            </a:r>
            <a:endParaRPr sz="9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chemeClr val="lt1"/>
              </a:solidFill>
              <a:latin typeface="Source Code Pro"/>
              <a:ea typeface="Source Code Pro"/>
              <a:cs typeface="Source Code Pro"/>
              <a:sym typeface="Source Code Pr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326" name="Google Shape;326;p47"/>
          <p:cNvPicPr preferRelativeResize="0"/>
          <p:nvPr/>
        </p:nvPicPr>
        <p:blipFill>
          <a:blip r:embed="rId3">
            <a:alphaModFix/>
          </a:blip>
          <a:stretch>
            <a:fillRect/>
          </a:stretch>
        </p:blipFill>
        <p:spPr>
          <a:xfrm>
            <a:off x="2028825" y="347663"/>
            <a:ext cx="5086350" cy="4448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Modificación del diseño</a:t>
            </a:r>
            <a:endParaRPr/>
          </a:p>
        </p:txBody>
      </p:sp>
      <p:sp>
        <p:nvSpPr>
          <p:cNvPr id="332" name="Google Shape;332;p48"/>
          <p:cNvSpPr txBox="1"/>
          <p:nvPr>
            <p:ph idx="1" type="body"/>
          </p:nvPr>
        </p:nvSpPr>
        <p:spPr>
          <a:xfrm>
            <a:off x="4342525" y="3118825"/>
            <a:ext cx="4276500" cy="796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s" sz="1200"/>
              <a:t>esIgual(otroPersonaje: Personaje): boolean </a:t>
            </a:r>
            <a:r>
              <a:rPr lang="es" sz="1200"/>
              <a:t>devuelve un True si el objeto que recibe el mensaje tiene el mismo estado interno que el objeto recibido por parámetro</a:t>
            </a:r>
            <a:endParaRPr sz="1200"/>
          </a:p>
        </p:txBody>
      </p:sp>
      <p:sp>
        <p:nvSpPr>
          <p:cNvPr id="333" name="Google Shape;333;p48"/>
          <p:cNvSpPr/>
          <p:nvPr/>
        </p:nvSpPr>
        <p:spPr>
          <a:xfrm>
            <a:off x="1161175" y="920224"/>
            <a:ext cx="3067500" cy="17874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latin typeface="Open Sans"/>
                <a:ea typeface="Open Sans"/>
                <a:cs typeface="Open Sans"/>
                <a:sym typeface="Open Sans"/>
              </a:rPr>
              <a:t>&lt;&lt;atributos de clase&gt;&gt;</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max_vida, max_ataque, max_defensa, min_vida, min_ataque, min_defensa: int</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&lt;&lt;atributos de instancia&gt;&gt;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nombre : String</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vida: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ataque: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defensa: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arma: Arma</a:t>
            </a:r>
            <a:endParaRPr sz="1000">
              <a:latin typeface="Open Sans"/>
              <a:ea typeface="Open Sans"/>
              <a:cs typeface="Open Sans"/>
              <a:sym typeface="Open Sans"/>
            </a:endParaRPr>
          </a:p>
        </p:txBody>
      </p:sp>
      <p:sp>
        <p:nvSpPr>
          <p:cNvPr id="334" name="Google Shape;334;p48"/>
          <p:cNvSpPr/>
          <p:nvPr/>
        </p:nvSpPr>
        <p:spPr>
          <a:xfrm>
            <a:off x="1161175" y="2707625"/>
            <a:ext cx="3067500" cy="2188500"/>
          </a:xfrm>
          <a:prstGeom prst="rect">
            <a:avLst/>
          </a:prstGeom>
          <a:solidFill>
            <a:srgbClr val="FFF2CC"/>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000">
                <a:latin typeface="Open Sans"/>
                <a:ea typeface="Open Sans"/>
                <a:cs typeface="Open Sans"/>
                <a:sym typeface="Open Sans"/>
              </a:rPr>
              <a:t>&lt;&lt;constructor&gt;&gt;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Personaje (nombre: string, ataque: entero, defensa: entero)</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&lt;&lt;consultas&gt;&gt;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estaVivo(): boolean</a:t>
            </a:r>
            <a:endParaRPr sz="1000">
              <a:latin typeface="Open Sans"/>
              <a:ea typeface="Open Sans"/>
              <a:cs typeface="Open Sans"/>
              <a:sym typeface="Open Sans"/>
            </a:endParaRPr>
          </a:p>
          <a:p>
            <a:pPr indent="0" lvl="0" marL="0" rtl="0" algn="l">
              <a:spcBef>
                <a:spcPts val="0"/>
              </a:spcBef>
              <a:spcAft>
                <a:spcPts val="0"/>
              </a:spcAft>
              <a:buNone/>
            </a:pPr>
            <a:r>
              <a:rPr b="1" lang="es" sz="1000">
                <a:solidFill>
                  <a:srgbClr val="0000FF"/>
                </a:solidFill>
                <a:latin typeface="Open Sans"/>
                <a:ea typeface="Open Sans"/>
                <a:cs typeface="Open Sans"/>
                <a:sym typeface="Open Sans"/>
              </a:rPr>
              <a:t>+ clonar(): Personaje</a:t>
            </a:r>
            <a:endParaRPr b="1" sz="1000">
              <a:solidFill>
                <a:srgbClr val="0000FF"/>
              </a:solidFill>
              <a:latin typeface="Open Sans"/>
              <a:ea typeface="Open Sans"/>
              <a:cs typeface="Open Sans"/>
              <a:sym typeface="Open Sans"/>
            </a:endParaRPr>
          </a:p>
          <a:p>
            <a:pPr indent="0" lvl="0" marL="0" rtl="0" algn="l">
              <a:spcBef>
                <a:spcPts val="0"/>
              </a:spcBef>
              <a:spcAft>
                <a:spcPts val="0"/>
              </a:spcAft>
              <a:buNone/>
            </a:pPr>
            <a:r>
              <a:rPr b="1" lang="es" sz="1000">
                <a:solidFill>
                  <a:srgbClr val="0000FF"/>
                </a:solidFill>
                <a:latin typeface="Open Sans"/>
                <a:ea typeface="Open Sans"/>
                <a:cs typeface="Open Sans"/>
                <a:sym typeface="Open Sans"/>
              </a:rPr>
              <a:t>+ esIgual(otroPersonaje: Personaje): boolean</a:t>
            </a:r>
            <a:endParaRPr b="1" sz="1000">
              <a:solidFill>
                <a:srgbClr val="0000FF"/>
              </a:solidFill>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&lt;&lt;comandos&gt;&gt;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atacar(otroPersonaje: Personaje)</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recibirAtaque(valorAtaque: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abrirCaja(caja: CajaSorpresa)</a:t>
            </a:r>
            <a:br>
              <a:rPr lang="es" sz="1000">
                <a:latin typeface="Open Sans"/>
                <a:ea typeface="Open Sans"/>
                <a:cs typeface="Open Sans"/>
                <a:sym typeface="Open Sans"/>
              </a:rPr>
            </a:br>
            <a:r>
              <a:rPr b="1" lang="es" sz="1000">
                <a:solidFill>
                  <a:srgbClr val="0000FF"/>
                </a:solidFill>
                <a:latin typeface="Open Sans"/>
                <a:ea typeface="Open Sans"/>
                <a:cs typeface="Open Sans"/>
                <a:sym typeface="Open Sans"/>
              </a:rPr>
              <a:t>+ copiarValores(otroPersonaje: Personaje)</a:t>
            </a:r>
            <a:endParaRPr b="1" sz="1000">
              <a:solidFill>
                <a:srgbClr val="0000FF"/>
              </a:solidFill>
              <a:latin typeface="Open Sans"/>
              <a:ea typeface="Open Sans"/>
              <a:cs typeface="Open Sans"/>
              <a:sym typeface="Open Sans"/>
            </a:endParaRPr>
          </a:p>
        </p:txBody>
      </p:sp>
      <p:sp>
        <p:nvSpPr>
          <p:cNvPr id="335" name="Google Shape;335;p48"/>
          <p:cNvSpPr/>
          <p:nvPr/>
        </p:nvSpPr>
        <p:spPr>
          <a:xfrm>
            <a:off x="1161175" y="665525"/>
            <a:ext cx="3067500" cy="2547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Open Sans"/>
                <a:ea typeface="Open Sans"/>
                <a:cs typeface="Open Sans"/>
                <a:sym typeface="Open Sans"/>
              </a:rPr>
              <a:t>Personaje</a:t>
            </a:r>
            <a:endParaRPr b="1" sz="1000">
              <a:latin typeface="Open Sans"/>
              <a:ea typeface="Open Sans"/>
              <a:cs typeface="Open Sans"/>
              <a:sym typeface="Open Sans"/>
            </a:endParaRPr>
          </a:p>
        </p:txBody>
      </p:sp>
      <p:sp>
        <p:nvSpPr>
          <p:cNvPr id="336" name="Google Shape;336;p48"/>
          <p:cNvSpPr txBox="1"/>
          <p:nvPr>
            <p:ph idx="1" type="body"/>
          </p:nvPr>
        </p:nvSpPr>
        <p:spPr>
          <a:xfrm>
            <a:off x="4342525" y="4099625"/>
            <a:ext cx="4276500" cy="796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b="1" lang="es" sz="1200"/>
              <a:t>copiarValores(otroPersonaje: Personaje)</a:t>
            </a:r>
            <a:r>
              <a:rPr lang="es" sz="1200"/>
              <a:t> actualiza el estado interno del objeto asignándole los valores del objeto recibido por parámetro.</a:t>
            </a:r>
            <a:endParaRPr sz="1200"/>
          </a:p>
        </p:txBody>
      </p:sp>
      <p:sp>
        <p:nvSpPr>
          <p:cNvPr id="337" name="Google Shape;337;p48"/>
          <p:cNvSpPr txBox="1"/>
          <p:nvPr>
            <p:ph idx="1" type="body"/>
          </p:nvPr>
        </p:nvSpPr>
        <p:spPr>
          <a:xfrm>
            <a:off x="4342525" y="2384925"/>
            <a:ext cx="4276500" cy="5496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s" sz="1200"/>
              <a:t>clonar()</a:t>
            </a:r>
            <a:r>
              <a:rPr lang="es" sz="1200"/>
              <a:t> devuelve un nuevo objeto Personaje equivalente al personaje que recibió el mensaje.</a:t>
            </a: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0" y="0"/>
            <a:ext cx="3098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040"/>
              <a:t>Cambios</a:t>
            </a:r>
            <a:r>
              <a:rPr lang="es" sz="3040"/>
              <a:t> en el diseño</a:t>
            </a:r>
            <a:endParaRPr sz="3040"/>
          </a:p>
        </p:txBody>
      </p:sp>
      <p:sp>
        <p:nvSpPr>
          <p:cNvPr id="343" name="Google Shape;343;p49"/>
          <p:cNvSpPr txBox="1"/>
          <p:nvPr>
            <p:ph idx="1" type="body"/>
          </p:nvPr>
        </p:nvSpPr>
        <p:spPr>
          <a:xfrm>
            <a:off x="3140475" y="25"/>
            <a:ext cx="6003600" cy="51435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800">
                <a:solidFill>
                  <a:srgbClr val="569CD6"/>
                </a:solidFill>
                <a:latin typeface="Source Code Pro"/>
                <a:ea typeface="Source Code Pro"/>
                <a:cs typeface="Source Code Pro"/>
                <a:sym typeface="Source Code Pro"/>
              </a:rPr>
              <a:t>def</a:t>
            </a:r>
            <a:r>
              <a:rPr lang="es" sz="800">
                <a:solidFill>
                  <a:srgbClr val="CCCCCC"/>
                </a:solidFill>
                <a:latin typeface="Source Code Pro"/>
                <a:ea typeface="Source Code Pro"/>
                <a:cs typeface="Source Code Pro"/>
                <a:sym typeface="Source Code Pro"/>
              </a:rPr>
              <a:t> </a:t>
            </a:r>
            <a:r>
              <a:rPr lang="es" sz="800">
                <a:solidFill>
                  <a:srgbClr val="DCDCAA"/>
                </a:solidFill>
                <a:latin typeface="Source Code Pro"/>
                <a:ea typeface="Source Code Pro"/>
                <a:cs typeface="Source Code Pro"/>
                <a:sym typeface="Source Code Pro"/>
              </a:rPr>
              <a:t>clonar</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)-&gt;</a:t>
            </a:r>
            <a:r>
              <a:rPr lang="es" sz="800">
                <a:solidFill>
                  <a:srgbClr val="CE9178"/>
                </a:solidFill>
                <a:latin typeface="Source Code Pro"/>
                <a:ea typeface="Source Code Pro"/>
                <a:cs typeface="Source Code Pro"/>
                <a:sym typeface="Source Code Pro"/>
              </a:rPr>
              <a:t>"</a:t>
            </a:r>
            <a:r>
              <a:rPr lang="es" sz="800">
                <a:solidFill>
                  <a:srgbClr val="4EC9B0"/>
                </a:solidFill>
                <a:latin typeface="Source Code Pro"/>
                <a:ea typeface="Source Code Pro"/>
                <a:cs typeface="Source Code Pro"/>
                <a:sym typeface="Source Code Pro"/>
              </a:rPr>
              <a:t>Personaje</a:t>
            </a:r>
            <a:r>
              <a:rPr lang="es" sz="800">
                <a:solidFill>
                  <a:srgbClr val="CE9178"/>
                </a:solidFill>
                <a:latin typeface="Source Code Pro"/>
                <a:ea typeface="Source Code Pro"/>
                <a:cs typeface="Source Code Pro"/>
                <a:sym typeface="Source Code Pro"/>
              </a:rPr>
              <a:t>"</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CE9178"/>
                </a:solidFill>
                <a:latin typeface="Source Code Pro"/>
                <a:ea typeface="Source Code Pro"/>
                <a:cs typeface="Source Code Pro"/>
                <a:sym typeface="Source Code Pro"/>
              </a:rPr>
              <a:t>"""Devuelve un clon del personaje."""</a:t>
            </a:r>
            <a:endParaRPr sz="8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clon</a:t>
            </a:r>
            <a:r>
              <a:rPr lang="es" sz="800">
                <a:solidFill>
                  <a:srgbClr val="CCCCCC"/>
                </a:solidFill>
                <a:latin typeface="Source Code Pro"/>
                <a:ea typeface="Source Code Pro"/>
                <a:cs typeface="Source Code Pro"/>
                <a:sym typeface="Source Code Pro"/>
              </a:rPr>
              <a:t> </a:t>
            </a:r>
            <a:r>
              <a:rPr lang="es" sz="800">
                <a:solidFill>
                  <a:srgbClr val="D4D4D4"/>
                </a:solidFill>
                <a:latin typeface="Source Code Pro"/>
                <a:ea typeface="Source Code Pro"/>
                <a:cs typeface="Source Code Pro"/>
                <a:sym typeface="Source Code Pro"/>
              </a:rPr>
              <a:t>=</a:t>
            </a:r>
            <a:r>
              <a:rPr lang="es" sz="800">
                <a:solidFill>
                  <a:srgbClr val="CCCCCC"/>
                </a:solidFill>
                <a:latin typeface="Source Code Pro"/>
                <a:ea typeface="Source Code Pro"/>
                <a:cs typeface="Source Code Pro"/>
                <a:sym typeface="Source Code Pro"/>
              </a:rPr>
              <a:t> </a:t>
            </a:r>
            <a:r>
              <a:rPr lang="es" sz="800">
                <a:solidFill>
                  <a:srgbClr val="4EC9B0"/>
                </a:solidFill>
                <a:latin typeface="Source Code Pro"/>
                <a:ea typeface="Source Code Pro"/>
                <a:cs typeface="Source Code Pro"/>
                <a:sym typeface="Source Code Pro"/>
              </a:rPr>
              <a:t>Personaje</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__nombre</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__ataque</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__defensa</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clon</a:t>
            </a:r>
            <a:r>
              <a:rPr lang="es" sz="800">
                <a:solidFill>
                  <a:srgbClr val="CCCCCC"/>
                </a:solidFill>
                <a:latin typeface="Source Code Pro"/>
                <a:ea typeface="Source Code Pro"/>
                <a:cs typeface="Source Code Pro"/>
                <a:sym typeface="Source Code Pro"/>
              </a:rPr>
              <a:t>.</a:t>
            </a:r>
            <a:r>
              <a:rPr lang="es" sz="800">
                <a:solidFill>
                  <a:srgbClr val="DCDCAA"/>
                </a:solidFill>
                <a:latin typeface="Source Code Pro"/>
                <a:ea typeface="Source Code Pro"/>
                <a:cs typeface="Source Code Pro"/>
                <a:sym typeface="Source Code Pro"/>
              </a:rPr>
              <a:t>establecerVida</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__vida</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clon</a:t>
            </a:r>
            <a:r>
              <a:rPr lang="es" sz="800">
                <a:solidFill>
                  <a:srgbClr val="CCCCCC"/>
                </a:solidFill>
                <a:latin typeface="Source Code Pro"/>
                <a:ea typeface="Source Code Pro"/>
                <a:cs typeface="Source Code Pro"/>
                <a:sym typeface="Source Code Pro"/>
              </a:rPr>
              <a:t>.</a:t>
            </a:r>
            <a:r>
              <a:rPr lang="es" sz="800">
                <a:solidFill>
                  <a:srgbClr val="DCDCAA"/>
                </a:solidFill>
                <a:latin typeface="Source Code Pro"/>
                <a:ea typeface="Source Code Pro"/>
                <a:cs typeface="Source Code Pro"/>
                <a:sym typeface="Source Code Pro"/>
              </a:rPr>
              <a:t>establecerArma</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__arma</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C586C0"/>
                </a:solidFill>
                <a:latin typeface="Source Code Pro"/>
                <a:ea typeface="Source Code Pro"/>
                <a:cs typeface="Source Code Pro"/>
                <a:sym typeface="Source Code Pro"/>
              </a:rPr>
              <a:t>return</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clon</a:t>
            </a:r>
            <a:endParaRPr sz="80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569CD6"/>
                </a:solidFill>
                <a:latin typeface="Source Code Pro"/>
                <a:ea typeface="Source Code Pro"/>
                <a:cs typeface="Source Code Pro"/>
                <a:sym typeface="Source Code Pro"/>
              </a:rPr>
              <a:t>def</a:t>
            </a:r>
            <a:r>
              <a:rPr lang="es" sz="800">
                <a:solidFill>
                  <a:srgbClr val="CCCCCC"/>
                </a:solidFill>
                <a:latin typeface="Source Code Pro"/>
                <a:ea typeface="Source Code Pro"/>
                <a:cs typeface="Source Code Pro"/>
                <a:sym typeface="Source Code Pro"/>
              </a:rPr>
              <a:t> </a:t>
            </a:r>
            <a:r>
              <a:rPr lang="es" sz="800">
                <a:solidFill>
                  <a:srgbClr val="DCDCAA"/>
                </a:solidFill>
                <a:latin typeface="Source Code Pro"/>
                <a:ea typeface="Source Code Pro"/>
                <a:cs typeface="Source Code Pro"/>
                <a:sym typeface="Source Code Pro"/>
              </a:rPr>
              <a:t>esIgual</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otro</a:t>
            </a:r>
            <a:r>
              <a:rPr lang="es" sz="800">
                <a:solidFill>
                  <a:srgbClr val="CCCCCC"/>
                </a:solidFill>
                <a:latin typeface="Source Code Pro"/>
                <a:ea typeface="Source Code Pro"/>
                <a:cs typeface="Source Code Pro"/>
                <a:sym typeface="Source Code Pro"/>
              </a:rPr>
              <a:t>:</a:t>
            </a:r>
            <a:r>
              <a:rPr lang="es" sz="800">
                <a:solidFill>
                  <a:srgbClr val="CE9178"/>
                </a:solidFill>
                <a:latin typeface="Source Code Pro"/>
                <a:ea typeface="Source Code Pro"/>
                <a:cs typeface="Source Code Pro"/>
                <a:sym typeface="Source Code Pro"/>
              </a:rPr>
              <a:t>"</a:t>
            </a:r>
            <a:r>
              <a:rPr lang="es" sz="800">
                <a:solidFill>
                  <a:srgbClr val="4EC9B0"/>
                </a:solidFill>
                <a:latin typeface="Source Code Pro"/>
                <a:ea typeface="Source Code Pro"/>
                <a:cs typeface="Source Code Pro"/>
                <a:sym typeface="Source Code Pro"/>
              </a:rPr>
              <a:t>Personaje</a:t>
            </a:r>
            <a:r>
              <a:rPr lang="es" sz="800">
                <a:solidFill>
                  <a:srgbClr val="CE9178"/>
                </a:solidFill>
                <a:latin typeface="Source Code Pro"/>
                <a:ea typeface="Source Code Pro"/>
                <a:cs typeface="Source Code Pro"/>
                <a:sym typeface="Source Code Pro"/>
              </a:rPr>
              <a:t>"</a:t>
            </a:r>
            <a:r>
              <a:rPr lang="es" sz="800">
                <a:solidFill>
                  <a:srgbClr val="CCCCCC"/>
                </a:solidFill>
                <a:latin typeface="Source Code Pro"/>
                <a:ea typeface="Source Code Pro"/>
                <a:cs typeface="Source Code Pro"/>
                <a:sym typeface="Source Code Pro"/>
              </a:rPr>
              <a:t>)-&gt;</a:t>
            </a:r>
            <a:r>
              <a:rPr lang="es" sz="800">
                <a:solidFill>
                  <a:srgbClr val="4EC9B0"/>
                </a:solidFill>
                <a:latin typeface="Source Code Pro"/>
                <a:ea typeface="Source Code Pro"/>
                <a:cs typeface="Source Code Pro"/>
                <a:sym typeface="Source Code Pro"/>
              </a:rPr>
              <a:t>bool</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CE9178"/>
                </a:solidFill>
                <a:latin typeface="Source Code Pro"/>
                <a:ea typeface="Source Code Pro"/>
                <a:cs typeface="Source Code Pro"/>
                <a:sym typeface="Source Code Pro"/>
              </a:rPr>
              <a:t>"""Devuelve True si el personaje es igual a otro, False en caso contrario. Retorna ValueError si no recibe un Personaje."""</a:t>
            </a:r>
            <a:endParaRPr sz="8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C586C0"/>
                </a:solidFill>
                <a:latin typeface="Source Code Pro"/>
                <a:ea typeface="Source Code Pro"/>
                <a:cs typeface="Source Code Pro"/>
                <a:sym typeface="Source Code Pro"/>
              </a:rPr>
              <a:t>if</a:t>
            </a:r>
            <a:r>
              <a:rPr lang="es" sz="800">
                <a:solidFill>
                  <a:srgbClr val="CCCCCC"/>
                </a:solidFill>
                <a:latin typeface="Source Code Pro"/>
                <a:ea typeface="Source Code Pro"/>
                <a:cs typeface="Source Code Pro"/>
                <a:sym typeface="Source Code Pro"/>
              </a:rPr>
              <a:t> </a:t>
            </a:r>
            <a:r>
              <a:rPr lang="es" sz="800">
                <a:solidFill>
                  <a:srgbClr val="DCDCAA"/>
                </a:solidFill>
                <a:latin typeface="Source Code Pro"/>
                <a:ea typeface="Source Code Pro"/>
                <a:cs typeface="Source Code Pro"/>
                <a:sym typeface="Source Code Pro"/>
              </a:rPr>
              <a:t>isinstance</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otro</a:t>
            </a:r>
            <a:r>
              <a:rPr lang="es" sz="800">
                <a:solidFill>
                  <a:srgbClr val="CCCCCC"/>
                </a:solidFill>
                <a:latin typeface="Source Code Pro"/>
                <a:ea typeface="Source Code Pro"/>
                <a:cs typeface="Source Code Pro"/>
                <a:sym typeface="Source Code Pro"/>
              </a:rPr>
              <a:t>, </a:t>
            </a:r>
            <a:r>
              <a:rPr lang="es" sz="800">
                <a:solidFill>
                  <a:srgbClr val="4EC9B0"/>
                </a:solidFill>
                <a:latin typeface="Source Code Pro"/>
                <a:ea typeface="Source Code Pro"/>
                <a:cs typeface="Source Code Pro"/>
                <a:sym typeface="Source Code Pro"/>
              </a:rPr>
              <a:t>Personaje</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C586C0"/>
                </a:solidFill>
                <a:latin typeface="Source Code Pro"/>
                <a:ea typeface="Source Code Pro"/>
                <a:cs typeface="Source Code Pro"/>
                <a:sym typeface="Source Code Pro"/>
              </a:rPr>
              <a:t>return</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__nombre</a:t>
            </a:r>
            <a:r>
              <a:rPr lang="es" sz="800">
                <a:solidFill>
                  <a:srgbClr val="D4D4D4"/>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otro</a:t>
            </a:r>
            <a:r>
              <a:rPr lang="es" sz="800">
                <a:solidFill>
                  <a:srgbClr val="CCCCCC"/>
                </a:solidFill>
                <a:latin typeface="Source Code Pro"/>
                <a:ea typeface="Source Code Pro"/>
                <a:cs typeface="Source Code Pro"/>
                <a:sym typeface="Source Code Pro"/>
              </a:rPr>
              <a:t>.</a:t>
            </a:r>
            <a:r>
              <a:rPr lang="es" sz="800">
                <a:solidFill>
                  <a:srgbClr val="DCDCAA"/>
                </a:solidFill>
                <a:latin typeface="Source Code Pro"/>
                <a:ea typeface="Source Code Pro"/>
                <a:cs typeface="Source Code Pro"/>
                <a:sym typeface="Source Code Pro"/>
              </a:rPr>
              <a:t>obtenerNombre</a:t>
            </a:r>
            <a:r>
              <a:rPr lang="es" sz="800">
                <a:solidFill>
                  <a:srgbClr val="CCCCCC"/>
                </a:solidFill>
                <a:latin typeface="Source Code Pro"/>
                <a:ea typeface="Source Code Pro"/>
                <a:cs typeface="Source Code Pro"/>
                <a:sym typeface="Source Code Pro"/>
              </a:rPr>
              <a:t>() </a:t>
            </a:r>
            <a:r>
              <a:rPr lang="es" sz="800">
                <a:solidFill>
                  <a:srgbClr val="569CD6"/>
                </a:solidFill>
                <a:latin typeface="Source Code Pro"/>
                <a:ea typeface="Source Code Pro"/>
                <a:cs typeface="Source Code Pro"/>
                <a:sym typeface="Source Code Pro"/>
              </a:rPr>
              <a:t>and</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__vida</a:t>
            </a:r>
            <a:r>
              <a:rPr lang="es" sz="800">
                <a:solidFill>
                  <a:srgbClr val="D4D4D4"/>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otro</a:t>
            </a:r>
            <a:r>
              <a:rPr lang="es" sz="800">
                <a:solidFill>
                  <a:srgbClr val="CCCCCC"/>
                </a:solidFill>
                <a:latin typeface="Source Code Pro"/>
                <a:ea typeface="Source Code Pro"/>
                <a:cs typeface="Source Code Pro"/>
                <a:sym typeface="Source Code Pro"/>
              </a:rPr>
              <a:t>.</a:t>
            </a:r>
            <a:r>
              <a:rPr lang="es" sz="800">
                <a:solidFill>
                  <a:srgbClr val="DCDCAA"/>
                </a:solidFill>
                <a:latin typeface="Source Code Pro"/>
                <a:ea typeface="Source Code Pro"/>
                <a:cs typeface="Source Code Pro"/>
                <a:sym typeface="Source Code Pro"/>
              </a:rPr>
              <a:t>obtenerVida</a:t>
            </a:r>
            <a:r>
              <a:rPr lang="es" sz="800">
                <a:solidFill>
                  <a:srgbClr val="CCCCCC"/>
                </a:solidFill>
                <a:latin typeface="Source Code Pro"/>
                <a:ea typeface="Source Code Pro"/>
                <a:cs typeface="Source Code Pro"/>
                <a:sym typeface="Source Code Pro"/>
              </a:rPr>
              <a:t>() </a:t>
            </a:r>
            <a:r>
              <a:rPr lang="es" sz="800">
                <a:solidFill>
                  <a:srgbClr val="569CD6"/>
                </a:solidFill>
                <a:latin typeface="Source Code Pro"/>
                <a:ea typeface="Source Code Pro"/>
                <a:cs typeface="Source Code Pro"/>
                <a:sym typeface="Source Code Pro"/>
              </a:rPr>
              <a:t>and</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__ataque</a:t>
            </a:r>
            <a:r>
              <a:rPr lang="es" sz="800">
                <a:solidFill>
                  <a:srgbClr val="D4D4D4"/>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otro</a:t>
            </a:r>
            <a:r>
              <a:rPr lang="es" sz="800">
                <a:solidFill>
                  <a:srgbClr val="CCCCCC"/>
                </a:solidFill>
                <a:latin typeface="Source Code Pro"/>
                <a:ea typeface="Source Code Pro"/>
                <a:cs typeface="Source Code Pro"/>
                <a:sym typeface="Source Code Pro"/>
              </a:rPr>
              <a:t>.</a:t>
            </a:r>
            <a:r>
              <a:rPr lang="es" sz="800">
                <a:solidFill>
                  <a:srgbClr val="DCDCAA"/>
                </a:solidFill>
                <a:latin typeface="Source Code Pro"/>
                <a:ea typeface="Source Code Pro"/>
                <a:cs typeface="Source Code Pro"/>
                <a:sym typeface="Source Code Pro"/>
              </a:rPr>
              <a:t>obtenerAtaque</a:t>
            </a:r>
            <a:r>
              <a:rPr lang="es" sz="800">
                <a:solidFill>
                  <a:srgbClr val="CCCCCC"/>
                </a:solidFill>
                <a:latin typeface="Source Code Pro"/>
                <a:ea typeface="Source Code Pro"/>
                <a:cs typeface="Source Code Pro"/>
                <a:sym typeface="Source Code Pro"/>
              </a:rPr>
              <a:t>() </a:t>
            </a:r>
            <a:r>
              <a:rPr lang="es" sz="800">
                <a:solidFill>
                  <a:srgbClr val="569CD6"/>
                </a:solidFill>
                <a:latin typeface="Source Code Pro"/>
                <a:ea typeface="Source Code Pro"/>
                <a:cs typeface="Source Code Pro"/>
                <a:sym typeface="Source Code Pro"/>
              </a:rPr>
              <a:t>and</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__defensa</a:t>
            </a:r>
            <a:r>
              <a:rPr lang="es" sz="800">
                <a:solidFill>
                  <a:srgbClr val="D4D4D4"/>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otro</a:t>
            </a:r>
            <a:r>
              <a:rPr lang="es" sz="800">
                <a:solidFill>
                  <a:srgbClr val="CCCCCC"/>
                </a:solidFill>
                <a:latin typeface="Source Code Pro"/>
                <a:ea typeface="Source Code Pro"/>
                <a:cs typeface="Source Code Pro"/>
                <a:sym typeface="Source Code Pro"/>
              </a:rPr>
              <a:t>.</a:t>
            </a:r>
            <a:r>
              <a:rPr lang="es" sz="800">
                <a:solidFill>
                  <a:srgbClr val="DCDCAA"/>
                </a:solidFill>
                <a:latin typeface="Source Code Pro"/>
                <a:ea typeface="Source Code Pro"/>
                <a:cs typeface="Source Code Pro"/>
                <a:sym typeface="Source Code Pro"/>
              </a:rPr>
              <a:t>obtenerDefensa</a:t>
            </a:r>
            <a:r>
              <a:rPr lang="es" sz="800">
                <a:solidFill>
                  <a:srgbClr val="CCCCCC"/>
                </a:solidFill>
                <a:latin typeface="Source Code Pro"/>
                <a:ea typeface="Source Code Pro"/>
                <a:cs typeface="Source Code Pro"/>
                <a:sym typeface="Source Code Pro"/>
              </a:rPr>
              <a:t>() </a:t>
            </a:r>
            <a:r>
              <a:rPr lang="es" sz="800">
                <a:solidFill>
                  <a:srgbClr val="569CD6"/>
                </a:solidFill>
                <a:latin typeface="Source Code Pro"/>
                <a:ea typeface="Source Code Pro"/>
                <a:cs typeface="Source Code Pro"/>
                <a:sym typeface="Source Code Pro"/>
              </a:rPr>
              <a:t>and</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__arma</a:t>
            </a:r>
            <a:r>
              <a:rPr lang="es" sz="800">
                <a:solidFill>
                  <a:srgbClr val="D4D4D4"/>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otro</a:t>
            </a:r>
            <a:r>
              <a:rPr lang="es" sz="800">
                <a:solidFill>
                  <a:srgbClr val="CCCCCC"/>
                </a:solidFill>
                <a:latin typeface="Source Code Pro"/>
                <a:ea typeface="Source Code Pro"/>
                <a:cs typeface="Source Code Pro"/>
                <a:sym typeface="Source Code Pro"/>
              </a:rPr>
              <a:t>.</a:t>
            </a:r>
            <a:r>
              <a:rPr lang="es" sz="800">
                <a:solidFill>
                  <a:srgbClr val="DCDCAA"/>
                </a:solidFill>
                <a:latin typeface="Source Code Pro"/>
                <a:ea typeface="Source Code Pro"/>
                <a:cs typeface="Source Code Pro"/>
                <a:sym typeface="Source Code Pro"/>
              </a:rPr>
              <a:t>obtenerArma</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C586C0"/>
                </a:solidFill>
                <a:latin typeface="Source Code Pro"/>
                <a:ea typeface="Source Code Pro"/>
                <a:cs typeface="Source Code Pro"/>
                <a:sym typeface="Source Code Pro"/>
              </a:rPr>
              <a:t>else</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C586C0"/>
                </a:solidFill>
                <a:latin typeface="Source Code Pro"/>
                <a:ea typeface="Source Code Pro"/>
                <a:cs typeface="Source Code Pro"/>
                <a:sym typeface="Source Code Pro"/>
              </a:rPr>
              <a:t>raise</a:t>
            </a:r>
            <a:r>
              <a:rPr lang="es" sz="800">
                <a:solidFill>
                  <a:srgbClr val="CCCCCC"/>
                </a:solidFill>
                <a:latin typeface="Source Code Pro"/>
                <a:ea typeface="Source Code Pro"/>
                <a:cs typeface="Source Code Pro"/>
                <a:sym typeface="Source Code Pro"/>
              </a:rPr>
              <a:t> </a:t>
            </a:r>
            <a:r>
              <a:rPr lang="es" sz="800">
                <a:solidFill>
                  <a:srgbClr val="4EC9B0"/>
                </a:solidFill>
                <a:latin typeface="Source Code Pro"/>
                <a:ea typeface="Source Code Pro"/>
                <a:cs typeface="Source Code Pro"/>
                <a:sym typeface="Source Code Pro"/>
              </a:rPr>
              <a:t>ValueError</a:t>
            </a:r>
            <a:r>
              <a:rPr lang="es" sz="800">
                <a:solidFill>
                  <a:srgbClr val="CCCCCC"/>
                </a:solidFill>
                <a:latin typeface="Source Code Pro"/>
                <a:ea typeface="Source Code Pro"/>
                <a:cs typeface="Source Code Pro"/>
                <a:sym typeface="Source Code Pro"/>
              </a:rPr>
              <a:t>(</a:t>
            </a:r>
            <a:r>
              <a:rPr lang="es" sz="800">
                <a:solidFill>
                  <a:srgbClr val="CE9178"/>
                </a:solidFill>
                <a:latin typeface="Source Code Pro"/>
                <a:ea typeface="Source Code Pro"/>
                <a:cs typeface="Source Code Pro"/>
                <a:sym typeface="Source Code Pro"/>
              </a:rPr>
              <a:t>"El personaje a comparar debe ser un objeto de la clase Personaje."</a:t>
            </a:r>
            <a:r>
              <a:rPr lang="es" sz="800">
                <a:solidFill>
                  <a:srgbClr val="CCCCCC"/>
                </a:solidFill>
                <a:latin typeface="Source Code Pro"/>
                <a:ea typeface="Source Code Pro"/>
                <a:cs typeface="Source Code Pro"/>
                <a:sym typeface="Source Code Pro"/>
              </a:rPr>
              <a:t>)</a:t>
            </a:r>
            <a:endParaRPr sz="800">
              <a:solidFill>
                <a:srgbClr val="C586C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569CD6"/>
                </a:solidFill>
                <a:latin typeface="Source Code Pro"/>
                <a:ea typeface="Source Code Pro"/>
                <a:cs typeface="Source Code Pro"/>
                <a:sym typeface="Source Code Pro"/>
              </a:rPr>
              <a:t>def</a:t>
            </a:r>
            <a:r>
              <a:rPr lang="es" sz="800">
                <a:solidFill>
                  <a:srgbClr val="CCCCCC"/>
                </a:solidFill>
                <a:latin typeface="Source Code Pro"/>
                <a:ea typeface="Source Code Pro"/>
                <a:cs typeface="Source Code Pro"/>
                <a:sym typeface="Source Code Pro"/>
              </a:rPr>
              <a:t> </a:t>
            </a:r>
            <a:r>
              <a:rPr lang="es" sz="800">
                <a:solidFill>
                  <a:srgbClr val="DCDCAA"/>
                </a:solidFill>
                <a:latin typeface="Source Code Pro"/>
                <a:ea typeface="Source Code Pro"/>
                <a:cs typeface="Source Code Pro"/>
                <a:sym typeface="Source Code Pro"/>
              </a:rPr>
              <a:t>copiarValores</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otro</a:t>
            </a:r>
            <a:r>
              <a:rPr lang="es" sz="800">
                <a:solidFill>
                  <a:srgbClr val="CCCCCC"/>
                </a:solidFill>
                <a:latin typeface="Source Code Pro"/>
                <a:ea typeface="Source Code Pro"/>
                <a:cs typeface="Source Code Pro"/>
                <a:sym typeface="Source Code Pro"/>
              </a:rPr>
              <a:t>:</a:t>
            </a:r>
            <a:r>
              <a:rPr lang="es" sz="800">
                <a:solidFill>
                  <a:srgbClr val="CE9178"/>
                </a:solidFill>
                <a:latin typeface="Source Code Pro"/>
                <a:ea typeface="Source Code Pro"/>
                <a:cs typeface="Source Code Pro"/>
                <a:sym typeface="Source Code Pro"/>
              </a:rPr>
              <a:t>"</a:t>
            </a:r>
            <a:r>
              <a:rPr lang="es" sz="800">
                <a:solidFill>
                  <a:srgbClr val="4EC9B0"/>
                </a:solidFill>
                <a:latin typeface="Source Code Pro"/>
                <a:ea typeface="Source Code Pro"/>
                <a:cs typeface="Source Code Pro"/>
                <a:sym typeface="Source Code Pro"/>
              </a:rPr>
              <a:t>Personaje</a:t>
            </a:r>
            <a:r>
              <a:rPr lang="es" sz="800">
                <a:solidFill>
                  <a:srgbClr val="CE9178"/>
                </a:solidFill>
                <a:latin typeface="Source Code Pro"/>
                <a:ea typeface="Source Code Pro"/>
                <a:cs typeface="Source Code Pro"/>
                <a:sym typeface="Source Code Pro"/>
              </a:rPr>
              <a:t>"</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CE9178"/>
                </a:solidFill>
                <a:latin typeface="Source Code Pro"/>
                <a:ea typeface="Source Code Pro"/>
                <a:cs typeface="Source Code Pro"/>
                <a:sym typeface="Source Code Pro"/>
              </a:rPr>
              <a:t>"""Copia los valores de otro personaje. </a:t>
            </a:r>
            <a:r>
              <a:rPr lang="es" sz="800">
                <a:solidFill>
                  <a:srgbClr val="CE9178"/>
                </a:solidFill>
                <a:latin typeface="Source Code Pro"/>
                <a:ea typeface="Source Code Pro"/>
                <a:cs typeface="Source Code Pro"/>
                <a:sym typeface="Source Code Pro"/>
              </a:rPr>
              <a:t>Retorna ValueError si no recibe un Personaje.</a:t>
            </a:r>
            <a:r>
              <a:rPr lang="es" sz="800">
                <a:solidFill>
                  <a:srgbClr val="CE9178"/>
                </a:solidFill>
                <a:latin typeface="Source Code Pro"/>
                <a:ea typeface="Source Code Pro"/>
                <a:cs typeface="Source Code Pro"/>
                <a:sym typeface="Source Code Pro"/>
              </a:rPr>
              <a:t>"""</a:t>
            </a:r>
            <a:endParaRPr sz="8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C586C0"/>
                </a:solidFill>
                <a:latin typeface="Source Code Pro"/>
                <a:ea typeface="Source Code Pro"/>
                <a:cs typeface="Source Code Pro"/>
                <a:sym typeface="Source Code Pro"/>
              </a:rPr>
              <a:t>if</a:t>
            </a:r>
            <a:r>
              <a:rPr lang="es" sz="800">
                <a:solidFill>
                  <a:srgbClr val="CCCCCC"/>
                </a:solidFill>
                <a:latin typeface="Source Code Pro"/>
                <a:ea typeface="Source Code Pro"/>
                <a:cs typeface="Source Code Pro"/>
                <a:sym typeface="Source Code Pro"/>
              </a:rPr>
              <a:t> </a:t>
            </a:r>
            <a:r>
              <a:rPr lang="es" sz="800">
                <a:solidFill>
                  <a:srgbClr val="DCDCAA"/>
                </a:solidFill>
                <a:latin typeface="Source Code Pro"/>
                <a:ea typeface="Source Code Pro"/>
                <a:cs typeface="Source Code Pro"/>
                <a:sym typeface="Source Code Pro"/>
              </a:rPr>
              <a:t>isinstance</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otro</a:t>
            </a:r>
            <a:r>
              <a:rPr lang="es" sz="800">
                <a:solidFill>
                  <a:srgbClr val="CCCCCC"/>
                </a:solidFill>
                <a:latin typeface="Source Code Pro"/>
                <a:ea typeface="Source Code Pro"/>
                <a:cs typeface="Source Code Pro"/>
                <a:sym typeface="Source Code Pro"/>
              </a:rPr>
              <a:t>, </a:t>
            </a:r>
            <a:r>
              <a:rPr lang="es" sz="800">
                <a:solidFill>
                  <a:srgbClr val="4EC9B0"/>
                </a:solidFill>
                <a:latin typeface="Source Code Pro"/>
                <a:ea typeface="Source Code Pro"/>
                <a:cs typeface="Source Code Pro"/>
                <a:sym typeface="Source Code Pro"/>
              </a:rPr>
              <a:t>Personaje</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__nombre</a:t>
            </a:r>
            <a:r>
              <a:rPr lang="es" sz="800">
                <a:solidFill>
                  <a:srgbClr val="CCCCCC"/>
                </a:solidFill>
                <a:latin typeface="Source Code Pro"/>
                <a:ea typeface="Source Code Pro"/>
                <a:cs typeface="Source Code Pro"/>
                <a:sym typeface="Source Code Pro"/>
              </a:rPr>
              <a:t> </a:t>
            </a:r>
            <a:r>
              <a:rPr lang="es" sz="800">
                <a:solidFill>
                  <a:srgbClr val="D4D4D4"/>
                </a:solidFill>
                <a:latin typeface="Source Code Pro"/>
                <a:ea typeface="Source Code Pro"/>
                <a:cs typeface="Source Code Pro"/>
                <a:sym typeface="Source Code Pro"/>
              </a:rPr>
              <a:t>=</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otro</a:t>
            </a:r>
            <a:r>
              <a:rPr lang="es" sz="800">
                <a:solidFill>
                  <a:srgbClr val="CCCCCC"/>
                </a:solidFill>
                <a:latin typeface="Source Code Pro"/>
                <a:ea typeface="Source Code Pro"/>
                <a:cs typeface="Source Code Pro"/>
                <a:sym typeface="Source Code Pro"/>
              </a:rPr>
              <a:t>.</a:t>
            </a:r>
            <a:r>
              <a:rPr lang="es" sz="800">
                <a:solidFill>
                  <a:srgbClr val="DCDCAA"/>
                </a:solidFill>
                <a:latin typeface="Source Code Pro"/>
                <a:ea typeface="Source Code Pro"/>
                <a:cs typeface="Source Code Pro"/>
                <a:sym typeface="Source Code Pro"/>
              </a:rPr>
              <a:t>obtenerNombre</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__vida</a:t>
            </a:r>
            <a:r>
              <a:rPr lang="es" sz="800">
                <a:solidFill>
                  <a:srgbClr val="CCCCCC"/>
                </a:solidFill>
                <a:latin typeface="Source Code Pro"/>
                <a:ea typeface="Source Code Pro"/>
                <a:cs typeface="Source Code Pro"/>
                <a:sym typeface="Source Code Pro"/>
              </a:rPr>
              <a:t> </a:t>
            </a:r>
            <a:r>
              <a:rPr lang="es" sz="800">
                <a:solidFill>
                  <a:srgbClr val="D4D4D4"/>
                </a:solidFill>
                <a:latin typeface="Source Code Pro"/>
                <a:ea typeface="Source Code Pro"/>
                <a:cs typeface="Source Code Pro"/>
                <a:sym typeface="Source Code Pro"/>
              </a:rPr>
              <a:t>=</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otro</a:t>
            </a:r>
            <a:r>
              <a:rPr lang="es" sz="800">
                <a:solidFill>
                  <a:srgbClr val="CCCCCC"/>
                </a:solidFill>
                <a:latin typeface="Source Code Pro"/>
                <a:ea typeface="Source Code Pro"/>
                <a:cs typeface="Source Code Pro"/>
                <a:sym typeface="Source Code Pro"/>
              </a:rPr>
              <a:t>.</a:t>
            </a:r>
            <a:r>
              <a:rPr lang="es" sz="800">
                <a:solidFill>
                  <a:srgbClr val="DCDCAA"/>
                </a:solidFill>
                <a:latin typeface="Source Code Pro"/>
                <a:ea typeface="Source Code Pro"/>
                <a:cs typeface="Source Code Pro"/>
                <a:sym typeface="Source Code Pro"/>
              </a:rPr>
              <a:t>obtenerVida</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__ataque</a:t>
            </a:r>
            <a:r>
              <a:rPr lang="es" sz="800">
                <a:solidFill>
                  <a:srgbClr val="CCCCCC"/>
                </a:solidFill>
                <a:latin typeface="Source Code Pro"/>
                <a:ea typeface="Source Code Pro"/>
                <a:cs typeface="Source Code Pro"/>
                <a:sym typeface="Source Code Pro"/>
              </a:rPr>
              <a:t> </a:t>
            </a:r>
            <a:r>
              <a:rPr lang="es" sz="800">
                <a:solidFill>
                  <a:srgbClr val="D4D4D4"/>
                </a:solidFill>
                <a:latin typeface="Source Code Pro"/>
                <a:ea typeface="Source Code Pro"/>
                <a:cs typeface="Source Code Pro"/>
                <a:sym typeface="Source Code Pro"/>
              </a:rPr>
              <a:t>=</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otro</a:t>
            </a:r>
            <a:r>
              <a:rPr lang="es" sz="800">
                <a:solidFill>
                  <a:srgbClr val="CCCCCC"/>
                </a:solidFill>
                <a:latin typeface="Source Code Pro"/>
                <a:ea typeface="Source Code Pro"/>
                <a:cs typeface="Source Code Pro"/>
                <a:sym typeface="Source Code Pro"/>
              </a:rPr>
              <a:t>.</a:t>
            </a:r>
            <a:r>
              <a:rPr lang="es" sz="800">
                <a:solidFill>
                  <a:srgbClr val="DCDCAA"/>
                </a:solidFill>
                <a:latin typeface="Source Code Pro"/>
                <a:ea typeface="Source Code Pro"/>
                <a:cs typeface="Source Code Pro"/>
                <a:sym typeface="Source Code Pro"/>
              </a:rPr>
              <a:t>obtenerAtaque</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__defensa</a:t>
            </a:r>
            <a:r>
              <a:rPr lang="es" sz="800">
                <a:solidFill>
                  <a:srgbClr val="CCCCCC"/>
                </a:solidFill>
                <a:latin typeface="Source Code Pro"/>
                <a:ea typeface="Source Code Pro"/>
                <a:cs typeface="Source Code Pro"/>
                <a:sym typeface="Source Code Pro"/>
              </a:rPr>
              <a:t> </a:t>
            </a:r>
            <a:r>
              <a:rPr lang="es" sz="800">
                <a:solidFill>
                  <a:srgbClr val="D4D4D4"/>
                </a:solidFill>
                <a:latin typeface="Source Code Pro"/>
                <a:ea typeface="Source Code Pro"/>
                <a:cs typeface="Source Code Pro"/>
                <a:sym typeface="Source Code Pro"/>
              </a:rPr>
              <a:t>=</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otro</a:t>
            </a:r>
            <a:r>
              <a:rPr lang="es" sz="800">
                <a:solidFill>
                  <a:srgbClr val="CCCCCC"/>
                </a:solidFill>
                <a:latin typeface="Source Code Pro"/>
                <a:ea typeface="Source Code Pro"/>
                <a:cs typeface="Source Code Pro"/>
                <a:sym typeface="Source Code Pro"/>
              </a:rPr>
              <a:t>.</a:t>
            </a:r>
            <a:r>
              <a:rPr lang="es" sz="800">
                <a:solidFill>
                  <a:srgbClr val="DCDCAA"/>
                </a:solidFill>
                <a:latin typeface="Source Code Pro"/>
                <a:ea typeface="Source Code Pro"/>
                <a:cs typeface="Source Code Pro"/>
                <a:sym typeface="Source Code Pro"/>
              </a:rPr>
              <a:t>obtenerDefensa</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self</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__arma</a:t>
            </a:r>
            <a:r>
              <a:rPr lang="es" sz="800">
                <a:solidFill>
                  <a:srgbClr val="CCCCCC"/>
                </a:solidFill>
                <a:latin typeface="Source Code Pro"/>
                <a:ea typeface="Source Code Pro"/>
                <a:cs typeface="Source Code Pro"/>
                <a:sym typeface="Source Code Pro"/>
              </a:rPr>
              <a:t> </a:t>
            </a:r>
            <a:r>
              <a:rPr lang="es" sz="800">
                <a:solidFill>
                  <a:srgbClr val="D4D4D4"/>
                </a:solidFill>
                <a:latin typeface="Source Code Pro"/>
                <a:ea typeface="Source Code Pro"/>
                <a:cs typeface="Source Code Pro"/>
                <a:sym typeface="Source Code Pro"/>
              </a:rPr>
              <a:t>=</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otro</a:t>
            </a:r>
            <a:r>
              <a:rPr lang="es" sz="800">
                <a:solidFill>
                  <a:srgbClr val="CCCCCC"/>
                </a:solidFill>
                <a:latin typeface="Source Code Pro"/>
                <a:ea typeface="Source Code Pro"/>
                <a:cs typeface="Source Code Pro"/>
                <a:sym typeface="Source Code Pro"/>
              </a:rPr>
              <a:t>.</a:t>
            </a:r>
            <a:r>
              <a:rPr lang="es" sz="800">
                <a:solidFill>
                  <a:srgbClr val="DCDCAA"/>
                </a:solidFill>
                <a:latin typeface="Source Code Pro"/>
                <a:ea typeface="Source Code Pro"/>
                <a:cs typeface="Source Code Pro"/>
                <a:sym typeface="Source Code Pro"/>
              </a:rPr>
              <a:t>obtenerArma</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C586C0"/>
                </a:solidFill>
                <a:latin typeface="Source Code Pro"/>
                <a:ea typeface="Source Code Pro"/>
                <a:cs typeface="Source Code Pro"/>
                <a:sym typeface="Source Code Pro"/>
              </a:rPr>
              <a:t>else</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C586C0"/>
                </a:solidFill>
                <a:latin typeface="Source Code Pro"/>
                <a:ea typeface="Source Code Pro"/>
                <a:cs typeface="Source Code Pro"/>
                <a:sym typeface="Source Code Pro"/>
              </a:rPr>
              <a:t>raise</a:t>
            </a:r>
            <a:r>
              <a:rPr lang="es" sz="800">
                <a:solidFill>
                  <a:srgbClr val="CCCCCC"/>
                </a:solidFill>
                <a:latin typeface="Source Code Pro"/>
                <a:ea typeface="Source Code Pro"/>
                <a:cs typeface="Source Code Pro"/>
                <a:sym typeface="Source Code Pro"/>
              </a:rPr>
              <a:t> </a:t>
            </a:r>
            <a:r>
              <a:rPr lang="es" sz="800">
                <a:solidFill>
                  <a:srgbClr val="4EC9B0"/>
                </a:solidFill>
                <a:latin typeface="Source Code Pro"/>
                <a:ea typeface="Source Code Pro"/>
                <a:cs typeface="Source Code Pro"/>
                <a:sym typeface="Source Code Pro"/>
              </a:rPr>
              <a:t>ValueError</a:t>
            </a:r>
            <a:r>
              <a:rPr lang="es" sz="800">
                <a:solidFill>
                  <a:srgbClr val="CCCCCC"/>
                </a:solidFill>
                <a:latin typeface="Source Code Pro"/>
                <a:ea typeface="Source Code Pro"/>
                <a:cs typeface="Source Code Pro"/>
                <a:sym typeface="Source Code Pro"/>
              </a:rPr>
              <a:t>(</a:t>
            </a:r>
            <a:r>
              <a:rPr lang="es" sz="800">
                <a:solidFill>
                  <a:srgbClr val="CE9178"/>
                </a:solidFill>
                <a:latin typeface="Source Code Pro"/>
                <a:ea typeface="Source Code Pro"/>
                <a:cs typeface="Source Code Pro"/>
                <a:sym typeface="Source Code Pro"/>
              </a:rPr>
              <a:t>"El personaje a copiar debe ser un objeto de la clase Personaje."</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p:txBody>
      </p:sp>
      <p:sp>
        <p:nvSpPr>
          <p:cNvPr id="344" name="Google Shape;344;p49"/>
          <p:cNvSpPr/>
          <p:nvPr/>
        </p:nvSpPr>
        <p:spPr>
          <a:xfrm>
            <a:off x="31125" y="932124"/>
            <a:ext cx="3067500" cy="17874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latin typeface="Open Sans"/>
                <a:ea typeface="Open Sans"/>
                <a:cs typeface="Open Sans"/>
                <a:sym typeface="Open Sans"/>
              </a:rPr>
              <a:t>&lt;&lt;atributos de clase&gt;&gt;</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max_vida, max_ataque, max_defensa, min_vida, min_ataque, min_defensa: int</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&lt;&lt;atributos de instancia&gt;&gt;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nombre : String</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vida: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ataque: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defensa: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arma: Arma</a:t>
            </a:r>
            <a:endParaRPr sz="1000">
              <a:latin typeface="Open Sans"/>
              <a:ea typeface="Open Sans"/>
              <a:cs typeface="Open Sans"/>
              <a:sym typeface="Open Sans"/>
            </a:endParaRPr>
          </a:p>
        </p:txBody>
      </p:sp>
      <p:sp>
        <p:nvSpPr>
          <p:cNvPr id="345" name="Google Shape;345;p49"/>
          <p:cNvSpPr/>
          <p:nvPr/>
        </p:nvSpPr>
        <p:spPr>
          <a:xfrm>
            <a:off x="31125" y="2719525"/>
            <a:ext cx="3067500" cy="2188500"/>
          </a:xfrm>
          <a:prstGeom prst="rect">
            <a:avLst/>
          </a:prstGeom>
          <a:solidFill>
            <a:srgbClr val="FFF2CC"/>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sz="1000">
                <a:latin typeface="Open Sans"/>
                <a:ea typeface="Open Sans"/>
                <a:cs typeface="Open Sans"/>
                <a:sym typeface="Open Sans"/>
              </a:rPr>
              <a:t>&lt;&lt;constructor&gt;&gt;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Personaje (nombre: string, ataque: entero, defensa: entero)</a:t>
            </a:r>
            <a:endParaRPr sz="1000">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&lt;&lt;consultas&gt;&gt;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estaVivo(): boolean</a:t>
            </a:r>
            <a:endParaRPr sz="1000">
              <a:latin typeface="Open Sans"/>
              <a:ea typeface="Open Sans"/>
              <a:cs typeface="Open Sans"/>
              <a:sym typeface="Open Sans"/>
            </a:endParaRPr>
          </a:p>
          <a:p>
            <a:pPr indent="0" lvl="0" marL="0" rtl="0" algn="l">
              <a:spcBef>
                <a:spcPts val="0"/>
              </a:spcBef>
              <a:spcAft>
                <a:spcPts val="0"/>
              </a:spcAft>
              <a:buNone/>
            </a:pPr>
            <a:r>
              <a:rPr b="1" lang="es" sz="1000">
                <a:solidFill>
                  <a:srgbClr val="0000FF"/>
                </a:solidFill>
                <a:latin typeface="Open Sans"/>
                <a:ea typeface="Open Sans"/>
                <a:cs typeface="Open Sans"/>
                <a:sym typeface="Open Sans"/>
              </a:rPr>
              <a:t>+ clonar(): Personaje</a:t>
            </a:r>
            <a:endParaRPr b="1" sz="1000">
              <a:solidFill>
                <a:srgbClr val="0000FF"/>
              </a:solidFill>
              <a:latin typeface="Open Sans"/>
              <a:ea typeface="Open Sans"/>
              <a:cs typeface="Open Sans"/>
              <a:sym typeface="Open Sans"/>
            </a:endParaRPr>
          </a:p>
          <a:p>
            <a:pPr indent="0" lvl="0" marL="0" rtl="0" algn="l">
              <a:spcBef>
                <a:spcPts val="0"/>
              </a:spcBef>
              <a:spcAft>
                <a:spcPts val="0"/>
              </a:spcAft>
              <a:buNone/>
            </a:pPr>
            <a:r>
              <a:rPr b="1" lang="es" sz="1000">
                <a:solidFill>
                  <a:srgbClr val="0000FF"/>
                </a:solidFill>
                <a:latin typeface="Open Sans"/>
                <a:ea typeface="Open Sans"/>
                <a:cs typeface="Open Sans"/>
                <a:sym typeface="Open Sans"/>
              </a:rPr>
              <a:t>+ esIgual(otroPersonaje: Personaje): boolean</a:t>
            </a:r>
            <a:endParaRPr b="1" sz="1000">
              <a:solidFill>
                <a:srgbClr val="0000FF"/>
              </a:solidFill>
              <a:latin typeface="Open Sans"/>
              <a:ea typeface="Open Sans"/>
              <a:cs typeface="Open Sans"/>
              <a:sym typeface="Open Sans"/>
            </a:endParaRPr>
          </a:p>
          <a:p>
            <a:pPr indent="0" lvl="0" marL="0" rtl="0" algn="l">
              <a:spcBef>
                <a:spcPts val="0"/>
              </a:spcBef>
              <a:spcAft>
                <a:spcPts val="0"/>
              </a:spcAft>
              <a:buNone/>
            </a:pPr>
            <a:r>
              <a:rPr b="1" lang="es" sz="1000">
                <a:latin typeface="Open Sans"/>
                <a:ea typeface="Open Sans"/>
                <a:cs typeface="Open Sans"/>
                <a:sym typeface="Open Sans"/>
              </a:rPr>
              <a:t>&lt;&lt;comandos&gt;&gt;</a:t>
            </a:r>
            <a:endParaRPr b="1"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atacar(otroPersonaje: Personaje)</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recibirAtaque(valorAtaque: entero)</a:t>
            </a:r>
            <a:endParaRPr sz="1000">
              <a:latin typeface="Open Sans"/>
              <a:ea typeface="Open Sans"/>
              <a:cs typeface="Open Sans"/>
              <a:sym typeface="Open Sans"/>
            </a:endParaRPr>
          </a:p>
          <a:p>
            <a:pPr indent="0" lvl="0" marL="0" rtl="0" algn="l">
              <a:spcBef>
                <a:spcPts val="0"/>
              </a:spcBef>
              <a:spcAft>
                <a:spcPts val="0"/>
              </a:spcAft>
              <a:buNone/>
            </a:pPr>
            <a:r>
              <a:rPr lang="es" sz="1000">
                <a:latin typeface="Open Sans"/>
                <a:ea typeface="Open Sans"/>
                <a:cs typeface="Open Sans"/>
                <a:sym typeface="Open Sans"/>
              </a:rPr>
              <a:t>+ abrirCaja(caja: CajaSorpresa)</a:t>
            </a:r>
            <a:br>
              <a:rPr lang="es" sz="1000">
                <a:latin typeface="Open Sans"/>
                <a:ea typeface="Open Sans"/>
                <a:cs typeface="Open Sans"/>
                <a:sym typeface="Open Sans"/>
              </a:rPr>
            </a:br>
            <a:r>
              <a:rPr b="1" lang="es" sz="1000">
                <a:solidFill>
                  <a:srgbClr val="0000FF"/>
                </a:solidFill>
                <a:latin typeface="Open Sans"/>
                <a:ea typeface="Open Sans"/>
                <a:cs typeface="Open Sans"/>
                <a:sym typeface="Open Sans"/>
              </a:rPr>
              <a:t>+ copiarValores(otroPersonaje: Personaje)</a:t>
            </a:r>
            <a:endParaRPr b="1" sz="1000">
              <a:solidFill>
                <a:srgbClr val="0000FF"/>
              </a:solidFill>
              <a:latin typeface="Open Sans"/>
              <a:ea typeface="Open Sans"/>
              <a:cs typeface="Open Sans"/>
              <a:sym typeface="Open Sans"/>
            </a:endParaRPr>
          </a:p>
        </p:txBody>
      </p:sp>
      <p:sp>
        <p:nvSpPr>
          <p:cNvPr id="346" name="Google Shape;346;p49"/>
          <p:cNvSpPr/>
          <p:nvPr/>
        </p:nvSpPr>
        <p:spPr>
          <a:xfrm>
            <a:off x="31125" y="677425"/>
            <a:ext cx="3067500" cy="254700"/>
          </a:xfrm>
          <a:prstGeom prst="rect">
            <a:avLst/>
          </a:prstGeom>
          <a:solidFill>
            <a:srgbClr val="FFF2CC"/>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latin typeface="Open Sans"/>
                <a:ea typeface="Open Sans"/>
                <a:cs typeface="Open Sans"/>
                <a:sym typeface="Open Sans"/>
              </a:rPr>
              <a:t>Personaje</a:t>
            </a:r>
            <a:endParaRPr b="1" sz="1000">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Cambios en la clase tester</a:t>
            </a:r>
            <a:endParaRPr/>
          </a:p>
        </p:txBody>
      </p:sp>
      <p:sp>
        <p:nvSpPr>
          <p:cNvPr id="352" name="Google Shape;352;p50"/>
          <p:cNvSpPr txBox="1"/>
          <p:nvPr>
            <p:ph idx="1" type="body"/>
          </p:nvPr>
        </p:nvSpPr>
        <p:spPr>
          <a:xfrm>
            <a:off x="0" y="655900"/>
            <a:ext cx="9144000" cy="44877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i="1" lang="es" sz="900">
                <a:solidFill>
                  <a:srgbClr val="DCDCAA"/>
                </a:solidFill>
                <a:latin typeface="Source Code Pro"/>
                <a:ea typeface="Source Code Pro"/>
                <a:cs typeface="Source Code Pro"/>
                <a:sym typeface="Source Code Pro"/>
              </a:rPr>
              <a:t>[ ... imports ...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569CD6"/>
                </a:solidFill>
                <a:latin typeface="Source Code Pro"/>
                <a:ea typeface="Source Code Pro"/>
                <a:cs typeface="Source Code Pro"/>
                <a:sym typeface="Source Code Pro"/>
              </a:rPr>
              <a:t>class</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TesterPersonaje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a:t>
            </a:r>
            <a:r>
              <a:rPr lang="es" sz="900">
                <a:solidFill>
                  <a:srgbClr val="4EC9B0"/>
                </a:solidFill>
                <a:latin typeface="Source Code Pro"/>
                <a:ea typeface="Source Code Pro"/>
                <a:cs typeface="Source Code Pro"/>
                <a:sym typeface="Source Code Pro"/>
              </a:rPr>
              <a:t>staticmethod</a:t>
            </a:r>
            <a:endParaRPr sz="9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569CD6"/>
                </a:solidFill>
                <a:latin typeface="Source Code Pro"/>
                <a:ea typeface="Source Code Pro"/>
                <a:cs typeface="Source Code Pro"/>
                <a:sym typeface="Source Code Pro"/>
              </a:rPr>
              <a:t>def</a:t>
            </a: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test</a:t>
            </a:r>
            <a:r>
              <a:rPr lang="es" sz="900">
                <a:solidFill>
                  <a:srgbClr val="CCCCCC"/>
                </a:solidFill>
                <a:latin typeface="Source Code Pro"/>
                <a:ea typeface="Source Code Pro"/>
                <a:cs typeface="Source Code Pro"/>
                <a:sym typeface="Source Code Pro"/>
              </a:rPr>
              <a:t>():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separador</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a:t>
            </a:r>
            <a:r>
              <a:rPr lang="es" sz="900">
                <a:solidFill>
                  <a:srgbClr val="D4D4D4"/>
                </a:solidFill>
                <a:latin typeface="Source Code Pro"/>
                <a:ea typeface="Source Code Pro"/>
                <a:cs typeface="Source Code Pro"/>
                <a:sym typeface="Source Code Pro"/>
              </a:rPr>
              <a:t>*</a:t>
            </a:r>
            <a:r>
              <a:rPr lang="es" sz="900">
                <a:solidFill>
                  <a:srgbClr val="B5CEA8"/>
                </a:solidFill>
                <a:latin typeface="Source Code Pro"/>
                <a:ea typeface="Source Code Pro"/>
                <a:cs typeface="Source Code Pro"/>
                <a:sym typeface="Source Code Pro"/>
              </a:rPr>
              <a:t>70</a:t>
            </a:r>
            <a:endParaRPr sz="90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Mago Loco"</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"La Princesa Valiente"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30</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Guerrero Cobarde"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15</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i="1" lang="es" sz="900">
                <a:solidFill>
                  <a:srgbClr val="DCDCAA"/>
                </a:solidFill>
                <a:latin typeface="Source Code Pro"/>
                <a:ea typeface="Source Code Pro"/>
                <a:cs typeface="Source Code Pro"/>
                <a:sym typeface="Source Code Pro"/>
              </a:rPr>
              <a:t>[ ... ]</a:t>
            </a:r>
            <a:endParaRPr i="1" sz="9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arma1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"Espada"</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"Corte cuerpo a cuerpo"</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arma2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"Arco"</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"Ataque a distancia"</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8</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i="1" lang="es" sz="900">
                <a:solidFill>
                  <a:srgbClr val="DCDCAA"/>
                </a:solidFill>
                <a:latin typeface="Source Code Pro"/>
                <a:ea typeface="Source Code Pro"/>
                <a:cs typeface="Source Code Pro"/>
                <a:sym typeface="Source Code Pro"/>
              </a:rPr>
              <a:t>[ ...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establecerArma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arma1</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establecerArma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arma2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6A9955"/>
                </a:solidFill>
                <a:latin typeface="Source Code Pro"/>
                <a:ea typeface="Source Code Pro"/>
                <a:cs typeface="Source Code Pro"/>
                <a:sym typeface="Source Code Pro"/>
              </a:rPr>
              <a:t>#cambios en clase tester por cambios en el diseño</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6A9955"/>
                </a:solidFill>
                <a:latin typeface="Source Code Pro"/>
                <a:ea typeface="Source Code Pro"/>
                <a:cs typeface="Source Code Pro"/>
                <a:sym typeface="Source Code Pro"/>
              </a:rPr>
              <a:t>#se agregaron los metodos clonar(), esIgual() y copiarValores()</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personaje5</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personaje5</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copiarValores</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personaje6</a:t>
            </a:r>
            <a:r>
              <a:rPr lang="es" sz="900">
                <a:solidFill>
                  <a:srgbClr val="D4D4D4"/>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esIgual</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personaje6</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esIgual</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Diagrama de objetos</a:t>
            </a:r>
            <a:endParaRPr/>
          </a:p>
        </p:txBody>
      </p:sp>
      <p:sp>
        <p:nvSpPr>
          <p:cNvPr id="358" name="Google Shape;358;p51"/>
          <p:cNvSpPr txBox="1"/>
          <p:nvPr>
            <p:ph idx="1" type="body"/>
          </p:nvPr>
        </p:nvSpPr>
        <p:spPr>
          <a:xfrm>
            <a:off x="0" y="614100"/>
            <a:ext cx="4531200" cy="45294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i="1" lang="es" sz="900">
                <a:solidFill>
                  <a:srgbClr val="DCDCAA"/>
                </a:solidFill>
                <a:latin typeface="Source Code Pro"/>
                <a:ea typeface="Source Code Pro"/>
                <a:cs typeface="Source Code Pro"/>
                <a:sym typeface="Source Code Pro"/>
              </a:rPr>
              <a:t>[ ... imports ...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569CD6"/>
                </a:solidFill>
                <a:latin typeface="Source Code Pro"/>
                <a:ea typeface="Source Code Pro"/>
                <a:cs typeface="Source Code Pro"/>
                <a:sym typeface="Source Code Pro"/>
              </a:rPr>
              <a:t>class</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TesterPersonaje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a:t>
            </a:r>
            <a:r>
              <a:rPr lang="es" sz="900">
                <a:solidFill>
                  <a:srgbClr val="4EC9B0"/>
                </a:solidFill>
                <a:latin typeface="Source Code Pro"/>
                <a:ea typeface="Source Code Pro"/>
                <a:cs typeface="Source Code Pro"/>
                <a:sym typeface="Source Code Pro"/>
              </a:rPr>
              <a:t>staticmethod</a:t>
            </a:r>
            <a:endParaRPr sz="9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569CD6"/>
                </a:solidFill>
                <a:latin typeface="Source Code Pro"/>
                <a:ea typeface="Source Code Pro"/>
                <a:cs typeface="Source Code Pro"/>
                <a:sym typeface="Source Code Pro"/>
              </a:rPr>
              <a:t>def</a:t>
            </a: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test</a:t>
            </a:r>
            <a:r>
              <a:rPr lang="es" sz="900">
                <a:solidFill>
                  <a:srgbClr val="CCCCCC"/>
                </a:solidFill>
                <a:latin typeface="Source Code Pro"/>
                <a:ea typeface="Source Code Pro"/>
                <a:cs typeface="Source Code Pro"/>
                <a:sym typeface="Source Code Pro"/>
              </a:rPr>
              <a:t>():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separador</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a:t>
            </a:r>
            <a:r>
              <a:rPr lang="es" sz="900">
                <a:solidFill>
                  <a:srgbClr val="D4D4D4"/>
                </a:solidFill>
                <a:latin typeface="Source Code Pro"/>
                <a:ea typeface="Source Code Pro"/>
                <a:cs typeface="Source Code Pro"/>
                <a:sym typeface="Source Code Pro"/>
              </a:rPr>
              <a:t>*</a:t>
            </a:r>
            <a:r>
              <a:rPr lang="es" sz="900">
                <a:solidFill>
                  <a:srgbClr val="B5CEA8"/>
                </a:solidFill>
                <a:latin typeface="Source Code Pro"/>
                <a:ea typeface="Source Code Pro"/>
                <a:cs typeface="Source Code Pro"/>
                <a:sym typeface="Source Code Pro"/>
              </a:rPr>
              <a:t>70</a:t>
            </a:r>
            <a:endParaRPr sz="90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Mago Loco"</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"La Princesa Valiente"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30</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Guerrero Cobarde"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15</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i="1" lang="es" sz="900">
                <a:solidFill>
                  <a:srgbClr val="DCDCAA"/>
                </a:solidFill>
                <a:latin typeface="Source Code Pro"/>
                <a:ea typeface="Source Code Pro"/>
                <a:cs typeface="Source Code Pro"/>
                <a:sym typeface="Source Code Pro"/>
              </a:rPr>
              <a:t>[ ... ]</a:t>
            </a:r>
            <a:endParaRPr i="1" sz="9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arma1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"Espada"</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"Corte cuerpo a cuerpo"</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arma2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"Arco"</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"Ataque a distancia"</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8</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i="1" lang="es" sz="900">
                <a:solidFill>
                  <a:srgbClr val="DCDCAA"/>
                </a:solidFill>
                <a:latin typeface="Source Code Pro"/>
                <a:ea typeface="Source Code Pro"/>
                <a:cs typeface="Source Code Pro"/>
                <a:sym typeface="Source Code Pro"/>
              </a:rPr>
              <a:t>[ ...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establecerArma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arma1</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establecerArma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arma2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6A9955"/>
                </a:solidFill>
                <a:latin typeface="Source Code Pro"/>
                <a:ea typeface="Source Code Pro"/>
                <a:cs typeface="Source Code Pro"/>
                <a:sym typeface="Source Code Pro"/>
              </a:rPr>
              <a:t>#cambios en clase tester por cambios en el diseño</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6A9955"/>
                </a:solidFill>
                <a:latin typeface="Source Code Pro"/>
                <a:ea typeface="Source Code Pro"/>
                <a:cs typeface="Source Code Pro"/>
                <a:sym typeface="Source Code Pro"/>
              </a:rPr>
              <a:t>#se agregaron los metodos clonar(), esIgual() y copiarValores()</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personaje5</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personaje5</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copiarValores</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personaje6</a:t>
            </a:r>
            <a:r>
              <a:rPr lang="es" sz="900">
                <a:solidFill>
                  <a:srgbClr val="D4D4D4"/>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esIgual</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personaje6</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esIgual</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p:txBody>
      </p:sp>
      <p:sp>
        <p:nvSpPr>
          <p:cNvPr id="359" name="Google Shape;359;p51"/>
          <p:cNvSpPr/>
          <p:nvPr/>
        </p:nvSpPr>
        <p:spPr>
          <a:xfrm>
            <a:off x="198925" y="1665775"/>
            <a:ext cx="347700" cy="1287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60" name="Google Shape;360;p51"/>
          <p:cNvSpPr/>
          <p:nvPr/>
        </p:nvSpPr>
        <p:spPr>
          <a:xfrm>
            <a:off x="198925" y="1847138"/>
            <a:ext cx="347700" cy="1287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61" name="Google Shape;361;p51"/>
          <p:cNvSpPr/>
          <p:nvPr/>
        </p:nvSpPr>
        <p:spPr>
          <a:xfrm>
            <a:off x="198925" y="2028500"/>
            <a:ext cx="347700" cy="1287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362" name="Google Shape;362;p51"/>
          <p:cNvPicPr preferRelativeResize="0"/>
          <p:nvPr/>
        </p:nvPicPr>
        <p:blipFill>
          <a:blip r:embed="rId3">
            <a:alphaModFix/>
          </a:blip>
          <a:stretch>
            <a:fillRect/>
          </a:stretch>
        </p:blipFill>
        <p:spPr>
          <a:xfrm>
            <a:off x="4683600" y="859800"/>
            <a:ext cx="4308000" cy="36330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85" name="Google Shape;85;p16"/>
          <p:cNvSpPr txBox="1"/>
          <p:nvPr>
            <p:ph idx="1" type="body"/>
          </p:nvPr>
        </p:nvSpPr>
        <p:spPr>
          <a:xfrm>
            <a:off x="311700" y="1266325"/>
            <a:ext cx="8520600" cy="379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Imaginemos</a:t>
            </a:r>
            <a:r>
              <a:rPr lang="es"/>
              <a:t> un juego de rol básico en el que los personajes puedan luchar entre sí utilizando diferentes tipos de armas. Cada </a:t>
            </a:r>
            <a:r>
              <a:rPr b="1" lang="es"/>
              <a:t>personaje </a:t>
            </a:r>
            <a:r>
              <a:rPr lang="es"/>
              <a:t>tendrá características únicas como su nombre, vida, ataque y defensa. Además, los personajes podrán equiparse con diversas </a:t>
            </a:r>
            <a:r>
              <a:rPr b="1" lang="es"/>
              <a:t>armas</a:t>
            </a:r>
            <a:r>
              <a:rPr lang="es"/>
              <a:t>, cada una con sus propios valores de daño y tipo. En el juego también hay </a:t>
            </a:r>
            <a:r>
              <a:rPr b="1" lang="es"/>
              <a:t>cajas sorpresa</a:t>
            </a:r>
            <a:r>
              <a:rPr lang="es"/>
              <a:t>, que mejoran o empeoran en distinta medida las características del personaje que la abre, es decir, pueden sumar o restar vida, ataque y defensa.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Diagrama de objetos</a:t>
            </a:r>
            <a:endParaRPr/>
          </a:p>
        </p:txBody>
      </p:sp>
      <p:sp>
        <p:nvSpPr>
          <p:cNvPr id="368" name="Google Shape;368;p52"/>
          <p:cNvSpPr txBox="1"/>
          <p:nvPr>
            <p:ph idx="1" type="body"/>
          </p:nvPr>
        </p:nvSpPr>
        <p:spPr>
          <a:xfrm>
            <a:off x="0" y="614100"/>
            <a:ext cx="4531200" cy="45294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i="1" lang="es" sz="900">
                <a:solidFill>
                  <a:srgbClr val="DCDCAA"/>
                </a:solidFill>
                <a:latin typeface="Source Code Pro"/>
                <a:ea typeface="Source Code Pro"/>
                <a:cs typeface="Source Code Pro"/>
                <a:sym typeface="Source Code Pro"/>
              </a:rPr>
              <a:t>[ ... imports ...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569CD6"/>
                </a:solidFill>
                <a:latin typeface="Source Code Pro"/>
                <a:ea typeface="Source Code Pro"/>
                <a:cs typeface="Source Code Pro"/>
                <a:sym typeface="Source Code Pro"/>
              </a:rPr>
              <a:t>class</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TesterPersonaje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a:t>
            </a:r>
            <a:r>
              <a:rPr lang="es" sz="900">
                <a:solidFill>
                  <a:srgbClr val="4EC9B0"/>
                </a:solidFill>
                <a:latin typeface="Source Code Pro"/>
                <a:ea typeface="Source Code Pro"/>
                <a:cs typeface="Source Code Pro"/>
                <a:sym typeface="Source Code Pro"/>
              </a:rPr>
              <a:t>staticmethod</a:t>
            </a:r>
            <a:endParaRPr sz="9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569CD6"/>
                </a:solidFill>
                <a:latin typeface="Source Code Pro"/>
                <a:ea typeface="Source Code Pro"/>
                <a:cs typeface="Source Code Pro"/>
                <a:sym typeface="Source Code Pro"/>
              </a:rPr>
              <a:t>def</a:t>
            </a: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test</a:t>
            </a:r>
            <a:r>
              <a:rPr lang="es" sz="900">
                <a:solidFill>
                  <a:srgbClr val="CCCCCC"/>
                </a:solidFill>
                <a:latin typeface="Source Code Pro"/>
                <a:ea typeface="Source Code Pro"/>
                <a:cs typeface="Source Code Pro"/>
                <a:sym typeface="Source Code Pro"/>
              </a:rPr>
              <a:t>():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separador</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a:t>
            </a:r>
            <a:r>
              <a:rPr lang="es" sz="900">
                <a:solidFill>
                  <a:srgbClr val="D4D4D4"/>
                </a:solidFill>
                <a:latin typeface="Source Code Pro"/>
                <a:ea typeface="Source Code Pro"/>
                <a:cs typeface="Source Code Pro"/>
                <a:sym typeface="Source Code Pro"/>
              </a:rPr>
              <a:t>*</a:t>
            </a:r>
            <a:r>
              <a:rPr lang="es" sz="900">
                <a:solidFill>
                  <a:srgbClr val="B5CEA8"/>
                </a:solidFill>
                <a:latin typeface="Source Code Pro"/>
                <a:ea typeface="Source Code Pro"/>
                <a:cs typeface="Source Code Pro"/>
                <a:sym typeface="Source Code Pro"/>
              </a:rPr>
              <a:t>70</a:t>
            </a:r>
            <a:endParaRPr sz="90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Mago Loco"</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"La Princesa Valiente"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30</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Guerrero Cobarde"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15</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i="1" lang="es" sz="900">
                <a:solidFill>
                  <a:srgbClr val="DCDCAA"/>
                </a:solidFill>
                <a:latin typeface="Source Code Pro"/>
                <a:ea typeface="Source Code Pro"/>
                <a:cs typeface="Source Code Pro"/>
                <a:sym typeface="Source Code Pro"/>
              </a:rPr>
              <a:t>[ ... ]</a:t>
            </a:r>
            <a:endParaRPr i="1" sz="9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arma1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"Espada"</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"Corte cuerpo a cuerpo"</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arma2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"Arco"</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"Ataque a distancia"</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8</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i="1" lang="es" sz="900">
                <a:solidFill>
                  <a:srgbClr val="DCDCAA"/>
                </a:solidFill>
                <a:latin typeface="Source Code Pro"/>
                <a:ea typeface="Source Code Pro"/>
                <a:cs typeface="Source Code Pro"/>
                <a:sym typeface="Source Code Pro"/>
              </a:rPr>
              <a:t>[ ...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establecerArma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arma1</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establecerArma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arma2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6A9955"/>
                </a:solidFill>
                <a:latin typeface="Source Code Pro"/>
                <a:ea typeface="Source Code Pro"/>
                <a:cs typeface="Source Code Pro"/>
                <a:sym typeface="Source Code Pro"/>
              </a:rPr>
              <a:t>#cambios en clase tester por cambios en el diseño</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6A9955"/>
                </a:solidFill>
                <a:latin typeface="Source Code Pro"/>
                <a:ea typeface="Source Code Pro"/>
                <a:cs typeface="Source Code Pro"/>
                <a:sym typeface="Source Code Pro"/>
              </a:rPr>
              <a:t>#se agregaron los metodos clonar(), esIgual() y copiarValores()</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personaje5</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personaje5</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copiarValores</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personaje6</a:t>
            </a:r>
            <a:r>
              <a:rPr lang="es" sz="900">
                <a:solidFill>
                  <a:srgbClr val="D4D4D4"/>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esIgual</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personaje6</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esIgual</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p:txBody>
      </p:sp>
      <p:sp>
        <p:nvSpPr>
          <p:cNvPr id="369" name="Google Shape;369;p52"/>
          <p:cNvSpPr/>
          <p:nvPr/>
        </p:nvSpPr>
        <p:spPr>
          <a:xfrm>
            <a:off x="198925" y="2416713"/>
            <a:ext cx="347700" cy="1287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70" name="Google Shape;370;p52"/>
          <p:cNvSpPr/>
          <p:nvPr/>
        </p:nvSpPr>
        <p:spPr>
          <a:xfrm>
            <a:off x="198925" y="2598075"/>
            <a:ext cx="347700" cy="1287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371" name="Google Shape;371;p52"/>
          <p:cNvPicPr preferRelativeResize="0"/>
          <p:nvPr/>
        </p:nvPicPr>
        <p:blipFill>
          <a:blip r:embed="rId3">
            <a:alphaModFix/>
          </a:blip>
          <a:stretch>
            <a:fillRect/>
          </a:stretch>
        </p:blipFill>
        <p:spPr>
          <a:xfrm>
            <a:off x="4531200" y="821175"/>
            <a:ext cx="4612800" cy="325279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3"/>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Diagrama de objetos</a:t>
            </a:r>
            <a:endParaRPr/>
          </a:p>
        </p:txBody>
      </p:sp>
      <p:sp>
        <p:nvSpPr>
          <p:cNvPr id="377" name="Google Shape;377;p53"/>
          <p:cNvSpPr txBox="1"/>
          <p:nvPr>
            <p:ph idx="1" type="body"/>
          </p:nvPr>
        </p:nvSpPr>
        <p:spPr>
          <a:xfrm>
            <a:off x="0" y="614100"/>
            <a:ext cx="4531200" cy="45294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i="1" lang="es" sz="900">
                <a:solidFill>
                  <a:srgbClr val="DCDCAA"/>
                </a:solidFill>
                <a:latin typeface="Source Code Pro"/>
                <a:ea typeface="Source Code Pro"/>
                <a:cs typeface="Source Code Pro"/>
                <a:sym typeface="Source Code Pro"/>
              </a:rPr>
              <a:t>[ ... imports ...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569CD6"/>
                </a:solidFill>
                <a:latin typeface="Source Code Pro"/>
                <a:ea typeface="Source Code Pro"/>
                <a:cs typeface="Source Code Pro"/>
                <a:sym typeface="Source Code Pro"/>
              </a:rPr>
              <a:t>class</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TesterPersonaje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a:t>
            </a:r>
            <a:r>
              <a:rPr lang="es" sz="900">
                <a:solidFill>
                  <a:srgbClr val="4EC9B0"/>
                </a:solidFill>
                <a:latin typeface="Source Code Pro"/>
                <a:ea typeface="Source Code Pro"/>
                <a:cs typeface="Source Code Pro"/>
                <a:sym typeface="Source Code Pro"/>
              </a:rPr>
              <a:t>staticmethod</a:t>
            </a:r>
            <a:endParaRPr sz="9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569CD6"/>
                </a:solidFill>
                <a:latin typeface="Source Code Pro"/>
                <a:ea typeface="Source Code Pro"/>
                <a:cs typeface="Source Code Pro"/>
                <a:sym typeface="Source Code Pro"/>
              </a:rPr>
              <a:t>def</a:t>
            </a: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test</a:t>
            </a:r>
            <a:r>
              <a:rPr lang="es" sz="900">
                <a:solidFill>
                  <a:srgbClr val="CCCCCC"/>
                </a:solidFill>
                <a:latin typeface="Source Code Pro"/>
                <a:ea typeface="Source Code Pro"/>
                <a:cs typeface="Source Code Pro"/>
                <a:sym typeface="Source Code Pro"/>
              </a:rPr>
              <a:t>():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separador</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a:t>
            </a:r>
            <a:r>
              <a:rPr lang="es" sz="900">
                <a:solidFill>
                  <a:srgbClr val="D4D4D4"/>
                </a:solidFill>
                <a:latin typeface="Source Code Pro"/>
                <a:ea typeface="Source Code Pro"/>
                <a:cs typeface="Source Code Pro"/>
                <a:sym typeface="Source Code Pro"/>
              </a:rPr>
              <a:t>*</a:t>
            </a:r>
            <a:r>
              <a:rPr lang="es" sz="900">
                <a:solidFill>
                  <a:srgbClr val="B5CEA8"/>
                </a:solidFill>
                <a:latin typeface="Source Code Pro"/>
                <a:ea typeface="Source Code Pro"/>
                <a:cs typeface="Source Code Pro"/>
                <a:sym typeface="Source Code Pro"/>
              </a:rPr>
              <a:t>70</a:t>
            </a:r>
            <a:endParaRPr sz="90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Mago Loco"</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"La Princesa Valiente"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30</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Guerrero Cobarde"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15</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i="1" lang="es" sz="900">
                <a:solidFill>
                  <a:srgbClr val="DCDCAA"/>
                </a:solidFill>
                <a:latin typeface="Source Code Pro"/>
                <a:ea typeface="Source Code Pro"/>
                <a:cs typeface="Source Code Pro"/>
                <a:sym typeface="Source Code Pro"/>
              </a:rPr>
              <a:t>[ ... ]</a:t>
            </a:r>
            <a:endParaRPr i="1" sz="9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arma1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"Espada"</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"Corte cuerpo a cuerpo"</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arma2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"Arco"</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"Ataque a distancia"</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8</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i="1" lang="es" sz="900">
                <a:solidFill>
                  <a:srgbClr val="DCDCAA"/>
                </a:solidFill>
                <a:latin typeface="Source Code Pro"/>
                <a:ea typeface="Source Code Pro"/>
                <a:cs typeface="Source Code Pro"/>
                <a:sym typeface="Source Code Pro"/>
              </a:rPr>
              <a:t>[ ...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establecerArma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arma1</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establecerArma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arma2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6A9955"/>
                </a:solidFill>
                <a:latin typeface="Source Code Pro"/>
                <a:ea typeface="Source Code Pro"/>
                <a:cs typeface="Source Code Pro"/>
                <a:sym typeface="Source Code Pro"/>
              </a:rPr>
              <a:t>#cambios en clase tester por cambios en el diseño</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6A9955"/>
                </a:solidFill>
                <a:latin typeface="Source Code Pro"/>
                <a:ea typeface="Source Code Pro"/>
                <a:cs typeface="Source Code Pro"/>
                <a:sym typeface="Source Code Pro"/>
              </a:rPr>
              <a:t>#se agregaron los metodos clonar(), esIgual() y copiarValores()</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personaje5</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personaje5</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copiarValores</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personaje6</a:t>
            </a:r>
            <a:r>
              <a:rPr lang="es" sz="900">
                <a:solidFill>
                  <a:srgbClr val="D4D4D4"/>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esIgual</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personaje6</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esIgual</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p:txBody>
      </p:sp>
      <p:sp>
        <p:nvSpPr>
          <p:cNvPr id="378" name="Google Shape;378;p53"/>
          <p:cNvSpPr/>
          <p:nvPr/>
        </p:nvSpPr>
        <p:spPr>
          <a:xfrm>
            <a:off x="192475" y="2963888"/>
            <a:ext cx="347700" cy="1287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79" name="Google Shape;379;p53"/>
          <p:cNvSpPr/>
          <p:nvPr/>
        </p:nvSpPr>
        <p:spPr>
          <a:xfrm>
            <a:off x="192475" y="3145250"/>
            <a:ext cx="347700" cy="1287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380" name="Google Shape;380;p53"/>
          <p:cNvPicPr preferRelativeResize="0"/>
          <p:nvPr/>
        </p:nvPicPr>
        <p:blipFill>
          <a:blip r:embed="rId3">
            <a:alphaModFix/>
          </a:blip>
          <a:stretch>
            <a:fillRect/>
          </a:stretch>
        </p:blipFill>
        <p:spPr>
          <a:xfrm>
            <a:off x="4531200" y="859800"/>
            <a:ext cx="4612799" cy="325583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4"/>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Diagrama de objetos</a:t>
            </a:r>
            <a:endParaRPr/>
          </a:p>
        </p:txBody>
      </p:sp>
      <p:sp>
        <p:nvSpPr>
          <p:cNvPr id="386" name="Google Shape;386;p54"/>
          <p:cNvSpPr txBox="1"/>
          <p:nvPr>
            <p:ph idx="1" type="body"/>
          </p:nvPr>
        </p:nvSpPr>
        <p:spPr>
          <a:xfrm>
            <a:off x="0" y="614100"/>
            <a:ext cx="4531200" cy="45294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i="1" lang="es" sz="900">
                <a:solidFill>
                  <a:srgbClr val="DCDCAA"/>
                </a:solidFill>
                <a:latin typeface="Source Code Pro"/>
                <a:ea typeface="Source Code Pro"/>
                <a:cs typeface="Source Code Pro"/>
                <a:sym typeface="Source Code Pro"/>
              </a:rPr>
              <a:t>[ ... imports ...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569CD6"/>
                </a:solidFill>
                <a:latin typeface="Source Code Pro"/>
                <a:ea typeface="Source Code Pro"/>
                <a:cs typeface="Source Code Pro"/>
                <a:sym typeface="Source Code Pro"/>
              </a:rPr>
              <a:t>class</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TesterPersonaje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a:t>
            </a:r>
            <a:r>
              <a:rPr lang="es" sz="900">
                <a:solidFill>
                  <a:srgbClr val="4EC9B0"/>
                </a:solidFill>
                <a:latin typeface="Source Code Pro"/>
                <a:ea typeface="Source Code Pro"/>
                <a:cs typeface="Source Code Pro"/>
                <a:sym typeface="Source Code Pro"/>
              </a:rPr>
              <a:t>staticmethod</a:t>
            </a:r>
            <a:endParaRPr sz="9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569CD6"/>
                </a:solidFill>
                <a:latin typeface="Source Code Pro"/>
                <a:ea typeface="Source Code Pro"/>
                <a:cs typeface="Source Code Pro"/>
                <a:sym typeface="Source Code Pro"/>
              </a:rPr>
              <a:t>def</a:t>
            </a: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test</a:t>
            </a:r>
            <a:r>
              <a:rPr lang="es" sz="900">
                <a:solidFill>
                  <a:srgbClr val="CCCCCC"/>
                </a:solidFill>
                <a:latin typeface="Source Code Pro"/>
                <a:ea typeface="Source Code Pro"/>
                <a:cs typeface="Source Code Pro"/>
                <a:sym typeface="Source Code Pro"/>
              </a:rPr>
              <a:t>():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separador</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a:t>
            </a:r>
            <a:r>
              <a:rPr lang="es" sz="900">
                <a:solidFill>
                  <a:srgbClr val="D4D4D4"/>
                </a:solidFill>
                <a:latin typeface="Source Code Pro"/>
                <a:ea typeface="Source Code Pro"/>
                <a:cs typeface="Source Code Pro"/>
                <a:sym typeface="Source Code Pro"/>
              </a:rPr>
              <a:t>*</a:t>
            </a:r>
            <a:r>
              <a:rPr lang="es" sz="900">
                <a:solidFill>
                  <a:srgbClr val="B5CEA8"/>
                </a:solidFill>
                <a:latin typeface="Source Code Pro"/>
                <a:ea typeface="Source Code Pro"/>
                <a:cs typeface="Source Code Pro"/>
                <a:sym typeface="Source Code Pro"/>
              </a:rPr>
              <a:t>70</a:t>
            </a:r>
            <a:endParaRPr sz="90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Mago Loco"</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"La Princesa Valiente"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30</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Guerrero Cobarde"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15</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i="1" lang="es" sz="900">
                <a:solidFill>
                  <a:srgbClr val="DCDCAA"/>
                </a:solidFill>
                <a:latin typeface="Source Code Pro"/>
                <a:ea typeface="Source Code Pro"/>
                <a:cs typeface="Source Code Pro"/>
                <a:sym typeface="Source Code Pro"/>
              </a:rPr>
              <a:t>[ ... ]</a:t>
            </a:r>
            <a:endParaRPr i="1" sz="9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arma1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"Espada"</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"Corte cuerpo a cuerpo"</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arma2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"Arco"</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"Ataque a distancia"</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8</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i="1" lang="es" sz="900">
                <a:solidFill>
                  <a:srgbClr val="DCDCAA"/>
                </a:solidFill>
                <a:latin typeface="Source Code Pro"/>
                <a:ea typeface="Source Code Pro"/>
                <a:cs typeface="Source Code Pro"/>
                <a:sym typeface="Source Code Pro"/>
              </a:rPr>
              <a:t>[ ...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establecerArma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arma1</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establecerArma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arma2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6A9955"/>
                </a:solidFill>
                <a:latin typeface="Source Code Pro"/>
                <a:ea typeface="Source Code Pro"/>
                <a:cs typeface="Source Code Pro"/>
                <a:sym typeface="Source Code Pro"/>
              </a:rPr>
              <a:t>#cambios en clase tester por cambios en el diseño</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6A9955"/>
                </a:solidFill>
                <a:latin typeface="Source Code Pro"/>
                <a:ea typeface="Source Code Pro"/>
                <a:cs typeface="Source Code Pro"/>
                <a:sym typeface="Source Code Pro"/>
              </a:rPr>
              <a:t>#se agregaron los metodos clonar(), esIgual() y copiarValores()</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personaje5</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personaje5</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copiarValores</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personaje6</a:t>
            </a:r>
            <a:r>
              <a:rPr lang="es" sz="900">
                <a:solidFill>
                  <a:srgbClr val="D4D4D4"/>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esIgual</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personaje6</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esIgual</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p:txBody>
      </p:sp>
      <p:sp>
        <p:nvSpPr>
          <p:cNvPr id="387" name="Google Shape;387;p54"/>
          <p:cNvSpPr/>
          <p:nvPr/>
        </p:nvSpPr>
        <p:spPr>
          <a:xfrm>
            <a:off x="205350" y="3903763"/>
            <a:ext cx="347700" cy="1287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88" name="Google Shape;388;p54"/>
          <p:cNvSpPr/>
          <p:nvPr/>
        </p:nvSpPr>
        <p:spPr>
          <a:xfrm>
            <a:off x="205350" y="4258925"/>
            <a:ext cx="347700" cy="1287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389" name="Google Shape;389;p54"/>
          <p:cNvPicPr preferRelativeResize="0"/>
          <p:nvPr/>
        </p:nvPicPr>
        <p:blipFill>
          <a:blip r:embed="rId3">
            <a:alphaModFix/>
          </a:blip>
          <a:stretch>
            <a:fillRect/>
          </a:stretch>
        </p:blipFill>
        <p:spPr>
          <a:xfrm>
            <a:off x="4531200" y="614100"/>
            <a:ext cx="4566613" cy="4529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Diagrama de objetos</a:t>
            </a:r>
            <a:endParaRPr/>
          </a:p>
        </p:txBody>
      </p:sp>
      <p:sp>
        <p:nvSpPr>
          <p:cNvPr id="395" name="Google Shape;395;p55"/>
          <p:cNvSpPr txBox="1"/>
          <p:nvPr>
            <p:ph idx="1" type="body"/>
          </p:nvPr>
        </p:nvSpPr>
        <p:spPr>
          <a:xfrm>
            <a:off x="0" y="614100"/>
            <a:ext cx="4531200" cy="45294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i="1" lang="es" sz="900">
                <a:solidFill>
                  <a:srgbClr val="DCDCAA"/>
                </a:solidFill>
                <a:latin typeface="Source Code Pro"/>
                <a:ea typeface="Source Code Pro"/>
                <a:cs typeface="Source Code Pro"/>
                <a:sym typeface="Source Code Pro"/>
              </a:rPr>
              <a:t>[ ... imports ...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569CD6"/>
                </a:solidFill>
                <a:latin typeface="Source Code Pro"/>
                <a:ea typeface="Source Code Pro"/>
                <a:cs typeface="Source Code Pro"/>
                <a:sym typeface="Source Code Pro"/>
              </a:rPr>
              <a:t>class</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TesterPersonaje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a:t>
            </a:r>
            <a:r>
              <a:rPr lang="es" sz="900">
                <a:solidFill>
                  <a:srgbClr val="4EC9B0"/>
                </a:solidFill>
                <a:latin typeface="Source Code Pro"/>
                <a:ea typeface="Source Code Pro"/>
                <a:cs typeface="Source Code Pro"/>
                <a:sym typeface="Source Code Pro"/>
              </a:rPr>
              <a:t>staticmethod</a:t>
            </a:r>
            <a:endParaRPr sz="9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569CD6"/>
                </a:solidFill>
                <a:latin typeface="Source Code Pro"/>
                <a:ea typeface="Source Code Pro"/>
                <a:cs typeface="Source Code Pro"/>
                <a:sym typeface="Source Code Pro"/>
              </a:rPr>
              <a:t>def</a:t>
            </a: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test</a:t>
            </a:r>
            <a:r>
              <a:rPr lang="es" sz="900">
                <a:solidFill>
                  <a:srgbClr val="CCCCCC"/>
                </a:solidFill>
                <a:latin typeface="Source Code Pro"/>
                <a:ea typeface="Source Code Pro"/>
                <a:cs typeface="Source Code Pro"/>
                <a:sym typeface="Source Code Pro"/>
              </a:rPr>
              <a:t>():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separador</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a:t>
            </a:r>
            <a:r>
              <a:rPr lang="es" sz="900">
                <a:solidFill>
                  <a:srgbClr val="D4D4D4"/>
                </a:solidFill>
                <a:latin typeface="Source Code Pro"/>
                <a:ea typeface="Source Code Pro"/>
                <a:cs typeface="Source Code Pro"/>
                <a:sym typeface="Source Code Pro"/>
              </a:rPr>
              <a:t>*</a:t>
            </a:r>
            <a:r>
              <a:rPr lang="es" sz="900">
                <a:solidFill>
                  <a:srgbClr val="B5CEA8"/>
                </a:solidFill>
                <a:latin typeface="Source Code Pro"/>
                <a:ea typeface="Source Code Pro"/>
                <a:cs typeface="Source Code Pro"/>
                <a:sym typeface="Source Code Pro"/>
              </a:rPr>
              <a:t>70</a:t>
            </a:r>
            <a:endParaRPr sz="90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Mago Loco"</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"La Princesa Valiente"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30</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Guerrero Cobarde"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15</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i="1" lang="es" sz="900">
                <a:solidFill>
                  <a:srgbClr val="DCDCAA"/>
                </a:solidFill>
                <a:latin typeface="Source Code Pro"/>
                <a:ea typeface="Source Code Pro"/>
                <a:cs typeface="Source Code Pro"/>
                <a:sym typeface="Source Code Pro"/>
              </a:rPr>
              <a:t>[ ... ]</a:t>
            </a:r>
            <a:endParaRPr i="1" sz="9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arma1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"Espada"</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"Corte cuerpo a cuerpo"</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arma2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"Arco"</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"Ataque a distancia"</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8</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i="1" lang="es" sz="900">
                <a:solidFill>
                  <a:srgbClr val="DCDCAA"/>
                </a:solidFill>
                <a:latin typeface="Source Code Pro"/>
                <a:ea typeface="Source Code Pro"/>
                <a:cs typeface="Source Code Pro"/>
                <a:sym typeface="Source Code Pro"/>
              </a:rPr>
              <a:t>[ ...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establecerArma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arma1</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establecerArma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arma2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6A9955"/>
                </a:solidFill>
                <a:latin typeface="Source Code Pro"/>
                <a:ea typeface="Source Code Pro"/>
                <a:cs typeface="Source Code Pro"/>
                <a:sym typeface="Source Code Pro"/>
              </a:rPr>
              <a:t>#cambios en clase tester por cambios en el diseño</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6A9955"/>
                </a:solidFill>
                <a:latin typeface="Source Code Pro"/>
                <a:ea typeface="Source Code Pro"/>
                <a:cs typeface="Source Code Pro"/>
                <a:sym typeface="Source Code Pro"/>
              </a:rPr>
              <a:t>#se agregaron los metodos clonar(), esIgual() y copiarValores()</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personaje5</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personaje5</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copiarValores</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personaje6</a:t>
            </a:r>
            <a:r>
              <a:rPr lang="es" sz="900">
                <a:solidFill>
                  <a:srgbClr val="D4D4D4"/>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esIgual</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personaje6</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esIgual</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p:txBody>
      </p:sp>
      <p:sp>
        <p:nvSpPr>
          <p:cNvPr id="396" name="Google Shape;396;p55"/>
          <p:cNvSpPr/>
          <p:nvPr/>
        </p:nvSpPr>
        <p:spPr>
          <a:xfrm>
            <a:off x="205350" y="4450938"/>
            <a:ext cx="347700" cy="1287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97" name="Google Shape;397;p55"/>
          <p:cNvSpPr/>
          <p:nvPr/>
        </p:nvSpPr>
        <p:spPr>
          <a:xfrm>
            <a:off x="205350" y="4632300"/>
            <a:ext cx="347700" cy="1287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398" name="Google Shape;398;p55"/>
          <p:cNvPicPr preferRelativeResize="0"/>
          <p:nvPr/>
        </p:nvPicPr>
        <p:blipFill>
          <a:blip r:embed="rId3">
            <a:alphaModFix/>
          </a:blip>
          <a:stretch>
            <a:fillRect/>
          </a:stretch>
        </p:blipFill>
        <p:spPr>
          <a:xfrm>
            <a:off x="4531200" y="0"/>
            <a:ext cx="4579658" cy="51434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6"/>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Diagrama de objetos</a:t>
            </a:r>
            <a:endParaRPr/>
          </a:p>
        </p:txBody>
      </p:sp>
      <p:sp>
        <p:nvSpPr>
          <p:cNvPr id="404" name="Google Shape;404;p56"/>
          <p:cNvSpPr txBox="1"/>
          <p:nvPr>
            <p:ph idx="1" type="body"/>
          </p:nvPr>
        </p:nvSpPr>
        <p:spPr>
          <a:xfrm>
            <a:off x="0" y="614100"/>
            <a:ext cx="4531200" cy="45294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i="1" lang="es" sz="900">
                <a:solidFill>
                  <a:srgbClr val="DCDCAA"/>
                </a:solidFill>
                <a:latin typeface="Source Code Pro"/>
                <a:ea typeface="Source Code Pro"/>
                <a:cs typeface="Source Code Pro"/>
                <a:sym typeface="Source Code Pro"/>
              </a:rPr>
              <a:t>[ ... imports ...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569CD6"/>
                </a:solidFill>
                <a:latin typeface="Source Code Pro"/>
                <a:ea typeface="Source Code Pro"/>
                <a:cs typeface="Source Code Pro"/>
                <a:sym typeface="Source Code Pro"/>
              </a:rPr>
              <a:t>class</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TesterPersonaje</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a:t>
            </a:r>
            <a:r>
              <a:rPr lang="es" sz="900">
                <a:solidFill>
                  <a:srgbClr val="4EC9B0"/>
                </a:solidFill>
                <a:latin typeface="Source Code Pro"/>
                <a:ea typeface="Source Code Pro"/>
                <a:cs typeface="Source Code Pro"/>
                <a:sym typeface="Source Code Pro"/>
              </a:rPr>
              <a:t>staticmethod</a:t>
            </a:r>
            <a:endParaRPr sz="9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569CD6"/>
                </a:solidFill>
                <a:latin typeface="Source Code Pro"/>
                <a:ea typeface="Source Code Pro"/>
                <a:cs typeface="Source Code Pro"/>
                <a:sym typeface="Source Code Pro"/>
              </a:rPr>
              <a:t>def</a:t>
            </a: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test</a:t>
            </a:r>
            <a:r>
              <a:rPr lang="es" sz="900">
                <a:solidFill>
                  <a:srgbClr val="CCCCCC"/>
                </a:solidFill>
                <a:latin typeface="Source Code Pro"/>
                <a:ea typeface="Source Code Pro"/>
                <a:cs typeface="Source Code Pro"/>
                <a:sym typeface="Source Code Pro"/>
              </a:rPr>
              <a:t>():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separador</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a:t>
            </a:r>
            <a:r>
              <a:rPr lang="es" sz="900">
                <a:solidFill>
                  <a:srgbClr val="D4D4D4"/>
                </a:solidFill>
                <a:latin typeface="Source Code Pro"/>
                <a:ea typeface="Source Code Pro"/>
                <a:cs typeface="Source Code Pro"/>
                <a:sym typeface="Source Code Pro"/>
              </a:rPr>
              <a:t>*</a:t>
            </a:r>
            <a:r>
              <a:rPr lang="es" sz="900">
                <a:solidFill>
                  <a:srgbClr val="B5CEA8"/>
                </a:solidFill>
                <a:latin typeface="Source Code Pro"/>
                <a:ea typeface="Source Code Pro"/>
                <a:cs typeface="Source Code Pro"/>
                <a:sym typeface="Source Code Pro"/>
              </a:rPr>
              <a:t>70</a:t>
            </a:r>
            <a:endParaRPr sz="90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Mago Loco"</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"La Princesa Valiente"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30</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personaje3</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Personaje</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"El Guerrero Cobarde"</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25</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15</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i="1" lang="es" sz="900">
                <a:solidFill>
                  <a:srgbClr val="DCDCAA"/>
                </a:solidFill>
                <a:latin typeface="Source Code Pro"/>
                <a:ea typeface="Source Code Pro"/>
                <a:cs typeface="Source Code Pro"/>
                <a:sym typeface="Source Code Pro"/>
              </a:rPr>
              <a:t>[ ... ]</a:t>
            </a:r>
            <a:endParaRPr i="1" sz="9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arma1</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"Espada"</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"Corte cuerpo a cuerpo"</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10</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arma2</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4EC9B0"/>
                </a:solidFill>
                <a:latin typeface="Source Code Pro"/>
                <a:ea typeface="Source Code Pro"/>
                <a:cs typeface="Source Code Pro"/>
                <a:sym typeface="Source Code Pro"/>
              </a:rPr>
              <a:t>Arma</a:t>
            </a:r>
            <a:r>
              <a:rPr lang="es" sz="900">
                <a:solidFill>
                  <a:srgbClr val="CCCCCC"/>
                </a:solidFill>
                <a:latin typeface="Source Code Pro"/>
                <a:ea typeface="Source Code Pro"/>
                <a:cs typeface="Source Code Pro"/>
                <a:sym typeface="Source Code Pro"/>
              </a:rPr>
              <a:t>(</a:t>
            </a:r>
            <a:r>
              <a:rPr lang="es" sz="900">
                <a:solidFill>
                  <a:srgbClr val="CE9178"/>
                </a:solidFill>
                <a:latin typeface="Source Code Pro"/>
                <a:ea typeface="Source Code Pro"/>
                <a:cs typeface="Source Code Pro"/>
                <a:sym typeface="Source Code Pro"/>
              </a:rPr>
              <a:t>"Arco"</a:t>
            </a:r>
            <a:r>
              <a:rPr lang="es" sz="900">
                <a:solidFill>
                  <a:srgbClr val="CCCCCC"/>
                </a:solidFill>
                <a:latin typeface="Source Code Pro"/>
                <a:ea typeface="Source Code Pro"/>
                <a:cs typeface="Source Code Pro"/>
                <a:sym typeface="Source Code Pro"/>
              </a:rPr>
              <a:t>, </a:t>
            </a:r>
            <a:r>
              <a:rPr lang="es" sz="900">
                <a:solidFill>
                  <a:srgbClr val="CE9178"/>
                </a:solidFill>
                <a:latin typeface="Source Code Pro"/>
                <a:ea typeface="Source Code Pro"/>
                <a:cs typeface="Source Code Pro"/>
                <a:sym typeface="Source Code Pro"/>
              </a:rPr>
              <a:t>"Ataque a distancia"</a:t>
            </a:r>
            <a:r>
              <a:rPr lang="es" sz="900">
                <a:solidFill>
                  <a:srgbClr val="CCCCCC"/>
                </a:solidFill>
                <a:latin typeface="Source Code Pro"/>
                <a:ea typeface="Source Code Pro"/>
                <a:cs typeface="Source Code Pro"/>
                <a:sym typeface="Source Code Pro"/>
              </a:rPr>
              <a:t>, </a:t>
            </a:r>
            <a:r>
              <a:rPr lang="es" sz="900">
                <a:solidFill>
                  <a:srgbClr val="B5CEA8"/>
                </a:solidFill>
                <a:latin typeface="Source Code Pro"/>
                <a:ea typeface="Source Code Pro"/>
                <a:cs typeface="Source Code Pro"/>
                <a:sym typeface="Source Code Pro"/>
              </a:rPr>
              <a:t>8</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i="1" lang="es" sz="900">
                <a:solidFill>
                  <a:srgbClr val="DCDCAA"/>
                </a:solidFill>
                <a:latin typeface="Source Code Pro"/>
                <a:ea typeface="Source Code Pro"/>
                <a:cs typeface="Source Code Pro"/>
                <a:sym typeface="Source Code Pro"/>
              </a:rPr>
              <a:t>[ ... ]</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establecerArma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arma1</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establecerArma</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arma2</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6A9955"/>
                </a:solidFill>
                <a:latin typeface="Source Code Pro"/>
                <a:ea typeface="Source Code Pro"/>
                <a:cs typeface="Source Code Pro"/>
                <a:sym typeface="Source Code Pro"/>
              </a:rPr>
              <a:t>#cambios en clase tester por cambios en el diseño</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6A9955"/>
                </a:solidFill>
                <a:latin typeface="Source Code Pro"/>
                <a:ea typeface="Source Code Pro"/>
                <a:cs typeface="Source Code Pro"/>
                <a:sym typeface="Source Code Pro"/>
              </a:rPr>
              <a:t>#se agregaron los metodos clonar(), esIgual() y copiarValores()</a:t>
            </a:r>
            <a:endParaRPr sz="9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DCDCAA"/>
                </a:solidFill>
                <a:latin typeface="Source Code Pro"/>
                <a:ea typeface="Source Code Pro"/>
                <a:cs typeface="Source Code Pro"/>
                <a:sym typeface="Source Code Pro"/>
              </a:rPr>
              <a:t>print</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personaje5</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personaje2</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personaje5</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copiarValores</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personaje6</a:t>
            </a:r>
            <a:r>
              <a:rPr lang="es" sz="900">
                <a:solidFill>
                  <a:srgbClr val="D4D4D4"/>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personaje1</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clonar</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esIgual</a:t>
            </a:r>
            <a:r>
              <a:rPr lang="es" sz="900">
                <a:solidFill>
                  <a:srgbClr val="CCCCCC"/>
                </a:solidFill>
                <a:latin typeface="Source Code Pro"/>
                <a:ea typeface="Source Code Pro"/>
                <a:cs typeface="Source Code Pro"/>
                <a:sym typeface="Source Code Pro"/>
              </a:rPr>
              <a:t> </a:t>
            </a:r>
            <a:r>
              <a:rPr lang="es" sz="900">
                <a:solidFill>
                  <a:srgbClr val="D4D4D4"/>
                </a:solidFill>
                <a:latin typeface="Source Code Pro"/>
                <a:ea typeface="Source Code Pro"/>
                <a:cs typeface="Source Code Pro"/>
                <a:sym typeface="Source Code Pro"/>
              </a:rPr>
              <a:t>=</a:t>
            </a:r>
            <a:r>
              <a:rPr lang="es" sz="900">
                <a:solidFill>
                  <a:srgbClr val="CCCCCC"/>
                </a:solidFill>
                <a:latin typeface="Source Code Pro"/>
                <a:ea typeface="Source Code Pro"/>
                <a:cs typeface="Source Code Pro"/>
                <a:sym typeface="Source Code Pro"/>
              </a:rPr>
              <a:t> </a:t>
            </a:r>
            <a:r>
              <a:rPr lang="es" sz="900">
                <a:solidFill>
                  <a:srgbClr val="9CDCFE"/>
                </a:solidFill>
                <a:latin typeface="Source Code Pro"/>
                <a:ea typeface="Source Code Pro"/>
                <a:cs typeface="Source Code Pro"/>
                <a:sym typeface="Source Code Pro"/>
              </a:rPr>
              <a:t>personaje6</a:t>
            </a:r>
            <a:r>
              <a:rPr lang="es" sz="900">
                <a:solidFill>
                  <a:srgbClr val="CCCCCC"/>
                </a:solidFill>
                <a:latin typeface="Source Code Pro"/>
                <a:ea typeface="Source Code Pro"/>
                <a:cs typeface="Source Code Pro"/>
                <a:sym typeface="Source Code Pro"/>
              </a:rPr>
              <a:t>.</a:t>
            </a:r>
            <a:r>
              <a:rPr lang="es" sz="900">
                <a:solidFill>
                  <a:srgbClr val="DCDCAA"/>
                </a:solidFill>
                <a:latin typeface="Source Code Pro"/>
                <a:ea typeface="Source Code Pro"/>
                <a:cs typeface="Source Code Pro"/>
                <a:sym typeface="Source Code Pro"/>
              </a:rPr>
              <a:t>esIgual</a:t>
            </a:r>
            <a:r>
              <a:rPr lang="es" sz="900">
                <a:solidFill>
                  <a:srgbClr val="CCCCCC"/>
                </a:solidFill>
                <a:latin typeface="Source Code Pro"/>
                <a:ea typeface="Source Code Pro"/>
                <a:cs typeface="Source Code Pro"/>
                <a:sym typeface="Source Code Pro"/>
              </a:rPr>
              <a:t>(</a:t>
            </a:r>
            <a:r>
              <a:rPr lang="es" sz="900">
                <a:solidFill>
                  <a:srgbClr val="9CDCFE"/>
                </a:solidFill>
                <a:latin typeface="Source Code Pro"/>
                <a:ea typeface="Source Code Pro"/>
                <a:cs typeface="Source Code Pro"/>
                <a:sym typeface="Source Code Pro"/>
              </a:rPr>
              <a:t>personaje4</a:t>
            </a:r>
            <a:r>
              <a:rPr lang="es" sz="900">
                <a:solidFill>
                  <a:srgbClr val="CCCCCC"/>
                </a:solidFill>
                <a:latin typeface="Source Code Pro"/>
                <a:ea typeface="Source Code Pro"/>
                <a:cs typeface="Source Code Pro"/>
                <a:sym typeface="Source Code Pro"/>
              </a:rPr>
              <a:t>)</a:t>
            </a:r>
            <a:endParaRPr sz="900">
              <a:solidFill>
                <a:srgbClr val="CCCCCC"/>
              </a:solidFill>
              <a:latin typeface="Source Code Pro"/>
              <a:ea typeface="Source Code Pro"/>
              <a:cs typeface="Source Code Pro"/>
              <a:sym typeface="Source Code Pro"/>
            </a:endParaRPr>
          </a:p>
        </p:txBody>
      </p:sp>
      <p:sp>
        <p:nvSpPr>
          <p:cNvPr id="405" name="Google Shape;405;p56"/>
          <p:cNvSpPr/>
          <p:nvPr/>
        </p:nvSpPr>
        <p:spPr>
          <a:xfrm>
            <a:off x="205350" y="4825425"/>
            <a:ext cx="347700" cy="1287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406" name="Google Shape;406;p56"/>
          <p:cNvPicPr preferRelativeResize="0"/>
          <p:nvPr/>
        </p:nvPicPr>
        <p:blipFill>
          <a:blip r:embed="rId3">
            <a:alphaModFix/>
          </a:blip>
          <a:stretch>
            <a:fillRect/>
          </a:stretch>
        </p:blipFill>
        <p:spPr>
          <a:xfrm>
            <a:off x="4531200" y="0"/>
            <a:ext cx="4574086" cy="51435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7"/>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2" name="Google Shape;412;p57"/>
          <p:cNvSpPr txBox="1"/>
          <p:nvPr>
            <p:ph idx="1" type="body"/>
          </p:nvPr>
        </p:nvSpPr>
        <p:spPr>
          <a:xfrm>
            <a:off x="115250" y="3505925"/>
            <a:ext cx="8922300" cy="147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comando </a:t>
            </a:r>
            <a:r>
              <a:rPr b="1" lang="es"/>
              <a:t>copiarValores </a:t>
            </a:r>
            <a:r>
              <a:rPr lang="es"/>
              <a:t>asigna al personaje que recibe el mensaje el mismo nombre, la misma cantidad de vida, ataque y defensa que el personaje recibido como parámetro y </a:t>
            </a:r>
            <a:r>
              <a:rPr b="1" lang="es"/>
              <a:t>lo asocia </a:t>
            </a:r>
            <a:r>
              <a:rPr lang="es"/>
              <a:t>también a la misma arma. </a:t>
            </a:r>
            <a:endParaRPr/>
          </a:p>
        </p:txBody>
      </p:sp>
      <p:sp>
        <p:nvSpPr>
          <p:cNvPr id="413" name="Google Shape;413;p57"/>
          <p:cNvSpPr txBox="1"/>
          <p:nvPr/>
        </p:nvSpPr>
        <p:spPr>
          <a:xfrm>
            <a:off x="22200" y="783725"/>
            <a:ext cx="9099600" cy="2722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250">
                <a:solidFill>
                  <a:srgbClr val="569CD6"/>
                </a:solidFill>
                <a:latin typeface="Source Code Pro"/>
                <a:ea typeface="Source Code Pro"/>
                <a:cs typeface="Source Code Pro"/>
                <a:sym typeface="Source Code Pro"/>
              </a:rPr>
              <a:t>def</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copiarValores</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otro</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a:t>
            </a:r>
            <a:r>
              <a:rPr lang="es" sz="1250">
                <a:solidFill>
                  <a:srgbClr val="4EC9B0"/>
                </a:solidFill>
                <a:latin typeface="Source Code Pro"/>
                <a:ea typeface="Source Code Pro"/>
                <a:cs typeface="Source Code Pro"/>
                <a:sym typeface="Source Code Pro"/>
              </a:rPr>
              <a:t>Personaje</a:t>
            </a:r>
            <a:r>
              <a:rPr lang="es" sz="1250">
                <a:solidFill>
                  <a:srgbClr val="CE9178"/>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E9178"/>
                </a:solidFill>
                <a:latin typeface="Source Code Pro"/>
                <a:ea typeface="Source Code Pro"/>
                <a:cs typeface="Source Code Pro"/>
                <a:sym typeface="Source Code Pro"/>
              </a:rPr>
              <a:t>"""Copia los valores de otro personaje. Retorna ValueError si no recibe un Personaje."""</a:t>
            </a:r>
            <a:endParaRPr sz="12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if</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isinstance</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otro</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Personaje</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__nombre</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otro</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obtenerNombre</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__vida</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otro</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obtenerVida</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__ataque</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otro</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obtenerAtaque</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__defensa</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otro</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obtenerDefensa</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__arma</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otro</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obtenerArma</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else</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raise</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ValueError</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"El personaje a copiar debe ser un objeto de la clase Personaje."</a:t>
            </a:r>
            <a:r>
              <a:rPr lang="es" sz="1250">
                <a:solidFill>
                  <a:srgbClr val="CCCCCC"/>
                </a:solidFill>
                <a:latin typeface="Source Code Pro"/>
                <a:ea typeface="Source Code Pro"/>
                <a:cs typeface="Source Code Pro"/>
                <a:sym typeface="Source Code Pro"/>
              </a:rPr>
              <a:t>)</a:t>
            </a:r>
            <a:endParaRPr sz="2000">
              <a:solidFill>
                <a:schemeClr val="dk2"/>
              </a:solidFill>
              <a:latin typeface="Open Sans"/>
              <a:ea typeface="Open Sans"/>
              <a:cs typeface="Open Sans"/>
              <a:sym typeface="Open Sans"/>
            </a:endParaRPr>
          </a:p>
        </p:txBody>
      </p:sp>
      <p:sp>
        <p:nvSpPr>
          <p:cNvPr id="414" name="Google Shape;414;p57"/>
          <p:cNvSpPr/>
          <p:nvPr/>
        </p:nvSpPr>
        <p:spPr>
          <a:xfrm>
            <a:off x="5001250" y="2571750"/>
            <a:ext cx="3926700" cy="5145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latin typeface="Open Sans"/>
                <a:ea typeface="Open Sans"/>
                <a:cs typeface="Open Sans"/>
                <a:sym typeface="Open Sans"/>
              </a:rPr>
              <a:t>Copia superficial</a:t>
            </a:r>
            <a:endParaRPr b="1" sz="2000">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8"/>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0" name="Google Shape;420;p58"/>
          <p:cNvSpPr txBox="1"/>
          <p:nvPr>
            <p:ph idx="1" type="body"/>
          </p:nvPr>
        </p:nvSpPr>
        <p:spPr>
          <a:xfrm>
            <a:off x="115250" y="3505925"/>
            <a:ext cx="8922300" cy="147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comando </a:t>
            </a:r>
            <a:r>
              <a:rPr b="1" lang="es"/>
              <a:t>clonar</a:t>
            </a:r>
            <a:r>
              <a:rPr b="1" lang="es"/>
              <a:t> </a:t>
            </a:r>
            <a:r>
              <a:rPr lang="es"/>
              <a:t>crea un nuevo</a:t>
            </a:r>
            <a:r>
              <a:rPr lang="es"/>
              <a:t> personaje inicializándolo con los valores de su estado interno (mismo nombre, ataque y defensa), y antes de retornar el nuevo personaje le establece su valor de vida y su misma arma. </a:t>
            </a:r>
            <a:endParaRPr/>
          </a:p>
        </p:txBody>
      </p:sp>
      <p:sp>
        <p:nvSpPr>
          <p:cNvPr id="421" name="Google Shape;421;p58"/>
          <p:cNvSpPr txBox="1"/>
          <p:nvPr/>
        </p:nvSpPr>
        <p:spPr>
          <a:xfrm>
            <a:off x="22200" y="783725"/>
            <a:ext cx="9099600" cy="2722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350">
                <a:solidFill>
                  <a:srgbClr val="CCCCCC"/>
                </a:solidFill>
                <a:latin typeface="Source Code Pro"/>
                <a:ea typeface="Source Code Pro"/>
                <a:cs typeface="Source Code Pro"/>
                <a:sym typeface="Source Code Pro"/>
              </a:rPr>
              <a:t>    </a:t>
            </a:r>
            <a:r>
              <a:rPr lang="es" sz="1350">
                <a:solidFill>
                  <a:srgbClr val="569CD6"/>
                </a:solidFill>
                <a:latin typeface="Source Code Pro"/>
                <a:ea typeface="Source Code Pro"/>
                <a:cs typeface="Source Code Pro"/>
                <a:sym typeface="Source Code Pro"/>
              </a:rPr>
              <a:t>def</a:t>
            </a:r>
            <a:r>
              <a:rPr lang="es" sz="1350">
                <a:solidFill>
                  <a:srgbClr val="CCCCCC"/>
                </a:solidFill>
                <a:latin typeface="Source Code Pro"/>
                <a:ea typeface="Source Code Pro"/>
                <a:cs typeface="Source Code Pro"/>
                <a:sym typeface="Source Code Pro"/>
              </a:rPr>
              <a:t> </a:t>
            </a:r>
            <a:r>
              <a:rPr lang="es" sz="1350">
                <a:solidFill>
                  <a:srgbClr val="DCDCAA"/>
                </a:solidFill>
                <a:latin typeface="Source Code Pro"/>
                <a:ea typeface="Source Code Pro"/>
                <a:cs typeface="Source Code Pro"/>
                <a:sym typeface="Source Code Pro"/>
              </a:rPr>
              <a:t>clonar</a:t>
            </a:r>
            <a:r>
              <a:rPr lang="es" sz="1350">
                <a:solidFill>
                  <a:srgbClr val="CCCCCC"/>
                </a:solidFill>
                <a:latin typeface="Source Code Pro"/>
                <a:ea typeface="Source Code Pro"/>
                <a:cs typeface="Source Code Pro"/>
                <a:sym typeface="Source Code Pro"/>
              </a:rPr>
              <a:t>(</a:t>
            </a:r>
            <a:r>
              <a:rPr lang="es" sz="1350">
                <a:solidFill>
                  <a:srgbClr val="9CDCFE"/>
                </a:solidFill>
                <a:latin typeface="Source Code Pro"/>
                <a:ea typeface="Source Code Pro"/>
                <a:cs typeface="Source Code Pro"/>
                <a:sym typeface="Source Code Pro"/>
              </a:rPr>
              <a:t>self</a:t>
            </a:r>
            <a:r>
              <a:rPr lang="es" sz="1350">
                <a:solidFill>
                  <a:srgbClr val="CCCCCC"/>
                </a:solidFill>
                <a:latin typeface="Source Code Pro"/>
                <a:ea typeface="Source Code Pro"/>
                <a:cs typeface="Source Code Pro"/>
                <a:sym typeface="Source Code Pro"/>
              </a:rPr>
              <a:t>)-&gt;</a:t>
            </a:r>
            <a:r>
              <a:rPr lang="es" sz="1350">
                <a:solidFill>
                  <a:srgbClr val="CE9178"/>
                </a:solidFill>
                <a:latin typeface="Source Code Pro"/>
                <a:ea typeface="Source Code Pro"/>
                <a:cs typeface="Source Code Pro"/>
                <a:sym typeface="Source Code Pro"/>
              </a:rPr>
              <a:t>"</a:t>
            </a:r>
            <a:r>
              <a:rPr lang="es" sz="1350">
                <a:solidFill>
                  <a:srgbClr val="4EC9B0"/>
                </a:solidFill>
                <a:latin typeface="Source Code Pro"/>
                <a:ea typeface="Source Code Pro"/>
                <a:cs typeface="Source Code Pro"/>
                <a:sym typeface="Source Code Pro"/>
              </a:rPr>
              <a:t>Personaje</a:t>
            </a:r>
            <a:r>
              <a:rPr lang="es" sz="1350">
                <a:solidFill>
                  <a:srgbClr val="CE9178"/>
                </a:solidFill>
                <a:latin typeface="Source Code Pro"/>
                <a:ea typeface="Source Code Pro"/>
                <a:cs typeface="Source Code Pro"/>
                <a:sym typeface="Source Code Pro"/>
              </a:rPr>
              <a:t>"</a:t>
            </a:r>
            <a:r>
              <a:rPr lang="es" sz="1350">
                <a:solidFill>
                  <a:srgbClr val="CCCCCC"/>
                </a:solidFill>
                <a:latin typeface="Source Code Pro"/>
                <a:ea typeface="Source Code Pro"/>
                <a:cs typeface="Source Code Pro"/>
                <a:sym typeface="Source Code Pro"/>
              </a:rPr>
              <a:t>:</a:t>
            </a:r>
            <a:endParaRPr sz="13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350">
                <a:solidFill>
                  <a:srgbClr val="CCCCCC"/>
                </a:solidFill>
                <a:latin typeface="Source Code Pro"/>
                <a:ea typeface="Source Code Pro"/>
                <a:cs typeface="Source Code Pro"/>
                <a:sym typeface="Source Code Pro"/>
              </a:rPr>
              <a:t>        </a:t>
            </a:r>
            <a:r>
              <a:rPr lang="es" sz="1350">
                <a:solidFill>
                  <a:srgbClr val="CE9178"/>
                </a:solidFill>
                <a:latin typeface="Source Code Pro"/>
                <a:ea typeface="Source Code Pro"/>
                <a:cs typeface="Source Code Pro"/>
                <a:sym typeface="Source Code Pro"/>
              </a:rPr>
              <a:t>"""Devuelve un clon del personaje."""</a:t>
            </a:r>
            <a:endParaRPr sz="13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350">
                <a:solidFill>
                  <a:srgbClr val="CCCCCC"/>
                </a:solidFill>
                <a:latin typeface="Source Code Pro"/>
                <a:ea typeface="Source Code Pro"/>
                <a:cs typeface="Source Code Pro"/>
                <a:sym typeface="Source Code Pro"/>
              </a:rPr>
              <a:t>        </a:t>
            </a:r>
            <a:r>
              <a:rPr lang="es" sz="1350">
                <a:solidFill>
                  <a:srgbClr val="9CDCFE"/>
                </a:solidFill>
                <a:latin typeface="Source Code Pro"/>
                <a:ea typeface="Source Code Pro"/>
                <a:cs typeface="Source Code Pro"/>
                <a:sym typeface="Source Code Pro"/>
              </a:rPr>
              <a:t>clon</a:t>
            </a:r>
            <a:r>
              <a:rPr lang="es" sz="1350">
                <a:solidFill>
                  <a:srgbClr val="CCCCCC"/>
                </a:solidFill>
                <a:latin typeface="Source Code Pro"/>
                <a:ea typeface="Source Code Pro"/>
                <a:cs typeface="Source Code Pro"/>
                <a:sym typeface="Source Code Pro"/>
              </a:rPr>
              <a:t> </a:t>
            </a:r>
            <a:r>
              <a:rPr lang="es" sz="1350">
                <a:solidFill>
                  <a:srgbClr val="D4D4D4"/>
                </a:solidFill>
                <a:latin typeface="Source Code Pro"/>
                <a:ea typeface="Source Code Pro"/>
                <a:cs typeface="Source Code Pro"/>
                <a:sym typeface="Source Code Pro"/>
              </a:rPr>
              <a:t>=</a:t>
            </a:r>
            <a:r>
              <a:rPr lang="es" sz="1350">
                <a:solidFill>
                  <a:srgbClr val="CCCCCC"/>
                </a:solidFill>
                <a:latin typeface="Source Code Pro"/>
                <a:ea typeface="Source Code Pro"/>
                <a:cs typeface="Source Code Pro"/>
                <a:sym typeface="Source Code Pro"/>
              </a:rPr>
              <a:t> </a:t>
            </a:r>
            <a:r>
              <a:rPr lang="es" sz="1350">
                <a:solidFill>
                  <a:srgbClr val="4EC9B0"/>
                </a:solidFill>
                <a:latin typeface="Source Code Pro"/>
                <a:ea typeface="Source Code Pro"/>
                <a:cs typeface="Source Code Pro"/>
                <a:sym typeface="Source Code Pro"/>
              </a:rPr>
              <a:t>Personaje</a:t>
            </a:r>
            <a:r>
              <a:rPr lang="es" sz="1350">
                <a:solidFill>
                  <a:srgbClr val="CCCCCC"/>
                </a:solidFill>
                <a:latin typeface="Source Code Pro"/>
                <a:ea typeface="Source Code Pro"/>
                <a:cs typeface="Source Code Pro"/>
                <a:sym typeface="Source Code Pro"/>
              </a:rPr>
              <a:t>(</a:t>
            </a:r>
            <a:r>
              <a:rPr lang="es" sz="1350">
                <a:solidFill>
                  <a:srgbClr val="9CDCFE"/>
                </a:solidFill>
                <a:latin typeface="Source Code Pro"/>
                <a:ea typeface="Source Code Pro"/>
                <a:cs typeface="Source Code Pro"/>
                <a:sym typeface="Source Code Pro"/>
              </a:rPr>
              <a:t>self</a:t>
            </a:r>
            <a:r>
              <a:rPr lang="es" sz="1350">
                <a:solidFill>
                  <a:srgbClr val="CCCCCC"/>
                </a:solidFill>
                <a:latin typeface="Source Code Pro"/>
                <a:ea typeface="Source Code Pro"/>
                <a:cs typeface="Source Code Pro"/>
                <a:sym typeface="Source Code Pro"/>
              </a:rPr>
              <a:t>.</a:t>
            </a:r>
            <a:r>
              <a:rPr lang="es" sz="1350">
                <a:solidFill>
                  <a:srgbClr val="9CDCFE"/>
                </a:solidFill>
                <a:latin typeface="Source Code Pro"/>
                <a:ea typeface="Source Code Pro"/>
                <a:cs typeface="Source Code Pro"/>
                <a:sym typeface="Source Code Pro"/>
              </a:rPr>
              <a:t>__nombre</a:t>
            </a:r>
            <a:r>
              <a:rPr lang="es" sz="1350">
                <a:solidFill>
                  <a:srgbClr val="CCCCCC"/>
                </a:solidFill>
                <a:latin typeface="Source Code Pro"/>
                <a:ea typeface="Source Code Pro"/>
                <a:cs typeface="Source Code Pro"/>
                <a:sym typeface="Source Code Pro"/>
              </a:rPr>
              <a:t>, </a:t>
            </a:r>
            <a:r>
              <a:rPr lang="es" sz="1350">
                <a:solidFill>
                  <a:srgbClr val="9CDCFE"/>
                </a:solidFill>
                <a:latin typeface="Source Code Pro"/>
                <a:ea typeface="Source Code Pro"/>
                <a:cs typeface="Source Code Pro"/>
                <a:sym typeface="Source Code Pro"/>
              </a:rPr>
              <a:t>self</a:t>
            </a:r>
            <a:r>
              <a:rPr lang="es" sz="1350">
                <a:solidFill>
                  <a:srgbClr val="CCCCCC"/>
                </a:solidFill>
                <a:latin typeface="Source Code Pro"/>
                <a:ea typeface="Source Code Pro"/>
                <a:cs typeface="Source Code Pro"/>
                <a:sym typeface="Source Code Pro"/>
              </a:rPr>
              <a:t>.</a:t>
            </a:r>
            <a:r>
              <a:rPr lang="es" sz="1350">
                <a:solidFill>
                  <a:srgbClr val="9CDCFE"/>
                </a:solidFill>
                <a:latin typeface="Source Code Pro"/>
                <a:ea typeface="Source Code Pro"/>
                <a:cs typeface="Source Code Pro"/>
                <a:sym typeface="Source Code Pro"/>
              </a:rPr>
              <a:t>__ataque</a:t>
            </a:r>
            <a:r>
              <a:rPr lang="es" sz="1350">
                <a:solidFill>
                  <a:srgbClr val="CCCCCC"/>
                </a:solidFill>
                <a:latin typeface="Source Code Pro"/>
                <a:ea typeface="Source Code Pro"/>
                <a:cs typeface="Source Code Pro"/>
                <a:sym typeface="Source Code Pro"/>
              </a:rPr>
              <a:t>, </a:t>
            </a:r>
            <a:r>
              <a:rPr lang="es" sz="1350">
                <a:solidFill>
                  <a:srgbClr val="9CDCFE"/>
                </a:solidFill>
                <a:latin typeface="Source Code Pro"/>
                <a:ea typeface="Source Code Pro"/>
                <a:cs typeface="Source Code Pro"/>
                <a:sym typeface="Source Code Pro"/>
              </a:rPr>
              <a:t>self</a:t>
            </a:r>
            <a:r>
              <a:rPr lang="es" sz="1350">
                <a:solidFill>
                  <a:srgbClr val="CCCCCC"/>
                </a:solidFill>
                <a:latin typeface="Source Code Pro"/>
                <a:ea typeface="Source Code Pro"/>
                <a:cs typeface="Source Code Pro"/>
                <a:sym typeface="Source Code Pro"/>
              </a:rPr>
              <a:t>.</a:t>
            </a:r>
            <a:r>
              <a:rPr lang="es" sz="1350">
                <a:solidFill>
                  <a:srgbClr val="9CDCFE"/>
                </a:solidFill>
                <a:latin typeface="Source Code Pro"/>
                <a:ea typeface="Source Code Pro"/>
                <a:cs typeface="Source Code Pro"/>
                <a:sym typeface="Source Code Pro"/>
              </a:rPr>
              <a:t>__defensa</a:t>
            </a:r>
            <a:r>
              <a:rPr lang="es" sz="1350">
                <a:solidFill>
                  <a:srgbClr val="CCCCCC"/>
                </a:solidFill>
                <a:latin typeface="Source Code Pro"/>
                <a:ea typeface="Source Code Pro"/>
                <a:cs typeface="Source Code Pro"/>
                <a:sym typeface="Source Code Pro"/>
              </a:rPr>
              <a:t>)</a:t>
            </a:r>
            <a:endParaRPr sz="13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350">
                <a:solidFill>
                  <a:srgbClr val="CCCCCC"/>
                </a:solidFill>
                <a:latin typeface="Source Code Pro"/>
                <a:ea typeface="Source Code Pro"/>
                <a:cs typeface="Source Code Pro"/>
                <a:sym typeface="Source Code Pro"/>
              </a:rPr>
              <a:t>        </a:t>
            </a:r>
            <a:r>
              <a:rPr lang="es" sz="1350">
                <a:solidFill>
                  <a:srgbClr val="9CDCFE"/>
                </a:solidFill>
                <a:latin typeface="Source Code Pro"/>
                <a:ea typeface="Source Code Pro"/>
                <a:cs typeface="Source Code Pro"/>
                <a:sym typeface="Source Code Pro"/>
              </a:rPr>
              <a:t>clon</a:t>
            </a:r>
            <a:r>
              <a:rPr lang="es" sz="1350">
                <a:solidFill>
                  <a:srgbClr val="CCCCCC"/>
                </a:solidFill>
                <a:latin typeface="Source Code Pro"/>
                <a:ea typeface="Source Code Pro"/>
                <a:cs typeface="Source Code Pro"/>
                <a:sym typeface="Source Code Pro"/>
              </a:rPr>
              <a:t>.</a:t>
            </a:r>
            <a:r>
              <a:rPr lang="es" sz="1350">
                <a:solidFill>
                  <a:srgbClr val="DCDCAA"/>
                </a:solidFill>
                <a:latin typeface="Source Code Pro"/>
                <a:ea typeface="Source Code Pro"/>
                <a:cs typeface="Source Code Pro"/>
                <a:sym typeface="Source Code Pro"/>
              </a:rPr>
              <a:t>establecerVida</a:t>
            </a:r>
            <a:r>
              <a:rPr lang="es" sz="1350">
                <a:solidFill>
                  <a:srgbClr val="CCCCCC"/>
                </a:solidFill>
                <a:latin typeface="Source Code Pro"/>
                <a:ea typeface="Source Code Pro"/>
                <a:cs typeface="Source Code Pro"/>
                <a:sym typeface="Source Code Pro"/>
              </a:rPr>
              <a:t>(</a:t>
            </a:r>
            <a:r>
              <a:rPr lang="es" sz="1350">
                <a:solidFill>
                  <a:srgbClr val="9CDCFE"/>
                </a:solidFill>
                <a:latin typeface="Source Code Pro"/>
                <a:ea typeface="Source Code Pro"/>
                <a:cs typeface="Source Code Pro"/>
                <a:sym typeface="Source Code Pro"/>
              </a:rPr>
              <a:t>self</a:t>
            </a:r>
            <a:r>
              <a:rPr lang="es" sz="1350">
                <a:solidFill>
                  <a:srgbClr val="CCCCCC"/>
                </a:solidFill>
                <a:latin typeface="Source Code Pro"/>
                <a:ea typeface="Source Code Pro"/>
                <a:cs typeface="Source Code Pro"/>
                <a:sym typeface="Source Code Pro"/>
              </a:rPr>
              <a:t>.</a:t>
            </a:r>
            <a:r>
              <a:rPr lang="es" sz="1350">
                <a:solidFill>
                  <a:srgbClr val="9CDCFE"/>
                </a:solidFill>
                <a:latin typeface="Source Code Pro"/>
                <a:ea typeface="Source Code Pro"/>
                <a:cs typeface="Source Code Pro"/>
                <a:sym typeface="Source Code Pro"/>
              </a:rPr>
              <a:t>__vida</a:t>
            </a:r>
            <a:r>
              <a:rPr lang="es" sz="1350">
                <a:solidFill>
                  <a:srgbClr val="CCCCCC"/>
                </a:solidFill>
                <a:latin typeface="Source Code Pro"/>
                <a:ea typeface="Source Code Pro"/>
                <a:cs typeface="Source Code Pro"/>
                <a:sym typeface="Source Code Pro"/>
              </a:rPr>
              <a:t>)</a:t>
            </a:r>
            <a:endParaRPr sz="13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350">
                <a:solidFill>
                  <a:srgbClr val="CCCCCC"/>
                </a:solidFill>
                <a:latin typeface="Source Code Pro"/>
                <a:ea typeface="Source Code Pro"/>
                <a:cs typeface="Source Code Pro"/>
                <a:sym typeface="Source Code Pro"/>
              </a:rPr>
              <a:t>        </a:t>
            </a:r>
            <a:r>
              <a:rPr lang="es" sz="1350">
                <a:solidFill>
                  <a:srgbClr val="9CDCFE"/>
                </a:solidFill>
                <a:latin typeface="Source Code Pro"/>
                <a:ea typeface="Source Code Pro"/>
                <a:cs typeface="Source Code Pro"/>
                <a:sym typeface="Source Code Pro"/>
              </a:rPr>
              <a:t>clon</a:t>
            </a:r>
            <a:r>
              <a:rPr lang="es" sz="1350">
                <a:solidFill>
                  <a:srgbClr val="CCCCCC"/>
                </a:solidFill>
                <a:latin typeface="Source Code Pro"/>
                <a:ea typeface="Source Code Pro"/>
                <a:cs typeface="Source Code Pro"/>
                <a:sym typeface="Source Code Pro"/>
              </a:rPr>
              <a:t>.</a:t>
            </a:r>
            <a:r>
              <a:rPr lang="es" sz="1350">
                <a:solidFill>
                  <a:srgbClr val="DCDCAA"/>
                </a:solidFill>
                <a:latin typeface="Source Code Pro"/>
                <a:ea typeface="Source Code Pro"/>
                <a:cs typeface="Source Code Pro"/>
                <a:sym typeface="Source Code Pro"/>
              </a:rPr>
              <a:t>establecerArma</a:t>
            </a:r>
            <a:r>
              <a:rPr lang="es" sz="1350">
                <a:solidFill>
                  <a:srgbClr val="CCCCCC"/>
                </a:solidFill>
                <a:latin typeface="Source Code Pro"/>
                <a:ea typeface="Source Code Pro"/>
                <a:cs typeface="Source Code Pro"/>
                <a:sym typeface="Source Code Pro"/>
              </a:rPr>
              <a:t>(</a:t>
            </a:r>
            <a:r>
              <a:rPr lang="es" sz="1350">
                <a:solidFill>
                  <a:srgbClr val="9CDCFE"/>
                </a:solidFill>
                <a:latin typeface="Source Code Pro"/>
                <a:ea typeface="Source Code Pro"/>
                <a:cs typeface="Source Code Pro"/>
                <a:sym typeface="Source Code Pro"/>
              </a:rPr>
              <a:t>self</a:t>
            </a:r>
            <a:r>
              <a:rPr lang="es" sz="1350">
                <a:solidFill>
                  <a:srgbClr val="CCCCCC"/>
                </a:solidFill>
                <a:latin typeface="Source Code Pro"/>
                <a:ea typeface="Source Code Pro"/>
                <a:cs typeface="Source Code Pro"/>
                <a:sym typeface="Source Code Pro"/>
              </a:rPr>
              <a:t>.</a:t>
            </a:r>
            <a:r>
              <a:rPr lang="es" sz="1350">
                <a:solidFill>
                  <a:srgbClr val="9CDCFE"/>
                </a:solidFill>
                <a:latin typeface="Source Code Pro"/>
                <a:ea typeface="Source Code Pro"/>
                <a:cs typeface="Source Code Pro"/>
                <a:sym typeface="Source Code Pro"/>
              </a:rPr>
              <a:t>__arma</a:t>
            </a:r>
            <a:r>
              <a:rPr lang="es" sz="1350">
                <a:solidFill>
                  <a:srgbClr val="CCCCCC"/>
                </a:solidFill>
                <a:latin typeface="Source Code Pro"/>
                <a:ea typeface="Source Code Pro"/>
                <a:cs typeface="Source Code Pro"/>
                <a:sym typeface="Source Code Pro"/>
              </a:rPr>
              <a:t>)</a:t>
            </a:r>
            <a:endParaRPr sz="13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350">
                <a:solidFill>
                  <a:srgbClr val="CCCCCC"/>
                </a:solidFill>
                <a:latin typeface="Source Code Pro"/>
                <a:ea typeface="Source Code Pro"/>
                <a:cs typeface="Source Code Pro"/>
                <a:sym typeface="Source Code Pro"/>
              </a:rPr>
              <a:t>        </a:t>
            </a:r>
            <a:r>
              <a:rPr lang="es" sz="1350">
                <a:solidFill>
                  <a:srgbClr val="C586C0"/>
                </a:solidFill>
                <a:latin typeface="Source Code Pro"/>
                <a:ea typeface="Source Code Pro"/>
                <a:cs typeface="Source Code Pro"/>
                <a:sym typeface="Source Code Pro"/>
              </a:rPr>
              <a:t>return</a:t>
            </a:r>
            <a:r>
              <a:rPr lang="es" sz="1350">
                <a:solidFill>
                  <a:srgbClr val="CCCCCC"/>
                </a:solidFill>
                <a:latin typeface="Source Code Pro"/>
                <a:ea typeface="Source Code Pro"/>
                <a:cs typeface="Source Code Pro"/>
                <a:sym typeface="Source Code Pro"/>
              </a:rPr>
              <a:t> </a:t>
            </a:r>
            <a:r>
              <a:rPr lang="es" sz="1350">
                <a:solidFill>
                  <a:srgbClr val="9CDCFE"/>
                </a:solidFill>
                <a:latin typeface="Source Code Pro"/>
                <a:ea typeface="Source Code Pro"/>
                <a:cs typeface="Source Code Pro"/>
                <a:sym typeface="Source Code Pro"/>
              </a:rPr>
              <a:t>clon</a:t>
            </a:r>
            <a:endParaRPr sz="1550">
              <a:solidFill>
                <a:srgbClr val="569CD6"/>
              </a:solidFill>
              <a:latin typeface="Source Code Pro"/>
              <a:ea typeface="Source Code Pro"/>
              <a:cs typeface="Source Code Pro"/>
              <a:sym typeface="Source Code Pro"/>
            </a:endParaRPr>
          </a:p>
        </p:txBody>
      </p:sp>
      <p:sp>
        <p:nvSpPr>
          <p:cNvPr id="422" name="Google Shape;422;p58"/>
          <p:cNvSpPr/>
          <p:nvPr/>
        </p:nvSpPr>
        <p:spPr>
          <a:xfrm>
            <a:off x="5001250" y="2571750"/>
            <a:ext cx="3926700" cy="5145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latin typeface="Open Sans"/>
                <a:ea typeface="Open Sans"/>
                <a:cs typeface="Open Sans"/>
                <a:sym typeface="Open Sans"/>
              </a:rPr>
              <a:t>Clon superficial</a:t>
            </a:r>
            <a:endParaRPr b="1" sz="2000">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9"/>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8" name="Google Shape;428;p59"/>
          <p:cNvSpPr txBox="1"/>
          <p:nvPr>
            <p:ph idx="1" type="body"/>
          </p:nvPr>
        </p:nvSpPr>
        <p:spPr>
          <a:xfrm>
            <a:off x="115250" y="3563825"/>
            <a:ext cx="8922300" cy="1416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s"/>
              <a:t>El comando </a:t>
            </a:r>
            <a:r>
              <a:rPr b="1" lang="es"/>
              <a:t>esIgual</a:t>
            </a:r>
            <a:r>
              <a:rPr b="1" lang="es"/>
              <a:t> </a:t>
            </a:r>
            <a:r>
              <a:rPr lang="es"/>
              <a:t>evalúa los valores y referencias del estado interno del objeto recibido por parámetro comparándolas con los valores y referencias del propio estado interno</a:t>
            </a:r>
            <a:r>
              <a:rPr lang="es"/>
              <a:t>. </a:t>
            </a:r>
            <a:endParaRPr/>
          </a:p>
          <a:p>
            <a:pPr indent="0" lvl="0" marL="0" rtl="0" algn="l">
              <a:spcBef>
                <a:spcPts val="1200"/>
              </a:spcBef>
              <a:spcAft>
                <a:spcPts val="1200"/>
              </a:spcAft>
              <a:buNone/>
            </a:pPr>
            <a:r>
              <a:rPr lang="es"/>
              <a:t>El operador relacional == compara la identidad del arma del personaje que recibió el mensaje con la identidad del arma del personaje recibido </a:t>
            </a:r>
            <a:r>
              <a:rPr lang="es"/>
              <a:t>por parámetro</a:t>
            </a:r>
            <a:endParaRPr/>
          </a:p>
        </p:txBody>
      </p:sp>
      <p:sp>
        <p:nvSpPr>
          <p:cNvPr id="429" name="Google Shape;429;p59"/>
          <p:cNvSpPr txBox="1"/>
          <p:nvPr/>
        </p:nvSpPr>
        <p:spPr>
          <a:xfrm>
            <a:off x="22200" y="486675"/>
            <a:ext cx="9099600" cy="3077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250">
                <a:solidFill>
                  <a:srgbClr val="569CD6"/>
                </a:solidFill>
                <a:latin typeface="Source Code Pro"/>
                <a:ea typeface="Source Code Pro"/>
                <a:cs typeface="Source Code Pro"/>
                <a:sym typeface="Source Code Pro"/>
              </a:rPr>
              <a:t>def</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esIgual</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otro</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a:t>
            </a:r>
            <a:r>
              <a:rPr lang="es" sz="1250">
                <a:solidFill>
                  <a:srgbClr val="4EC9B0"/>
                </a:solidFill>
                <a:latin typeface="Source Code Pro"/>
                <a:ea typeface="Source Code Pro"/>
                <a:cs typeface="Source Code Pro"/>
                <a:sym typeface="Source Code Pro"/>
              </a:rPr>
              <a:t>Personaje</a:t>
            </a:r>
            <a:r>
              <a:rPr lang="es" sz="1250">
                <a:solidFill>
                  <a:srgbClr val="CE9178"/>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)-&gt;</a:t>
            </a:r>
            <a:r>
              <a:rPr lang="es" sz="1250">
                <a:solidFill>
                  <a:srgbClr val="4EC9B0"/>
                </a:solidFill>
                <a:latin typeface="Source Code Pro"/>
                <a:ea typeface="Source Code Pro"/>
                <a:cs typeface="Source Code Pro"/>
                <a:sym typeface="Source Code Pro"/>
              </a:rPr>
              <a:t>bool</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E9178"/>
                </a:solidFill>
                <a:latin typeface="Source Code Pro"/>
                <a:ea typeface="Source Code Pro"/>
                <a:cs typeface="Source Code Pro"/>
                <a:sym typeface="Source Code Pro"/>
              </a:rPr>
              <a:t>"""Devuelve True si el personaje es igual a otro, False en caso contrario. Retorna ValueError si no recibe un Personaje."""</a:t>
            </a:r>
            <a:endParaRPr sz="15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3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if</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isinstance</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otro</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Personaje</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return</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__nombre</a:t>
            </a:r>
            <a:r>
              <a:rPr lang="es" sz="1250">
                <a:solidFill>
                  <a:srgbClr val="D4D4D4"/>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otro</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obtenerNombre</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and</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__vida</a:t>
            </a:r>
            <a:r>
              <a:rPr lang="es" sz="1250">
                <a:solidFill>
                  <a:srgbClr val="D4D4D4"/>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otro</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obtenerVida</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and</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__ataque</a:t>
            </a:r>
            <a:r>
              <a:rPr lang="es" sz="1250">
                <a:solidFill>
                  <a:srgbClr val="D4D4D4"/>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otro</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obtenerAtaque</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and</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__defensa</a:t>
            </a:r>
            <a:r>
              <a:rPr lang="es" sz="1250">
                <a:solidFill>
                  <a:srgbClr val="D4D4D4"/>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otro</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obtenerDefensa</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and</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__arma</a:t>
            </a:r>
            <a:r>
              <a:rPr lang="es" sz="1250">
                <a:solidFill>
                  <a:srgbClr val="D4D4D4"/>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otro</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obtenerArma</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else</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raise</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ValueError</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"El personaje a comparar debe ser un objeto de la clase Personaje."</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350">
              <a:solidFill>
                <a:srgbClr val="C586C0"/>
              </a:solidFill>
              <a:latin typeface="Source Code Pro"/>
              <a:ea typeface="Source Code Pro"/>
              <a:cs typeface="Source Code Pro"/>
              <a:sym typeface="Source Code Pro"/>
            </a:endParaRPr>
          </a:p>
        </p:txBody>
      </p:sp>
      <p:sp>
        <p:nvSpPr>
          <p:cNvPr id="430" name="Google Shape;430;p59"/>
          <p:cNvSpPr/>
          <p:nvPr/>
        </p:nvSpPr>
        <p:spPr>
          <a:xfrm>
            <a:off x="5110850" y="2991425"/>
            <a:ext cx="3926700" cy="5145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latin typeface="Open Sans"/>
                <a:ea typeface="Open Sans"/>
                <a:cs typeface="Open Sans"/>
                <a:sym typeface="Open Sans"/>
              </a:rPr>
              <a:t>Comparación</a:t>
            </a:r>
            <a:r>
              <a:rPr b="1" lang="es" sz="2000">
                <a:latin typeface="Open Sans"/>
                <a:ea typeface="Open Sans"/>
                <a:cs typeface="Open Sans"/>
                <a:sym typeface="Open Sans"/>
              </a:rPr>
              <a:t> superficial</a:t>
            </a:r>
            <a:endParaRPr b="1" sz="2000">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0"/>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Copia y Clon superficial</a:t>
            </a:r>
            <a:endParaRPr/>
          </a:p>
        </p:txBody>
      </p:sp>
      <p:sp>
        <p:nvSpPr>
          <p:cNvPr id="436" name="Google Shape;436;p60"/>
          <p:cNvSpPr txBox="1"/>
          <p:nvPr>
            <p:ph idx="1" type="body"/>
          </p:nvPr>
        </p:nvSpPr>
        <p:spPr>
          <a:xfrm>
            <a:off x="134550" y="707400"/>
            <a:ext cx="8761500" cy="4362600"/>
          </a:xfrm>
          <a:prstGeom prst="rect">
            <a:avLst/>
          </a:prstGeom>
        </p:spPr>
        <p:txBody>
          <a:bodyPr anchorCtr="0" anchor="t" bIns="91425" lIns="91425" spcFirstLastPara="1" rIns="91425" wrap="square" tIns="91425">
            <a:normAutofit fontScale="85000"/>
          </a:bodyPr>
          <a:lstStyle/>
          <a:p>
            <a:pPr indent="0" lvl="0" marL="0" rtl="0" algn="l">
              <a:lnSpc>
                <a:spcPct val="115000"/>
              </a:lnSpc>
              <a:spcBef>
                <a:spcPts val="0"/>
              </a:spcBef>
              <a:spcAft>
                <a:spcPts val="0"/>
              </a:spcAft>
              <a:buNone/>
            </a:pPr>
            <a:r>
              <a:rPr lang="es"/>
              <a:t>Es una copia de un objeto en la que sólo se duplican las referencias a los objetos contenidos, en lugar de duplicar los propios objetos. Es decir, si el objeto original contiene referencias a otros objetos, la copia superficial no crea nuevos objetos, sino que copia esas referencias.</a:t>
            </a:r>
            <a:endParaRPr/>
          </a:p>
          <a:p>
            <a:pPr indent="0" lvl="0" marL="0" rtl="0" algn="l">
              <a:lnSpc>
                <a:spcPct val="115000"/>
              </a:lnSpc>
              <a:spcBef>
                <a:spcPts val="1200"/>
              </a:spcBef>
              <a:spcAft>
                <a:spcPts val="0"/>
              </a:spcAft>
              <a:buNone/>
            </a:pPr>
            <a:r>
              <a:rPr lang="es"/>
              <a:t>Esto implica que cualquier modificación en los objetos referenciados por el clon se </a:t>
            </a:r>
            <a:r>
              <a:rPr lang="es"/>
              <a:t>refleja</a:t>
            </a:r>
            <a:r>
              <a:rPr lang="es"/>
              <a:t> en el objeto original, ya que ambos apuntan a los mismos datos internos.</a:t>
            </a:r>
            <a:endParaRPr/>
          </a:p>
          <a:p>
            <a:pPr indent="0" lvl="0" marL="0" rtl="0" algn="l">
              <a:lnSpc>
                <a:spcPct val="115000"/>
              </a:lnSpc>
              <a:spcBef>
                <a:spcPts val="1200"/>
              </a:spcBef>
              <a:spcAft>
                <a:spcPts val="0"/>
              </a:spcAft>
              <a:buNone/>
            </a:pPr>
            <a:r>
              <a:rPr lang="es"/>
              <a:t>En otras palabras, funciona así:</a:t>
            </a:r>
            <a:endParaRPr/>
          </a:p>
          <a:p>
            <a:pPr indent="-325755" lvl="0" marL="457200" rtl="0" algn="l">
              <a:lnSpc>
                <a:spcPct val="115000"/>
              </a:lnSpc>
              <a:spcBef>
                <a:spcPts val="1200"/>
              </a:spcBef>
              <a:spcAft>
                <a:spcPts val="0"/>
              </a:spcAft>
              <a:buSzPct val="100000"/>
              <a:buChar char="●"/>
            </a:pPr>
            <a:r>
              <a:rPr b="1" lang="es"/>
              <a:t>Objetos simples</a:t>
            </a:r>
            <a:r>
              <a:rPr lang="es"/>
              <a:t>: Si el objeto original contiene tipos de datos primitivos (como números, cadenas, o booleanos), una copia superficial funcionará como una copia real, ya que estos valores se duplican directamente.</a:t>
            </a:r>
            <a:endParaRPr/>
          </a:p>
          <a:p>
            <a:pPr indent="-325755" lvl="0" marL="457200" rtl="0" algn="l">
              <a:lnSpc>
                <a:spcPct val="115000"/>
              </a:lnSpc>
              <a:spcBef>
                <a:spcPts val="0"/>
              </a:spcBef>
              <a:spcAft>
                <a:spcPts val="0"/>
              </a:spcAft>
              <a:buSzPct val="100000"/>
              <a:buChar char="●"/>
            </a:pPr>
            <a:r>
              <a:rPr b="1" lang="es"/>
              <a:t>Objetos compuestos</a:t>
            </a:r>
            <a:r>
              <a:rPr lang="es"/>
              <a:t>: Si el objeto contiene referencias a otros objetos (como listas, diccionarios, u otros objetos definidos por el usuario), tanto el objeto original como la copia superficial apuntarán a las mismas instancias de estos objetos. Por lo tanto, si se modifica un objeto compuesto dentro de la copia, el cambio también será visible en el objeto original, ya que ambos comparten la misma referencia.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1"/>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Para resolver</a:t>
            </a:r>
            <a:endParaRPr/>
          </a:p>
        </p:txBody>
      </p:sp>
      <p:sp>
        <p:nvSpPr>
          <p:cNvPr id="442" name="Google Shape;442;p61"/>
          <p:cNvSpPr txBox="1"/>
          <p:nvPr>
            <p:ph idx="1" type="body"/>
          </p:nvPr>
        </p:nvSpPr>
        <p:spPr>
          <a:xfrm>
            <a:off x="121675" y="707400"/>
            <a:ext cx="8916000" cy="4343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A un organizador </a:t>
            </a:r>
            <a:r>
              <a:rPr lang="es"/>
              <a:t>le interesa contar con un sistema para gestionar un torneo donde varios autos compiten entre sí. El torneo se </a:t>
            </a:r>
            <a:r>
              <a:rPr lang="es"/>
              <a:t>desarrolla </a:t>
            </a:r>
            <a:r>
              <a:rPr lang="es"/>
              <a:t>en una fecha y </a:t>
            </a:r>
            <a:r>
              <a:rPr lang="es"/>
              <a:t>una pista en particular</a:t>
            </a:r>
            <a:r>
              <a:rPr lang="es"/>
              <a:t>, y mantiene una tabla de posiciones de acuerdo al orden de llegada. La pista tiene un nombre que la identifica y una distancia de recorrido en kilómetros.</a:t>
            </a:r>
            <a:endParaRPr/>
          </a:p>
          <a:p>
            <a:pPr indent="0" lvl="0" marL="0" rtl="0" algn="l">
              <a:spcBef>
                <a:spcPts val="1200"/>
              </a:spcBef>
              <a:spcAft>
                <a:spcPts val="0"/>
              </a:spcAft>
              <a:buNone/>
            </a:pPr>
            <a:r>
              <a:rPr lang="es"/>
              <a:t>Los pilotos inscriben a s</a:t>
            </a:r>
            <a:r>
              <a:rPr lang="es"/>
              <a:t>en el torneo </a:t>
            </a:r>
            <a:r>
              <a:rPr lang="es"/>
              <a:t>con el auto que usarán</a:t>
            </a:r>
            <a:r>
              <a:rPr lang="es"/>
              <a:t>.</a:t>
            </a:r>
            <a:endParaRPr/>
          </a:p>
          <a:p>
            <a:pPr indent="0" lvl="0" marL="0" rtl="0" algn="l">
              <a:spcBef>
                <a:spcPts val="1200"/>
              </a:spcBef>
              <a:spcAft>
                <a:spcPts val="0"/>
              </a:spcAft>
              <a:buNone/>
            </a:pPr>
            <a:r>
              <a:rPr lang="es"/>
              <a:t>Cada auto tiene un piloto asignado, que es quien lo conduce, y una potencia específica medida en caballos de fuerza. El sistema necesita llevar el control de los autos y sus pilotos para realizar un seguimiento de quienes están compitiendo y cuán potente es cada auto.</a:t>
            </a:r>
            <a:endParaRPr/>
          </a:p>
          <a:p>
            <a:pPr indent="0" lvl="0" marL="0" rtl="0" algn="l">
              <a:spcBef>
                <a:spcPts val="1200"/>
              </a:spcBef>
              <a:spcAft>
                <a:spcPts val="0"/>
              </a:spcAft>
              <a:buNone/>
            </a:pPr>
            <a:r>
              <a:rPr lang="es"/>
              <a:t>Cada auto tiene un piloto asociado, que se identifica por su nombre, apellido, </a:t>
            </a:r>
            <a:r>
              <a:rPr lang="es"/>
              <a:t>número</a:t>
            </a:r>
            <a:r>
              <a:rPr lang="es"/>
              <a:t> de inscripción y experiencia en carreras (medida en años).</a:t>
            </a:r>
            <a:endParaRPr/>
          </a:p>
          <a:p>
            <a:pPr indent="0" lvl="0" marL="0" rtl="0" algn="l">
              <a:spcBef>
                <a:spcPts val="1200"/>
              </a:spcBef>
              <a:spcAft>
                <a:spcPts val="0"/>
              </a:spcAft>
              <a:buNone/>
            </a:pPr>
            <a:r>
              <a:rPr lang="es"/>
              <a:t>El auto, por su parte, tiene una marca, un peso, una velocidad máxima y un valor que representa la potencia de su motor medido en caballos de fuerza.</a:t>
            </a:r>
            <a:endParaRPr/>
          </a:p>
          <a:p>
            <a:pPr indent="0" lvl="0" marL="0" rtl="0" algn="l">
              <a:spcBef>
                <a:spcPts val="1200"/>
              </a:spcBef>
              <a:spcAft>
                <a:spcPts val="0"/>
              </a:spcAft>
              <a:buNone/>
            </a:pPr>
            <a:r>
              <a:rPr lang="es" sz="1700">
                <a:solidFill>
                  <a:srgbClr val="695D46"/>
                </a:solidFill>
              </a:rPr>
              <a:t>Realiza el diagrama UML y luego la implementación en python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91" name="Google Shape;91;p17"/>
          <p:cNvSpPr txBox="1"/>
          <p:nvPr>
            <p:ph idx="1" type="body"/>
          </p:nvPr>
        </p:nvSpPr>
        <p:spPr>
          <a:xfrm>
            <a:off x="0" y="1266325"/>
            <a:ext cx="9144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este juego de rol, cada Personaje se identifica por su nombre, y tiene las siguiente características:</a:t>
            </a:r>
            <a:endParaRPr/>
          </a:p>
          <a:p>
            <a:pPr indent="-342900" lvl="0" marL="457200" rtl="0" algn="l">
              <a:spcBef>
                <a:spcPts val="1200"/>
              </a:spcBef>
              <a:spcAft>
                <a:spcPts val="0"/>
              </a:spcAft>
              <a:buSzPts val="1800"/>
              <a:buChar char="●"/>
            </a:pPr>
            <a:r>
              <a:rPr lang="es"/>
              <a:t>Nombre: Identifica al personaje.</a:t>
            </a:r>
            <a:endParaRPr/>
          </a:p>
          <a:p>
            <a:pPr indent="-342900" lvl="0" marL="457200" rtl="0" algn="l">
              <a:spcBef>
                <a:spcPts val="0"/>
              </a:spcBef>
              <a:spcAft>
                <a:spcPts val="0"/>
              </a:spcAft>
              <a:buSzPts val="1800"/>
              <a:buChar char="●"/>
            </a:pPr>
            <a:r>
              <a:rPr lang="es"/>
              <a:t>Vida: Representa la salud del personaje (comienza en 100 y es el valor máximo).</a:t>
            </a:r>
            <a:endParaRPr/>
          </a:p>
          <a:p>
            <a:pPr indent="-342900" lvl="0" marL="457200" rtl="0" algn="l">
              <a:spcBef>
                <a:spcPts val="0"/>
              </a:spcBef>
              <a:spcAft>
                <a:spcPts val="0"/>
              </a:spcAft>
              <a:buSzPts val="1800"/>
              <a:buChar char="●"/>
            </a:pPr>
            <a:r>
              <a:rPr lang="es"/>
              <a:t>Ataque: Indica el poder de ataque del personaje (máximo 50).</a:t>
            </a:r>
            <a:endParaRPr/>
          </a:p>
          <a:p>
            <a:pPr indent="-342900" lvl="0" marL="457200" rtl="0" algn="l">
              <a:spcBef>
                <a:spcPts val="0"/>
              </a:spcBef>
              <a:spcAft>
                <a:spcPts val="0"/>
              </a:spcAft>
              <a:buSzPts val="1800"/>
              <a:buChar char="●"/>
            </a:pPr>
            <a:r>
              <a:rPr lang="es"/>
              <a:t>Defensa: Reduce el daño recibido en combate </a:t>
            </a:r>
            <a:r>
              <a:rPr lang="es"/>
              <a:t>(máximo 45).</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personajes pueden equiparse con diferentes Armas. Cada arma tiene sus propias estadísticas: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s"/>
              <a:t>Nombre: El nombre del arma (por ejemplo, espada, arco, hacha).</a:t>
            </a:r>
            <a:endParaRPr/>
          </a:p>
          <a:p>
            <a:pPr indent="-342900" lvl="0" marL="457200" rtl="0" algn="l">
              <a:spcBef>
                <a:spcPts val="0"/>
              </a:spcBef>
              <a:spcAft>
                <a:spcPts val="0"/>
              </a:spcAft>
              <a:buSzPts val="1800"/>
              <a:buChar char="●"/>
            </a:pPr>
            <a:r>
              <a:rPr lang="es"/>
              <a:t>Daño: Representa cuánto daño inflige el arma.</a:t>
            </a:r>
            <a:endParaRPr/>
          </a:p>
          <a:p>
            <a:pPr indent="-342900" lvl="0" marL="457200" rtl="0" algn="l">
              <a:spcBef>
                <a:spcPts val="0"/>
              </a:spcBef>
              <a:spcAft>
                <a:spcPts val="0"/>
              </a:spcAft>
              <a:buSzPts val="1800"/>
              <a:buChar char="●"/>
            </a:pPr>
            <a:r>
              <a:rPr lang="es"/>
              <a:t>Tipo: Tipo de arma (por ejemplo, cuerpo a cuerpo, a distancia).</a:t>
            </a:r>
            <a:endParaRPr/>
          </a:p>
          <a:p>
            <a:pPr indent="0" lvl="0" marL="0" rtl="0" algn="l">
              <a:spcBef>
                <a:spcPts val="1200"/>
              </a:spcBef>
              <a:spcAft>
                <a:spcPts val="1200"/>
              </a:spcAft>
              <a:buNone/>
            </a:pPr>
            <a:r>
              <a:rPr lang="es"/>
              <a:t>Cada personaje sólo puede tener un arma para atacar.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el juego hay Cajas Sorpresa que los personajes pueden abrir. Estas cajas modifican los atributos del personaje de forma aleatoria.</a:t>
            </a:r>
            <a:endParaRPr/>
          </a:p>
          <a:p>
            <a:pPr indent="0" lvl="0" marL="0" rtl="0" algn="l">
              <a:spcBef>
                <a:spcPts val="1200"/>
              </a:spcBef>
              <a:spcAft>
                <a:spcPts val="0"/>
              </a:spcAft>
              <a:buNone/>
            </a:pPr>
            <a:r>
              <a:rPr lang="es"/>
              <a:t>Cada caja otorga un valor aleatorio entre -10 y +20 a uno de los siguientes atributos: vida, ataque o defensa.</a:t>
            </a:r>
            <a:endParaRPr/>
          </a:p>
          <a:p>
            <a:pPr indent="0" lvl="0" marL="0" rtl="0" algn="l">
              <a:spcBef>
                <a:spcPts val="1200"/>
              </a:spcBef>
              <a:spcAft>
                <a:spcPts val="0"/>
              </a:spcAft>
              <a:buNone/>
            </a:pPr>
            <a:r>
              <a:rPr lang="es"/>
              <a:t>La caja puede mejorar o empeorar el estado del personaje.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0" y="0"/>
            <a:ext cx="91440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Juego de rol simple - </a:t>
            </a:r>
            <a:r>
              <a:rPr lang="es"/>
              <a:t>Diagrama de Clases</a:t>
            </a:r>
            <a:endParaRPr/>
          </a:p>
        </p:txBody>
      </p:sp>
      <p:pic>
        <p:nvPicPr>
          <p:cNvPr id="109" name="Google Shape;109;p20"/>
          <p:cNvPicPr preferRelativeResize="0"/>
          <p:nvPr/>
        </p:nvPicPr>
        <p:blipFill>
          <a:blip r:embed="rId3">
            <a:alphaModFix/>
          </a:blip>
          <a:stretch>
            <a:fillRect/>
          </a:stretch>
        </p:blipFill>
        <p:spPr>
          <a:xfrm>
            <a:off x="1868488" y="788975"/>
            <a:ext cx="5407033" cy="413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UML</a:t>
            </a:r>
            <a:r>
              <a:rPr lang="es"/>
              <a:t> - Enumeration</a:t>
            </a:r>
            <a:endParaRPr/>
          </a:p>
        </p:txBody>
      </p:sp>
      <p:sp>
        <p:nvSpPr>
          <p:cNvPr id="115" name="Google Shape;115;p21"/>
          <p:cNvSpPr txBox="1"/>
          <p:nvPr>
            <p:ph idx="1" type="body"/>
          </p:nvPr>
        </p:nvSpPr>
        <p:spPr>
          <a:xfrm>
            <a:off x="0" y="707400"/>
            <a:ext cx="9114900" cy="4330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s"/>
              <a:t>¿Que es?</a:t>
            </a:r>
            <a:r>
              <a:rPr lang="es"/>
              <a:t> </a:t>
            </a:r>
            <a:r>
              <a:rPr lang="es"/>
              <a:t>Una enumeración (o enum) es un tipo de dato que se utiliza para definir un conjunto finito de valores posibles. Cada valor dentro de una enumeración es una constante, que representa una opción dentro de ese conjunto limitado.</a:t>
            </a:r>
            <a:endParaRPr/>
          </a:p>
          <a:p>
            <a:pPr indent="0" lvl="0" marL="0" rtl="0" algn="l">
              <a:spcBef>
                <a:spcPts val="1200"/>
              </a:spcBef>
              <a:spcAft>
                <a:spcPts val="0"/>
              </a:spcAft>
              <a:buNone/>
            </a:pPr>
            <a:r>
              <a:rPr b="1" lang="es"/>
              <a:t>¿Para qué se usa?</a:t>
            </a:r>
            <a:r>
              <a:rPr lang="es"/>
              <a:t>Las enumeraciones se usan para limitar los valores que una variable o atributo puede tomar. Esto mejora la claridad, legibilidad y seguridad del código, ya que se evita que se introduzcan valores fuera de los permitidos.</a:t>
            </a:r>
            <a:endParaRPr/>
          </a:p>
          <a:p>
            <a:pPr indent="0" lvl="0" marL="0" rtl="0" algn="l">
              <a:spcBef>
                <a:spcPts val="1200"/>
              </a:spcBef>
              <a:spcAft>
                <a:spcPts val="0"/>
              </a:spcAft>
              <a:buNone/>
            </a:pPr>
            <a:r>
              <a:rPr b="1" lang="es"/>
              <a:t>¿Cuando se usa?</a:t>
            </a:r>
            <a:r>
              <a:rPr lang="es"/>
              <a:t> Se utiliza una enumeración cuando se tiene un atributo que sólo puede tomar un conjunto específico de valores predefinidos. Por ejemplo:</a:t>
            </a:r>
            <a:endParaRPr/>
          </a:p>
          <a:p>
            <a:pPr indent="-317182" lvl="0" marL="457200" rtl="0" algn="l">
              <a:spcBef>
                <a:spcPts val="1200"/>
              </a:spcBef>
              <a:spcAft>
                <a:spcPts val="0"/>
              </a:spcAft>
              <a:buSzPct val="100000"/>
              <a:buChar char="●"/>
            </a:pPr>
            <a:r>
              <a:rPr lang="es"/>
              <a:t>Días de la semana: Lunes, Martes, Miércoles, etc.</a:t>
            </a:r>
            <a:endParaRPr/>
          </a:p>
          <a:p>
            <a:pPr indent="-317182" lvl="0" marL="457200" rtl="0" algn="l">
              <a:spcBef>
                <a:spcPts val="0"/>
              </a:spcBef>
              <a:spcAft>
                <a:spcPts val="0"/>
              </a:spcAft>
              <a:buSzPct val="100000"/>
              <a:buChar char="●"/>
            </a:pPr>
            <a:r>
              <a:rPr lang="es"/>
              <a:t>Estados de un sistema: Encendido, Apagado, Suspendido.</a:t>
            </a:r>
            <a:endParaRPr/>
          </a:p>
          <a:p>
            <a:pPr indent="-317182" lvl="0" marL="457200" rtl="0" algn="l">
              <a:spcBef>
                <a:spcPts val="0"/>
              </a:spcBef>
              <a:spcAft>
                <a:spcPts val="0"/>
              </a:spcAft>
              <a:buSzPct val="100000"/>
              <a:buChar char="●"/>
            </a:pPr>
            <a:r>
              <a:rPr lang="es"/>
              <a:t>Colores: Rojo, Verde, Azul.</a:t>
            </a:r>
            <a:endParaRPr/>
          </a:p>
          <a:p>
            <a:pPr indent="0" lvl="0" marL="0" rtl="0" algn="l">
              <a:spcBef>
                <a:spcPts val="1200"/>
              </a:spcBef>
              <a:spcAft>
                <a:spcPts val="0"/>
              </a:spcAft>
              <a:buNone/>
            </a:pPr>
            <a:r>
              <a:rPr b="1" lang="es"/>
              <a:t>¿Como se representa en UML?</a:t>
            </a:r>
            <a:r>
              <a:rPr lang="es"/>
              <a:t> Una enumeración se representa de la siguiente manera:</a:t>
            </a:r>
            <a:endParaRPr/>
          </a:p>
          <a:p>
            <a:pPr indent="-317182" lvl="0" marL="457200" rtl="0" algn="l">
              <a:spcBef>
                <a:spcPts val="1200"/>
              </a:spcBef>
              <a:spcAft>
                <a:spcPts val="0"/>
              </a:spcAft>
              <a:buSzPct val="100000"/>
              <a:buAutoNum type="arabicPeriod"/>
            </a:pPr>
            <a:r>
              <a:rPr lang="es"/>
              <a:t>Se usa una caja similar a una clase, con el estereotipo &lt;&lt;enumeration&gt;&gt; encima.</a:t>
            </a:r>
            <a:endParaRPr/>
          </a:p>
          <a:p>
            <a:pPr indent="-317182" lvl="0" marL="457200" rtl="0" algn="l">
              <a:spcBef>
                <a:spcPts val="0"/>
              </a:spcBef>
              <a:spcAft>
                <a:spcPts val="0"/>
              </a:spcAft>
              <a:buSzPct val="100000"/>
              <a:buAutoNum type="arabicPeriod"/>
            </a:pPr>
            <a:r>
              <a:rPr lang="es"/>
              <a:t>Dentro de la caja, se listan todos los valores posibles de la enumeración.</a:t>
            </a:r>
            <a:endParaRPr/>
          </a:p>
          <a:p>
            <a:pPr indent="-317182" lvl="0" marL="457200" rtl="0" algn="l">
              <a:spcBef>
                <a:spcPts val="0"/>
              </a:spcBef>
              <a:spcAft>
                <a:spcPts val="0"/>
              </a:spcAft>
              <a:buSzPct val="100000"/>
              <a:buAutoNum type="arabicPeriod"/>
            </a:pPr>
            <a:r>
              <a:rPr lang="es"/>
              <a:t>Si un atributo de una clase puede tomar un valor de esa enumeración, el tipo del atributo será el nombre de la enumeración.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