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Source Code Pr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350bd61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350bd61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350bd61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350bd61c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350bd61c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350bd61c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350bd61c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350bd61c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350bd61c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350bd61c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350bd61c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350bd61c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371b269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371b269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350bd61c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350bd61c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350bd61c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350bd61c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350bd61c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350bd61c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31197d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31197d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434bea5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434bea5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350bd61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350bd61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350bd61c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350bd61c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350bd61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350bd61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350bd61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350bd61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350bd61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350bd61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31197d8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31197d8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31197d8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31197d8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350bd61c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350bd61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31197d8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31197d8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434bea5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434bea5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31197d8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31197d8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350bd61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350bd61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Programación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Herencia y Polimorfismo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definición de la herencia</a:t>
            </a:r>
            <a:endParaRPr/>
          </a:p>
        </p:txBody>
      </p:sp>
      <p:sp>
        <p:nvSpPr>
          <p:cNvPr id="122" name="Google Shape;122;p22"/>
          <p:cNvSpPr txBox="1"/>
          <p:nvPr>
            <p:ph idx="1" type="body"/>
          </p:nvPr>
        </p:nvSpPr>
        <p:spPr>
          <a:xfrm>
            <a:off x="150" y="707400"/>
            <a:ext cx="9144000" cy="145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herencia en Python permite que una clase (subclase) herede los atributos y métodos de otra clase (superclase). Para implementarla correctamente y aprovechar al máximo su flexibilidad, es importante considerar varios aspectos relacionados con la visibilidad de los atributos y la forma de sobreescribir métodos.</a:t>
            </a:r>
            <a:endParaRPr/>
          </a:p>
        </p:txBody>
      </p:sp>
      <p:sp>
        <p:nvSpPr>
          <p:cNvPr id="123" name="Google Shape;123;p22"/>
          <p:cNvSpPr txBox="1"/>
          <p:nvPr/>
        </p:nvSpPr>
        <p:spPr>
          <a:xfrm>
            <a:off x="115250" y="2327775"/>
            <a:ext cx="8883600" cy="281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clase base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pass</a:t>
            </a:r>
            <a:endParaRPr sz="1050">
              <a:solidFill>
                <a:srgbClr val="C586C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SubClase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subclase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pass</a:t>
            </a:r>
            <a:endParaRPr sz="8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50">
              <a:solidFill>
                <a:srgbClr val="6A9955"/>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uso de super()</a:t>
            </a:r>
            <a:endParaRPr/>
          </a:p>
        </p:txBody>
      </p:sp>
      <p:sp>
        <p:nvSpPr>
          <p:cNvPr id="129" name="Google Shape;129;p23"/>
          <p:cNvSpPr txBox="1"/>
          <p:nvPr>
            <p:ph idx="1" type="body"/>
          </p:nvPr>
        </p:nvSpPr>
        <p:spPr>
          <a:xfrm>
            <a:off x="150" y="707400"/>
            <a:ext cx="9144000" cy="103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Para asegurarte de que los atributos de la clase base se inicialicen correctamente en una subclase, utiliza </a:t>
            </a:r>
            <a:r>
              <a:rPr lang="es">
                <a:latin typeface="Source Code Pro"/>
                <a:ea typeface="Source Code Pro"/>
                <a:cs typeface="Source Code Pro"/>
                <a:sym typeface="Source Code Pro"/>
              </a:rPr>
              <a:t>super()</a:t>
            </a:r>
            <a:r>
              <a:rPr lang="es"/>
              <a:t> en el constructor de la subclase. Esto permite llamar al constructor de la clase base y heredar sus características:</a:t>
            </a:r>
            <a:endParaRPr/>
          </a:p>
        </p:txBody>
      </p:sp>
      <p:sp>
        <p:nvSpPr>
          <p:cNvPr id="130" name="Google Shape;130;p23"/>
          <p:cNvSpPr txBox="1"/>
          <p:nvPr/>
        </p:nvSpPr>
        <p:spPr>
          <a:xfrm>
            <a:off x="115250" y="1742100"/>
            <a:ext cx="8825700" cy="3401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50">
                <a:solidFill>
                  <a:srgbClr val="569CD6"/>
                </a:solidFill>
                <a:latin typeface="Source Code Pro"/>
                <a:ea typeface="Source Code Pro"/>
                <a:cs typeface="Source Code Pro"/>
                <a:sym typeface="Source Code Pro"/>
              </a:rPr>
              <a:t>class</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SuperClase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atributos y métodos de la clase base</a:t>
            </a:r>
            <a:endParaRPr b="1"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__init__</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_nombre</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endParaRPr sz="12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569CD6"/>
                </a:solidFill>
                <a:latin typeface="Source Code Pro"/>
                <a:ea typeface="Source Code Pro"/>
                <a:cs typeface="Source Code Pro"/>
                <a:sym typeface="Source Code Pro"/>
              </a:rPr>
              <a:t>class</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SubClase</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SuperClase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atributos y métodos de la subclase</a:t>
            </a:r>
            <a:endParaRPr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__init__</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super</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__init__</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atributos protegidos</a:t>
            </a:r>
            <a:endParaRPr/>
          </a:p>
        </p:txBody>
      </p:sp>
      <p:sp>
        <p:nvSpPr>
          <p:cNvPr id="136" name="Google Shape;136;p24"/>
          <p:cNvSpPr txBox="1"/>
          <p:nvPr>
            <p:ph idx="1" type="body"/>
          </p:nvPr>
        </p:nvSpPr>
        <p:spPr>
          <a:xfrm>
            <a:off x="150" y="707400"/>
            <a:ext cx="9144000" cy="111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s"/>
              <a:t>En Python, los atributos que comienzan con doble guion bajo (</a:t>
            </a:r>
            <a:r>
              <a:rPr lang="es">
                <a:latin typeface="Source Code Pro"/>
                <a:ea typeface="Source Code Pro"/>
                <a:cs typeface="Source Code Pro"/>
                <a:sym typeface="Source Code Pro"/>
              </a:rPr>
              <a:t>__</a:t>
            </a:r>
            <a:r>
              <a:rPr lang="es"/>
              <a:t>) se consideran privados y no son accesibles directamente desde las subclases. Si deseamos que los atributos de la clase base sean accesibles y modificables por las subclases, es recomendable usar atributos protegidos, que comienzan con un solo guion bajo (</a:t>
            </a:r>
            <a:r>
              <a:rPr lang="es">
                <a:latin typeface="Source Code Pro"/>
                <a:ea typeface="Source Code Pro"/>
                <a:cs typeface="Source Code Pro"/>
                <a:sym typeface="Source Code Pro"/>
              </a:rPr>
              <a:t>_</a:t>
            </a:r>
            <a:r>
              <a:rPr lang="es"/>
              <a:t>).</a:t>
            </a:r>
            <a:endParaRPr/>
          </a:p>
        </p:txBody>
      </p:sp>
      <p:sp>
        <p:nvSpPr>
          <p:cNvPr id="137" name="Google Shape;137;p24"/>
          <p:cNvSpPr txBox="1"/>
          <p:nvPr/>
        </p:nvSpPr>
        <p:spPr>
          <a:xfrm>
            <a:off x="115250" y="1825500"/>
            <a:ext cx="4499700" cy="3318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clase base </a:t>
            </a:r>
            <a:r>
              <a:rPr b="1" lang="es" sz="1050">
                <a:solidFill>
                  <a:srgbClr val="6A9955"/>
                </a:solidFill>
                <a:latin typeface="Source Code Pro"/>
                <a:ea typeface="Source Code Pro"/>
                <a:cs typeface="Source Code Pro"/>
                <a:sym typeface="Source Code Pro"/>
              </a:rPr>
              <a:t>PRIVADOS</a:t>
            </a:r>
            <a:endParaRPr b="1"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SubClase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subclase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modificarNombre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nuevoNombre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nuevoNombre</a:t>
            </a:r>
            <a:endParaRPr sz="900">
              <a:solidFill>
                <a:srgbClr val="6A9955"/>
              </a:solidFill>
              <a:latin typeface="Source Code Pro"/>
              <a:ea typeface="Source Code Pro"/>
              <a:cs typeface="Source Code Pro"/>
              <a:sym typeface="Source Code Pro"/>
            </a:endParaRPr>
          </a:p>
          <a:p>
            <a:pPr indent="0" lvl="0" marL="0" rtl="0" algn="r">
              <a:lnSpc>
                <a:spcPct val="135714"/>
              </a:lnSpc>
              <a:spcBef>
                <a:spcPts val="0"/>
              </a:spcBef>
              <a:spcAft>
                <a:spcPts val="0"/>
              </a:spcAft>
              <a:buNone/>
            </a:pPr>
            <a:r>
              <a:t/>
            </a:r>
            <a:endParaRPr sz="900">
              <a:solidFill>
                <a:srgbClr val="6A9955"/>
              </a:solidFill>
              <a:latin typeface="Source Code Pro"/>
              <a:ea typeface="Source Code Pro"/>
              <a:cs typeface="Source Code Pro"/>
              <a:sym typeface="Source Code Pro"/>
            </a:endParaRPr>
          </a:p>
          <a:p>
            <a:pPr indent="0" lvl="0" marL="0" rtl="0" algn="r">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 PODRÁ ACCEDER AL ATRIBUTO PRIVADO</a:t>
            </a:r>
            <a:endParaRPr sz="900">
              <a:solidFill>
                <a:schemeClr val="lt1"/>
              </a:solidFill>
              <a:latin typeface="Source Code Pro"/>
              <a:ea typeface="Source Code Pro"/>
              <a:cs typeface="Source Code Pro"/>
              <a:sym typeface="Source Code Pro"/>
            </a:endParaRPr>
          </a:p>
        </p:txBody>
      </p:sp>
      <p:sp>
        <p:nvSpPr>
          <p:cNvPr id="138" name="Google Shape;138;p24"/>
          <p:cNvSpPr txBox="1"/>
          <p:nvPr/>
        </p:nvSpPr>
        <p:spPr>
          <a:xfrm>
            <a:off x="4660075" y="1825375"/>
            <a:ext cx="4454700" cy="3318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clase base </a:t>
            </a:r>
            <a:r>
              <a:rPr b="1" lang="es" sz="1050">
                <a:solidFill>
                  <a:srgbClr val="6A9955"/>
                </a:solidFill>
                <a:latin typeface="Source Code Pro"/>
                <a:ea typeface="Source Code Pro"/>
                <a:cs typeface="Source Code Pro"/>
                <a:sym typeface="Source Code Pro"/>
              </a:rPr>
              <a:t>PROTEGIDOS</a:t>
            </a:r>
            <a:endParaRPr b="1"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SubClase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subclase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modificarNombre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nuevoNombre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nuevoNombre</a:t>
            </a:r>
            <a:endParaRPr sz="900">
              <a:solidFill>
                <a:srgbClr val="6A9955"/>
              </a:solidFill>
              <a:latin typeface="Source Code Pro"/>
              <a:ea typeface="Source Code Pro"/>
              <a:cs typeface="Source Code Pro"/>
              <a:sym typeface="Source Code Pro"/>
            </a:endParaRPr>
          </a:p>
        </p:txBody>
      </p:sp>
      <p:sp>
        <p:nvSpPr>
          <p:cNvPr id="139" name="Google Shape;139;p24"/>
          <p:cNvSpPr/>
          <p:nvPr/>
        </p:nvSpPr>
        <p:spPr>
          <a:xfrm>
            <a:off x="1100175" y="4398675"/>
            <a:ext cx="1062300" cy="875400"/>
          </a:xfrm>
          <a:prstGeom prst="mathMultiply">
            <a:avLst>
              <a:gd fmla="val 23520" name="adj1"/>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140" name="Google Shape;140;p24" title="Archivo:Yes Check Circle.svg - Wikipedia, la enciclopedia libre"/>
          <p:cNvPicPr preferRelativeResize="0"/>
          <p:nvPr/>
        </p:nvPicPr>
        <p:blipFill>
          <a:blip r:embed="rId3">
            <a:alphaModFix/>
          </a:blip>
          <a:stretch>
            <a:fillRect/>
          </a:stretch>
        </p:blipFill>
        <p:spPr>
          <a:xfrm>
            <a:off x="8033325" y="4381813"/>
            <a:ext cx="761574" cy="761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sobreescritura de métodos</a:t>
            </a:r>
            <a:endParaRPr/>
          </a:p>
        </p:txBody>
      </p:sp>
      <p:sp>
        <p:nvSpPr>
          <p:cNvPr id="146" name="Google Shape;146;p25"/>
          <p:cNvSpPr txBox="1"/>
          <p:nvPr/>
        </p:nvSpPr>
        <p:spPr>
          <a:xfrm>
            <a:off x="150" y="1742100"/>
            <a:ext cx="4614900" cy="3401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clase base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569CD6"/>
              </a:solidFill>
              <a:latin typeface="Source Code Pro"/>
              <a:ea typeface="Source Code Pro"/>
              <a:cs typeface="Source Code Pro"/>
              <a:sym typeface="Source Code Pro"/>
            </a:endParaRPr>
          </a:p>
        </p:txBody>
      </p:sp>
      <p:sp>
        <p:nvSpPr>
          <p:cNvPr id="147" name="Google Shape;147;p25"/>
          <p:cNvSpPr txBox="1"/>
          <p:nvPr>
            <p:ph idx="1" type="body"/>
          </p:nvPr>
        </p:nvSpPr>
        <p:spPr>
          <a:xfrm>
            <a:off x="150" y="707400"/>
            <a:ext cx="9144000" cy="1034700"/>
          </a:xfrm>
          <a:prstGeom prst="rect">
            <a:avLst/>
          </a:prstGeom>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lang="es"/>
              <a:t>La sobreescritura permite redefinir un método existente en la clase base con un comportamiento nuevo para la subclase. Se utiliza cuando una subclase necesita modificar el comportamiento de un método de la clase base.</a:t>
            </a:r>
            <a:endParaRPr/>
          </a:p>
          <a:p>
            <a:pPr indent="0" lvl="0" marL="0" rtl="0" algn="l">
              <a:lnSpc>
                <a:spcPct val="115000"/>
              </a:lnSpc>
              <a:spcBef>
                <a:spcPts val="0"/>
              </a:spcBef>
              <a:spcAft>
                <a:spcPts val="0"/>
              </a:spcAft>
              <a:buNone/>
            </a:pPr>
            <a:r>
              <a:rPr lang="es"/>
              <a:t>Por ejemplo, el método </a:t>
            </a:r>
            <a:r>
              <a:rPr lang="es">
                <a:latin typeface="Source Code Pro"/>
                <a:ea typeface="Source Code Pro"/>
                <a:cs typeface="Source Code Pro"/>
                <a:sym typeface="Source Code Pro"/>
              </a:rPr>
              <a:t>recibirAtaque()</a:t>
            </a:r>
            <a:r>
              <a:rPr lang="es"/>
              <a:t> se puede sobreescribir en la clase Guerrero para modificar la lógica de recibir daño.</a:t>
            </a:r>
            <a:endParaRPr/>
          </a:p>
        </p:txBody>
      </p:sp>
      <p:sp>
        <p:nvSpPr>
          <p:cNvPr id="148" name="Google Shape;148;p25"/>
          <p:cNvSpPr txBox="1"/>
          <p:nvPr/>
        </p:nvSpPr>
        <p:spPr>
          <a:xfrm>
            <a:off x="4660075" y="1741975"/>
            <a:ext cx="4483800" cy="3401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SubClase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SuperClase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y métodos de la subclase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resultado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 (subclase)"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resultado</a:t>
            </a:r>
            <a:endParaRPr sz="90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569CD6"/>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pic>
        <p:nvPicPr>
          <p:cNvPr id="154" name="Google Shape;154;p26"/>
          <p:cNvPicPr preferRelativeResize="0"/>
          <p:nvPr/>
        </p:nvPicPr>
        <p:blipFill rotWithShape="1">
          <a:blip r:embed="rId3">
            <a:alphaModFix/>
          </a:blip>
          <a:srcRect b="0" l="0" r="14464" t="0"/>
          <a:stretch/>
        </p:blipFill>
        <p:spPr>
          <a:xfrm>
            <a:off x="1873363" y="1013375"/>
            <a:ext cx="7270626" cy="4007826"/>
          </a:xfrm>
          <a:prstGeom prst="rect">
            <a:avLst/>
          </a:prstGeom>
          <a:noFill/>
          <a:ln>
            <a:noFill/>
          </a:ln>
        </p:spPr>
      </p:pic>
      <p:sp>
        <p:nvSpPr>
          <p:cNvPr id="155" name="Google Shape;155;p26"/>
          <p:cNvSpPr txBox="1"/>
          <p:nvPr/>
        </p:nvSpPr>
        <p:spPr>
          <a:xfrm>
            <a:off x="121675" y="679800"/>
            <a:ext cx="3733800" cy="20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Open Sans"/>
                <a:ea typeface="Open Sans"/>
                <a:cs typeface="Open Sans"/>
                <a:sym typeface="Open Sans"/>
              </a:rPr>
              <a:t>Implementemos el siguiente diagrama:</a:t>
            </a:r>
            <a:endParaRPr sz="18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Personaje</a:t>
            </a:r>
            <a:endParaRPr/>
          </a:p>
        </p:txBody>
      </p:sp>
      <p:sp>
        <p:nvSpPr>
          <p:cNvPr id="161" name="Google Shape;161;p27"/>
          <p:cNvSpPr txBox="1"/>
          <p:nvPr/>
        </p:nvSpPr>
        <p:spPr>
          <a:xfrm>
            <a:off x="150" y="589675"/>
            <a:ext cx="9144000" cy="455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850">
                <a:solidFill>
                  <a:srgbClr val="C586C0"/>
                </a:solidFill>
                <a:latin typeface="Source Code Pro"/>
                <a:ea typeface="Source Code Pro"/>
                <a:cs typeface="Source Code Pro"/>
                <a:sym typeface="Source Code Pro"/>
              </a:rPr>
              <a:t>from</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Arma</a:t>
            </a: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import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Arma</a:t>
            </a:r>
            <a:r>
              <a:rPr lang="es" sz="850">
                <a:solidFill>
                  <a:srgbClr val="CCCCCC"/>
                </a:solidFill>
                <a:latin typeface="Source Code Pro"/>
                <a:ea typeface="Source Code Pro"/>
                <a:cs typeface="Source Code Pro"/>
                <a:sym typeface="Source Code Pro"/>
              </a:rPr>
              <a:t>   </a:t>
            </a:r>
            <a:r>
              <a:rPr lang="es" sz="850">
                <a:solidFill>
                  <a:srgbClr val="6A9955"/>
                </a:solidFill>
                <a:latin typeface="Source Code Pro"/>
                <a:ea typeface="Source Code Pro"/>
                <a:cs typeface="Source Code Pro"/>
                <a:sym typeface="Source Code Pro"/>
              </a:rPr>
              <a:t># Importamos la clase Arma desde el archivo Arma.py</a:t>
            </a:r>
            <a:endParaRPr sz="8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586C0"/>
                </a:solidFill>
                <a:latin typeface="Source Code Pro"/>
                <a:ea typeface="Source Code Pro"/>
                <a:cs typeface="Source Code Pro"/>
                <a:sym typeface="Source Code Pro"/>
              </a:rPr>
              <a:t>from</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CajaSorpresa</a:t>
            </a: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import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CajaSorpresa</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Caracteristica</a:t>
            </a:r>
            <a:r>
              <a:rPr lang="es" sz="850">
                <a:solidFill>
                  <a:srgbClr val="CCCCCC"/>
                </a:solidFill>
                <a:latin typeface="Source Code Pro"/>
                <a:ea typeface="Source Code Pro"/>
                <a:cs typeface="Source Code Pro"/>
                <a:sym typeface="Source Code Pro"/>
              </a:rPr>
              <a:t>   </a:t>
            </a:r>
            <a:r>
              <a:rPr lang="es" sz="850">
                <a:solidFill>
                  <a:srgbClr val="6A9955"/>
                </a:solidFill>
                <a:latin typeface="Source Code Pro"/>
                <a:ea typeface="Source Code Pro"/>
                <a:cs typeface="Source Code Pro"/>
                <a:sym typeface="Source Code Pro"/>
              </a:rPr>
              <a:t># Importamos la clase CajaSorpresa desde el archivo CajaSorpresa.py</a:t>
            </a:r>
            <a:endParaRPr sz="8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569CD6"/>
                </a:solidFill>
                <a:latin typeface="Source Code Pro"/>
                <a:ea typeface="Source Code Pro"/>
                <a:cs typeface="Source Code Pro"/>
                <a:sym typeface="Source Code Pro"/>
              </a:rPr>
              <a:t>class</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6A9955"/>
                </a:solidFill>
                <a:latin typeface="Source Code Pro"/>
                <a:ea typeface="Source Code Pro"/>
                <a:cs typeface="Source Code Pro"/>
                <a:sym typeface="Source Code Pro"/>
              </a:rPr>
              <a:t># Atributos de clase</a:t>
            </a:r>
            <a:endParaRPr sz="8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MAX_VIDA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100</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MAX_ATAQUE</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50</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MAX_DEFENSA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45</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MIN_VIDA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0</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MIN_ATAQUE</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5</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MIN_DEFENSA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B5CEA8"/>
                </a:solidFill>
                <a:latin typeface="Source Code Pro"/>
                <a:ea typeface="Source Code Pro"/>
                <a:cs typeface="Source Code Pro"/>
                <a:sym typeface="Source Code Pro"/>
              </a:rPr>
              <a:t>0</a:t>
            </a:r>
            <a:endParaRPr sz="8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def</a:t>
            </a:r>
            <a:r>
              <a:rPr lang="es" sz="850">
                <a:solidFill>
                  <a:srgbClr val="CCCCCC"/>
                </a:solidFill>
                <a:latin typeface="Source Code Pro"/>
                <a:ea typeface="Source Code Pro"/>
                <a:cs typeface="Source Code Pro"/>
                <a:sym typeface="Source Code Pro"/>
              </a:rPr>
              <a:t> </a:t>
            </a:r>
            <a:r>
              <a:rPr lang="es" sz="850">
                <a:solidFill>
                  <a:srgbClr val="DCDCAA"/>
                </a:solidFill>
                <a:latin typeface="Source Code Pro"/>
                <a:ea typeface="Source Code Pro"/>
                <a:cs typeface="Source Code Pro"/>
                <a:sym typeface="Source Code Pro"/>
              </a:rPr>
              <a:t>__init__</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nombre</a:t>
            </a:r>
            <a:r>
              <a:rPr lang="es" sz="850">
                <a:solidFill>
                  <a:srgbClr val="CCCCCC"/>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str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ataque</a:t>
            </a:r>
            <a:r>
              <a:rPr lang="es" sz="850">
                <a:solidFill>
                  <a:srgbClr val="CCCCCC"/>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int</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defensa</a:t>
            </a:r>
            <a:r>
              <a:rPr lang="es" sz="850">
                <a:solidFill>
                  <a:srgbClr val="CCCCCC"/>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int</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E9178"/>
                </a:solidFill>
                <a:latin typeface="Source Code Pro"/>
                <a:ea typeface="Source Code Pro"/>
                <a:cs typeface="Source Code Pro"/>
                <a:sym typeface="Source Code Pro"/>
              </a:rPr>
              <a:t>""" Docstring . . . </a:t>
            </a:r>
            <a:r>
              <a:rPr lang="es" sz="850">
                <a:solidFill>
                  <a:srgbClr val="CE9178"/>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a:t>
            </a:r>
            <a:endParaRPr sz="8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if</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not</a:t>
            </a:r>
            <a:r>
              <a:rPr lang="es" sz="850">
                <a:solidFill>
                  <a:srgbClr val="CCCCCC"/>
                </a:solidFill>
                <a:latin typeface="Source Code Pro"/>
                <a:ea typeface="Source Code Pro"/>
                <a:cs typeface="Source Code Pro"/>
                <a:sym typeface="Source Code Pro"/>
              </a:rPr>
              <a:t> </a:t>
            </a:r>
            <a:r>
              <a:rPr lang="es" sz="850">
                <a:solidFill>
                  <a:srgbClr val="DCDCAA"/>
                </a:solidFill>
                <a:latin typeface="Source Code Pro"/>
                <a:ea typeface="Source Code Pro"/>
                <a:cs typeface="Source Code Pro"/>
                <a:sym typeface="Source Code Pro"/>
              </a:rPr>
              <a:t>isinstance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nombre</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str</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nombre</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CE9178"/>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nombre</a:t>
            </a:r>
            <a:r>
              <a:rPr lang="es" sz="850">
                <a:solidFill>
                  <a:srgbClr val="CCCCCC"/>
                </a:solidFill>
                <a:latin typeface="Source Code Pro"/>
                <a:ea typeface="Source Code Pro"/>
                <a:cs typeface="Source Code Pro"/>
                <a:sym typeface="Source Code Pro"/>
              </a:rPr>
              <a:t>.</a:t>
            </a:r>
            <a:r>
              <a:rPr lang="es" sz="850">
                <a:solidFill>
                  <a:srgbClr val="DCDCAA"/>
                </a:solidFill>
                <a:latin typeface="Source Code Pro"/>
                <a:ea typeface="Source Code Pro"/>
                <a:cs typeface="Source Code Pro"/>
                <a:sym typeface="Source Code Pro"/>
              </a:rPr>
              <a:t>isspace</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raise</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ValueError</a:t>
            </a:r>
            <a:r>
              <a:rPr lang="es" sz="850">
                <a:solidFill>
                  <a:srgbClr val="CCCCCC"/>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"El nombre debe ser un string válido."</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if</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not</a:t>
            </a:r>
            <a:r>
              <a:rPr lang="es" sz="850">
                <a:solidFill>
                  <a:srgbClr val="CCCCCC"/>
                </a:solidFill>
                <a:latin typeface="Source Code Pro"/>
                <a:ea typeface="Source Code Pro"/>
                <a:cs typeface="Source Code Pro"/>
                <a:sym typeface="Source Code Pro"/>
              </a:rPr>
              <a:t> </a:t>
            </a:r>
            <a:r>
              <a:rPr lang="es" sz="850">
                <a:solidFill>
                  <a:srgbClr val="DCDCAA"/>
                </a:solidFill>
                <a:latin typeface="Source Code Pro"/>
                <a:ea typeface="Source Code Pro"/>
                <a:cs typeface="Source Code Pro"/>
                <a:sym typeface="Source Code Pro"/>
              </a:rPr>
              <a:t>isinstance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ataque</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int</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ataque</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&lt;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MIN_ATAQUE</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ataque</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&gt;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MAX_ATAQUE</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raise</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ValueError</a:t>
            </a:r>
            <a:r>
              <a:rPr lang="es" sz="850">
                <a:solidFill>
                  <a:srgbClr val="CCCCCC"/>
                </a:solidFill>
                <a:latin typeface="Source Code Pro"/>
                <a:ea typeface="Source Code Pro"/>
                <a:cs typeface="Source Code Pro"/>
                <a:sym typeface="Source Code Pro"/>
              </a:rPr>
              <a:t>(</a:t>
            </a:r>
            <a:r>
              <a:rPr lang="es" sz="850">
                <a:solidFill>
                  <a:srgbClr val="569CD6"/>
                </a:solidFill>
                <a:latin typeface="Source Code Pro"/>
                <a:ea typeface="Source Code Pro"/>
                <a:cs typeface="Source Code Pro"/>
                <a:sym typeface="Source Code Pro"/>
              </a:rPr>
              <a:t>f</a:t>
            </a:r>
            <a:r>
              <a:rPr lang="es" sz="850">
                <a:solidFill>
                  <a:srgbClr val="CE9178"/>
                </a:solidFill>
                <a:latin typeface="Source Code Pro"/>
                <a:ea typeface="Source Code Pro"/>
                <a:cs typeface="Source Code Pro"/>
                <a:sym typeface="Source Code Pro"/>
              </a:rPr>
              <a:t>"El ataque debe ser un número entero entre </a:t>
            </a:r>
            <a:r>
              <a:rPr lang="es" sz="850">
                <a:solidFill>
                  <a:srgbClr val="569CD6"/>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MIN_ATAQUE</a:t>
            </a:r>
            <a:r>
              <a:rPr lang="es" sz="850">
                <a:solidFill>
                  <a:srgbClr val="569CD6"/>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 y </a:t>
            </a:r>
            <a:r>
              <a:rPr lang="es" sz="850">
                <a:solidFill>
                  <a:srgbClr val="569CD6"/>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MAX_ATAQUE</a:t>
            </a:r>
            <a:r>
              <a:rPr lang="es" sz="850">
                <a:solidFill>
                  <a:srgbClr val="569CD6"/>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if</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not</a:t>
            </a:r>
            <a:r>
              <a:rPr lang="es" sz="850">
                <a:solidFill>
                  <a:srgbClr val="CCCCCC"/>
                </a:solidFill>
                <a:latin typeface="Source Code Pro"/>
                <a:ea typeface="Source Code Pro"/>
                <a:cs typeface="Source Code Pro"/>
                <a:sym typeface="Source Code Pro"/>
              </a:rPr>
              <a:t> </a:t>
            </a:r>
            <a:r>
              <a:rPr lang="es" sz="850">
                <a:solidFill>
                  <a:srgbClr val="DCDCAA"/>
                </a:solidFill>
                <a:latin typeface="Source Code Pro"/>
                <a:ea typeface="Source Code Pro"/>
                <a:cs typeface="Source Code Pro"/>
                <a:sym typeface="Source Code Pro"/>
              </a:rPr>
              <a:t>isinstance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defensa</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int</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defensa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&lt;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MIN_DEFENSA</a:t>
            </a:r>
            <a:r>
              <a:rPr lang="es" sz="850">
                <a:solidFill>
                  <a:srgbClr val="CCCCCC"/>
                </a:solidFill>
                <a:latin typeface="Source Code Pro"/>
                <a:ea typeface="Source Code Pro"/>
                <a:cs typeface="Source Code Pro"/>
                <a:sym typeface="Source Code Pro"/>
              </a:rPr>
              <a:t> </a:t>
            </a:r>
            <a:r>
              <a:rPr lang="es" sz="850">
                <a:solidFill>
                  <a:srgbClr val="569CD6"/>
                </a:solidFill>
                <a:latin typeface="Source Code Pro"/>
                <a:ea typeface="Source Code Pro"/>
                <a:cs typeface="Source Code Pro"/>
                <a:sym typeface="Source Code Pro"/>
              </a:rPr>
              <a:t>or</a:t>
            </a: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defensa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&gt;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MAX_DEFENSA</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C586C0"/>
                </a:solidFill>
                <a:latin typeface="Source Code Pro"/>
                <a:ea typeface="Source Code Pro"/>
                <a:cs typeface="Source Code Pro"/>
                <a:sym typeface="Source Code Pro"/>
              </a:rPr>
              <a:t>raise</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ValueError</a:t>
            </a:r>
            <a:r>
              <a:rPr lang="es" sz="850">
                <a:solidFill>
                  <a:srgbClr val="CCCCCC"/>
                </a:solidFill>
                <a:latin typeface="Source Code Pro"/>
                <a:ea typeface="Source Code Pro"/>
                <a:cs typeface="Source Code Pro"/>
                <a:sym typeface="Source Code Pro"/>
              </a:rPr>
              <a:t>(</a:t>
            </a:r>
            <a:r>
              <a:rPr lang="es" sz="850">
                <a:solidFill>
                  <a:srgbClr val="569CD6"/>
                </a:solidFill>
                <a:latin typeface="Source Code Pro"/>
                <a:ea typeface="Source Code Pro"/>
                <a:cs typeface="Source Code Pro"/>
                <a:sym typeface="Source Code Pro"/>
              </a:rPr>
              <a:t>f</a:t>
            </a:r>
            <a:r>
              <a:rPr lang="es" sz="850">
                <a:solidFill>
                  <a:srgbClr val="CE9178"/>
                </a:solidFill>
                <a:latin typeface="Source Code Pro"/>
                <a:ea typeface="Source Code Pro"/>
                <a:cs typeface="Source Code Pro"/>
                <a:sym typeface="Source Code Pro"/>
              </a:rPr>
              <a:t>"La defensa debe ser un número entero entre </a:t>
            </a:r>
            <a:r>
              <a:rPr lang="es" sz="850">
                <a:solidFill>
                  <a:srgbClr val="569CD6"/>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MIN_DEFENSA</a:t>
            </a:r>
            <a:r>
              <a:rPr lang="es" sz="850">
                <a:solidFill>
                  <a:srgbClr val="569CD6"/>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 y </a:t>
            </a:r>
            <a:r>
              <a:rPr lang="es" sz="850">
                <a:solidFill>
                  <a:srgbClr val="569CD6"/>
                </a:solidFill>
                <a:latin typeface="Source Code Pro"/>
                <a:ea typeface="Source Code Pro"/>
                <a:cs typeface="Source Code Pro"/>
                <a:sym typeface="Source Code Pro"/>
              </a:rPr>
              <a:t>{</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MAX_DEFENSA</a:t>
            </a:r>
            <a:r>
              <a:rPr lang="es" sz="850">
                <a:solidFill>
                  <a:srgbClr val="569CD6"/>
                </a:solidFill>
                <a:latin typeface="Source Code Pro"/>
                <a:ea typeface="Source Code Pro"/>
                <a:cs typeface="Source Code Pro"/>
                <a:sym typeface="Source Code Pro"/>
              </a:rPr>
              <a:t>}</a:t>
            </a:r>
            <a:r>
              <a:rPr lang="es" sz="850">
                <a:solidFill>
                  <a:srgbClr val="CE9178"/>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a:t>
            </a:r>
            <a:endParaRPr sz="8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_nombre</a:t>
            </a:r>
            <a:r>
              <a:rPr lang="es" sz="850">
                <a:solidFill>
                  <a:srgbClr val="D4D4D4"/>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nombre</a:t>
            </a:r>
            <a:endParaRPr sz="8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_vida</a:t>
            </a:r>
            <a:r>
              <a:rPr lang="es" sz="850">
                <a:solidFill>
                  <a:srgbClr val="CCCCCC"/>
                </a:solidFill>
                <a:latin typeface="Source Code Pro"/>
                <a:ea typeface="Source Code Pro"/>
                <a:cs typeface="Source Code Pro"/>
                <a:sym typeface="Source Code Pro"/>
              </a:rPr>
              <a:t> </a:t>
            </a:r>
            <a:r>
              <a:rPr lang="es" sz="850">
                <a:solidFill>
                  <a:srgbClr val="D4D4D4"/>
                </a:solidFill>
                <a:latin typeface="Source Code Pro"/>
                <a:ea typeface="Source Code Pro"/>
                <a:cs typeface="Source Code Pro"/>
                <a:sym typeface="Source Code Pro"/>
              </a:rPr>
              <a:t>=</a:t>
            </a:r>
            <a:r>
              <a:rPr lang="es" sz="850">
                <a:solidFill>
                  <a:srgbClr val="CCCCCC"/>
                </a:solidFill>
                <a:latin typeface="Source Code Pro"/>
                <a:ea typeface="Source Code Pro"/>
                <a:cs typeface="Source Code Pro"/>
                <a:sym typeface="Source Code Pro"/>
              </a:rPr>
              <a:t> </a:t>
            </a:r>
            <a:r>
              <a:rPr lang="es" sz="850">
                <a:solidFill>
                  <a:srgbClr val="4EC9B0"/>
                </a:solidFill>
                <a:latin typeface="Source Code Pro"/>
                <a:ea typeface="Source Code Pro"/>
                <a:cs typeface="Source Code Pro"/>
                <a:sym typeface="Source Code Pro"/>
              </a:rPr>
              <a:t>Personaje</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MAX_VIDA</a:t>
            </a:r>
            <a:endParaRPr sz="8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_ataque</a:t>
            </a:r>
            <a:r>
              <a:rPr lang="es" sz="850">
                <a:solidFill>
                  <a:srgbClr val="D4D4D4"/>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ataque</a:t>
            </a:r>
            <a:endParaRPr sz="8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_defensa</a:t>
            </a:r>
            <a:r>
              <a:rPr lang="es" sz="850">
                <a:solidFill>
                  <a:srgbClr val="D4D4D4"/>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defensa</a:t>
            </a:r>
            <a:endParaRPr sz="8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50">
                <a:solidFill>
                  <a:srgbClr val="CCCCCC"/>
                </a:solidFill>
                <a:latin typeface="Source Code Pro"/>
                <a:ea typeface="Source Code Pro"/>
                <a:cs typeface="Source Code Pro"/>
                <a:sym typeface="Source Code Pro"/>
              </a:rPr>
              <a:t>        </a:t>
            </a:r>
            <a:r>
              <a:rPr lang="es" sz="850">
                <a:solidFill>
                  <a:srgbClr val="9CDCFE"/>
                </a:solidFill>
                <a:latin typeface="Source Code Pro"/>
                <a:ea typeface="Source Code Pro"/>
                <a:cs typeface="Source Code Pro"/>
                <a:sym typeface="Source Code Pro"/>
              </a:rPr>
              <a:t>self</a:t>
            </a:r>
            <a:r>
              <a:rPr lang="es" sz="850">
                <a:solidFill>
                  <a:srgbClr val="CCCCCC"/>
                </a:solidFill>
                <a:latin typeface="Source Code Pro"/>
                <a:ea typeface="Source Code Pro"/>
                <a:cs typeface="Source Code Pro"/>
                <a:sym typeface="Source Code Pro"/>
              </a:rPr>
              <a:t>.</a:t>
            </a:r>
            <a:r>
              <a:rPr lang="es" sz="850">
                <a:solidFill>
                  <a:srgbClr val="9CDCFE"/>
                </a:solidFill>
                <a:latin typeface="Source Code Pro"/>
                <a:ea typeface="Source Code Pro"/>
                <a:cs typeface="Source Code Pro"/>
                <a:sym typeface="Source Code Pro"/>
              </a:rPr>
              <a:t>_arma</a:t>
            </a:r>
            <a:r>
              <a:rPr lang="es" sz="850">
                <a:solidFill>
                  <a:srgbClr val="D4D4D4"/>
                </a:solidFill>
                <a:latin typeface="Source Code Pro"/>
                <a:ea typeface="Source Code Pro"/>
                <a:cs typeface="Source Code Pro"/>
                <a:sym typeface="Source Code Pro"/>
              </a:rPr>
              <a:t>=</a:t>
            </a:r>
            <a:r>
              <a:rPr lang="es" sz="850">
                <a:solidFill>
                  <a:srgbClr val="569CD6"/>
                </a:solidFill>
                <a:latin typeface="Source Code Pro"/>
                <a:ea typeface="Source Code Pro"/>
                <a:cs typeface="Source Code Pro"/>
                <a:sym typeface="Source Code Pro"/>
              </a:rPr>
              <a:t>None</a:t>
            </a:r>
            <a:endParaRPr sz="900">
              <a:solidFill>
                <a:srgbClr val="569CD6"/>
              </a:solidFill>
              <a:latin typeface="Source Code Pro"/>
              <a:ea typeface="Source Code Pro"/>
              <a:cs typeface="Source Code Pro"/>
              <a:sym typeface="Source Code Pro"/>
            </a:endParaRPr>
          </a:p>
        </p:txBody>
      </p:sp>
      <p:sp>
        <p:nvSpPr>
          <p:cNvPr id="162" name="Google Shape;162;p27"/>
          <p:cNvSpPr/>
          <p:nvPr/>
        </p:nvSpPr>
        <p:spPr>
          <a:xfrm>
            <a:off x="3218075" y="4442450"/>
            <a:ext cx="2401200" cy="354000"/>
          </a:xfrm>
          <a:prstGeom prst="roundRect">
            <a:avLst>
              <a:gd fmla="val 16667" name="adj"/>
            </a:avLst>
          </a:prstGeom>
          <a:solidFill>
            <a:srgbClr val="F9CB9C"/>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Atributos protegidos</a:t>
            </a:r>
            <a:endParaRPr>
              <a:latin typeface="Open Sans"/>
              <a:ea typeface="Open Sans"/>
              <a:cs typeface="Open Sans"/>
              <a:sym typeface="Open Sans"/>
            </a:endParaRPr>
          </a:p>
        </p:txBody>
      </p:sp>
      <p:sp>
        <p:nvSpPr>
          <p:cNvPr id="163" name="Google Shape;163;p27"/>
          <p:cNvSpPr/>
          <p:nvPr/>
        </p:nvSpPr>
        <p:spPr>
          <a:xfrm>
            <a:off x="2767375" y="4181750"/>
            <a:ext cx="199500" cy="875400"/>
          </a:xfrm>
          <a:prstGeom prst="rightBrace">
            <a:avLst>
              <a:gd fmla="val 50000" name="adj1"/>
              <a:gd fmla="val 5000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Guerrero(Personaje)</a:t>
            </a:r>
            <a:endParaRPr/>
          </a:p>
        </p:txBody>
      </p:sp>
      <p:sp>
        <p:nvSpPr>
          <p:cNvPr id="169" name="Google Shape;169;p28"/>
          <p:cNvSpPr txBox="1"/>
          <p:nvPr/>
        </p:nvSpPr>
        <p:spPr>
          <a:xfrm>
            <a:off x="150" y="707400"/>
            <a:ext cx="9144000" cy="443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100">
                <a:solidFill>
                  <a:srgbClr val="569CD6"/>
                </a:solidFill>
                <a:latin typeface="Source Code Pro"/>
                <a:ea typeface="Source Code Pro"/>
                <a:cs typeface="Source Code Pro"/>
                <a:sym typeface="Source Code Pro"/>
              </a:rPr>
              <a:t>class</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Guerrero</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Personaje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DANIO_GRITO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15</a:t>
            </a:r>
            <a:endParaRPr sz="11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__init__</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ataque</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defensa</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"""Inicializa los atributos de un guerrero."""</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super</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__init__</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ataque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defensa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__gritoActivo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False</a:t>
            </a:r>
            <a:endParaRPr sz="110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gritoGuerra</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"""Activa el grito de guerra del guerrero.</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E9178"/>
                </a:solidFill>
                <a:latin typeface="Source Code Pro"/>
                <a:ea typeface="Source Code Pro"/>
                <a:cs typeface="Source Code Pro"/>
                <a:sym typeface="Source Code Pro"/>
              </a:rPr>
              <a:t>        Consume 1 punto de vida, pero le permite incrementar el ataque 15 puntos en el próximo ataque."""</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_vida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&gt;</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1</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_vida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1</a:t>
            </a:r>
            <a:endParaRPr sz="11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__gritoActivo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True</a:t>
            </a:r>
            <a:endParaRPr sz="1100">
              <a:solidFill>
                <a:srgbClr val="569CD6"/>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a:t>
            </a:r>
            <a:r>
              <a:rPr lang="es"/>
              <a:t> - Guerrero(Personaje)</a:t>
            </a:r>
            <a:endParaRPr/>
          </a:p>
        </p:txBody>
      </p:sp>
      <p:sp>
        <p:nvSpPr>
          <p:cNvPr id="175" name="Google Shape;175;p29"/>
          <p:cNvSpPr txBox="1"/>
          <p:nvPr/>
        </p:nvSpPr>
        <p:spPr>
          <a:xfrm>
            <a:off x="-125" y="707400"/>
            <a:ext cx="9144000" cy="443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atacar</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Personaje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E9178"/>
                </a:solidFill>
                <a:latin typeface="Source Code Pro"/>
                <a:ea typeface="Source Code Pro"/>
                <a:cs typeface="Source Code Pro"/>
                <a:sym typeface="Source Code Pro"/>
              </a:rPr>
              <a:t>        Ataca al enemigo especificado.</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E9178"/>
                </a:solidFill>
                <a:latin typeface="Source Code Pro"/>
                <a:ea typeface="Source Code Pro"/>
                <a:cs typeface="Source Code Pro"/>
                <a:sym typeface="Source Code Pro"/>
              </a:rPr>
              <a:t>        Si no recibe un personaje lanza un ValueError.</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E9178"/>
                </a:solidFill>
                <a:latin typeface="Source Code Pro"/>
                <a:ea typeface="Source Code Pro"/>
                <a:cs typeface="Source Code Pro"/>
                <a:sym typeface="Source Code Pro"/>
              </a:rPr>
              <a:t>        """</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Personaje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enemigo no puede ser None."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estaVivo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__gritoActivo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_arma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None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recibirAtaque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_ataque</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_arma</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obtenerDanio</a:t>
            </a:r>
            <a:r>
              <a:rPr lang="es" sz="1100">
                <a:solidFill>
                  <a:srgbClr val="CCCCCC"/>
                </a:solidFill>
                <a:latin typeface="Source Code Pro"/>
                <a:ea typeface="Source Code Pro"/>
                <a:cs typeface="Source Code Pro"/>
                <a:sym typeface="Source Code Pro"/>
              </a:rPr>
              <a:t>()</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Guerrero</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DANIO_GRITO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else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recibirAtaque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_ataque</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Guerrero</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DANIO_GRITO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__gritoActivo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False</a:t>
            </a:r>
            <a:endParaRPr sz="110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else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_arma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None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recibirAtaque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_ataque</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_arma</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obtenerDanio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else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enemigo</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recibirAtaque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_ataque</a:t>
            </a:r>
            <a:r>
              <a:rPr lang="es" sz="1100">
                <a:solidFill>
                  <a:srgbClr val="CCCCCC"/>
                </a:solidFill>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a:t>
            </a:r>
            <a:r>
              <a:rPr lang="es"/>
              <a:t> - Guerrero(Personaje)</a:t>
            </a:r>
            <a:endParaRPr/>
          </a:p>
        </p:txBody>
      </p:sp>
      <p:sp>
        <p:nvSpPr>
          <p:cNvPr id="181" name="Google Shape;181;p30"/>
          <p:cNvSpPr txBox="1"/>
          <p:nvPr/>
        </p:nvSpPr>
        <p:spPr>
          <a:xfrm>
            <a:off x="-125" y="707400"/>
            <a:ext cx="9144000" cy="443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recibirAtaque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valorAtaque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"""Recibe un ataque del enemigo."""</a:t>
            </a:r>
            <a:endParaRPr sz="11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valorAtaque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estaVivo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_defensa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&lt;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valorAtaque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 Si la defensa del personaje es menor al ataque recibido,</a:t>
            </a:r>
            <a:endParaRPr sz="11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 reduce a la mitad el valor del daño recibido.</a:t>
            </a:r>
            <a:endParaRPr sz="11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_vida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valorAtaque</a:t>
            </a:r>
            <a:r>
              <a:rPr lang="es" sz="1100">
                <a:solidFill>
                  <a:srgbClr val="D4D4D4"/>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_defensa</a:t>
            </a:r>
            <a:r>
              <a:rPr lang="es" sz="1100">
                <a:solidFill>
                  <a:srgbClr val="CCCCCC"/>
                </a:solidFill>
                <a:latin typeface="Source Code Pro"/>
                <a:ea typeface="Source Code Pro"/>
                <a:cs typeface="Source Code Pro"/>
                <a:sym typeface="Source Code Pro"/>
              </a:rPr>
              <a:t>)</a:t>
            </a:r>
            <a:r>
              <a:rPr lang="es" sz="1100">
                <a:solidFill>
                  <a:srgbClr val="D4D4D4"/>
                </a:solidFill>
                <a:latin typeface="Source Code Pro"/>
                <a:ea typeface="Source Code Pro"/>
                <a:cs typeface="Source Code Pro"/>
                <a:sym typeface="Source Code Pro"/>
              </a:rPr>
              <a:t>/</a:t>
            </a:r>
            <a:r>
              <a:rPr lang="es" sz="1100">
                <a:solidFill>
                  <a:srgbClr val="B5CEA8"/>
                </a:solidFill>
                <a:latin typeface="Source Code Pro"/>
                <a:ea typeface="Source Code Pro"/>
                <a:cs typeface="Source Code Pro"/>
                <a:sym typeface="Source Code Pro"/>
              </a:rPr>
              <a:t>2</a:t>
            </a:r>
            <a:r>
              <a:rPr lang="es" sz="1100">
                <a:solidFill>
                  <a:srgbClr val="CCCCCC"/>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&lt;=</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0</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_vida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Personaje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MIN_VIDA</a:t>
            </a:r>
            <a:endParaRPr sz="11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else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_vida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valorAtaque</a:t>
            </a:r>
            <a:r>
              <a:rPr lang="es" sz="1100">
                <a:solidFill>
                  <a:srgbClr val="D4D4D4"/>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_defensa</a:t>
            </a:r>
            <a:r>
              <a:rPr lang="es" sz="1100">
                <a:solidFill>
                  <a:srgbClr val="CCCCCC"/>
                </a:solidFill>
                <a:latin typeface="Source Code Pro"/>
                <a:ea typeface="Source Code Pro"/>
                <a:cs typeface="Source Code Pro"/>
                <a:sym typeface="Source Code Pro"/>
              </a:rPr>
              <a:t>)</a:t>
            </a:r>
            <a:r>
              <a:rPr lang="es" sz="1100">
                <a:solidFill>
                  <a:srgbClr val="D4D4D4"/>
                </a:solidFill>
                <a:latin typeface="Source Code Pro"/>
                <a:ea typeface="Source Code Pro"/>
                <a:cs typeface="Source Code Pro"/>
                <a:sym typeface="Source Code Pro"/>
              </a:rPr>
              <a:t>/</a:t>
            </a:r>
            <a:r>
              <a:rPr lang="es" sz="1100">
                <a:solidFill>
                  <a:srgbClr val="B5CEA8"/>
                </a:solidFill>
                <a:latin typeface="Source Code Pro"/>
                <a:ea typeface="Source Code Pro"/>
                <a:cs typeface="Source Code Pro"/>
                <a:sym typeface="Source Code Pro"/>
              </a:rPr>
              <a:t>2</a:t>
            </a:r>
            <a:r>
              <a:rPr lang="es" sz="1100">
                <a:solidFill>
                  <a:srgbClr val="CCCCCC"/>
                </a:solidFill>
                <a:latin typeface="Source Code Pro"/>
                <a:ea typeface="Source Code Pro"/>
                <a:cs typeface="Source Code Pro"/>
                <a:sym typeface="Source Code Pro"/>
              </a:rPr>
              <a:t>)</a:t>
            </a:r>
            <a:endParaRPr sz="11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else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valor de ataque debe ser un número entero positivo."</a:t>
            </a:r>
            <a:r>
              <a:rPr lang="es" sz="1100">
                <a:solidFill>
                  <a:srgbClr val="CCCCCC"/>
                </a:solidFill>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Mago(Personaje)</a:t>
            </a:r>
            <a:endParaRPr/>
          </a:p>
        </p:txBody>
      </p:sp>
      <p:sp>
        <p:nvSpPr>
          <p:cNvPr id="187" name="Google Shape;187;p31"/>
          <p:cNvSpPr txBox="1"/>
          <p:nvPr/>
        </p:nvSpPr>
        <p:spPr>
          <a:xfrm>
            <a:off x="50" y="707400"/>
            <a:ext cx="9144000" cy="443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random</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MAX_MANA</a:t>
            </a:r>
            <a:r>
              <a:rPr lang="es" sz="1050">
                <a:solidFill>
                  <a:srgbClr val="D4D4D4"/>
                </a:solidFill>
                <a:latin typeface="Source Code Pro"/>
                <a:ea typeface="Source Code Pro"/>
                <a:cs typeface="Source Code Pro"/>
                <a:sym typeface="Source Code Pro"/>
              </a:rPr>
              <a:t>=</a:t>
            </a:r>
            <a:r>
              <a:rPr lang="es" sz="1050">
                <a:solidFill>
                  <a:srgbClr val="B5CEA8"/>
                </a:solidFill>
                <a:latin typeface="Source Code Pro"/>
                <a:ea typeface="Source Code Pro"/>
                <a:cs typeface="Source Code Pro"/>
                <a:sym typeface="Source Code Pro"/>
              </a:rPr>
              <a:t>100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PORCENTAJE_AUMENTO_ATAQUE</a:t>
            </a:r>
            <a:r>
              <a:rPr lang="es" sz="1050">
                <a:solidFill>
                  <a:srgbClr val="D4D4D4"/>
                </a:solidFill>
                <a:latin typeface="Source Code Pro"/>
                <a:ea typeface="Source Code Pro"/>
                <a:cs typeface="Source Code Pro"/>
                <a:sym typeface="Source Code Pro"/>
              </a:rPr>
              <a:t>=</a:t>
            </a:r>
            <a:r>
              <a:rPr lang="es" sz="1050">
                <a:solidFill>
                  <a:srgbClr val="B5CEA8"/>
                </a:solidFill>
                <a:latin typeface="Source Code Pro"/>
                <a:ea typeface="Source Code Pro"/>
                <a:cs typeface="Source Code Pro"/>
                <a:sym typeface="Source Code Pro"/>
              </a:rPr>
              <a:t>0.3</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"""Inicializa los atributos de un mago."""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super</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__mana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MAX_MANA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obtenerMana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el mana del mago."""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__mana</a:t>
            </a:r>
            <a:endParaRPr sz="1050">
              <a:solidFill>
                <a:srgbClr val="9CDCFE"/>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Repaso</a:t>
            </a:r>
            <a:endParaRPr/>
          </a:p>
        </p:txBody>
      </p:sp>
      <p:sp>
        <p:nvSpPr>
          <p:cNvPr id="73" name="Google Shape;73;p14"/>
          <p:cNvSpPr txBox="1"/>
          <p:nvPr>
            <p:ph idx="1" type="body"/>
          </p:nvPr>
        </p:nvSpPr>
        <p:spPr>
          <a:xfrm>
            <a:off x="311700" y="1266325"/>
            <a:ext cx="8520600" cy="36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programación orientada a objetos</a:t>
            </a:r>
            <a:r>
              <a:rPr b="1" lang="es"/>
              <a:t> </a:t>
            </a:r>
            <a:r>
              <a:rPr lang="es"/>
              <a:t>propone identificar durante el </a:t>
            </a:r>
            <a:r>
              <a:rPr lang="es" u="sng"/>
              <a:t>desarrollo de requerimientos</a:t>
            </a:r>
            <a:r>
              <a:rPr lang="es"/>
              <a:t> los </a:t>
            </a:r>
            <a:r>
              <a:rPr b="1" lang="es"/>
              <a:t>objetos</a:t>
            </a:r>
            <a:r>
              <a:rPr lang="es"/>
              <a:t> del problema, caracterizarlos a través de sus principales </a:t>
            </a:r>
            <a:r>
              <a:rPr b="1" lang="es"/>
              <a:t>atributos </a:t>
            </a:r>
            <a:r>
              <a:rPr lang="es"/>
              <a:t>y agruparlos en </a:t>
            </a:r>
            <a:r>
              <a:rPr b="1" lang="es"/>
              <a:t>clases</a:t>
            </a:r>
            <a:r>
              <a:rPr lang="es"/>
              <a:t>. </a:t>
            </a:r>
            <a:endParaRPr/>
          </a:p>
          <a:p>
            <a:pPr indent="0" lvl="0" marL="0" rtl="0" algn="l">
              <a:spcBef>
                <a:spcPts val="1200"/>
              </a:spcBef>
              <a:spcAft>
                <a:spcPts val="0"/>
              </a:spcAft>
              <a:buNone/>
            </a:pPr>
            <a:r>
              <a:rPr lang="es"/>
              <a:t>En la </a:t>
            </a:r>
            <a:r>
              <a:rPr lang="es" u="sng"/>
              <a:t>etapa de diseño</a:t>
            </a:r>
            <a:r>
              <a:rPr lang="es"/>
              <a:t> del sistema se completa la especificación de las clases modelando el </a:t>
            </a:r>
            <a:r>
              <a:rPr b="1" lang="es"/>
              <a:t>comportamiento </a:t>
            </a:r>
            <a:r>
              <a:rPr lang="es"/>
              <a:t>de los objetos.</a:t>
            </a:r>
            <a:endParaRPr/>
          </a:p>
          <a:p>
            <a:pPr indent="0" lvl="0" marL="0" rtl="0" algn="l">
              <a:spcBef>
                <a:spcPts val="1200"/>
              </a:spcBef>
              <a:spcAft>
                <a:spcPts val="0"/>
              </a:spcAft>
              <a:buNone/>
            </a:pPr>
            <a:r>
              <a:rPr lang="es"/>
              <a:t>El resultado de un </a:t>
            </a:r>
            <a:r>
              <a:rPr b="1" lang="es"/>
              <a:t>diseño orientado a objetos</a:t>
            </a:r>
            <a:r>
              <a:rPr lang="es"/>
              <a:t> incluye un </a:t>
            </a:r>
            <a:r>
              <a:rPr b="1" lang="es"/>
              <a:t>diagrama de clases</a:t>
            </a:r>
            <a:r>
              <a:rPr lang="es"/>
              <a:t> escrito en un </a:t>
            </a:r>
            <a:r>
              <a:rPr b="1" lang="es"/>
              <a:t>lenguaje de modelado</a:t>
            </a:r>
            <a:r>
              <a:rPr lang="es"/>
              <a:t>. </a:t>
            </a:r>
            <a:endParaRPr/>
          </a:p>
          <a:p>
            <a:pPr indent="0" lvl="0" marL="0" rtl="0" algn="l">
              <a:spcBef>
                <a:spcPts val="1200"/>
              </a:spcBef>
              <a:spcAft>
                <a:spcPts val="1200"/>
              </a:spcAft>
              <a:buNone/>
            </a:pPr>
            <a:r>
              <a:rPr lang="es"/>
              <a:t>El diagrama especifica la </a:t>
            </a:r>
            <a:r>
              <a:rPr b="1" lang="es"/>
              <a:t>colección </a:t>
            </a:r>
            <a:r>
              <a:rPr lang="es"/>
              <a:t>de clases y sus </a:t>
            </a:r>
            <a:r>
              <a:rPr b="1" lang="es"/>
              <a:t>relaciones</a:t>
            </a:r>
            <a:r>
              <a:rPr lang="e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en python - Mago(Personaje)</a:t>
            </a:r>
            <a:endParaRPr/>
          </a:p>
        </p:txBody>
      </p:sp>
      <p:sp>
        <p:nvSpPr>
          <p:cNvPr id="193" name="Google Shape;193;p32"/>
          <p:cNvSpPr txBox="1"/>
          <p:nvPr/>
        </p:nvSpPr>
        <p:spPr>
          <a:xfrm>
            <a:off x="50" y="707400"/>
            <a:ext cx="9144000" cy="4436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lanzarHechizo</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enemigo</a:t>
            </a:r>
            <a:r>
              <a:rPr lang="es" sz="900">
                <a:solidFill>
                  <a:srgbClr val="CCCCCC"/>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"""Lanza un hechizo al enemigo especificado. Consume 10 puntos de mana.</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E9178"/>
                </a:solidFill>
                <a:latin typeface="Source Code Pro"/>
                <a:ea typeface="Source Code Pro"/>
                <a:cs typeface="Source Code Pro"/>
                <a:sym typeface="Source Code Pro"/>
              </a:rPr>
              <a:t>        Si no recibe un personaje lanza un ValueError.</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E9178"/>
                </a:solidFill>
                <a:latin typeface="Source Code Pro"/>
                <a:ea typeface="Source Code Pro"/>
                <a:cs typeface="Source Code Pro"/>
                <a:sym typeface="Source Code Pro"/>
              </a:rPr>
              <a:t>        """</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if</a:t>
            </a: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not</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isinstance</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enemigo</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raise</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ValueError</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enemigo no puede ser None."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if</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estaVivo</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if</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__mana</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&gt;=</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enemigo</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recibirAtaque</a:t>
            </a:r>
            <a:r>
              <a:rPr lang="es" sz="900">
                <a:solidFill>
                  <a:srgbClr val="CCCCCC"/>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_ataque</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Mago</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PORCENTAJE_AUMENTO_ATAQUE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__mana</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else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raise</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ValueError</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no tiene suficiente mana para lanzar un hechizo."</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recibirAtaque</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valorAtaque</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int</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"""Recibe un ataque del enemigo.</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E9178"/>
                </a:solidFill>
                <a:latin typeface="Source Code Pro"/>
                <a:ea typeface="Source Code Pro"/>
                <a:cs typeface="Source Code Pro"/>
                <a:sym typeface="Source Code Pro"/>
              </a:rPr>
              <a:t>        Aleatoriamente el mago puede repeler el ataque y no recibir daño.</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E9178"/>
                </a:solidFill>
                <a:latin typeface="Source Code Pro"/>
                <a:ea typeface="Source Code Pro"/>
                <a:cs typeface="Source Code Pro"/>
                <a:sym typeface="Source Code Pro"/>
              </a:rPr>
              <a:t>        Si no puede repelerlo recibe el daño normalmente.</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E9178"/>
                </a:solidFill>
                <a:latin typeface="Source Code Pro"/>
                <a:ea typeface="Source Code Pro"/>
                <a:cs typeface="Source Code Pro"/>
                <a:sym typeface="Source Code Pro"/>
              </a:rPr>
              <a:t>        """</a:t>
            </a:r>
            <a:endParaRPr sz="9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6A9955"/>
                </a:solidFill>
                <a:latin typeface="Source Code Pro"/>
                <a:ea typeface="Source Code Pro"/>
                <a:cs typeface="Source Code Pro"/>
                <a:sym typeface="Source Code Pro"/>
              </a:rPr>
              <a:t># si el numero aleatorio es par, recibe el ataque</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if</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random</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randint</a:t>
            </a:r>
            <a:r>
              <a:rPr lang="es" sz="900">
                <a:solidFill>
                  <a:srgbClr val="CCCCCC"/>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1</a:t>
            </a:r>
            <a:r>
              <a:rPr lang="es" sz="900">
                <a:solidFill>
                  <a:srgbClr val="CCCCCC"/>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super</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recibirAtaque</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valorAtaque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else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self</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_nombre</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ha repelido el ataque."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del código anterior</a:t>
            </a:r>
            <a:endParaRPr/>
          </a:p>
        </p:txBody>
      </p:sp>
      <p:sp>
        <p:nvSpPr>
          <p:cNvPr id="199" name="Google Shape;199;p33"/>
          <p:cNvSpPr txBox="1"/>
          <p:nvPr>
            <p:ph idx="1" type="body"/>
          </p:nvPr>
        </p:nvSpPr>
        <p:spPr>
          <a:xfrm>
            <a:off x="63750" y="707400"/>
            <a:ext cx="8999400" cy="4285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000"/>
              </a:spcBef>
              <a:spcAft>
                <a:spcPts val="0"/>
              </a:spcAft>
              <a:buSzPct val="100000"/>
              <a:buChar char="●"/>
            </a:pPr>
            <a:r>
              <a:rPr lang="es"/>
              <a:t>Clase Base </a:t>
            </a:r>
            <a:r>
              <a:rPr lang="es">
                <a:latin typeface="Source Code Pro"/>
                <a:ea typeface="Source Code Pro"/>
                <a:cs typeface="Source Code Pro"/>
                <a:sym typeface="Source Code Pro"/>
              </a:rPr>
              <a:t>Personaje</a:t>
            </a:r>
            <a:r>
              <a:rPr lang="es"/>
              <a:t>:</a:t>
            </a:r>
            <a:endParaRPr/>
          </a:p>
          <a:p>
            <a:pPr indent="-310832" lvl="1" marL="914400" rtl="0" algn="l">
              <a:lnSpc>
                <a:spcPct val="150000"/>
              </a:lnSpc>
              <a:spcBef>
                <a:spcPts val="1000"/>
              </a:spcBef>
              <a:spcAft>
                <a:spcPts val="0"/>
              </a:spcAft>
              <a:buSzPct val="100000"/>
              <a:buChar char="○"/>
            </a:pPr>
            <a:r>
              <a:rPr lang="es"/>
              <a:t>Define el comportamiento común de todos los personajes, como atacar, recibir daño, etc.</a:t>
            </a:r>
            <a:endParaRPr/>
          </a:p>
          <a:p>
            <a:pPr indent="-310832" lvl="1" marL="914400" rtl="0" algn="l">
              <a:lnSpc>
                <a:spcPct val="150000"/>
              </a:lnSpc>
              <a:spcBef>
                <a:spcPts val="0"/>
              </a:spcBef>
              <a:spcAft>
                <a:spcPts val="0"/>
              </a:spcAft>
              <a:buSzPct val="100000"/>
              <a:buChar char="○"/>
            </a:pPr>
            <a:r>
              <a:rPr lang="es"/>
              <a:t>El constructor (</a:t>
            </a:r>
            <a:r>
              <a:rPr lang="es">
                <a:latin typeface="Source Code Pro"/>
                <a:ea typeface="Source Code Pro"/>
                <a:cs typeface="Source Code Pro"/>
                <a:sym typeface="Source Code Pro"/>
              </a:rPr>
              <a:t>__init__</a:t>
            </a:r>
            <a:r>
              <a:rPr lang="es"/>
              <a:t>) inicializa los atributos nombre, vida, ataque, y defensa.</a:t>
            </a:r>
            <a:endParaRPr/>
          </a:p>
          <a:p>
            <a:pPr indent="-334327" lvl="0" marL="457200" rtl="0" algn="l">
              <a:spcBef>
                <a:spcPts val="1000"/>
              </a:spcBef>
              <a:spcAft>
                <a:spcPts val="0"/>
              </a:spcAft>
              <a:buSzPct val="100000"/>
              <a:buChar char="●"/>
            </a:pPr>
            <a:r>
              <a:rPr lang="es"/>
              <a:t>Clase Derivada </a:t>
            </a:r>
            <a:r>
              <a:rPr lang="es">
                <a:latin typeface="Source Code Pro"/>
                <a:ea typeface="Source Code Pro"/>
                <a:cs typeface="Source Code Pro"/>
                <a:sym typeface="Source Code Pro"/>
              </a:rPr>
              <a:t>Guerrero</a:t>
            </a:r>
            <a:r>
              <a:rPr lang="es"/>
              <a:t>:</a:t>
            </a:r>
            <a:endParaRPr/>
          </a:p>
          <a:p>
            <a:pPr indent="-310832" lvl="1" marL="914400" rtl="0" algn="l">
              <a:lnSpc>
                <a:spcPct val="150000"/>
              </a:lnSpc>
              <a:spcBef>
                <a:spcPts val="1000"/>
              </a:spcBef>
              <a:spcAft>
                <a:spcPts val="0"/>
              </a:spcAft>
              <a:buSzPct val="100000"/>
              <a:buChar char="○"/>
            </a:pPr>
            <a:r>
              <a:rPr lang="es"/>
              <a:t>Usa el constructor de la clase base mediante </a:t>
            </a:r>
            <a:r>
              <a:rPr lang="es">
                <a:latin typeface="Source Code Pro"/>
                <a:ea typeface="Source Code Pro"/>
                <a:cs typeface="Source Code Pro"/>
                <a:sym typeface="Source Code Pro"/>
              </a:rPr>
              <a:t>super().__init__()</a:t>
            </a:r>
            <a:r>
              <a:rPr lang="es"/>
              <a:t> para evitar duplicar código, y extiende Personaje agregando un atributo que almacena el estado del grito de guerra (activo/inactivo).</a:t>
            </a:r>
            <a:endParaRPr/>
          </a:p>
          <a:p>
            <a:pPr indent="-310832" lvl="1" marL="914400" rtl="0" algn="l">
              <a:lnSpc>
                <a:spcPct val="150000"/>
              </a:lnSpc>
              <a:spcBef>
                <a:spcPts val="0"/>
              </a:spcBef>
              <a:spcAft>
                <a:spcPts val="0"/>
              </a:spcAft>
              <a:buSzPct val="100000"/>
              <a:buChar char="○"/>
            </a:pPr>
            <a:r>
              <a:rPr lang="es"/>
              <a:t>Sobreescribe el comportamiento del método </a:t>
            </a:r>
            <a:r>
              <a:rPr lang="es">
                <a:latin typeface="Source Code Pro"/>
                <a:ea typeface="Source Code Pro"/>
                <a:cs typeface="Source Code Pro"/>
                <a:sym typeface="Source Code Pro"/>
              </a:rPr>
              <a:t>recibirAtaque()</a:t>
            </a:r>
            <a:r>
              <a:rPr lang="es"/>
              <a:t>, que reduce el daño a la mitad, y el método </a:t>
            </a:r>
            <a:r>
              <a:rPr lang="es">
                <a:latin typeface="Source Code Pro"/>
                <a:ea typeface="Source Code Pro"/>
                <a:cs typeface="Source Code Pro"/>
                <a:sym typeface="Source Code Pro"/>
              </a:rPr>
              <a:t>atacar() </a:t>
            </a:r>
            <a:r>
              <a:rPr lang="es"/>
              <a:t>que adapta el ataque si el grito de guerra está activo.</a:t>
            </a:r>
            <a:endParaRPr/>
          </a:p>
          <a:p>
            <a:pPr indent="-334327" lvl="0" marL="457200" rtl="0" algn="l">
              <a:spcBef>
                <a:spcPts val="1000"/>
              </a:spcBef>
              <a:spcAft>
                <a:spcPts val="0"/>
              </a:spcAft>
              <a:buSzPct val="100000"/>
              <a:buChar char="●"/>
            </a:pPr>
            <a:r>
              <a:rPr lang="es"/>
              <a:t>Clase Derivada </a:t>
            </a:r>
            <a:r>
              <a:rPr lang="es">
                <a:latin typeface="Source Code Pro"/>
                <a:ea typeface="Source Code Pro"/>
                <a:cs typeface="Source Code Pro"/>
                <a:sym typeface="Source Code Pro"/>
              </a:rPr>
              <a:t>Mago</a:t>
            </a:r>
            <a:r>
              <a:rPr lang="es"/>
              <a:t>:</a:t>
            </a:r>
            <a:endParaRPr/>
          </a:p>
          <a:p>
            <a:pPr indent="-310832" lvl="1" marL="914400" rtl="0" algn="l">
              <a:lnSpc>
                <a:spcPct val="150000"/>
              </a:lnSpc>
              <a:spcBef>
                <a:spcPts val="1000"/>
              </a:spcBef>
              <a:spcAft>
                <a:spcPts val="0"/>
              </a:spcAft>
              <a:buSzPct val="100000"/>
              <a:buChar char="○"/>
            </a:pPr>
            <a:r>
              <a:rPr lang="es"/>
              <a:t>Usa el constructor de la clase base mediante </a:t>
            </a:r>
            <a:r>
              <a:rPr lang="es">
                <a:latin typeface="Source Code Pro"/>
                <a:ea typeface="Source Code Pro"/>
                <a:cs typeface="Source Code Pro"/>
                <a:sym typeface="Source Code Pro"/>
              </a:rPr>
              <a:t>super().__init__()</a:t>
            </a:r>
            <a:r>
              <a:rPr lang="es"/>
              <a:t> para evitar duplicar código, y e</a:t>
            </a:r>
            <a:r>
              <a:rPr lang="es"/>
              <a:t>xtiende Personaje añadiendo un atributo extra ‘</a:t>
            </a:r>
            <a:r>
              <a:rPr lang="es">
                <a:latin typeface="Source Code Pro"/>
                <a:ea typeface="Source Code Pro"/>
                <a:cs typeface="Source Code Pro"/>
                <a:sym typeface="Source Code Pro"/>
              </a:rPr>
              <a:t>mana</a:t>
            </a:r>
            <a:r>
              <a:rPr lang="es"/>
              <a:t>’.</a:t>
            </a:r>
            <a:endParaRPr/>
          </a:p>
          <a:p>
            <a:pPr indent="-310832" lvl="1" marL="914400" rtl="0" algn="l">
              <a:lnSpc>
                <a:spcPct val="150000"/>
              </a:lnSpc>
              <a:spcBef>
                <a:spcPts val="0"/>
              </a:spcBef>
              <a:spcAft>
                <a:spcPts val="0"/>
              </a:spcAft>
              <a:buSzPct val="100000"/>
              <a:buChar char="○"/>
            </a:pPr>
            <a:r>
              <a:rPr lang="es"/>
              <a:t>Sobrescribe el comportamiento de </a:t>
            </a:r>
            <a:r>
              <a:rPr lang="es">
                <a:latin typeface="Source Code Pro"/>
                <a:ea typeface="Source Code Pro"/>
                <a:cs typeface="Source Code Pro"/>
                <a:sym typeface="Source Code Pro"/>
              </a:rPr>
              <a:t>recibirAtaque()</a:t>
            </a:r>
            <a:r>
              <a:rPr lang="es"/>
              <a:t> permitiendo repelerlo.</a:t>
            </a:r>
            <a:endParaRPr/>
          </a:p>
          <a:p>
            <a:pPr indent="-310832" lvl="1" marL="914400" rtl="0" algn="l">
              <a:lnSpc>
                <a:spcPct val="150000"/>
              </a:lnSpc>
              <a:spcBef>
                <a:spcPts val="0"/>
              </a:spcBef>
              <a:spcAft>
                <a:spcPts val="0"/>
              </a:spcAft>
              <a:buSzPct val="100000"/>
              <a:buChar char="○"/>
            </a:pPr>
            <a:r>
              <a:rPr lang="es"/>
              <a:t>Añade comportamiento al personaje mediante el método </a:t>
            </a:r>
            <a:r>
              <a:rPr lang="es">
                <a:latin typeface="Source Code Pro"/>
                <a:ea typeface="Source Code Pro"/>
                <a:cs typeface="Source Code Pro"/>
                <a:sym typeface="Source Code Pro"/>
              </a:rPr>
              <a:t>lanzarHechizo()</a:t>
            </a:r>
            <a:r>
              <a:rPr lang="e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Conceptos del código anterior</a:t>
            </a:r>
            <a:endParaRPr/>
          </a:p>
        </p:txBody>
      </p:sp>
      <p:sp>
        <p:nvSpPr>
          <p:cNvPr id="205" name="Google Shape;205;p34"/>
          <p:cNvSpPr txBox="1"/>
          <p:nvPr>
            <p:ph idx="1" type="body"/>
          </p:nvPr>
        </p:nvSpPr>
        <p:spPr>
          <a:xfrm>
            <a:off x="179625" y="707400"/>
            <a:ext cx="8883600" cy="42855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s"/>
              <a:t>Uso de </a:t>
            </a:r>
            <a:r>
              <a:rPr lang="es">
                <a:latin typeface="Source Code Pro"/>
                <a:ea typeface="Source Code Pro"/>
                <a:cs typeface="Source Code Pro"/>
                <a:sym typeface="Source Code Pro"/>
              </a:rPr>
              <a:t>super()</a:t>
            </a:r>
            <a:r>
              <a:rPr lang="es"/>
              <a:t>: Permite invocar el constructor o métodos de la clase base desde una subclase, evitando la duplicación de código.</a:t>
            </a:r>
            <a:endParaRPr/>
          </a:p>
          <a:p>
            <a:pPr indent="-342900" lvl="0" marL="457200" rtl="0" algn="l">
              <a:spcBef>
                <a:spcPts val="1000"/>
              </a:spcBef>
              <a:spcAft>
                <a:spcPts val="0"/>
              </a:spcAft>
              <a:buSzPts val="1800"/>
              <a:buChar char="●"/>
            </a:pPr>
            <a:r>
              <a:rPr lang="es"/>
              <a:t>Sobrescritura de Métodos: Las subclases pueden sobrescribir métodos de la clase base para ajustar comportamientos.</a:t>
            </a:r>
            <a:endParaRPr/>
          </a:p>
          <a:p>
            <a:pPr indent="-342900" lvl="0" marL="457200" rtl="0" algn="l">
              <a:spcBef>
                <a:spcPts val="1000"/>
              </a:spcBef>
              <a:spcAft>
                <a:spcPts val="0"/>
              </a:spcAft>
              <a:buSzPts val="1800"/>
              <a:buChar char="●"/>
            </a:pPr>
            <a:r>
              <a:rPr lang="es"/>
              <a:t>Extensión de Atributos: Se pueden agregar atributos únicos a las subclases (como </a:t>
            </a:r>
            <a:r>
              <a:rPr lang="es">
                <a:latin typeface="Source Code Pro"/>
                <a:ea typeface="Source Code Pro"/>
                <a:cs typeface="Source Code Pro"/>
                <a:sym typeface="Source Code Pro"/>
              </a:rPr>
              <a:t>“mana” </a:t>
            </a:r>
            <a:r>
              <a:rPr lang="es"/>
              <a:t>en </a:t>
            </a:r>
            <a:r>
              <a:rPr lang="es">
                <a:latin typeface="Source Code Pro"/>
                <a:ea typeface="Source Code Pro"/>
                <a:cs typeface="Source Code Pro"/>
                <a:sym typeface="Source Code Pro"/>
              </a:rPr>
              <a:t>Mago</a:t>
            </a:r>
            <a:r>
              <a:rPr lang="es"/>
              <a:t>, o </a:t>
            </a:r>
            <a:r>
              <a:rPr lang="es">
                <a:latin typeface="Source Code Pro"/>
                <a:ea typeface="Source Code Pro"/>
                <a:cs typeface="Source Code Pro"/>
                <a:sym typeface="Source Code Pro"/>
              </a:rPr>
              <a:t>“grito_activo” </a:t>
            </a:r>
            <a:r>
              <a:rPr lang="es"/>
              <a:t>en </a:t>
            </a:r>
            <a:r>
              <a:rPr lang="es">
                <a:latin typeface="Source Code Pro"/>
                <a:ea typeface="Source Code Pro"/>
                <a:cs typeface="Source Code Pro"/>
                <a:sym typeface="Source Code Pro"/>
              </a:rPr>
              <a:t>guerrero</a:t>
            </a:r>
            <a:r>
              <a:rPr lang="es"/>
              <a:t>).</a:t>
            </a:r>
            <a:endParaRPr/>
          </a:p>
          <a:p>
            <a:pPr indent="-342900" lvl="0" marL="457200" rtl="0" algn="l">
              <a:spcBef>
                <a:spcPts val="1000"/>
              </a:spcBef>
              <a:spcAft>
                <a:spcPts val="1000"/>
              </a:spcAft>
              <a:buSzPts val="1800"/>
              <a:buChar char="●"/>
            </a:pPr>
            <a:r>
              <a:rPr lang="es"/>
              <a:t>Polimorfismo: las clases Mago y Guerrero se comportan distinto cuando reciben el mensaje </a:t>
            </a:r>
            <a:r>
              <a:rPr lang="es">
                <a:latin typeface="Source Code Pro"/>
                <a:ea typeface="Source Code Pro"/>
                <a:cs typeface="Source Code Pro"/>
                <a:sym typeface="Source Code Pro"/>
              </a:rPr>
              <a:t>recibirAtaque()</a:t>
            </a:r>
            <a:r>
              <a:rPr lang="es"/>
              <a:t>. Esto es posible porque ambas clases (Guerrero y Mago) heredan de la misma clase base (Personaje), pero cada una puede sobrescribir o modificar el comportamiento de los métodos que heredan, manteniendo la interfaz común.</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a:t>
            </a:r>
            <a:endParaRPr/>
          </a:p>
        </p:txBody>
      </p:sp>
      <p:sp>
        <p:nvSpPr>
          <p:cNvPr id="211" name="Google Shape;211;p35"/>
          <p:cNvSpPr txBox="1"/>
          <p:nvPr>
            <p:ph idx="1" type="body"/>
          </p:nvPr>
        </p:nvSpPr>
        <p:spPr>
          <a:xfrm>
            <a:off x="179625" y="3975750"/>
            <a:ext cx="8883600" cy="9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 objeto de clase especializada puede recibir mensajes considerando los métodos que brindan su propia clase y la clase base. </a:t>
            </a:r>
            <a:endParaRPr/>
          </a:p>
        </p:txBody>
      </p:sp>
      <p:sp>
        <p:nvSpPr>
          <p:cNvPr id="212" name="Google Shape;212;p35"/>
          <p:cNvSpPr txBox="1"/>
          <p:nvPr/>
        </p:nvSpPr>
        <p:spPr>
          <a:xfrm>
            <a:off x="179625" y="707400"/>
            <a:ext cx="8832300" cy="3068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Mago</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Tester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staticmethod</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test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aldeano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"Pedro"</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5</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5</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aldeano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tiene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aldeano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obtenerVida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de vida"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"Merlin"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15</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5</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tiene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obtenerVida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de vida y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obtenerMana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de mana"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mago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atacar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aldeano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p:txBody>
      </p:sp>
      <p:sp>
        <p:nvSpPr>
          <p:cNvPr id="213" name="Google Shape;213;p35"/>
          <p:cNvSpPr/>
          <p:nvPr/>
        </p:nvSpPr>
        <p:spPr>
          <a:xfrm>
            <a:off x="1551850" y="2958650"/>
            <a:ext cx="1757400" cy="199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4" name="Google Shape;214;p35"/>
          <p:cNvSpPr/>
          <p:nvPr/>
        </p:nvSpPr>
        <p:spPr>
          <a:xfrm>
            <a:off x="3861825" y="2958650"/>
            <a:ext cx="1638300" cy="199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5" name="Google Shape;215;p35"/>
          <p:cNvSpPr/>
          <p:nvPr/>
        </p:nvSpPr>
        <p:spPr>
          <a:xfrm>
            <a:off x="807350" y="3186200"/>
            <a:ext cx="1757400" cy="199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6" name="Google Shape;216;p35"/>
          <p:cNvSpPr/>
          <p:nvPr/>
        </p:nvSpPr>
        <p:spPr>
          <a:xfrm>
            <a:off x="5625675" y="993125"/>
            <a:ext cx="2401200" cy="465600"/>
          </a:xfrm>
          <a:prstGeom prst="roundRect">
            <a:avLst>
              <a:gd fmla="val 16667" name="adj"/>
            </a:avLst>
          </a:prstGeom>
          <a:solidFill>
            <a:srgbClr val="F9CB9C"/>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Métodos de la clase base</a:t>
            </a:r>
            <a:endParaRPr>
              <a:latin typeface="Open Sans"/>
              <a:ea typeface="Open Sans"/>
              <a:cs typeface="Open Sans"/>
              <a:sym typeface="Open Sans"/>
            </a:endParaRPr>
          </a:p>
        </p:txBody>
      </p:sp>
      <p:cxnSp>
        <p:nvCxnSpPr>
          <p:cNvPr id="217" name="Google Shape;217;p35"/>
          <p:cNvCxnSpPr>
            <a:stCxn id="216" idx="2"/>
            <a:endCxn id="213" idx="0"/>
          </p:cNvCxnSpPr>
          <p:nvPr/>
        </p:nvCxnSpPr>
        <p:spPr>
          <a:xfrm flipH="1">
            <a:off x="2430675" y="1458725"/>
            <a:ext cx="4395600" cy="1500000"/>
          </a:xfrm>
          <a:prstGeom prst="straightConnector1">
            <a:avLst/>
          </a:prstGeom>
          <a:noFill/>
          <a:ln cap="flat" cmpd="sng" w="9525">
            <a:solidFill>
              <a:schemeClr val="accent1"/>
            </a:solidFill>
            <a:prstDash val="solid"/>
            <a:round/>
            <a:headEnd len="med" w="med" type="none"/>
            <a:tailEnd len="med" w="med" type="stealth"/>
          </a:ln>
        </p:spPr>
      </p:cxnSp>
      <p:cxnSp>
        <p:nvCxnSpPr>
          <p:cNvPr id="218" name="Google Shape;218;p35"/>
          <p:cNvCxnSpPr>
            <a:stCxn id="216" idx="2"/>
            <a:endCxn id="214" idx="0"/>
          </p:cNvCxnSpPr>
          <p:nvPr/>
        </p:nvCxnSpPr>
        <p:spPr>
          <a:xfrm flipH="1">
            <a:off x="4680975" y="1458725"/>
            <a:ext cx="2145300" cy="1500000"/>
          </a:xfrm>
          <a:prstGeom prst="straightConnector1">
            <a:avLst/>
          </a:prstGeom>
          <a:noFill/>
          <a:ln cap="flat" cmpd="sng" w="9525">
            <a:solidFill>
              <a:schemeClr val="accent1"/>
            </a:solidFill>
            <a:prstDash val="solid"/>
            <a:round/>
            <a:headEnd len="med" w="med" type="none"/>
            <a:tailEnd len="med" w="med" type="triangle"/>
          </a:ln>
        </p:spPr>
      </p:cxnSp>
      <p:cxnSp>
        <p:nvCxnSpPr>
          <p:cNvPr id="219" name="Google Shape;219;p35"/>
          <p:cNvCxnSpPr>
            <a:stCxn id="216" idx="2"/>
            <a:endCxn id="215" idx="3"/>
          </p:cNvCxnSpPr>
          <p:nvPr/>
        </p:nvCxnSpPr>
        <p:spPr>
          <a:xfrm flipH="1">
            <a:off x="2564775" y="1458725"/>
            <a:ext cx="4261500" cy="18273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a:t>
            </a:r>
            <a:endParaRPr/>
          </a:p>
        </p:txBody>
      </p:sp>
      <p:sp>
        <p:nvSpPr>
          <p:cNvPr id="225" name="Google Shape;225;p36"/>
          <p:cNvSpPr txBox="1"/>
          <p:nvPr>
            <p:ph idx="1" type="body"/>
          </p:nvPr>
        </p:nvSpPr>
        <p:spPr>
          <a:xfrm>
            <a:off x="179625" y="3358250"/>
            <a:ext cx="8883600" cy="15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estado interno de un objeto de clase Guerrero tiene todos los atributos de Personaje más los específicos de su clase. </a:t>
            </a:r>
            <a:endParaRPr/>
          </a:p>
          <a:p>
            <a:pPr indent="0" lvl="0" marL="0" rtl="0" algn="l">
              <a:spcBef>
                <a:spcPts val="1200"/>
              </a:spcBef>
              <a:spcAft>
                <a:spcPts val="1200"/>
              </a:spcAft>
              <a:buNone/>
            </a:pPr>
            <a:r>
              <a:rPr lang="es"/>
              <a:t>Ídem para el estado interno de la clase Mago que especializa a Personaje.</a:t>
            </a:r>
            <a:endParaRPr/>
          </a:p>
        </p:txBody>
      </p:sp>
      <p:pic>
        <p:nvPicPr>
          <p:cNvPr id="226" name="Google Shape;226;p36"/>
          <p:cNvPicPr preferRelativeResize="0"/>
          <p:nvPr/>
        </p:nvPicPr>
        <p:blipFill>
          <a:blip r:embed="rId3">
            <a:alphaModFix/>
          </a:blip>
          <a:stretch>
            <a:fillRect/>
          </a:stretch>
        </p:blipFill>
        <p:spPr>
          <a:xfrm>
            <a:off x="4572000" y="1247700"/>
            <a:ext cx="4429676" cy="1570225"/>
          </a:xfrm>
          <a:prstGeom prst="rect">
            <a:avLst/>
          </a:prstGeom>
          <a:noFill/>
          <a:ln>
            <a:noFill/>
          </a:ln>
        </p:spPr>
      </p:pic>
      <p:pic>
        <p:nvPicPr>
          <p:cNvPr id="227" name="Google Shape;227;p36"/>
          <p:cNvPicPr preferRelativeResize="0"/>
          <p:nvPr/>
        </p:nvPicPr>
        <p:blipFill>
          <a:blip r:embed="rId4">
            <a:alphaModFix/>
          </a:blip>
          <a:stretch>
            <a:fillRect/>
          </a:stretch>
        </p:blipFill>
        <p:spPr>
          <a:xfrm>
            <a:off x="215125" y="1247725"/>
            <a:ext cx="3917329" cy="157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233" name="Google Shape;233;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7"/>
          <p:cNvPicPr preferRelativeResize="0"/>
          <p:nvPr/>
        </p:nvPicPr>
        <p:blipFill>
          <a:blip r:embed="rId3">
            <a:alphaModFix/>
          </a:blip>
          <a:stretch>
            <a:fillRect/>
          </a:stretch>
        </p:blipFill>
        <p:spPr>
          <a:xfrm>
            <a:off x="14613" y="826850"/>
            <a:ext cx="9114776" cy="431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Repaso</a:t>
            </a:r>
            <a:endParaRPr/>
          </a:p>
        </p:txBody>
      </p:sp>
      <p:sp>
        <p:nvSpPr>
          <p:cNvPr id="79" name="Google Shape;79;p15"/>
          <p:cNvSpPr txBox="1"/>
          <p:nvPr>
            <p:ph idx="1" type="body"/>
          </p:nvPr>
        </p:nvSpPr>
        <p:spPr>
          <a:xfrm>
            <a:off x="311700" y="1266325"/>
            <a:ext cx="8520600" cy="36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Durante la </a:t>
            </a:r>
            <a:r>
              <a:rPr lang="es" u="sng"/>
              <a:t>implementación</a:t>
            </a:r>
            <a:r>
              <a:rPr lang="es"/>
              <a:t> del sistema se escribe el </a:t>
            </a:r>
            <a:r>
              <a:rPr b="1" lang="es"/>
              <a:t>código </a:t>
            </a:r>
            <a:r>
              <a:rPr lang="es"/>
              <a:t>de cada clase en un lenguaje de programación, manteniendo las relaciones especificadas en el diagrama de clases. </a:t>
            </a:r>
            <a:endParaRPr/>
          </a:p>
          <a:p>
            <a:pPr indent="0" lvl="0" marL="0" rtl="0" algn="l">
              <a:spcBef>
                <a:spcPts val="1200"/>
              </a:spcBef>
              <a:spcAft>
                <a:spcPts val="0"/>
              </a:spcAft>
              <a:buNone/>
            </a:pPr>
            <a:r>
              <a:rPr lang="es"/>
              <a:t>En </a:t>
            </a:r>
            <a:r>
              <a:rPr lang="es" u="sng"/>
              <a:t>ejecución </a:t>
            </a:r>
            <a:r>
              <a:rPr lang="es"/>
              <a:t>cada uno de los </a:t>
            </a:r>
            <a:r>
              <a:rPr b="1" lang="es"/>
              <a:t>objetos del problema</a:t>
            </a:r>
            <a:r>
              <a:rPr lang="es"/>
              <a:t> quedará asociado a un </a:t>
            </a:r>
            <a:r>
              <a:rPr b="1" lang="es"/>
              <a:t>objeto de software</a:t>
            </a:r>
            <a:r>
              <a:rPr lang="es"/>
              <a:t>. Cada objeto de software tiene un </a:t>
            </a:r>
            <a:r>
              <a:rPr b="1" lang="es"/>
              <a:t>estado interno</a:t>
            </a:r>
            <a:r>
              <a:rPr lang="es"/>
              <a:t> y cuando recibe un mensaje actúa de acuerdo al </a:t>
            </a:r>
            <a:r>
              <a:rPr b="1" lang="es"/>
              <a:t>comportamiento</a:t>
            </a:r>
            <a:r>
              <a:rPr lang="es"/>
              <a:t> definido por su </a:t>
            </a:r>
            <a:r>
              <a:rPr b="1" lang="es"/>
              <a:t>clase</a:t>
            </a:r>
            <a:r>
              <a:rPr lang="es"/>
              <a:t>. </a:t>
            </a:r>
            <a:endParaRPr/>
          </a:p>
          <a:p>
            <a:pPr indent="0" lvl="0" marL="0" rtl="0" algn="l">
              <a:spcBef>
                <a:spcPts val="1200"/>
              </a:spcBef>
              <a:spcAft>
                <a:spcPts val="1200"/>
              </a:spcAft>
              <a:buNone/>
            </a:pPr>
            <a:r>
              <a:rPr lang="es"/>
              <a:t>Una clase puede pensarse como un </a:t>
            </a:r>
            <a:r>
              <a:rPr b="1" lang="es"/>
              <a:t>tipo de dato</a:t>
            </a:r>
            <a:r>
              <a:rPr lang="es"/>
              <a:t> a partir del cual se declaran variables y se crean objetos.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a:t>
            </a:r>
            <a:endParaRPr/>
          </a:p>
        </p:txBody>
      </p:sp>
      <p:sp>
        <p:nvSpPr>
          <p:cNvPr id="85" name="Google Shape;85;p16"/>
          <p:cNvSpPr txBox="1"/>
          <p:nvPr>
            <p:ph idx="1" type="body"/>
          </p:nvPr>
        </p:nvSpPr>
        <p:spPr>
          <a:xfrm>
            <a:off x="311700" y="1266325"/>
            <a:ext cx="8520600" cy="35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proceso de clasificación realizado en un diseño orientado a objetos se organiza en niveles.</a:t>
            </a:r>
            <a:endParaRPr/>
          </a:p>
          <a:p>
            <a:pPr indent="0" lvl="0" marL="0" rtl="0" algn="l">
              <a:spcBef>
                <a:spcPts val="1200"/>
              </a:spcBef>
              <a:spcAft>
                <a:spcPts val="0"/>
              </a:spcAft>
              <a:buNone/>
            </a:pPr>
            <a:r>
              <a:rPr lang="es"/>
              <a:t>En el primer nivel los objetos se agrupan en </a:t>
            </a:r>
            <a:r>
              <a:rPr b="1" lang="es"/>
              <a:t>clases </a:t>
            </a:r>
            <a:r>
              <a:rPr lang="es"/>
              <a:t>de acuerdo a sus atributos y comportamientos.</a:t>
            </a:r>
            <a:endParaRPr/>
          </a:p>
          <a:p>
            <a:pPr indent="0" lvl="0" marL="0" rtl="0" algn="l">
              <a:spcBef>
                <a:spcPts val="1200"/>
              </a:spcBef>
              <a:spcAft>
                <a:spcPts val="0"/>
              </a:spcAft>
              <a:buNone/>
            </a:pPr>
            <a:r>
              <a:rPr lang="es"/>
              <a:t>En el segundo nivel del proceso de clasificación las clases se estructuran a través de un mecanismo de </a:t>
            </a:r>
            <a:r>
              <a:rPr b="1" lang="es"/>
              <a:t>especialización-generalización</a:t>
            </a:r>
            <a:r>
              <a:rPr lang="es"/>
              <a:t> llamado </a:t>
            </a:r>
            <a:r>
              <a:rPr b="1" lang="es">
                <a:solidFill>
                  <a:schemeClr val="accent5"/>
                </a:solidFill>
              </a:rPr>
              <a:t>herencia</a:t>
            </a:r>
            <a:r>
              <a:rPr lang="es"/>
              <a:t>. </a:t>
            </a:r>
            <a:endParaRPr/>
          </a:p>
          <a:p>
            <a:pPr indent="0" lvl="0" marL="0" rtl="0" algn="l">
              <a:spcBef>
                <a:spcPts val="1200"/>
              </a:spcBef>
              <a:spcAft>
                <a:spcPts val="1200"/>
              </a:spcAft>
              <a:buNone/>
            </a:pPr>
            <a:r>
              <a:rPr lang="es"/>
              <a:t>La herencia favorece la </a:t>
            </a:r>
            <a:r>
              <a:rPr b="1" lang="es"/>
              <a:t>reusabilidad </a:t>
            </a:r>
            <a:r>
              <a:rPr lang="es"/>
              <a:t>y la </a:t>
            </a:r>
            <a:r>
              <a:rPr b="1" lang="es"/>
              <a:t>extensibilidad </a:t>
            </a:r>
            <a:r>
              <a:rPr lang="es"/>
              <a:t>del software.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Herencia - Conceptos clave</a:t>
            </a:r>
            <a:endParaRPr/>
          </a:p>
        </p:txBody>
      </p:sp>
      <p:sp>
        <p:nvSpPr>
          <p:cNvPr id="91" name="Google Shape;91;p17"/>
          <p:cNvSpPr txBox="1"/>
          <p:nvPr>
            <p:ph idx="1" type="body"/>
          </p:nvPr>
        </p:nvSpPr>
        <p:spPr>
          <a:xfrm>
            <a:off x="311700" y="1266325"/>
            <a:ext cx="8520600" cy="35400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b="1" lang="es"/>
              <a:t>Clase Base o Padre</a:t>
            </a:r>
            <a:r>
              <a:rPr lang="es"/>
              <a:t>: Es la clase de la que otras clases heredan. Contiene atributos y métodos comunes que pueden ser compartidos.</a:t>
            </a:r>
            <a:endParaRPr/>
          </a:p>
          <a:p>
            <a:pPr indent="-342900" lvl="0" marL="457200" rtl="0" algn="l">
              <a:spcBef>
                <a:spcPts val="1200"/>
              </a:spcBef>
              <a:spcAft>
                <a:spcPts val="0"/>
              </a:spcAft>
              <a:buSzPts val="1800"/>
              <a:buChar char="●"/>
            </a:pPr>
            <a:r>
              <a:rPr b="1" lang="es"/>
              <a:t>Clase Derivada o Hija</a:t>
            </a:r>
            <a:r>
              <a:rPr lang="es"/>
              <a:t>: Es la clase que hereda de la clase base. Puede usar los atributos y métodos de la clase base y además añadir o modificar comportamientos.</a:t>
            </a:r>
            <a:endParaRPr/>
          </a:p>
          <a:p>
            <a:pPr indent="-342900" lvl="0" marL="457200" rtl="0" algn="l">
              <a:spcBef>
                <a:spcPts val="1000"/>
              </a:spcBef>
              <a:spcAft>
                <a:spcPts val="0"/>
              </a:spcAft>
              <a:buSzPts val="1800"/>
              <a:buChar char="●"/>
            </a:pPr>
            <a:r>
              <a:rPr b="1" lang="es"/>
              <a:t>Reutilización de Código</a:t>
            </a:r>
            <a:r>
              <a:rPr lang="es"/>
              <a:t>: Las subclases pueden reutilizar las definiciones de la clase base y extenderlas o sobrescribirlas.</a:t>
            </a:r>
            <a:endParaRPr/>
          </a:p>
          <a:p>
            <a:pPr indent="-342900" lvl="0" marL="457200" rtl="0" algn="l">
              <a:spcBef>
                <a:spcPts val="1000"/>
              </a:spcBef>
              <a:spcAft>
                <a:spcPts val="1200"/>
              </a:spcAft>
              <a:buSzPts val="1800"/>
              <a:buChar char="●"/>
            </a:pPr>
            <a:r>
              <a:rPr b="1" lang="es"/>
              <a:t>Polimorfismo</a:t>
            </a:r>
            <a:r>
              <a:rPr lang="es"/>
              <a:t>: Una clase hija puede implementar métodos de la clase base con su propia versión (sobreescritura).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97" name="Google Shape;97;p18"/>
          <p:cNvSpPr txBox="1"/>
          <p:nvPr>
            <p:ph idx="1" type="body"/>
          </p:nvPr>
        </p:nvSpPr>
        <p:spPr>
          <a:xfrm>
            <a:off x="121675" y="707400"/>
            <a:ext cx="8948100" cy="438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En este juego de rol, existen Personajes que tienen atributos como nombre, vida, ataque y defensa, pueden equiparse con un arma y </a:t>
            </a:r>
            <a:r>
              <a:rPr lang="es"/>
              <a:t>también</a:t>
            </a:r>
            <a:r>
              <a:rPr lang="es"/>
              <a:t> pueden abrir cajas sorpresa que aleatoriamente modifican sus atributos y atacarse entre sí. </a:t>
            </a:r>
            <a:endParaRPr/>
          </a:p>
          <a:p>
            <a:pPr indent="0" lvl="0" marL="0" rtl="0" algn="l">
              <a:spcBef>
                <a:spcPts val="1200"/>
              </a:spcBef>
              <a:spcAft>
                <a:spcPts val="0"/>
              </a:spcAft>
              <a:buNone/>
            </a:pPr>
            <a:r>
              <a:rPr lang="es"/>
              <a:t>Existen dos tipos específicos de personajes:</a:t>
            </a:r>
            <a:endParaRPr/>
          </a:p>
          <a:p>
            <a:pPr indent="-317182" lvl="0" marL="457200" rtl="0" algn="l">
              <a:spcBef>
                <a:spcPts val="1200"/>
              </a:spcBef>
              <a:spcAft>
                <a:spcPts val="0"/>
              </a:spcAft>
              <a:buSzPct val="100000"/>
              <a:buChar char="●"/>
            </a:pPr>
            <a:r>
              <a:rPr lang="es"/>
              <a:t>Guerrero: Es un tipo de personaje que cuando es atacado reduce el daño recibido a la mitad gracias a su entrenamiento, además de una habilidad especial llamada grito de guerra, que le otorga un aumento temporal de ataque (+15p. válidos para un ataque) y le consume 1 punto de vida.</a:t>
            </a:r>
            <a:endParaRPr/>
          </a:p>
          <a:p>
            <a:pPr indent="-317182" lvl="0" marL="457200" rtl="0" algn="l">
              <a:spcBef>
                <a:spcPts val="1000"/>
              </a:spcBef>
              <a:spcAft>
                <a:spcPts val="0"/>
              </a:spcAft>
              <a:buSzPct val="100000"/>
              <a:buChar char="●"/>
            </a:pPr>
            <a:r>
              <a:rPr lang="es"/>
              <a:t>Mago: Es un tipo de personaje que tiene un atributo adicional llamado mana, que le permite lanzar hechizos para atacar a sus enemigos con un 30% más de su valor de ataque, consumiendo 10 puntos de su mana. Además cuando un mago recibe un ataque puede </a:t>
            </a:r>
            <a:r>
              <a:rPr lang="es"/>
              <a:t>aleatoriamente</a:t>
            </a:r>
            <a:r>
              <a:rPr lang="es"/>
              <a:t> repelerlo consumiendo 5 puntos de mana.</a:t>
            </a:r>
            <a:endParaRPr/>
          </a:p>
          <a:p>
            <a:pPr indent="0" lvl="0" marL="0" rtl="0" algn="l">
              <a:spcBef>
                <a:spcPts val="1200"/>
              </a:spcBef>
              <a:spcAft>
                <a:spcPts val="0"/>
              </a:spcAft>
              <a:buNone/>
            </a:pPr>
            <a:r>
              <a:rPr lang="es"/>
              <a:t>Ambos personajes pueden realizar las acciones generales de los personajes, como atacar y abrir cajas sorpresa, pero también tienen habilidades propias como grito de guerra (Guerrero) y lanzar hechizo (Mago).</a:t>
            </a:r>
            <a:endParaRPr/>
          </a:p>
          <a:p>
            <a:pPr indent="0" lvl="0" marL="0" rtl="0" algn="l">
              <a:spcBef>
                <a:spcPts val="1200"/>
              </a:spcBef>
              <a:spcAft>
                <a:spcPts val="1200"/>
              </a:spcAft>
              <a:buNone/>
            </a:pPr>
            <a:r>
              <a:rPr lang="es"/>
              <a:t>Un Personaje puede equiparse con un Arma, la cual define el daño adicional que puede infligir en un ataque. Las cajas sorpresa ofrecen un valor aleatorio para mejorar o empeorar los atributos de los personajes (vida, ataque, defensa).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03" name="Google Shape;103;p19"/>
          <p:cNvSpPr txBox="1"/>
          <p:nvPr>
            <p:ph idx="1" type="body"/>
          </p:nvPr>
        </p:nvSpPr>
        <p:spPr>
          <a:xfrm>
            <a:off x="166750" y="1266325"/>
            <a:ext cx="2722200" cy="3649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None/>
            </a:pPr>
            <a:r>
              <a:rPr lang="es"/>
              <a:t>Por lo que detalla el enunciado sabemos que los personajes tienen atributos y comportamientos comunes, entonces podemos agruparlos en la clase personaje, y luego en las subclases definir los atributos y comportamientos </a:t>
            </a:r>
            <a:r>
              <a:rPr lang="es"/>
              <a:t>específicos</a:t>
            </a:r>
            <a:endParaRPr/>
          </a:p>
        </p:txBody>
      </p:sp>
      <p:pic>
        <p:nvPicPr>
          <p:cNvPr id="104" name="Google Shape;104;p19"/>
          <p:cNvPicPr preferRelativeResize="0"/>
          <p:nvPr/>
        </p:nvPicPr>
        <p:blipFill>
          <a:blip r:embed="rId3">
            <a:alphaModFix/>
          </a:blip>
          <a:stretch>
            <a:fillRect/>
          </a:stretch>
        </p:blipFill>
        <p:spPr>
          <a:xfrm>
            <a:off x="2889000" y="993625"/>
            <a:ext cx="6134100" cy="38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pic>
        <p:nvPicPr>
          <p:cNvPr id="110" name="Google Shape;110;p20"/>
          <p:cNvPicPr preferRelativeResize="0"/>
          <p:nvPr/>
        </p:nvPicPr>
        <p:blipFill rotWithShape="1">
          <a:blip r:embed="rId3">
            <a:alphaModFix/>
          </a:blip>
          <a:srcRect b="0" l="0" r="14675" t="0"/>
          <a:stretch/>
        </p:blipFill>
        <p:spPr>
          <a:xfrm>
            <a:off x="844000" y="840500"/>
            <a:ext cx="7456000" cy="4131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16" name="Google Shape;116;p21"/>
          <p:cNvSpPr txBox="1"/>
          <p:nvPr>
            <p:ph idx="1" type="body"/>
          </p:nvPr>
        </p:nvSpPr>
        <p:spPr>
          <a:xfrm>
            <a:off x="179625" y="963050"/>
            <a:ext cx="8883600" cy="39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Tanto l</a:t>
            </a:r>
            <a:r>
              <a:rPr lang="es"/>
              <a:t>a clase Guerrero como la clase Mago se vinculan con la clase Personaje a través de un relación de herencia.</a:t>
            </a:r>
            <a:endParaRPr/>
          </a:p>
          <a:p>
            <a:pPr indent="0" lvl="0" marL="0" rtl="0" algn="l">
              <a:spcBef>
                <a:spcPts val="1200"/>
              </a:spcBef>
              <a:spcAft>
                <a:spcPts val="0"/>
              </a:spcAft>
              <a:buNone/>
            </a:pPr>
            <a:r>
              <a:rPr lang="es"/>
              <a:t>La clase Guerrero (al igual que la clase Mago) especializa a la clase Personaje. </a:t>
            </a:r>
            <a:endParaRPr/>
          </a:p>
          <a:p>
            <a:pPr indent="0" lvl="0" marL="0" rtl="0" algn="l">
              <a:spcBef>
                <a:spcPts val="1200"/>
              </a:spcBef>
              <a:spcAft>
                <a:spcPts val="0"/>
              </a:spcAft>
              <a:buNone/>
            </a:pPr>
            <a:r>
              <a:rPr lang="es"/>
              <a:t>La clase Guerrero (al igual que la clase Mago) es una subclase o clase derivada de la clase base Personaje. </a:t>
            </a:r>
            <a:endParaRPr/>
          </a:p>
          <a:p>
            <a:pPr indent="0" lvl="0" marL="0" rtl="0" algn="l">
              <a:spcBef>
                <a:spcPts val="1200"/>
              </a:spcBef>
              <a:spcAft>
                <a:spcPts val="0"/>
              </a:spcAft>
              <a:buNone/>
            </a:pPr>
            <a:r>
              <a:rPr lang="es"/>
              <a:t>En python la clase más general es Object.</a:t>
            </a:r>
            <a:endParaRPr/>
          </a:p>
          <a:p>
            <a:pPr indent="0" lvl="0" marL="0" rtl="0" algn="l">
              <a:spcBef>
                <a:spcPts val="1200"/>
              </a:spcBef>
              <a:spcAft>
                <a:spcPts val="1200"/>
              </a:spcAft>
              <a:buNone/>
            </a:pPr>
            <a:r>
              <a:rPr lang="es"/>
              <a:t>Todas las clases que implementamos heredan implícitamente de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