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PT Sans Narrow"/>
      <p:regular r:id="rId40"/>
      <p:bold r:id="rId41"/>
    </p:embeddedFont>
    <p:embeddedFont>
      <p:font typeface="Source Code Pro"/>
      <p:regular r:id="rId42"/>
      <p:bold r:id="rId43"/>
      <p:italic r:id="rId44"/>
      <p:boldItalic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0" roundtripDataSignature="AMtx7mgw5ADDWZoMycFcXBQmo2Gzc/H6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Narrow-regular.fntdata"/><Relationship Id="rId42" Type="http://schemas.openxmlformats.org/officeDocument/2006/relationships/font" Target="fonts/SourceCodePro-regular.fntdata"/><Relationship Id="rId41" Type="http://schemas.openxmlformats.org/officeDocument/2006/relationships/font" Target="fonts/PTSansNarrow-bold.fntdata"/><Relationship Id="rId44" Type="http://schemas.openxmlformats.org/officeDocument/2006/relationships/font" Target="fonts/SourceCodePro-italic.fntdata"/><Relationship Id="rId43" Type="http://schemas.openxmlformats.org/officeDocument/2006/relationships/font" Target="fonts/SourceCodePro-bold.fntdata"/><Relationship Id="rId46" Type="http://schemas.openxmlformats.org/officeDocument/2006/relationships/font" Target="fonts/OpenSans-regular.fntdata"/><Relationship Id="rId45" Type="http://schemas.openxmlformats.org/officeDocument/2006/relationships/font" Target="fonts/SourceCodePr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d49d31f6c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2d49d31f6c8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49d31f6c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2d49d31f6c8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49d31f6c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2d49d31f6c8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49d31f6c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2d49d31f6c8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49d31f6c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2d49d31f6c8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49d31f6c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2d49d31f6c8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31"/>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31"/>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31"/>
          <p:cNvGrpSpPr/>
          <p:nvPr/>
        </p:nvGrpSpPr>
        <p:grpSpPr>
          <a:xfrm>
            <a:off x="1004144" y="1022025"/>
            <a:ext cx="7136668" cy="152400"/>
            <a:chOff x="1346429" y="1011300"/>
            <a:chExt cx="6452100" cy="152400"/>
          </a:xfrm>
        </p:grpSpPr>
        <p:cxnSp>
          <p:nvCxnSpPr>
            <p:cNvPr id="13" name="Google Shape;13;p31"/>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31"/>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31"/>
          <p:cNvGrpSpPr/>
          <p:nvPr/>
        </p:nvGrpSpPr>
        <p:grpSpPr>
          <a:xfrm>
            <a:off x="1004151" y="3969100"/>
            <a:ext cx="7136668" cy="152400"/>
            <a:chOff x="1346435" y="3969088"/>
            <a:chExt cx="6452100" cy="152400"/>
          </a:xfrm>
        </p:grpSpPr>
        <p:cxnSp>
          <p:nvCxnSpPr>
            <p:cNvPr id="16" name="Google Shape;16;p31"/>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31"/>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3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31"/>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40"/>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0"/>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40"/>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32"/>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3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3"/>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3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34"/>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34"/>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3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3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3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37"/>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38"/>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3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38"/>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38"/>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3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9"/>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3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6000"/>
              <a:buNone/>
            </a:pPr>
            <a:r>
              <a:rPr lang="es"/>
              <a:t>Programación 2</a:t>
            </a:r>
            <a:endParaRPr/>
          </a:p>
        </p:txBody>
      </p:sp>
      <p:sp>
        <p:nvSpPr>
          <p:cNvPr id="67" name="Google Shape;67;p1"/>
          <p:cNvSpPr txBox="1"/>
          <p:nvPr>
            <p:ph idx="1" type="subTitle"/>
          </p:nvPr>
        </p:nvSpPr>
        <p:spPr>
          <a:xfrm>
            <a:off x="2137225" y="2850050"/>
            <a:ext cx="4870500" cy="907500"/>
          </a:xfrm>
          <a:prstGeom prst="rect">
            <a:avLst/>
          </a:prstGeom>
          <a:noFill/>
          <a:ln>
            <a:noFill/>
          </a:ln>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s"/>
              <a:t>Métodos de Clase</a:t>
            </a:r>
            <a:endParaRPr/>
          </a:p>
          <a:p>
            <a:pPr indent="0" lvl="0" marL="0" rtl="0" algn="ctr">
              <a:spcBef>
                <a:spcPts val="0"/>
              </a:spcBef>
              <a:spcAft>
                <a:spcPts val="0"/>
              </a:spcAft>
              <a:buNone/>
            </a:pPr>
            <a:r>
              <a:rPr lang="es"/>
              <a:t>Estándares de intercambio de datos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Ejemplos de estándares de intercambio de datos</a:t>
            </a:r>
            <a:endParaRPr/>
          </a:p>
        </p:txBody>
      </p:sp>
      <p:sp>
        <p:nvSpPr>
          <p:cNvPr id="121" name="Google Shape;121;p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s" sz="2000"/>
              <a:t>XML (Extensible Markup Language)</a:t>
            </a:r>
            <a:r>
              <a:rPr lang="es" sz="2000"/>
              <a:t>: Un lenguaje de marcado que permite definir estructuras de datos personalizadas. Puede utilizarse en una amplia variedad de aplicaciones y es especialmente común en la web.</a:t>
            </a:r>
            <a:endParaRPr sz="2000"/>
          </a:p>
          <a:p>
            <a:pPr indent="0" lvl="0" marL="0" rtl="0" algn="l">
              <a:lnSpc>
                <a:spcPct val="115000"/>
              </a:lnSpc>
              <a:spcBef>
                <a:spcPts val="1200"/>
              </a:spcBef>
              <a:spcAft>
                <a:spcPts val="0"/>
              </a:spcAft>
              <a:buSzPts val="1800"/>
              <a:buNone/>
            </a:pPr>
            <a:r>
              <a:rPr b="1" lang="es" sz="2000"/>
              <a:t>JSON (JavaScript Object Notation)</a:t>
            </a:r>
            <a:r>
              <a:rPr lang="es" sz="2000"/>
              <a:t>: Un formato ligero de intercambio de datos que se utiliza ampliamente en aplicaciones web y servicios API debido a su simplicidad y facilidad de lectura y escritura por parte de humanos.</a:t>
            </a:r>
            <a:endParaRPr sz="2000"/>
          </a:p>
          <a:p>
            <a:pPr indent="0" lvl="0" marL="0" rtl="0" algn="l">
              <a:lnSpc>
                <a:spcPct val="115000"/>
              </a:lnSpc>
              <a:spcBef>
                <a:spcPts val="1200"/>
              </a:spcBef>
              <a:spcAft>
                <a:spcPts val="1200"/>
              </a:spcAft>
              <a:buSzPts val="1800"/>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XML (Extensible Markup Language)</a:t>
            </a:r>
            <a:endParaRPr/>
          </a:p>
        </p:txBody>
      </p:sp>
      <p:sp>
        <p:nvSpPr>
          <p:cNvPr id="127" name="Google Shape;127;p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2000"/>
              <a:t>XML es un lenguaje de marcado que se utiliza para definir estructuras de datos personalizadas. Se basa en etiquetas que rodean los datos y permiten describir la información de manera jerárquica. A diferencia de HTML, que se utiliza para crear contenido web, XML se enfoca en la estructura y el significado de los datos en lugar de su presentación.</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Ejemplos de XML</a:t>
            </a:r>
            <a:endParaRPr/>
          </a:p>
        </p:txBody>
      </p:sp>
      <p:sp>
        <p:nvSpPr>
          <p:cNvPr id="133" name="Google Shape;133;p6"/>
          <p:cNvSpPr txBox="1"/>
          <p:nvPr>
            <p:ph idx="1" type="body"/>
          </p:nvPr>
        </p:nvSpPr>
        <p:spPr>
          <a:xfrm>
            <a:off x="0" y="1266325"/>
            <a:ext cx="4386600" cy="3797100"/>
          </a:xfrm>
          <a:prstGeom prst="rect">
            <a:avLst/>
          </a:prstGeom>
          <a:solidFill>
            <a:srgbClr val="000000"/>
          </a:solid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SzPts val="1800"/>
              <a:buNone/>
            </a:pPr>
            <a:r>
              <a:rPr lang="es" sz="1750">
                <a:solidFill>
                  <a:srgbClr val="808080"/>
                </a:solidFill>
                <a:latin typeface="Courier New"/>
                <a:ea typeface="Courier New"/>
                <a:cs typeface="Courier New"/>
                <a:sym typeface="Courier New"/>
              </a:rPr>
              <a:t>&lt;</a:t>
            </a:r>
            <a:r>
              <a:rPr lang="es" sz="1750">
                <a:solidFill>
                  <a:srgbClr val="569CD6"/>
                </a:solidFill>
                <a:latin typeface="Courier New"/>
                <a:ea typeface="Courier New"/>
                <a:cs typeface="Courier New"/>
                <a:sym typeface="Courier New"/>
              </a:rPr>
              <a:t>persona</a:t>
            </a:r>
            <a:r>
              <a:rPr lang="es" sz="1750">
                <a:solidFill>
                  <a:srgbClr val="808080"/>
                </a:solidFill>
                <a:latin typeface="Courier New"/>
                <a:ea typeface="Courier New"/>
                <a:cs typeface="Courier New"/>
                <a:sym typeface="Courier New"/>
              </a:rPr>
              <a:t>&gt;</a:t>
            </a:r>
            <a:endParaRPr sz="17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SzPts val="1800"/>
              <a:buNone/>
            </a:pPr>
            <a:r>
              <a:rPr lang="es" sz="1750">
                <a:solidFill>
                  <a:srgbClr val="CCCCCC"/>
                </a:solidFill>
                <a:latin typeface="Courier New"/>
                <a:ea typeface="Courier New"/>
                <a:cs typeface="Courier New"/>
                <a:sym typeface="Courier New"/>
              </a:rPr>
              <a:t>    </a:t>
            </a:r>
            <a:r>
              <a:rPr lang="es" sz="1750">
                <a:solidFill>
                  <a:srgbClr val="808080"/>
                </a:solidFill>
                <a:latin typeface="Courier New"/>
                <a:ea typeface="Courier New"/>
                <a:cs typeface="Courier New"/>
                <a:sym typeface="Courier New"/>
              </a:rPr>
              <a:t>&lt;</a:t>
            </a:r>
            <a:r>
              <a:rPr lang="es" sz="1750">
                <a:solidFill>
                  <a:srgbClr val="569CD6"/>
                </a:solidFill>
                <a:latin typeface="Courier New"/>
                <a:ea typeface="Courier New"/>
                <a:cs typeface="Courier New"/>
                <a:sym typeface="Courier New"/>
              </a:rPr>
              <a:t>nombre</a:t>
            </a:r>
            <a:r>
              <a:rPr lang="es" sz="1750">
                <a:solidFill>
                  <a:srgbClr val="808080"/>
                </a:solidFill>
                <a:latin typeface="Courier New"/>
                <a:ea typeface="Courier New"/>
                <a:cs typeface="Courier New"/>
                <a:sym typeface="Courier New"/>
              </a:rPr>
              <a:t>&gt;</a:t>
            </a:r>
            <a:r>
              <a:rPr lang="es" sz="1750">
                <a:solidFill>
                  <a:srgbClr val="CCCCCC"/>
                </a:solidFill>
                <a:latin typeface="Courier New"/>
                <a:ea typeface="Courier New"/>
                <a:cs typeface="Courier New"/>
                <a:sym typeface="Courier New"/>
              </a:rPr>
              <a:t>Juan</a:t>
            </a:r>
            <a:r>
              <a:rPr lang="es" sz="1750">
                <a:solidFill>
                  <a:srgbClr val="808080"/>
                </a:solidFill>
                <a:latin typeface="Courier New"/>
                <a:ea typeface="Courier New"/>
                <a:cs typeface="Courier New"/>
                <a:sym typeface="Courier New"/>
              </a:rPr>
              <a:t>&lt;/</a:t>
            </a:r>
            <a:r>
              <a:rPr lang="es" sz="1750">
                <a:solidFill>
                  <a:srgbClr val="569CD6"/>
                </a:solidFill>
                <a:latin typeface="Courier New"/>
                <a:ea typeface="Courier New"/>
                <a:cs typeface="Courier New"/>
                <a:sym typeface="Courier New"/>
              </a:rPr>
              <a:t>nombre</a:t>
            </a:r>
            <a:r>
              <a:rPr lang="es" sz="1750">
                <a:solidFill>
                  <a:srgbClr val="808080"/>
                </a:solidFill>
                <a:latin typeface="Courier New"/>
                <a:ea typeface="Courier New"/>
                <a:cs typeface="Courier New"/>
                <a:sym typeface="Courier New"/>
              </a:rPr>
              <a:t>&gt;</a:t>
            </a:r>
            <a:endParaRPr sz="17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SzPts val="1800"/>
              <a:buNone/>
            </a:pPr>
            <a:r>
              <a:rPr lang="es" sz="1750">
                <a:solidFill>
                  <a:srgbClr val="CCCCCC"/>
                </a:solidFill>
                <a:latin typeface="Courier New"/>
                <a:ea typeface="Courier New"/>
                <a:cs typeface="Courier New"/>
                <a:sym typeface="Courier New"/>
              </a:rPr>
              <a:t>    </a:t>
            </a:r>
            <a:r>
              <a:rPr lang="es" sz="1750">
                <a:solidFill>
                  <a:srgbClr val="808080"/>
                </a:solidFill>
                <a:latin typeface="Courier New"/>
                <a:ea typeface="Courier New"/>
                <a:cs typeface="Courier New"/>
                <a:sym typeface="Courier New"/>
              </a:rPr>
              <a:t>&lt;</a:t>
            </a:r>
            <a:r>
              <a:rPr lang="es" sz="1750">
                <a:solidFill>
                  <a:srgbClr val="569CD6"/>
                </a:solidFill>
                <a:latin typeface="Courier New"/>
                <a:ea typeface="Courier New"/>
                <a:cs typeface="Courier New"/>
                <a:sym typeface="Courier New"/>
              </a:rPr>
              <a:t>apellido</a:t>
            </a:r>
            <a:r>
              <a:rPr lang="es" sz="1750">
                <a:solidFill>
                  <a:srgbClr val="808080"/>
                </a:solidFill>
                <a:latin typeface="Courier New"/>
                <a:ea typeface="Courier New"/>
                <a:cs typeface="Courier New"/>
                <a:sym typeface="Courier New"/>
              </a:rPr>
              <a:t>&gt;</a:t>
            </a:r>
            <a:r>
              <a:rPr lang="es" sz="1750">
                <a:solidFill>
                  <a:srgbClr val="CCCCCC"/>
                </a:solidFill>
                <a:latin typeface="Courier New"/>
                <a:ea typeface="Courier New"/>
                <a:cs typeface="Courier New"/>
                <a:sym typeface="Courier New"/>
              </a:rPr>
              <a:t>Pérez</a:t>
            </a:r>
            <a:r>
              <a:rPr lang="es" sz="1750">
                <a:solidFill>
                  <a:srgbClr val="808080"/>
                </a:solidFill>
                <a:latin typeface="Courier New"/>
                <a:ea typeface="Courier New"/>
                <a:cs typeface="Courier New"/>
                <a:sym typeface="Courier New"/>
              </a:rPr>
              <a:t>&lt;/</a:t>
            </a:r>
            <a:r>
              <a:rPr lang="es" sz="1750">
                <a:solidFill>
                  <a:srgbClr val="569CD6"/>
                </a:solidFill>
                <a:latin typeface="Courier New"/>
                <a:ea typeface="Courier New"/>
                <a:cs typeface="Courier New"/>
                <a:sym typeface="Courier New"/>
              </a:rPr>
              <a:t>apellido</a:t>
            </a:r>
            <a:r>
              <a:rPr lang="es" sz="1750">
                <a:solidFill>
                  <a:srgbClr val="808080"/>
                </a:solidFill>
                <a:latin typeface="Courier New"/>
                <a:ea typeface="Courier New"/>
                <a:cs typeface="Courier New"/>
                <a:sym typeface="Courier New"/>
              </a:rPr>
              <a:t>&gt;</a:t>
            </a:r>
            <a:endParaRPr sz="17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SzPts val="1800"/>
              <a:buNone/>
            </a:pPr>
            <a:r>
              <a:rPr lang="es" sz="1750">
                <a:solidFill>
                  <a:srgbClr val="CCCCCC"/>
                </a:solidFill>
                <a:latin typeface="Courier New"/>
                <a:ea typeface="Courier New"/>
                <a:cs typeface="Courier New"/>
                <a:sym typeface="Courier New"/>
              </a:rPr>
              <a:t>    </a:t>
            </a:r>
            <a:r>
              <a:rPr lang="es" sz="1750">
                <a:solidFill>
                  <a:srgbClr val="808080"/>
                </a:solidFill>
                <a:latin typeface="Courier New"/>
                <a:ea typeface="Courier New"/>
                <a:cs typeface="Courier New"/>
                <a:sym typeface="Courier New"/>
              </a:rPr>
              <a:t>&lt;</a:t>
            </a:r>
            <a:r>
              <a:rPr lang="es" sz="1750">
                <a:solidFill>
                  <a:srgbClr val="569CD6"/>
                </a:solidFill>
                <a:latin typeface="Courier New"/>
                <a:ea typeface="Courier New"/>
                <a:cs typeface="Courier New"/>
                <a:sym typeface="Courier New"/>
              </a:rPr>
              <a:t>edad</a:t>
            </a:r>
            <a:r>
              <a:rPr lang="es" sz="1750">
                <a:solidFill>
                  <a:srgbClr val="808080"/>
                </a:solidFill>
                <a:latin typeface="Courier New"/>
                <a:ea typeface="Courier New"/>
                <a:cs typeface="Courier New"/>
                <a:sym typeface="Courier New"/>
              </a:rPr>
              <a:t>&gt;</a:t>
            </a:r>
            <a:r>
              <a:rPr lang="es" sz="1750">
                <a:solidFill>
                  <a:srgbClr val="CCCCCC"/>
                </a:solidFill>
                <a:latin typeface="Courier New"/>
                <a:ea typeface="Courier New"/>
                <a:cs typeface="Courier New"/>
                <a:sym typeface="Courier New"/>
              </a:rPr>
              <a:t>30</a:t>
            </a:r>
            <a:r>
              <a:rPr lang="es" sz="1750">
                <a:solidFill>
                  <a:srgbClr val="808080"/>
                </a:solidFill>
                <a:latin typeface="Courier New"/>
                <a:ea typeface="Courier New"/>
                <a:cs typeface="Courier New"/>
                <a:sym typeface="Courier New"/>
              </a:rPr>
              <a:t>&lt;/</a:t>
            </a:r>
            <a:r>
              <a:rPr lang="es" sz="1750">
                <a:solidFill>
                  <a:srgbClr val="569CD6"/>
                </a:solidFill>
                <a:latin typeface="Courier New"/>
                <a:ea typeface="Courier New"/>
                <a:cs typeface="Courier New"/>
                <a:sym typeface="Courier New"/>
              </a:rPr>
              <a:t>edad</a:t>
            </a:r>
            <a:r>
              <a:rPr lang="es" sz="1750">
                <a:solidFill>
                  <a:srgbClr val="808080"/>
                </a:solidFill>
                <a:latin typeface="Courier New"/>
                <a:ea typeface="Courier New"/>
                <a:cs typeface="Courier New"/>
                <a:sym typeface="Courier New"/>
              </a:rPr>
              <a:t>&gt;</a:t>
            </a:r>
            <a:endParaRPr sz="17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SzPts val="1800"/>
              <a:buNone/>
            </a:pPr>
            <a:r>
              <a:rPr lang="es" sz="1750">
                <a:solidFill>
                  <a:srgbClr val="808080"/>
                </a:solidFill>
                <a:latin typeface="Courier New"/>
                <a:ea typeface="Courier New"/>
                <a:cs typeface="Courier New"/>
                <a:sym typeface="Courier New"/>
              </a:rPr>
              <a:t>&lt;/</a:t>
            </a:r>
            <a:r>
              <a:rPr lang="es" sz="1750">
                <a:solidFill>
                  <a:srgbClr val="569CD6"/>
                </a:solidFill>
                <a:latin typeface="Courier New"/>
                <a:ea typeface="Courier New"/>
                <a:cs typeface="Courier New"/>
                <a:sym typeface="Courier New"/>
              </a:rPr>
              <a:t>persona</a:t>
            </a:r>
            <a:r>
              <a:rPr lang="es" sz="1750">
                <a:solidFill>
                  <a:srgbClr val="808080"/>
                </a:solidFill>
                <a:latin typeface="Courier New"/>
                <a:ea typeface="Courier New"/>
                <a:cs typeface="Courier New"/>
                <a:sym typeface="Courier New"/>
              </a:rPr>
              <a:t>&gt;</a:t>
            </a:r>
            <a:endParaRPr sz="1750">
              <a:solidFill>
                <a:srgbClr val="808080"/>
              </a:solidFill>
              <a:latin typeface="Courier New"/>
              <a:ea typeface="Courier New"/>
              <a:cs typeface="Courier New"/>
              <a:sym typeface="Courier New"/>
            </a:endParaRPr>
          </a:p>
          <a:p>
            <a:pPr indent="0" lvl="0" marL="0" rtl="0" algn="l">
              <a:lnSpc>
                <a:spcPct val="115000"/>
              </a:lnSpc>
              <a:spcBef>
                <a:spcPts val="0"/>
              </a:spcBef>
              <a:spcAft>
                <a:spcPts val="1200"/>
              </a:spcAft>
              <a:buSzPts val="1800"/>
              <a:buNone/>
            </a:pPr>
            <a:r>
              <a:t/>
            </a:r>
            <a:endParaRPr/>
          </a:p>
        </p:txBody>
      </p:sp>
      <p:sp>
        <p:nvSpPr>
          <p:cNvPr id="134" name="Google Shape;134;p6"/>
          <p:cNvSpPr txBox="1"/>
          <p:nvPr>
            <p:ph idx="1" type="body"/>
          </p:nvPr>
        </p:nvSpPr>
        <p:spPr>
          <a:xfrm>
            <a:off x="4386700" y="1266325"/>
            <a:ext cx="4757400" cy="3797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25714"/>
              </a:lnSpc>
              <a:spcBef>
                <a:spcPts val="0"/>
              </a:spcBef>
              <a:spcAft>
                <a:spcPts val="0"/>
              </a:spcAft>
              <a:buSzPts val="1800"/>
              <a:buNone/>
            </a:pPr>
            <a:r>
              <a:rPr lang="es" sz="1150">
                <a:solidFill>
                  <a:srgbClr val="808080"/>
                </a:solidFill>
                <a:latin typeface="Courier New"/>
                <a:ea typeface="Courier New"/>
                <a:cs typeface="Courier New"/>
                <a:sym typeface="Courier New"/>
              </a:rPr>
              <a:t>&lt;</a:t>
            </a:r>
            <a:r>
              <a:rPr lang="es" sz="1150">
                <a:solidFill>
                  <a:srgbClr val="569CD6"/>
                </a:solidFill>
                <a:latin typeface="Courier New"/>
                <a:ea typeface="Courier New"/>
                <a:cs typeface="Courier New"/>
                <a:sym typeface="Courier New"/>
              </a:rPr>
              <a:t>libros</a:t>
            </a:r>
            <a:r>
              <a:rPr lang="es" sz="1150">
                <a:solidFill>
                  <a:srgbClr val="808080"/>
                </a:solidFill>
                <a:latin typeface="Courier New"/>
                <a:ea typeface="Courier New"/>
                <a:cs typeface="Courier New"/>
                <a:sym typeface="Courier New"/>
              </a:rPr>
              <a:t>&gt;</a:t>
            </a:r>
            <a:endParaRPr sz="1150">
              <a:solidFill>
                <a:srgbClr val="808080"/>
              </a:solidFill>
              <a:latin typeface="Courier New"/>
              <a:ea typeface="Courier New"/>
              <a:cs typeface="Courier New"/>
              <a:sym typeface="Courier New"/>
            </a:endParaRPr>
          </a:p>
          <a:p>
            <a:pPr indent="0" lvl="0" marL="0" rtl="0" algn="l">
              <a:lnSpc>
                <a:spcPct val="125714"/>
              </a:lnSpc>
              <a:spcBef>
                <a:spcPts val="0"/>
              </a:spcBef>
              <a:spcAft>
                <a:spcPts val="0"/>
              </a:spcAft>
              <a:buSzPts val="1800"/>
              <a:buNone/>
            </a:pPr>
            <a:r>
              <a:rPr lang="es" sz="1150">
                <a:solidFill>
                  <a:srgbClr val="CCCCCC"/>
                </a:solidFill>
                <a:latin typeface="Courier New"/>
                <a:ea typeface="Courier New"/>
                <a:cs typeface="Courier New"/>
                <a:sym typeface="Courier New"/>
              </a:rPr>
              <a:t>    </a:t>
            </a:r>
            <a:r>
              <a:rPr lang="es" sz="1150">
                <a:solidFill>
                  <a:srgbClr val="808080"/>
                </a:solidFill>
                <a:latin typeface="Courier New"/>
                <a:ea typeface="Courier New"/>
                <a:cs typeface="Courier New"/>
                <a:sym typeface="Courier New"/>
              </a:rPr>
              <a:t>&lt;</a:t>
            </a:r>
            <a:r>
              <a:rPr lang="es" sz="1150">
                <a:solidFill>
                  <a:srgbClr val="569CD6"/>
                </a:solidFill>
                <a:latin typeface="Courier New"/>
                <a:ea typeface="Courier New"/>
                <a:cs typeface="Courier New"/>
                <a:sym typeface="Courier New"/>
              </a:rPr>
              <a:t>libro</a:t>
            </a:r>
            <a:r>
              <a:rPr lang="es" sz="1150">
                <a:solidFill>
                  <a:srgbClr val="808080"/>
                </a:solidFill>
                <a:latin typeface="Courier New"/>
                <a:ea typeface="Courier New"/>
                <a:cs typeface="Courier New"/>
                <a:sym typeface="Courier New"/>
              </a:rPr>
              <a:t>&gt;</a:t>
            </a:r>
            <a:endParaRPr sz="1150">
              <a:solidFill>
                <a:srgbClr val="808080"/>
              </a:solidFill>
              <a:latin typeface="Courier New"/>
              <a:ea typeface="Courier New"/>
              <a:cs typeface="Courier New"/>
              <a:sym typeface="Courier New"/>
            </a:endParaRPr>
          </a:p>
          <a:p>
            <a:pPr indent="0" lvl="0" marL="0" rtl="0" algn="l">
              <a:lnSpc>
                <a:spcPct val="125714"/>
              </a:lnSpc>
              <a:spcBef>
                <a:spcPts val="0"/>
              </a:spcBef>
              <a:spcAft>
                <a:spcPts val="0"/>
              </a:spcAft>
              <a:buSzPts val="1800"/>
              <a:buNone/>
            </a:pPr>
            <a:r>
              <a:rPr lang="es" sz="1150">
                <a:solidFill>
                  <a:srgbClr val="CCCCCC"/>
                </a:solidFill>
                <a:latin typeface="Courier New"/>
                <a:ea typeface="Courier New"/>
                <a:cs typeface="Courier New"/>
                <a:sym typeface="Courier New"/>
              </a:rPr>
              <a:t>        </a:t>
            </a:r>
            <a:r>
              <a:rPr lang="es" sz="1150">
                <a:solidFill>
                  <a:srgbClr val="808080"/>
                </a:solidFill>
                <a:latin typeface="Courier New"/>
                <a:ea typeface="Courier New"/>
                <a:cs typeface="Courier New"/>
                <a:sym typeface="Courier New"/>
              </a:rPr>
              <a:t>&lt;</a:t>
            </a:r>
            <a:r>
              <a:rPr lang="es" sz="1150">
                <a:solidFill>
                  <a:srgbClr val="569CD6"/>
                </a:solidFill>
                <a:latin typeface="Courier New"/>
                <a:ea typeface="Courier New"/>
                <a:cs typeface="Courier New"/>
                <a:sym typeface="Courier New"/>
              </a:rPr>
              <a:t>titulo</a:t>
            </a:r>
            <a:r>
              <a:rPr lang="es" sz="1150">
                <a:solidFill>
                  <a:srgbClr val="808080"/>
                </a:solidFill>
                <a:latin typeface="Courier New"/>
                <a:ea typeface="Courier New"/>
                <a:cs typeface="Courier New"/>
                <a:sym typeface="Courier New"/>
              </a:rPr>
              <a:t>&gt;</a:t>
            </a:r>
            <a:r>
              <a:rPr lang="es" sz="1150">
                <a:solidFill>
                  <a:srgbClr val="CCCCCC"/>
                </a:solidFill>
                <a:latin typeface="Courier New"/>
                <a:ea typeface="Courier New"/>
                <a:cs typeface="Courier New"/>
                <a:sym typeface="Courier New"/>
              </a:rPr>
              <a:t>El hobbit</a:t>
            </a:r>
            <a:r>
              <a:rPr lang="es" sz="1150">
                <a:solidFill>
                  <a:srgbClr val="808080"/>
                </a:solidFill>
                <a:latin typeface="Courier New"/>
                <a:ea typeface="Courier New"/>
                <a:cs typeface="Courier New"/>
                <a:sym typeface="Courier New"/>
              </a:rPr>
              <a:t>&lt;/</a:t>
            </a:r>
            <a:r>
              <a:rPr lang="es" sz="1150">
                <a:solidFill>
                  <a:srgbClr val="569CD6"/>
                </a:solidFill>
                <a:latin typeface="Courier New"/>
                <a:ea typeface="Courier New"/>
                <a:cs typeface="Courier New"/>
                <a:sym typeface="Courier New"/>
              </a:rPr>
              <a:t>titulo</a:t>
            </a:r>
            <a:r>
              <a:rPr lang="es" sz="1150">
                <a:solidFill>
                  <a:srgbClr val="808080"/>
                </a:solidFill>
                <a:latin typeface="Courier New"/>
                <a:ea typeface="Courier New"/>
                <a:cs typeface="Courier New"/>
                <a:sym typeface="Courier New"/>
              </a:rPr>
              <a:t>&gt;</a:t>
            </a:r>
            <a:endParaRPr sz="1150">
              <a:solidFill>
                <a:srgbClr val="808080"/>
              </a:solidFill>
              <a:latin typeface="Courier New"/>
              <a:ea typeface="Courier New"/>
              <a:cs typeface="Courier New"/>
              <a:sym typeface="Courier New"/>
            </a:endParaRPr>
          </a:p>
          <a:p>
            <a:pPr indent="0" lvl="0" marL="0" rtl="0" algn="l">
              <a:lnSpc>
                <a:spcPct val="125714"/>
              </a:lnSpc>
              <a:spcBef>
                <a:spcPts val="0"/>
              </a:spcBef>
              <a:spcAft>
                <a:spcPts val="0"/>
              </a:spcAft>
              <a:buSzPts val="1800"/>
              <a:buNone/>
            </a:pPr>
            <a:r>
              <a:rPr lang="es" sz="1150">
                <a:solidFill>
                  <a:srgbClr val="CCCCCC"/>
                </a:solidFill>
                <a:latin typeface="Courier New"/>
                <a:ea typeface="Courier New"/>
                <a:cs typeface="Courier New"/>
                <a:sym typeface="Courier New"/>
              </a:rPr>
              <a:t>        </a:t>
            </a:r>
            <a:r>
              <a:rPr lang="es" sz="1150">
                <a:solidFill>
                  <a:srgbClr val="808080"/>
                </a:solidFill>
                <a:latin typeface="Courier New"/>
                <a:ea typeface="Courier New"/>
                <a:cs typeface="Courier New"/>
                <a:sym typeface="Courier New"/>
              </a:rPr>
              <a:t>&lt;</a:t>
            </a:r>
            <a:r>
              <a:rPr lang="es" sz="1150">
                <a:solidFill>
                  <a:srgbClr val="569CD6"/>
                </a:solidFill>
                <a:latin typeface="Courier New"/>
                <a:ea typeface="Courier New"/>
                <a:cs typeface="Courier New"/>
                <a:sym typeface="Courier New"/>
              </a:rPr>
              <a:t>autor</a:t>
            </a:r>
            <a:r>
              <a:rPr lang="es" sz="1150">
                <a:solidFill>
                  <a:srgbClr val="808080"/>
                </a:solidFill>
                <a:latin typeface="Courier New"/>
                <a:ea typeface="Courier New"/>
                <a:cs typeface="Courier New"/>
                <a:sym typeface="Courier New"/>
              </a:rPr>
              <a:t>&gt;</a:t>
            </a:r>
            <a:r>
              <a:rPr lang="es" sz="1150">
                <a:solidFill>
                  <a:srgbClr val="CCCCCC"/>
                </a:solidFill>
                <a:latin typeface="Courier New"/>
                <a:ea typeface="Courier New"/>
                <a:cs typeface="Courier New"/>
                <a:sym typeface="Courier New"/>
              </a:rPr>
              <a:t>J.R.R. Tolkien</a:t>
            </a:r>
            <a:r>
              <a:rPr lang="es" sz="1150">
                <a:solidFill>
                  <a:srgbClr val="808080"/>
                </a:solidFill>
                <a:latin typeface="Courier New"/>
                <a:ea typeface="Courier New"/>
                <a:cs typeface="Courier New"/>
                <a:sym typeface="Courier New"/>
              </a:rPr>
              <a:t>&lt;/</a:t>
            </a:r>
            <a:r>
              <a:rPr lang="es" sz="1150">
                <a:solidFill>
                  <a:srgbClr val="569CD6"/>
                </a:solidFill>
                <a:latin typeface="Courier New"/>
                <a:ea typeface="Courier New"/>
                <a:cs typeface="Courier New"/>
                <a:sym typeface="Courier New"/>
              </a:rPr>
              <a:t>autor</a:t>
            </a:r>
            <a:r>
              <a:rPr lang="es" sz="1150">
                <a:solidFill>
                  <a:srgbClr val="808080"/>
                </a:solidFill>
                <a:latin typeface="Courier New"/>
                <a:ea typeface="Courier New"/>
                <a:cs typeface="Courier New"/>
                <a:sym typeface="Courier New"/>
              </a:rPr>
              <a:t>&gt;</a:t>
            </a:r>
            <a:endParaRPr sz="1150">
              <a:solidFill>
                <a:srgbClr val="808080"/>
              </a:solidFill>
              <a:latin typeface="Courier New"/>
              <a:ea typeface="Courier New"/>
              <a:cs typeface="Courier New"/>
              <a:sym typeface="Courier New"/>
            </a:endParaRPr>
          </a:p>
          <a:p>
            <a:pPr indent="0" lvl="0" marL="0" rtl="0" algn="l">
              <a:lnSpc>
                <a:spcPct val="125714"/>
              </a:lnSpc>
              <a:spcBef>
                <a:spcPts val="0"/>
              </a:spcBef>
              <a:spcAft>
                <a:spcPts val="0"/>
              </a:spcAft>
              <a:buSzPts val="1800"/>
              <a:buNone/>
            </a:pPr>
            <a:r>
              <a:rPr lang="es" sz="1150">
                <a:solidFill>
                  <a:srgbClr val="CCCCCC"/>
                </a:solidFill>
                <a:latin typeface="Courier New"/>
                <a:ea typeface="Courier New"/>
                <a:cs typeface="Courier New"/>
                <a:sym typeface="Courier New"/>
              </a:rPr>
              <a:t>        </a:t>
            </a:r>
            <a:r>
              <a:rPr lang="es" sz="1150">
                <a:solidFill>
                  <a:srgbClr val="808080"/>
                </a:solidFill>
                <a:latin typeface="Courier New"/>
                <a:ea typeface="Courier New"/>
                <a:cs typeface="Courier New"/>
                <a:sym typeface="Courier New"/>
              </a:rPr>
              <a:t>&lt;</a:t>
            </a:r>
            <a:r>
              <a:rPr lang="es" sz="1150">
                <a:solidFill>
                  <a:srgbClr val="569CD6"/>
                </a:solidFill>
                <a:latin typeface="Courier New"/>
                <a:ea typeface="Courier New"/>
                <a:cs typeface="Courier New"/>
                <a:sym typeface="Courier New"/>
              </a:rPr>
              <a:t>genero</a:t>
            </a:r>
            <a:r>
              <a:rPr lang="es" sz="1150">
                <a:solidFill>
                  <a:srgbClr val="808080"/>
                </a:solidFill>
                <a:latin typeface="Courier New"/>
                <a:ea typeface="Courier New"/>
                <a:cs typeface="Courier New"/>
                <a:sym typeface="Courier New"/>
              </a:rPr>
              <a:t>&gt;</a:t>
            </a:r>
            <a:r>
              <a:rPr lang="es" sz="1150">
                <a:solidFill>
                  <a:srgbClr val="CCCCCC"/>
                </a:solidFill>
                <a:latin typeface="Courier New"/>
                <a:ea typeface="Courier New"/>
                <a:cs typeface="Courier New"/>
                <a:sym typeface="Courier New"/>
              </a:rPr>
              <a:t>Fantasía</a:t>
            </a:r>
            <a:r>
              <a:rPr lang="es" sz="1150">
                <a:solidFill>
                  <a:srgbClr val="808080"/>
                </a:solidFill>
                <a:latin typeface="Courier New"/>
                <a:ea typeface="Courier New"/>
                <a:cs typeface="Courier New"/>
                <a:sym typeface="Courier New"/>
              </a:rPr>
              <a:t>&lt;/</a:t>
            </a:r>
            <a:r>
              <a:rPr lang="es" sz="1150">
                <a:solidFill>
                  <a:srgbClr val="569CD6"/>
                </a:solidFill>
                <a:latin typeface="Courier New"/>
                <a:ea typeface="Courier New"/>
                <a:cs typeface="Courier New"/>
                <a:sym typeface="Courier New"/>
              </a:rPr>
              <a:t>genero</a:t>
            </a:r>
            <a:r>
              <a:rPr lang="es" sz="1150">
                <a:solidFill>
                  <a:srgbClr val="808080"/>
                </a:solidFill>
                <a:latin typeface="Courier New"/>
                <a:ea typeface="Courier New"/>
                <a:cs typeface="Courier New"/>
                <a:sym typeface="Courier New"/>
              </a:rPr>
              <a:t>&gt;</a:t>
            </a:r>
            <a:endParaRPr sz="1150">
              <a:solidFill>
                <a:srgbClr val="808080"/>
              </a:solidFill>
              <a:latin typeface="Courier New"/>
              <a:ea typeface="Courier New"/>
              <a:cs typeface="Courier New"/>
              <a:sym typeface="Courier New"/>
            </a:endParaRPr>
          </a:p>
          <a:p>
            <a:pPr indent="0" lvl="0" marL="0" rtl="0" algn="l">
              <a:lnSpc>
                <a:spcPct val="125714"/>
              </a:lnSpc>
              <a:spcBef>
                <a:spcPts val="0"/>
              </a:spcBef>
              <a:spcAft>
                <a:spcPts val="0"/>
              </a:spcAft>
              <a:buSzPts val="1800"/>
              <a:buNone/>
            </a:pPr>
            <a:r>
              <a:rPr lang="es" sz="1150">
                <a:solidFill>
                  <a:srgbClr val="CCCCCC"/>
                </a:solidFill>
                <a:latin typeface="Courier New"/>
                <a:ea typeface="Courier New"/>
                <a:cs typeface="Courier New"/>
                <a:sym typeface="Courier New"/>
              </a:rPr>
              <a:t>    </a:t>
            </a:r>
            <a:r>
              <a:rPr lang="es" sz="1150">
                <a:solidFill>
                  <a:srgbClr val="808080"/>
                </a:solidFill>
                <a:latin typeface="Courier New"/>
                <a:ea typeface="Courier New"/>
                <a:cs typeface="Courier New"/>
                <a:sym typeface="Courier New"/>
              </a:rPr>
              <a:t>&lt;/</a:t>
            </a:r>
            <a:r>
              <a:rPr lang="es" sz="1150">
                <a:solidFill>
                  <a:srgbClr val="569CD6"/>
                </a:solidFill>
                <a:latin typeface="Courier New"/>
                <a:ea typeface="Courier New"/>
                <a:cs typeface="Courier New"/>
                <a:sym typeface="Courier New"/>
              </a:rPr>
              <a:t>libro</a:t>
            </a:r>
            <a:r>
              <a:rPr lang="es" sz="1150">
                <a:solidFill>
                  <a:srgbClr val="808080"/>
                </a:solidFill>
                <a:latin typeface="Courier New"/>
                <a:ea typeface="Courier New"/>
                <a:cs typeface="Courier New"/>
                <a:sym typeface="Courier New"/>
              </a:rPr>
              <a:t>&gt;</a:t>
            </a:r>
            <a:endParaRPr sz="1150">
              <a:solidFill>
                <a:srgbClr val="808080"/>
              </a:solidFill>
              <a:latin typeface="Courier New"/>
              <a:ea typeface="Courier New"/>
              <a:cs typeface="Courier New"/>
              <a:sym typeface="Courier New"/>
            </a:endParaRPr>
          </a:p>
          <a:p>
            <a:pPr indent="0" lvl="0" marL="0" rtl="0" algn="l">
              <a:lnSpc>
                <a:spcPct val="125714"/>
              </a:lnSpc>
              <a:spcBef>
                <a:spcPts val="0"/>
              </a:spcBef>
              <a:spcAft>
                <a:spcPts val="0"/>
              </a:spcAft>
              <a:buSzPts val="1800"/>
              <a:buNone/>
            </a:pPr>
            <a:r>
              <a:rPr lang="es" sz="1150">
                <a:solidFill>
                  <a:srgbClr val="CCCCCC"/>
                </a:solidFill>
                <a:latin typeface="Courier New"/>
                <a:ea typeface="Courier New"/>
                <a:cs typeface="Courier New"/>
                <a:sym typeface="Courier New"/>
              </a:rPr>
              <a:t>    </a:t>
            </a:r>
            <a:r>
              <a:rPr lang="es" sz="1150">
                <a:solidFill>
                  <a:srgbClr val="808080"/>
                </a:solidFill>
                <a:latin typeface="Courier New"/>
                <a:ea typeface="Courier New"/>
                <a:cs typeface="Courier New"/>
                <a:sym typeface="Courier New"/>
              </a:rPr>
              <a:t>&lt;</a:t>
            </a:r>
            <a:r>
              <a:rPr lang="es" sz="1150">
                <a:solidFill>
                  <a:srgbClr val="569CD6"/>
                </a:solidFill>
                <a:latin typeface="Courier New"/>
                <a:ea typeface="Courier New"/>
                <a:cs typeface="Courier New"/>
                <a:sym typeface="Courier New"/>
              </a:rPr>
              <a:t>libro</a:t>
            </a:r>
            <a:r>
              <a:rPr lang="es" sz="1150">
                <a:solidFill>
                  <a:srgbClr val="808080"/>
                </a:solidFill>
                <a:latin typeface="Courier New"/>
                <a:ea typeface="Courier New"/>
                <a:cs typeface="Courier New"/>
                <a:sym typeface="Courier New"/>
              </a:rPr>
              <a:t>&gt;</a:t>
            </a:r>
            <a:endParaRPr sz="1150">
              <a:solidFill>
                <a:srgbClr val="808080"/>
              </a:solidFill>
              <a:latin typeface="Courier New"/>
              <a:ea typeface="Courier New"/>
              <a:cs typeface="Courier New"/>
              <a:sym typeface="Courier New"/>
            </a:endParaRPr>
          </a:p>
          <a:p>
            <a:pPr indent="0" lvl="0" marL="0" rtl="0" algn="l">
              <a:lnSpc>
                <a:spcPct val="125714"/>
              </a:lnSpc>
              <a:spcBef>
                <a:spcPts val="0"/>
              </a:spcBef>
              <a:spcAft>
                <a:spcPts val="0"/>
              </a:spcAft>
              <a:buSzPts val="1800"/>
              <a:buNone/>
            </a:pPr>
            <a:r>
              <a:rPr lang="es" sz="1150">
                <a:solidFill>
                  <a:srgbClr val="CCCCCC"/>
                </a:solidFill>
                <a:latin typeface="Courier New"/>
                <a:ea typeface="Courier New"/>
                <a:cs typeface="Courier New"/>
                <a:sym typeface="Courier New"/>
              </a:rPr>
              <a:t>        </a:t>
            </a:r>
            <a:r>
              <a:rPr lang="es" sz="1150">
                <a:solidFill>
                  <a:srgbClr val="808080"/>
                </a:solidFill>
                <a:latin typeface="Courier New"/>
                <a:ea typeface="Courier New"/>
                <a:cs typeface="Courier New"/>
                <a:sym typeface="Courier New"/>
              </a:rPr>
              <a:t>&lt;</a:t>
            </a:r>
            <a:r>
              <a:rPr lang="es" sz="1150">
                <a:solidFill>
                  <a:srgbClr val="569CD6"/>
                </a:solidFill>
                <a:latin typeface="Courier New"/>
                <a:ea typeface="Courier New"/>
                <a:cs typeface="Courier New"/>
                <a:sym typeface="Courier New"/>
              </a:rPr>
              <a:t>titulo</a:t>
            </a:r>
            <a:r>
              <a:rPr lang="es" sz="1150">
                <a:solidFill>
                  <a:srgbClr val="808080"/>
                </a:solidFill>
                <a:latin typeface="Courier New"/>
                <a:ea typeface="Courier New"/>
                <a:cs typeface="Courier New"/>
                <a:sym typeface="Courier New"/>
              </a:rPr>
              <a:t>&gt;</a:t>
            </a:r>
            <a:r>
              <a:rPr lang="es" sz="1150">
                <a:solidFill>
                  <a:srgbClr val="CCCCCC"/>
                </a:solidFill>
                <a:latin typeface="Courier New"/>
                <a:ea typeface="Courier New"/>
                <a:cs typeface="Courier New"/>
                <a:sym typeface="Courier New"/>
              </a:rPr>
              <a:t>Cien años de soledad</a:t>
            </a:r>
            <a:r>
              <a:rPr lang="es" sz="1150">
                <a:solidFill>
                  <a:srgbClr val="808080"/>
                </a:solidFill>
                <a:latin typeface="Courier New"/>
                <a:ea typeface="Courier New"/>
                <a:cs typeface="Courier New"/>
                <a:sym typeface="Courier New"/>
              </a:rPr>
              <a:t>&lt;/</a:t>
            </a:r>
            <a:r>
              <a:rPr lang="es" sz="1150">
                <a:solidFill>
                  <a:srgbClr val="569CD6"/>
                </a:solidFill>
                <a:latin typeface="Courier New"/>
                <a:ea typeface="Courier New"/>
                <a:cs typeface="Courier New"/>
                <a:sym typeface="Courier New"/>
              </a:rPr>
              <a:t>titulo</a:t>
            </a:r>
            <a:r>
              <a:rPr lang="es" sz="1150">
                <a:solidFill>
                  <a:srgbClr val="808080"/>
                </a:solidFill>
                <a:latin typeface="Courier New"/>
                <a:ea typeface="Courier New"/>
                <a:cs typeface="Courier New"/>
                <a:sym typeface="Courier New"/>
              </a:rPr>
              <a:t>&gt;</a:t>
            </a:r>
            <a:endParaRPr sz="1150">
              <a:solidFill>
                <a:srgbClr val="808080"/>
              </a:solidFill>
              <a:latin typeface="Courier New"/>
              <a:ea typeface="Courier New"/>
              <a:cs typeface="Courier New"/>
              <a:sym typeface="Courier New"/>
            </a:endParaRPr>
          </a:p>
          <a:p>
            <a:pPr indent="0" lvl="0" marL="0" rtl="0" algn="l">
              <a:lnSpc>
                <a:spcPct val="125714"/>
              </a:lnSpc>
              <a:spcBef>
                <a:spcPts val="0"/>
              </a:spcBef>
              <a:spcAft>
                <a:spcPts val="0"/>
              </a:spcAft>
              <a:buSzPts val="1800"/>
              <a:buNone/>
            </a:pPr>
            <a:r>
              <a:rPr lang="es" sz="1150">
                <a:solidFill>
                  <a:srgbClr val="CCCCCC"/>
                </a:solidFill>
                <a:latin typeface="Courier New"/>
                <a:ea typeface="Courier New"/>
                <a:cs typeface="Courier New"/>
                <a:sym typeface="Courier New"/>
              </a:rPr>
              <a:t>        </a:t>
            </a:r>
            <a:r>
              <a:rPr lang="es" sz="1150">
                <a:solidFill>
                  <a:srgbClr val="808080"/>
                </a:solidFill>
                <a:latin typeface="Courier New"/>
                <a:ea typeface="Courier New"/>
                <a:cs typeface="Courier New"/>
                <a:sym typeface="Courier New"/>
              </a:rPr>
              <a:t>&lt;</a:t>
            </a:r>
            <a:r>
              <a:rPr lang="es" sz="1150">
                <a:solidFill>
                  <a:srgbClr val="569CD6"/>
                </a:solidFill>
                <a:latin typeface="Courier New"/>
                <a:ea typeface="Courier New"/>
                <a:cs typeface="Courier New"/>
                <a:sym typeface="Courier New"/>
              </a:rPr>
              <a:t>autor</a:t>
            </a:r>
            <a:r>
              <a:rPr lang="es" sz="1150">
                <a:solidFill>
                  <a:srgbClr val="808080"/>
                </a:solidFill>
                <a:latin typeface="Courier New"/>
                <a:ea typeface="Courier New"/>
                <a:cs typeface="Courier New"/>
                <a:sym typeface="Courier New"/>
              </a:rPr>
              <a:t>&gt;</a:t>
            </a:r>
            <a:r>
              <a:rPr lang="es" sz="1150">
                <a:solidFill>
                  <a:srgbClr val="CCCCCC"/>
                </a:solidFill>
                <a:latin typeface="Courier New"/>
                <a:ea typeface="Courier New"/>
                <a:cs typeface="Courier New"/>
                <a:sym typeface="Courier New"/>
              </a:rPr>
              <a:t>Gabriel García Márquez</a:t>
            </a:r>
            <a:r>
              <a:rPr lang="es" sz="1150">
                <a:solidFill>
                  <a:srgbClr val="808080"/>
                </a:solidFill>
                <a:latin typeface="Courier New"/>
                <a:ea typeface="Courier New"/>
                <a:cs typeface="Courier New"/>
                <a:sym typeface="Courier New"/>
              </a:rPr>
              <a:t>&lt;/</a:t>
            </a:r>
            <a:r>
              <a:rPr lang="es" sz="1150">
                <a:solidFill>
                  <a:srgbClr val="569CD6"/>
                </a:solidFill>
                <a:latin typeface="Courier New"/>
                <a:ea typeface="Courier New"/>
                <a:cs typeface="Courier New"/>
                <a:sym typeface="Courier New"/>
              </a:rPr>
              <a:t>autor</a:t>
            </a:r>
            <a:r>
              <a:rPr lang="es" sz="1150">
                <a:solidFill>
                  <a:srgbClr val="808080"/>
                </a:solidFill>
                <a:latin typeface="Courier New"/>
                <a:ea typeface="Courier New"/>
                <a:cs typeface="Courier New"/>
                <a:sym typeface="Courier New"/>
              </a:rPr>
              <a:t>&gt;</a:t>
            </a:r>
            <a:endParaRPr sz="1150">
              <a:solidFill>
                <a:srgbClr val="808080"/>
              </a:solidFill>
              <a:latin typeface="Courier New"/>
              <a:ea typeface="Courier New"/>
              <a:cs typeface="Courier New"/>
              <a:sym typeface="Courier New"/>
            </a:endParaRPr>
          </a:p>
          <a:p>
            <a:pPr indent="0" lvl="0" marL="0" rtl="0" algn="l">
              <a:lnSpc>
                <a:spcPct val="125714"/>
              </a:lnSpc>
              <a:spcBef>
                <a:spcPts val="0"/>
              </a:spcBef>
              <a:spcAft>
                <a:spcPts val="0"/>
              </a:spcAft>
              <a:buSzPts val="1800"/>
              <a:buNone/>
            </a:pPr>
            <a:r>
              <a:rPr lang="es" sz="1150">
                <a:solidFill>
                  <a:srgbClr val="CCCCCC"/>
                </a:solidFill>
                <a:latin typeface="Courier New"/>
                <a:ea typeface="Courier New"/>
                <a:cs typeface="Courier New"/>
                <a:sym typeface="Courier New"/>
              </a:rPr>
              <a:t>        </a:t>
            </a:r>
            <a:r>
              <a:rPr lang="es" sz="1150">
                <a:solidFill>
                  <a:srgbClr val="808080"/>
                </a:solidFill>
                <a:latin typeface="Courier New"/>
                <a:ea typeface="Courier New"/>
                <a:cs typeface="Courier New"/>
                <a:sym typeface="Courier New"/>
              </a:rPr>
              <a:t>&lt;</a:t>
            </a:r>
            <a:r>
              <a:rPr lang="es" sz="1150">
                <a:solidFill>
                  <a:srgbClr val="569CD6"/>
                </a:solidFill>
                <a:latin typeface="Courier New"/>
                <a:ea typeface="Courier New"/>
                <a:cs typeface="Courier New"/>
                <a:sym typeface="Courier New"/>
              </a:rPr>
              <a:t>genero</a:t>
            </a:r>
            <a:r>
              <a:rPr lang="es" sz="1150">
                <a:solidFill>
                  <a:srgbClr val="808080"/>
                </a:solidFill>
                <a:latin typeface="Courier New"/>
                <a:ea typeface="Courier New"/>
                <a:cs typeface="Courier New"/>
                <a:sym typeface="Courier New"/>
              </a:rPr>
              <a:t>&gt;</a:t>
            </a:r>
            <a:r>
              <a:rPr lang="es" sz="1150">
                <a:solidFill>
                  <a:srgbClr val="CCCCCC"/>
                </a:solidFill>
                <a:latin typeface="Courier New"/>
                <a:ea typeface="Courier New"/>
                <a:cs typeface="Courier New"/>
                <a:sym typeface="Courier New"/>
              </a:rPr>
              <a:t>Realismo mágico</a:t>
            </a:r>
            <a:r>
              <a:rPr lang="es" sz="1150">
                <a:solidFill>
                  <a:srgbClr val="808080"/>
                </a:solidFill>
                <a:latin typeface="Courier New"/>
                <a:ea typeface="Courier New"/>
                <a:cs typeface="Courier New"/>
                <a:sym typeface="Courier New"/>
              </a:rPr>
              <a:t>&lt;/</a:t>
            </a:r>
            <a:r>
              <a:rPr lang="es" sz="1150">
                <a:solidFill>
                  <a:srgbClr val="569CD6"/>
                </a:solidFill>
                <a:latin typeface="Courier New"/>
                <a:ea typeface="Courier New"/>
                <a:cs typeface="Courier New"/>
                <a:sym typeface="Courier New"/>
              </a:rPr>
              <a:t>genero</a:t>
            </a:r>
            <a:r>
              <a:rPr lang="es" sz="1150">
                <a:solidFill>
                  <a:srgbClr val="808080"/>
                </a:solidFill>
                <a:latin typeface="Courier New"/>
                <a:ea typeface="Courier New"/>
                <a:cs typeface="Courier New"/>
                <a:sym typeface="Courier New"/>
              </a:rPr>
              <a:t>&gt;</a:t>
            </a:r>
            <a:endParaRPr sz="1150">
              <a:solidFill>
                <a:srgbClr val="808080"/>
              </a:solidFill>
              <a:latin typeface="Courier New"/>
              <a:ea typeface="Courier New"/>
              <a:cs typeface="Courier New"/>
              <a:sym typeface="Courier New"/>
            </a:endParaRPr>
          </a:p>
          <a:p>
            <a:pPr indent="0" lvl="0" marL="0" rtl="0" algn="l">
              <a:lnSpc>
                <a:spcPct val="125714"/>
              </a:lnSpc>
              <a:spcBef>
                <a:spcPts val="0"/>
              </a:spcBef>
              <a:spcAft>
                <a:spcPts val="0"/>
              </a:spcAft>
              <a:buSzPts val="1800"/>
              <a:buNone/>
            </a:pPr>
            <a:r>
              <a:rPr lang="es" sz="1150">
                <a:solidFill>
                  <a:srgbClr val="CCCCCC"/>
                </a:solidFill>
                <a:latin typeface="Courier New"/>
                <a:ea typeface="Courier New"/>
                <a:cs typeface="Courier New"/>
                <a:sym typeface="Courier New"/>
              </a:rPr>
              <a:t>    </a:t>
            </a:r>
            <a:r>
              <a:rPr lang="es" sz="1150">
                <a:solidFill>
                  <a:srgbClr val="808080"/>
                </a:solidFill>
                <a:latin typeface="Courier New"/>
                <a:ea typeface="Courier New"/>
                <a:cs typeface="Courier New"/>
                <a:sym typeface="Courier New"/>
              </a:rPr>
              <a:t>&lt;/</a:t>
            </a:r>
            <a:r>
              <a:rPr lang="es" sz="1150">
                <a:solidFill>
                  <a:srgbClr val="569CD6"/>
                </a:solidFill>
                <a:latin typeface="Courier New"/>
                <a:ea typeface="Courier New"/>
                <a:cs typeface="Courier New"/>
                <a:sym typeface="Courier New"/>
              </a:rPr>
              <a:t>libro</a:t>
            </a:r>
            <a:r>
              <a:rPr lang="es" sz="1150">
                <a:solidFill>
                  <a:srgbClr val="808080"/>
                </a:solidFill>
                <a:latin typeface="Courier New"/>
                <a:ea typeface="Courier New"/>
                <a:cs typeface="Courier New"/>
                <a:sym typeface="Courier New"/>
              </a:rPr>
              <a:t>&gt;</a:t>
            </a:r>
            <a:endParaRPr sz="1150">
              <a:solidFill>
                <a:srgbClr val="808080"/>
              </a:solidFill>
              <a:latin typeface="Courier New"/>
              <a:ea typeface="Courier New"/>
              <a:cs typeface="Courier New"/>
              <a:sym typeface="Courier New"/>
            </a:endParaRPr>
          </a:p>
          <a:p>
            <a:pPr indent="0" lvl="0" marL="0" rtl="0" algn="l">
              <a:lnSpc>
                <a:spcPct val="125714"/>
              </a:lnSpc>
              <a:spcBef>
                <a:spcPts val="0"/>
              </a:spcBef>
              <a:spcAft>
                <a:spcPts val="0"/>
              </a:spcAft>
              <a:buSzPts val="1800"/>
              <a:buNone/>
            </a:pPr>
            <a:r>
              <a:rPr lang="es" sz="1150">
                <a:solidFill>
                  <a:srgbClr val="CCCCCC"/>
                </a:solidFill>
                <a:latin typeface="Courier New"/>
                <a:ea typeface="Courier New"/>
                <a:cs typeface="Courier New"/>
                <a:sym typeface="Courier New"/>
              </a:rPr>
              <a:t>    </a:t>
            </a:r>
            <a:r>
              <a:rPr lang="es" sz="1150">
                <a:solidFill>
                  <a:srgbClr val="808080"/>
                </a:solidFill>
                <a:latin typeface="Courier New"/>
                <a:ea typeface="Courier New"/>
                <a:cs typeface="Courier New"/>
                <a:sym typeface="Courier New"/>
              </a:rPr>
              <a:t>&lt;</a:t>
            </a:r>
            <a:r>
              <a:rPr lang="es" sz="1150">
                <a:solidFill>
                  <a:srgbClr val="569CD6"/>
                </a:solidFill>
                <a:latin typeface="Courier New"/>
                <a:ea typeface="Courier New"/>
                <a:cs typeface="Courier New"/>
                <a:sym typeface="Courier New"/>
              </a:rPr>
              <a:t>libro</a:t>
            </a:r>
            <a:r>
              <a:rPr lang="es" sz="1150">
                <a:solidFill>
                  <a:srgbClr val="808080"/>
                </a:solidFill>
                <a:latin typeface="Courier New"/>
                <a:ea typeface="Courier New"/>
                <a:cs typeface="Courier New"/>
                <a:sym typeface="Courier New"/>
              </a:rPr>
              <a:t>&gt;</a:t>
            </a:r>
            <a:endParaRPr sz="1150">
              <a:solidFill>
                <a:srgbClr val="808080"/>
              </a:solidFill>
              <a:latin typeface="Courier New"/>
              <a:ea typeface="Courier New"/>
              <a:cs typeface="Courier New"/>
              <a:sym typeface="Courier New"/>
            </a:endParaRPr>
          </a:p>
          <a:p>
            <a:pPr indent="0" lvl="0" marL="0" rtl="0" algn="l">
              <a:lnSpc>
                <a:spcPct val="125714"/>
              </a:lnSpc>
              <a:spcBef>
                <a:spcPts val="0"/>
              </a:spcBef>
              <a:spcAft>
                <a:spcPts val="0"/>
              </a:spcAft>
              <a:buSzPts val="1800"/>
              <a:buNone/>
            </a:pPr>
            <a:r>
              <a:rPr lang="es" sz="1150">
                <a:solidFill>
                  <a:srgbClr val="CCCCCC"/>
                </a:solidFill>
                <a:latin typeface="Courier New"/>
                <a:ea typeface="Courier New"/>
                <a:cs typeface="Courier New"/>
                <a:sym typeface="Courier New"/>
              </a:rPr>
              <a:t>        </a:t>
            </a:r>
            <a:r>
              <a:rPr lang="es" sz="1150">
                <a:solidFill>
                  <a:srgbClr val="808080"/>
                </a:solidFill>
                <a:latin typeface="Courier New"/>
                <a:ea typeface="Courier New"/>
                <a:cs typeface="Courier New"/>
                <a:sym typeface="Courier New"/>
              </a:rPr>
              <a:t>&lt;</a:t>
            </a:r>
            <a:r>
              <a:rPr lang="es" sz="1150">
                <a:solidFill>
                  <a:srgbClr val="569CD6"/>
                </a:solidFill>
                <a:latin typeface="Courier New"/>
                <a:ea typeface="Courier New"/>
                <a:cs typeface="Courier New"/>
                <a:sym typeface="Courier New"/>
              </a:rPr>
              <a:t>titulo</a:t>
            </a:r>
            <a:r>
              <a:rPr lang="es" sz="1150">
                <a:solidFill>
                  <a:srgbClr val="808080"/>
                </a:solidFill>
                <a:latin typeface="Courier New"/>
                <a:ea typeface="Courier New"/>
                <a:cs typeface="Courier New"/>
                <a:sym typeface="Courier New"/>
              </a:rPr>
              <a:t>&gt;</a:t>
            </a:r>
            <a:r>
              <a:rPr lang="es" sz="1150">
                <a:solidFill>
                  <a:srgbClr val="CCCCCC"/>
                </a:solidFill>
                <a:latin typeface="Courier New"/>
                <a:ea typeface="Courier New"/>
                <a:cs typeface="Courier New"/>
                <a:sym typeface="Courier New"/>
              </a:rPr>
              <a:t>La Odisea</a:t>
            </a:r>
            <a:r>
              <a:rPr lang="es" sz="1150">
                <a:solidFill>
                  <a:srgbClr val="808080"/>
                </a:solidFill>
                <a:latin typeface="Courier New"/>
                <a:ea typeface="Courier New"/>
                <a:cs typeface="Courier New"/>
                <a:sym typeface="Courier New"/>
              </a:rPr>
              <a:t>&lt;/</a:t>
            </a:r>
            <a:r>
              <a:rPr lang="es" sz="1150">
                <a:solidFill>
                  <a:srgbClr val="569CD6"/>
                </a:solidFill>
                <a:latin typeface="Courier New"/>
                <a:ea typeface="Courier New"/>
                <a:cs typeface="Courier New"/>
                <a:sym typeface="Courier New"/>
              </a:rPr>
              <a:t>titulo</a:t>
            </a:r>
            <a:r>
              <a:rPr lang="es" sz="1150">
                <a:solidFill>
                  <a:srgbClr val="808080"/>
                </a:solidFill>
                <a:latin typeface="Courier New"/>
                <a:ea typeface="Courier New"/>
                <a:cs typeface="Courier New"/>
                <a:sym typeface="Courier New"/>
              </a:rPr>
              <a:t>&gt;</a:t>
            </a:r>
            <a:endParaRPr sz="1150">
              <a:solidFill>
                <a:srgbClr val="808080"/>
              </a:solidFill>
              <a:latin typeface="Courier New"/>
              <a:ea typeface="Courier New"/>
              <a:cs typeface="Courier New"/>
              <a:sym typeface="Courier New"/>
            </a:endParaRPr>
          </a:p>
          <a:p>
            <a:pPr indent="0" lvl="0" marL="0" rtl="0" algn="l">
              <a:lnSpc>
                <a:spcPct val="125714"/>
              </a:lnSpc>
              <a:spcBef>
                <a:spcPts val="0"/>
              </a:spcBef>
              <a:spcAft>
                <a:spcPts val="0"/>
              </a:spcAft>
              <a:buSzPts val="1800"/>
              <a:buNone/>
            </a:pPr>
            <a:r>
              <a:rPr lang="es" sz="1150">
                <a:solidFill>
                  <a:srgbClr val="CCCCCC"/>
                </a:solidFill>
                <a:latin typeface="Courier New"/>
                <a:ea typeface="Courier New"/>
                <a:cs typeface="Courier New"/>
                <a:sym typeface="Courier New"/>
              </a:rPr>
              <a:t>        </a:t>
            </a:r>
            <a:r>
              <a:rPr lang="es" sz="1150">
                <a:solidFill>
                  <a:srgbClr val="808080"/>
                </a:solidFill>
                <a:latin typeface="Courier New"/>
                <a:ea typeface="Courier New"/>
                <a:cs typeface="Courier New"/>
                <a:sym typeface="Courier New"/>
              </a:rPr>
              <a:t>&lt;</a:t>
            </a:r>
            <a:r>
              <a:rPr lang="es" sz="1150">
                <a:solidFill>
                  <a:srgbClr val="569CD6"/>
                </a:solidFill>
                <a:latin typeface="Courier New"/>
                <a:ea typeface="Courier New"/>
                <a:cs typeface="Courier New"/>
                <a:sym typeface="Courier New"/>
              </a:rPr>
              <a:t>autor</a:t>
            </a:r>
            <a:r>
              <a:rPr lang="es" sz="1150">
                <a:solidFill>
                  <a:srgbClr val="808080"/>
                </a:solidFill>
                <a:latin typeface="Courier New"/>
                <a:ea typeface="Courier New"/>
                <a:cs typeface="Courier New"/>
                <a:sym typeface="Courier New"/>
              </a:rPr>
              <a:t>&gt;</a:t>
            </a:r>
            <a:r>
              <a:rPr lang="es" sz="1150">
                <a:solidFill>
                  <a:srgbClr val="CCCCCC"/>
                </a:solidFill>
                <a:latin typeface="Courier New"/>
                <a:ea typeface="Courier New"/>
                <a:cs typeface="Courier New"/>
                <a:sym typeface="Courier New"/>
              </a:rPr>
              <a:t>Homero</a:t>
            </a:r>
            <a:r>
              <a:rPr lang="es" sz="1150">
                <a:solidFill>
                  <a:srgbClr val="808080"/>
                </a:solidFill>
                <a:latin typeface="Courier New"/>
                <a:ea typeface="Courier New"/>
                <a:cs typeface="Courier New"/>
                <a:sym typeface="Courier New"/>
              </a:rPr>
              <a:t>&lt;/</a:t>
            </a:r>
            <a:r>
              <a:rPr lang="es" sz="1150">
                <a:solidFill>
                  <a:srgbClr val="569CD6"/>
                </a:solidFill>
                <a:latin typeface="Courier New"/>
                <a:ea typeface="Courier New"/>
                <a:cs typeface="Courier New"/>
                <a:sym typeface="Courier New"/>
              </a:rPr>
              <a:t>autor</a:t>
            </a:r>
            <a:r>
              <a:rPr lang="es" sz="1150">
                <a:solidFill>
                  <a:srgbClr val="808080"/>
                </a:solidFill>
                <a:latin typeface="Courier New"/>
                <a:ea typeface="Courier New"/>
                <a:cs typeface="Courier New"/>
                <a:sym typeface="Courier New"/>
              </a:rPr>
              <a:t>&gt;</a:t>
            </a:r>
            <a:endParaRPr sz="1150">
              <a:solidFill>
                <a:srgbClr val="808080"/>
              </a:solidFill>
              <a:latin typeface="Courier New"/>
              <a:ea typeface="Courier New"/>
              <a:cs typeface="Courier New"/>
              <a:sym typeface="Courier New"/>
            </a:endParaRPr>
          </a:p>
          <a:p>
            <a:pPr indent="0" lvl="0" marL="0" rtl="0" algn="l">
              <a:lnSpc>
                <a:spcPct val="125714"/>
              </a:lnSpc>
              <a:spcBef>
                <a:spcPts val="0"/>
              </a:spcBef>
              <a:spcAft>
                <a:spcPts val="0"/>
              </a:spcAft>
              <a:buSzPts val="1800"/>
              <a:buNone/>
            </a:pPr>
            <a:r>
              <a:rPr lang="es" sz="1150">
                <a:solidFill>
                  <a:srgbClr val="CCCCCC"/>
                </a:solidFill>
                <a:latin typeface="Courier New"/>
                <a:ea typeface="Courier New"/>
                <a:cs typeface="Courier New"/>
                <a:sym typeface="Courier New"/>
              </a:rPr>
              <a:t>        </a:t>
            </a:r>
            <a:r>
              <a:rPr lang="es" sz="1150">
                <a:solidFill>
                  <a:srgbClr val="808080"/>
                </a:solidFill>
                <a:latin typeface="Courier New"/>
                <a:ea typeface="Courier New"/>
                <a:cs typeface="Courier New"/>
                <a:sym typeface="Courier New"/>
              </a:rPr>
              <a:t>&lt;</a:t>
            </a:r>
            <a:r>
              <a:rPr lang="es" sz="1150">
                <a:solidFill>
                  <a:srgbClr val="569CD6"/>
                </a:solidFill>
                <a:latin typeface="Courier New"/>
                <a:ea typeface="Courier New"/>
                <a:cs typeface="Courier New"/>
                <a:sym typeface="Courier New"/>
              </a:rPr>
              <a:t>genero</a:t>
            </a:r>
            <a:r>
              <a:rPr lang="es" sz="1150">
                <a:solidFill>
                  <a:srgbClr val="808080"/>
                </a:solidFill>
                <a:latin typeface="Courier New"/>
                <a:ea typeface="Courier New"/>
                <a:cs typeface="Courier New"/>
                <a:sym typeface="Courier New"/>
              </a:rPr>
              <a:t>&gt;</a:t>
            </a:r>
            <a:r>
              <a:rPr lang="es" sz="1150">
                <a:solidFill>
                  <a:srgbClr val="CCCCCC"/>
                </a:solidFill>
                <a:latin typeface="Courier New"/>
                <a:ea typeface="Courier New"/>
                <a:cs typeface="Courier New"/>
                <a:sym typeface="Courier New"/>
              </a:rPr>
              <a:t>Epopeya</a:t>
            </a:r>
            <a:r>
              <a:rPr lang="es" sz="1150">
                <a:solidFill>
                  <a:srgbClr val="808080"/>
                </a:solidFill>
                <a:latin typeface="Courier New"/>
                <a:ea typeface="Courier New"/>
                <a:cs typeface="Courier New"/>
                <a:sym typeface="Courier New"/>
              </a:rPr>
              <a:t>&lt;/</a:t>
            </a:r>
            <a:r>
              <a:rPr lang="es" sz="1150">
                <a:solidFill>
                  <a:srgbClr val="569CD6"/>
                </a:solidFill>
                <a:latin typeface="Courier New"/>
                <a:ea typeface="Courier New"/>
                <a:cs typeface="Courier New"/>
                <a:sym typeface="Courier New"/>
              </a:rPr>
              <a:t>genero</a:t>
            </a:r>
            <a:r>
              <a:rPr lang="es" sz="1150">
                <a:solidFill>
                  <a:srgbClr val="808080"/>
                </a:solidFill>
                <a:latin typeface="Courier New"/>
                <a:ea typeface="Courier New"/>
                <a:cs typeface="Courier New"/>
                <a:sym typeface="Courier New"/>
              </a:rPr>
              <a:t>&gt;</a:t>
            </a:r>
            <a:endParaRPr sz="1150">
              <a:solidFill>
                <a:srgbClr val="808080"/>
              </a:solidFill>
              <a:latin typeface="Courier New"/>
              <a:ea typeface="Courier New"/>
              <a:cs typeface="Courier New"/>
              <a:sym typeface="Courier New"/>
            </a:endParaRPr>
          </a:p>
          <a:p>
            <a:pPr indent="0" lvl="0" marL="0" rtl="0" algn="l">
              <a:lnSpc>
                <a:spcPct val="125714"/>
              </a:lnSpc>
              <a:spcBef>
                <a:spcPts val="0"/>
              </a:spcBef>
              <a:spcAft>
                <a:spcPts val="0"/>
              </a:spcAft>
              <a:buSzPts val="1800"/>
              <a:buNone/>
            </a:pPr>
            <a:r>
              <a:rPr lang="es" sz="1150">
                <a:solidFill>
                  <a:srgbClr val="CCCCCC"/>
                </a:solidFill>
                <a:latin typeface="Courier New"/>
                <a:ea typeface="Courier New"/>
                <a:cs typeface="Courier New"/>
                <a:sym typeface="Courier New"/>
              </a:rPr>
              <a:t>    </a:t>
            </a:r>
            <a:r>
              <a:rPr lang="es" sz="1150">
                <a:solidFill>
                  <a:srgbClr val="808080"/>
                </a:solidFill>
                <a:latin typeface="Courier New"/>
                <a:ea typeface="Courier New"/>
                <a:cs typeface="Courier New"/>
                <a:sym typeface="Courier New"/>
              </a:rPr>
              <a:t>&lt;/</a:t>
            </a:r>
            <a:r>
              <a:rPr lang="es" sz="1150">
                <a:solidFill>
                  <a:srgbClr val="569CD6"/>
                </a:solidFill>
                <a:latin typeface="Courier New"/>
                <a:ea typeface="Courier New"/>
                <a:cs typeface="Courier New"/>
                <a:sym typeface="Courier New"/>
              </a:rPr>
              <a:t>libro</a:t>
            </a:r>
            <a:r>
              <a:rPr lang="es" sz="1150">
                <a:solidFill>
                  <a:srgbClr val="808080"/>
                </a:solidFill>
                <a:latin typeface="Courier New"/>
                <a:ea typeface="Courier New"/>
                <a:cs typeface="Courier New"/>
                <a:sym typeface="Courier New"/>
              </a:rPr>
              <a:t>&gt;</a:t>
            </a:r>
            <a:endParaRPr sz="1150">
              <a:solidFill>
                <a:srgbClr val="808080"/>
              </a:solidFill>
              <a:latin typeface="Courier New"/>
              <a:ea typeface="Courier New"/>
              <a:cs typeface="Courier New"/>
              <a:sym typeface="Courier New"/>
            </a:endParaRPr>
          </a:p>
          <a:p>
            <a:pPr indent="0" lvl="0" marL="0" rtl="0" algn="l">
              <a:lnSpc>
                <a:spcPct val="125714"/>
              </a:lnSpc>
              <a:spcBef>
                <a:spcPts val="0"/>
              </a:spcBef>
              <a:spcAft>
                <a:spcPts val="0"/>
              </a:spcAft>
              <a:buSzPts val="1800"/>
              <a:buNone/>
            </a:pPr>
            <a:r>
              <a:rPr lang="es" sz="1150">
                <a:solidFill>
                  <a:srgbClr val="808080"/>
                </a:solidFill>
                <a:latin typeface="Courier New"/>
                <a:ea typeface="Courier New"/>
                <a:cs typeface="Courier New"/>
                <a:sym typeface="Courier New"/>
              </a:rPr>
              <a:t>&lt;/</a:t>
            </a:r>
            <a:r>
              <a:rPr lang="es" sz="1150">
                <a:solidFill>
                  <a:srgbClr val="569CD6"/>
                </a:solidFill>
                <a:latin typeface="Courier New"/>
                <a:ea typeface="Courier New"/>
                <a:cs typeface="Courier New"/>
                <a:sym typeface="Courier New"/>
              </a:rPr>
              <a:t>libros</a:t>
            </a:r>
            <a:r>
              <a:rPr lang="es" sz="1150">
                <a:solidFill>
                  <a:srgbClr val="808080"/>
                </a:solidFill>
                <a:latin typeface="Courier New"/>
                <a:ea typeface="Courier New"/>
                <a:cs typeface="Courier New"/>
                <a:sym typeface="Courier New"/>
              </a:rPr>
              <a:t>&gt;</a:t>
            </a:r>
            <a:endParaRPr sz="1900"/>
          </a:p>
        </p:txBody>
      </p:sp>
      <p:cxnSp>
        <p:nvCxnSpPr>
          <p:cNvPr id="135" name="Google Shape;135;p6"/>
          <p:cNvCxnSpPr/>
          <p:nvPr/>
        </p:nvCxnSpPr>
        <p:spPr>
          <a:xfrm>
            <a:off x="4376000" y="1264750"/>
            <a:ext cx="0" cy="3814800"/>
          </a:xfrm>
          <a:prstGeom prst="straightConnector1">
            <a:avLst/>
          </a:prstGeom>
          <a:noFill/>
          <a:ln cap="flat" cmpd="sng" w="19050">
            <a:solidFill>
              <a:schemeClr val="accent3"/>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Características</a:t>
            </a:r>
            <a:endParaRPr/>
          </a:p>
        </p:txBody>
      </p:sp>
      <p:sp>
        <p:nvSpPr>
          <p:cNvPr id="141" name="Google Shape;141;p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s" sz="2000"/>
              <a:t>Jerarquía</a:t>
            </a:r>
            <a:r>
              <a:rPr lang="es" sz="2000"/>
              <a:t>: Los datos se organizan en una estructura jerárquica de elementos que pueden contener subelementos.</a:t>
            </a:r>
            <a:endParaRPr sz="2000"/>
          </a:p>
          <a:p>
            <a:pPr indent="0" lvl="0" marL="0" rtl="0" algn="l">
              <a:lnSpc>
                <a:spcPct val="115000"/>
              </a:lnSpc>
              <a:spcBef>
                <a:spcPts val="1200"/>
              </a:spcBef>
              <a:spcAft>
                <a:spcPts val="0"/>
              </a:spcAft>
              <a:buSzPts val="1800"/>
              <a:buNone/>
            </a:pPr>
            <a:r>
              <a:rPr b="1" lang="es" sz="2000"/>
              <a:t>Etiquetas</a:t>
            </a:r>
            <a:r>
              <a:rPr lang="es" sz="2000"/>
              <a:t>: Cada dato se encierra en etiquetas que describen su tipo o significado.</a:t>
            </a:r>
            <a:endParaRPr sz="2000"/>
          </a:p>
          <a:p>
            <a:pPr indent="0" lvl="0" marL="0" rtl="0" algn="l">
              <a:lnSpc>
                <a:spcPct val="115000"/>
              </a:lnSpc>
              <a:spcBef>
                <a:spcPts val="1200"/>
              </a:spcBef>
              <a:spcAft>
                <a:spcPts val="0"/>
              </a:spcAft>
              <a:buSzPts val="1800"/>
              <a:buNone/>
            </a:pPr>
            <a:r>
              <a:rPr b="1" lang="es" sz="2000"/>
              <a:t>Extensible</a:t>
            </a:r>
            <a:r>
              <a:rPr lang="es" sz="2000"/>
              <a:t>: Permite definir sus propias etiquetas y estructuras de datos personalizadas, lo que lo hace altamente adaptable.</a:t>
            </a:r>
            <a:endParaRPr sz="2000"/>
          </a:p>
          <a:p>
            <a:pPr indent="0" lvl="0" marL="0" rtl="0" algn="l">
              <a:lnSpc>
                <a:spcPct val="115000"/>
              </a:lnSpc>
              <a:spcBef>
                <a:spcPts val="1200"/>
              </a:spcBef>
              <a:spcAft>
                <a:spcPts val="1200"/>
              </a:spcAft>
              <a:buSzPts val="1800"/>
              <a:buNone/>
            </a:pPr>
            <a:r>
              <a:rPr b="1" lang="es" sz="2000"/>
              <a:t>Legible por Humanos</a:t>
            </a:r>
            <a:r>
              <a:rPr lang="es" sz="2000"/>
              <a:t>: XML es legible por humanos y, por lo tanto, es útil en situaciones donde la claridad y la comprensión son importantes.</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XML en python</a:t>
            </a:r>
            <a:endParaRPr/>
          </a:p>
        </p:txBody>
      </p:sp>
      <p:sp>
        <p:nvSpPr>
          <p:cNvPr id="147" name="Google Shape;147;p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a:t>En Python podemos trabajar con XML utilizando una serie de módulos y bibliotecas que facilitan la lectura, manipulación y generación de documentos XML. Uno de los módulos más comunes para trabajar con XML en Python es </a:t>
            </a:r>
            <a:r>
              <a:rPr lang="es">
                <a:latin typeface="Source Code Pro"/>
                <a:ea typeface="Source Code Pro"/>
                <a:cs typeface="Source Code Pro"/>
                <a:sym typeface="Source Code Pro"/>
              </a:rPr>
              <a:t>xml.etree.ElementTree</a:t>
            </a:r>
            <a:r>
              <a:rPr lang="es"/>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ph type="title"/>
          </p:nvPr>
        </p:nvSpPr>
        <p:spPr>
          <a:xfrm>
            <a:off x="311700" y="7447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Ejemplo de uso</a:t>
            </a:r>
            <a:endParaRPr/>
          </a:p>
        </p:txBody>
      </p:sp>
      <p:sp>
        <p:nvSpPr>
          <p:cNvPr id="153" name="Google Shape;153;p9"/>
          <p:cNvSpPr txBox="1"/>
          <p:nvPr>
            <p:ph idx="1" type="body"/>
          </p:nvPr>
        </p:nvSpPr>
        <p:spPr>
          <a:xfrm>
            <a:off x="132600" y="852300"/>
            <a:ext cx="8931600" cy="4291200"/>
          </a:xfrm>
          <a:prstGeom prst="rect">
            <a:avLst/>
          </a:prstGeom>
          <a:solidFill>
            <a:srgbClr val="000000"/>
          </a:solid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t/>
            </a:r>
            <a:endParaRPr sz="1250">
              <a:solidFill>
                <a:srgbClr val="C586C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586C0"/>
                </a:solidFill>
                <a:latin typeface="Source Code Pro"/>
                <a:ea typeface="Source Code Pro"/>
                <a:cs typeface="Source Code Pro"/>
                <a:sym typeface="Source Code Pro"/>
              </a:rPr>
              <a:t>import</a:t>
            </a:r>
            <a:r>
              <a:rPr lang="es" sz="1250">
                <a:solidFill>
                  <a:srgbClr val="CCCCCC"/>
                </a:solidFill>
                <a:latin typeface="Source Code Pro"/>
                <a:ea typeface="Source Code Pro"/>
                <a:cs typeface="Source Code Pro"/>
                <a:sym typeface="Source Code Pro"/>
              </a:rPr>
              <a:t> </a:t>
            </a:r>
            <a:r>
              <a:rPr lang="es" sz="1250">
                <a:solidFill>
                  <a:srgbClr val="4EC9B0"/>
                </a:solidFill>
                <a:latin typeface="Source Code Pro"/>
                <a:ea typeface="Source Code Pro"/>
                <a:cs typeface="Source Code Pro"/>
                <a:sym typeface="Source Code Pro"/>
              </a:rPr>
              <a:t>xml</a:t>
            </a:r>
            <a:r>
              <a:rPr lang="es" sz="1250">
                <a:solidFill>
                  <a:srgbClr val="CCCCCC"/>
                </a:solidFill>
                <a:latin typeface="Source Code Pro"/>
                <a:ea typeface="Source Code Pro"/>
                <a:cs typeface="Source Code Pro"/>
                <a:sym typeface="Source Code Pro"/>
              </a:rPr>
              <a:t>.</a:t>
            </a:r>
            <a:r>
              <a:rPr lang="es" sz="1250">
                <a:solidFill>
                  <a:srgbClr val="4EC9B0"/>
                </a:solidFill>
                <a:latin typeface="Source Code Pro"/>
                <a:ea typeface="Source Code Pro"/>
                <a:cs typeface="Source Code Pro"/>
                <a:sym typeface="Source Code Pro"/>
              </a:rPr>
              <a:t>etree</a:t>
            </a:r>
            <a:r>
              <a:rPr lang="es" sz="1250">
                <a:solidFill>
                  <a:srgbClr val="CCCCCC"/>
                </a:solidFill>
                <a:latin typeface="Source Code Pro"/>
                <a:ea typeface="Source Code Pro"/>
                <a:cs typeface="Source Code Pro"/>
                <a:sym typeface="Source Code Pro"/>
              </a:rPr>
              <a:t>.</a:t>
            </a:r>
            <a:r>
              <a:rPr lang="es" sz="1250">
                <a:solidFill>
                  <a:srgbClr val="4EC9B0"/>
                </a:solidFill>
                <a:latin typeface="Source Code Pro"/>
                <a:ea typeface="Source Code Pro"/>
                <a:cs typeface="Source Code Pro"/>
                <a:sym typeface="Source Code Pro"/>
              </a:rPr>
              <a:t>ElementTree</a:t>
            </a:r>
            <a:r>
              <a:rPr lang="es" sz="1250">
                <a:solidFill>
                  <a:srgbClr val="CCCCCC"/>
                </a:solidFill>
                <a:latin typeface="Source Code Pro"/>
                <a:ea typeface="Source Code Pro"/>
                <a:cs typeface="Source Code Pro"/>
                <a:sym typeface="Source Code Pro"/>
              </a:rPr>
              <a:t> </a:t>
            </a:r>
            <a:r>
              <a:rPr lang="es" sz="1250">
                <a:solidFill>
                  <a:srgbClr val="C586C0"/>
                </a:solidFill>
                <a:latin typeface="Source Code Pro"/>
                <a:ea typeface="Source Code Pro"/>
                <a:cs typeface="Source Code Pro"/>
                <a:sym typeface="Source Code Pro"/>
              </a:rPr>
              <a:t>as</a:t>
            </a:r>
            <a:r>
              <a:rPr lang="es" sz="1250">
                <a:solidFill>
                  <a:srgbClr val="CCCCCC"/>
                </a:solidFill>
                <a:latin typeface="Source Code Pro"/>
                <a:ea typeface="Source Code Pro"/>
                <a:cs typeface="Source Code Pro"/>
                <a:sym typeface="Source Code Pro"/>
              </a:rPr>
              <a:t> </a:t>
            </a:r>
            <a:r>
              <a:rPr lang="es" sz="1250">
                <a:solidFill>
                  <a:srgbClr val="4EC9B0"/>
                </a:solidFill>
                <a:latin typeface="Source Code Pro"/>
                <a:ea typeface="Source Code Pro"/>
                <a:cs typeface="Source Code Pro"/>
                <a:sym typeface="Source Code Pro"/>
              </a:rPr>
              <a:t>ET</a:t>
            </a:r>
            <a:endParaRPr sz="125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569CD6"/>
                </a:solidFill>
                <a:latin typeface="Source Code Pro"/>
                <a:ea typeface="Source Code Pro"/>
                <a:cs typeface="Source Code Pro"/>
                <a:sym typeface="Source Code Pro"/>
              </a:rPr>
              <a:t>class</a:t>
            </a:r>
            <a:r>
              <a:rPr lang="es" sz="1250">
                <a:solidFill>
                  <a:srgbClr val="CCCCCC"/>
                </a:solidFill>
                <a:latin typeface="Source Code Pro"/>
                <a:ea typeface="Source Code Pro"/>
                <a:cs typeface="Source Code Pro"/>
                <a:sym typeface="Source Code Pro"/>
              </a:rPr>
              <a:t> </a:t>
            </a:r>
            <a:r>
              <a:rPr lang="es" sz="1250">
                <a:solidFill>
                  <a:srgbClr val="4EC9B0"/>
                </a:solidFill>
                <a:latin typeface="Source Code Pro"/>
                <a:ea typeface="Source Code Pro"/>
                <a:cs typeface="Source Code Pro"/>
                <a:sym typeface="Source Code Pro"/>
              </a:rPr>
              <a:t>Persona</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569CD6"/>
                </a:solidFill>
                <a:latin typeface="Source Code Pro"/>
                <a:ea typeface="Source Code Pro"/>
                <a:cs typeface="Source Code Pro"/>
                <a:sym typeface="Source Code Pro"/>
              </a:rPr>
              <a:t>def</a:t>
            </a:r>
            <a:r>
              <a:rPr lang="es" sz="1250">
                <a:solidFill>
                  <a:srgbClr val="CCCCCC"/>
                </a:solidFill>
                <a:latin typeface="Source Code Pro"/>
                <a:ea typeface="Source Code Pro"/>
                <a:cs typeface="Source Code Pro"/>
                <a:sym typeface="Source Code Pro"/>
              </a:rPr>
              <a:t> </a:t>
            </a:r>
            <a:r>
              <a:rPr lang="es" sz="1250">
                <a:solidFill>
                  <a:srgbClr val="DCDCAA"/>
                </a:solidFill>
                <a:latin typeface="Source Code Pro"/>
                <a:ea typeface="Source Code Pro"/>
                <a:cs typeface="Source Code Pro"/>
                <a:sym typeface="Source Code Pro"/>
              </a:rPr>
              <a:t>__init__</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self</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dni</a:t>
            </a:r>
            <a:r>
              <a:rPr lang="es" sz="1250">
                <a:solidFill>
                  <a:srgbClr val="CCCCCC"/>
                </a:solidFill>
                <a:latin typeface="Source Code Pro"/>
                <a:ea typeface="Source Code Pro"/>
                <a:cs typeface="Source Code Pro"/>
                <a:sym typeface="Source Code Pro"/>
              </a:rPr>
              <a:t>:</a:t>
            </a:r>
            <a:r>
              <a:rPr lang="es" sz="1250">
                <a:solidFill>
                  <a:srgbClr val="4EC9B0"/>
                </a:solidFill>
                <a:latin typeface="Source Code Pro"/>
                <a:ea typeface="Source Code Pro"/>
                <a:cs typeface="Source Code Pro"/>
                <a:sym typeface="Source Code Pro"/>
              </a:rPr>
              <a:t>int</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nombre</a:t>
            </a:r>
            <a:r>
              <a:rPr lang="es" sz="1250">
                <a:solidFill>
                  <a:srgbClr val="CCCCCC"/>
                </a:solidFill>
                <a:latin typeface="Source Code Pro"/>
                <a:ea typeface="Source Code Pro"/>
                <a:cs typeface="Source Code Pro"/>
                <a:sym typeface="Source Code Pro"/>
              </a:rPr>
              <a:t>:</a:t>
            </a:r>
            <a:r>
              <a:rPr lang="es" sz="1250">
                <a:solidFill>
                  <a:srgbClr val="4EC9B0"/>
                </a:solidFill>
                <a:latin typeface="Source Code Pro"/>
                <a:ea typeface="Source Code Pro"/>
                <a:cs typeface="Source Code Pro"/>
                <a:sym typeface="Source Code Pro"/>
              </a:rPr>
              <a:t>str</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apellido</a:t>
            </a:r>
            <a:r>
              <a:rPr lang="es" sz="1250">
                <a:solidFill>
                  <a:srgbClr val="CCCCCC"/>
                </a:solidFill>
                <a:latin typeface="Source Code Pro"/>
                <a:ea typeface="Source Code Pro"/>
                <a:cs typeface="Source Code Pro"/>
                <a:sym typeface="Source Code Pro"/>
              </a:rPr>
              <a:t>:</a:t>
            </a:r>
            <a:r>
              <a:rPr lang="es" sz="1250">
                <a:solidFill>
                  <a:srgbClr val="4EC9B0"/>
                </a:solidFill>
                <a:latin typeface="Source Code Pro"/>
                <a:ea typeface="Source Code Pro"/>
                <a:cs typeface="Source Code Pro"/>
                <a:sym typeface="Source Code Pro"/>
              </a:rPr>
              <a:t>str</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C586C0"/>
                </a:solidFill>
                <a:latin typeface="Source Code Pro"/>
                <a:ea typeface="Source Code Pro"/>
                <a:cs typeface="Source Code Pro"/>
                <a:sym typeface="Source Code Pro"/>
              </a:rPr>
              <a:t>if</a:t>
            </a:r>
            <a:r>
              <a:rPr lang="es" sz="1250">
                <a:solidFill>
                  <a:srgbClr val="CCCCCC"/>
                </a:solidFill>
                <a:latin typeface="Source Code Pro"/>
                <a:ea typeface="Source Code Pro"/>
                <a:cs typeface="Source Code Pro"/>
                <a:sym typeface="Source Code Pro"/>
              </a:rPr>
              <a:t> </a:t>
            </a:r>
            <a:r>
              <a:rPr lang="es" sz="1250">
                <a:solidFill>
                  <a:srgbClr val="569CD6"/>
                </a:solidFill>
                <a:latin typeface="Source Code Pro"/>
                <a:ea typeface="Source Code Pro"/>
                <a:cs typeface="Source Code Pro"/>
                <a:sym typeface="Source Code Pro"/>
              </a:rPr>
              <a:t>not</a:t>
            </a:r>
            <a:r>
              <a:rPr lang="es" sz="1250">
                <a:solidFill>
                  <a:srgbClr val="CCCCCC"/>
                </a:solidFill>
                <a:latin typeface="Source Code Pro"/>
                <a:ea typeface="Source Code Pro"/>
                <a:cs typeface="Source Code Pro"/>
                <a:sym typeface="Source Code Pro"/>
              </a:rPr>
              <a:t> </a:t>
            </a:r>
            <a:r>
              <a:rPr lang="es" sz="1250">
                <a:solidFill>
                  <a:srgbClr val="DCDCAA"/>
                </a:solidFill>
                <a:latin typeface="Source Code Pro"/>
                <a:ea typeface="Source Code Pro"/>
                <a:cs typeface="Source Code Pro"/>
                <a:sym typeface="Source Code Pro"/>
              </a:rPr>
              <a:t>isinstance</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dni</a:t>
            </a:r>
            <a:r>
              <a:rPr lang="es" sz="1250">
                <a:solidFill>
                  <a:srgbClr val="CCCCCC"/>
                </a:solidFill>
                <a:latin typeface="Source Code Pro"/>
                <a:ea typeface="Source Code Pro"/>
                <a:cs typeface="Source Code Pro"/>
                <a:sym typeface="Source Code Pro"/>
              </a:rPr>
              <a:t>, </a:t>
            </a:r>
            <a:r>
              <a:rPr lang="es" sz="1250">
                <a:solidFill>
                  <a:srgbClr val="4EC9B0"/>
                </a:solidFill>
                <a:latin typeface="Source Code Pro"/>
                <a:ea typeface="Source Code Pro"/>
                <a:cs typeface="Source Code Pro"/>
                <a:sym typeface="Source Code Pro"/>
              </a:rPr>
              <a:t>int</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C586C0"/>
                </a:solidFill>
                <a:latin typeface="Source Code Pro"/>
                <a:ea typeface="Source Code Pro"/>
                <a:cs typeface="Source Code Pro"/>
                <a:sym typeface="Source Code Pro"/>
              </a:rPr>
              <a:t>raise</a:t>
            </a:r>
            <a:r>
              <a:rPr lang="es" sz="1250">
                <a:solidFill>
                  <a:srgbClr val="CCCCCC"/>
                </a:solidFill>
                <a:latin typeface="Source Code Pro"/>
                <a:ea typeface="Source Code Pro"/>
                <a:cs typeface="Source Code Pro"/>
                <a:sym typeface="Source Code Pro"/>
              </a:rPr>
              <a:t> </a:t>
            </a:r>
            <a:r>
              <a:rPr lang="es" sz="1250">
                <a:solidFill>
                  <a:srgbClr val="4EC9B0"/>
                </a:solidFill>
                <a:latin typeface="Source Code Pro"/>
                <a:ea typeface="Source Code Pro"/>
                <a:cs typeface="Source Code Pro"/>
                <a:sym typeface="Source Code Pro"/>
              </a:rPr>
              <a:t>ValueError</a:t>
            </a:r>
            <a:r>
              <a:rPr lang="es" sz="1250">
                <a:solidFill>
                  <a:srgbClr val="CCCCCC"/>
                </a:solidFill>
                <a:latin typeface="Source Code Pro"/>
                <a:ea typeface="Source Code Pro"/>
                <a:cs typeface="Source Code Pro"/>
                <a:sym typeface="Source Code Pro"/>
              </a:rPr>
              <a:t>(</a:t>
            </a:r>
            <a:r>
              <a:rPr lang="es" sz="1250">
                <a:solidFill>
                  <a:srgbClr val="CE9178"/>
                </a:solidFill>
                <a:latin typeface="Source Code Pro"/>
                <a:ea typeface="Source Code Pro"/>
                <a:cs typeface="Source Code Pro"/>
                <a:sym typeface="Source Code Pro"/>
              </a:rPr>
              <a:t>"El DNI debe ser un entero."</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C586C0"/>
                </a:solidFill>
                <a:latin typeface="Source Code Pro"/>
                <a:ea typeface="Source Code Pro"/>
                <a:cs typeface="Source Code Pro"/>
                <a:sym typeface="Source Code Pro"/>
              </a:rPr>
              <a:t>if</a:t>
            </a:r>
            <a:r>
              <a:rPr lang="es" sz="1250">
                <a:solidFill>
                  <a:srgbClr val="CCCCCC"/>
                </a:solidFill>
                <a:latin typeface="Source Code Pro"/>
                <a:ea typeface="Source Code Pro"/>
                <a:cs typeface="Source Code Pro"/>
                <a:sym typeface="Source Code Pro"/>
              </a:rPr>
              <a:t> </a:t>
            </a:r>
            <a:r>
              <a:rPr lang="es" sz="1250">
                <a:solidFill>
                  <a:srgbClr val="569CD6"/>
                </a:solidFill>
                <a:latin typeface="Source Code Pro"/>
                <a:ea typeface="Source Code Pro"/>
                <a:cs typeface="Source Code Pro"/>
                <a:sym typeface="Source Code Pro"/>
              </a:rPr>
              <a:t>not</a:t>
            </a:r>
            <a:r>
              <a:rPr lang="es" sz="1250">
                <a:solidFill>
                  <a:srgbClr val="CCCCCC"/>
                </a:solidFill>
                <a:latin typeface="Source Code Pro"/>
                <a:ea typeface="Source Code Pro"/>
                <a:cs typeface="Source Code Pro"/>
                <a:sym typeface="Source Code Pro"/>
              </a:rPr>
              <a:t> </a:t>
            </a:r>
            <a:r>
              <a:rPr lang="es" sz="1250">
                <a:solidFill>
                  <a:srgbClr val="DCDCAA"/>
                </a:solidFill>
                <a:latin typeface="Source Code Pro"/>
                <a:ea typeface="Source Code Pro"/>
                <a:cs typeface="Source Code Pro"/>
                <a:sym typeface="Source Code Pro"/>
              </a:rPr>
              <a:t>isinstance</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nombre</a:t>
            </a:r>
            <a:r>
              <a:rPr lang="es" sz="1250">
                <a:solidFill>
                  <a:srgbClr val="CCCCCC"/>
                </a:solidFill>
                <a:latin typeface="Source Code Pro"/>
                <a:ea typeface="Source Code Pro"/>
                <a:cs typeface="Source Code Pro"/>
                <a:sym typeface="Source Code Pro"/>
              </a:rPr>
              <a:t>, </a:t>
            </a:r>
            <a:r>
              <a:rPr lang="es" sz="1250">
                <a:solidFill>
                  <a:srgbClr val="4EC9B0"/>
                </a:solidFill>
                <a:latin typeface="Source Code Pro"/>
                <a:ea typeface="Source Code Pro"/>
                <a:cs typeface="Source Code Pro"/>
                <a:sym typeface="Source Code Pro"/>
              </a:rPr>
              <a:t>str</a:t>
            </a:r>
            <a:r>
              <a:rPr lang="es" sz="1250">
                <a:solidFill>
                  <a:srgbClr val="CCCCCC"/>
                </a:solidFill>
                <a:latin typeface="Source Code Pro"/>
                <a:ea typeface="Source Code Pro"/>
                <a:cs typeface="Source Code Pro"/>
                <a:sym typeface="Source Code Pro"/>
              </a:rPr>
              <a:t>) :</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C586C0"/>
                </a:solidFill>
                <a:latin typeface="Source Code Pro"/>
                <a:ea typeface="Source Code Pro"/>
                <a:cs typeface="Source Code Pro"/>
                <a:sym typeface="Source Code Pro"/>
              </a:rPr>
              <a:t>raise</a:t>
            </a:r>
            <a:r>
              <a:rPr lang="es" sz="1250">
                <a:solidFill>
                  <a:srgbClr val="CCCCCC"/>
                </a:solidFill>
                <a:latin typeface="Source Code Pro"/>
                <a:ea typeface="Source Code Pro"/>
                <a:cs typeface="Source Code Pro"/>
                <a:sym typeface="Source Code Pro"/>
              </a:rPr>
              <a:t> </a:t>
            </a:r>
            <a:r>
              <a:rPr lang="es" sz="1250">
                <a:solidFill>
                  <a:srgbClr val="4EC9B0"/>
                </a:solidFill>
                <a:latin typeface="Source Code Pro"/>
                <a:ea typeface="Source Code Pro"/>
                <a:cs typeface="Source Code Pro"/>
                <a:sym typeface="Source Code Pro"/>
              </a:rPr>
              <a:t>ValueError</a:t>
            </a:r>
            <a:r>
              <a:rPr lang="es" sz="1250">
                <a:solidFill>
                  <a:srgbClr val="CCCCCC"/>
                </a:solidFill>
                <a:latin typeface="Source Code Pro"/>
                <a:ea typeface="Source Code Pro"/>
                <a:cs typeface="Source Code Pro"/>
                <a:sym typeface="Source Code Pro"/>
              </a:rPr>
              <a:t>(</a:t>
            </a:r>
            <a:r>
              <a:rPr lang="es" sz="1250">
                <a:solidFill>
                  <a:srgbClr val="CE9178"/>
                </a:solidFill>
                <a:latin typeface="Source Code Pro"/>
                <a:ea typeface="Source Code Pro"/>
                <a:cs typeface="Source Code Pro"/>
                <a:sym typeface="Source Code Pro"/>
              </a:rPr>
              <a:t>"El nombre debe ser un string."</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C586C0"/>
                </a:solidFill>
                <a:latin typeface="Source Code Pro"/>
                <a:ea typeface="Source Code Pro"/>
                <a:cs typeface="Source Code Pro"/>
                <a:sym typeface="Source Code Pro"/>
              </a:rPr>
              <a:t>if</a:t>
            </a:r>
            <a:r>
              <a:rPr lang="es" sz="1250">
                <a:solidFill>
                  <a:srgbClr val="CCCCCC"/>
                </a:solidFill>
                <a:latin typeface="Source Code Pro"/>
                <a:ea typeface="Source Code Pro"/>
                <a:cs typeface="Source Code Pro"/>
                <a:sym typeface="Source Code Pro"/>
              </a:rPr>
              <a:t> </a:t>
            </a:r>
            <a:r>
              <a:rPr lang="es" sz="1250">
                <a:solidFill>
                  <a:srgbClr val="569CD6"/>
                </a:solidFill>
                <a:latin typeface="Source Code Pro"/>
                <a:ea typeface="Source Code Pro"/>
                <a:cs typeface="Source Code Pro"/>
                <a:sym typeface="Source Code Pro"/>
              </a:rPr>
              <a:t>not</a:t>
            </a:r>
            <a:r>
              <a:rPr lang="es" sz="1250">
                <a:solidFill>
                  <a:srgbClr val="CCCCCC"/>
                </a:solidFill>
                <a:latin typeface="Source Code Pro"/>
                <a:ea typeface="Source Code Pro"/>
                <a:cs typeface="Source Code Pro"/>
                <a:sym typeface="Source Code Pro"/>
              </a:rPr>
              <a:t> </a:t>
            </a:r>
            <a:r>
              <a:rPr lang="es" sz="1250">
                <a:solidFill>
                  <a:srgbClr val="DCDCAA"/>
                </a:solidFill>
                <a:latin typeface="Source Code Pro"/>
                <a:ea typeface="Source Code Pro"/>
                <a:cs typeface="Source Code Pro"/>
                <a:sym typeface="Source Code Pro"/>
              </a:rPr>
              <a:t>isinstance</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apellido</a:t>
            </a:r>
            <a:r>
              <a:rPr lang="es" sz="1250">
                <a:solidFill>
                  <a:srgbClr val="CCCCCC"/>
                </a:solidFill>
                <a:latin typeface="Source Code Pro"/>
                <a:ea typeface="Source Code Pro"/>
                <a:cs typeface="Source Code Pro"/>
                <a:sym typeface="Source Code Pro"/>
              </a:rPr>
              <a:t>, </a:t>
            </a:r>
            <a:r>
              <a:rPr lang="es" sz="1250">
                <a:solidFill>
                  <a:srgbClr val="4EC9B0"/>
                </a:solidFill>
                <a:latin typeface="Source Code Pro"/>
                <a:ea typeface="Source Code Pro"/>
                <a:cs typeface="Source Code Pro"/>
                <a:sym typeface="Source Code Pro"/>
              </a:rPr>
              <a:t>str</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C586C0"/>
                </a:solidFill>
                <a:latin typeface="Source Code Pro"/>
                <a:ea typeface="Source Code Pro"/>
                <a:cs typeface="Source Code Pro"/>
                <a:sym typeface="Source Code Pro"/>
              </a:rPr>
              <a:t>raise</a:t>
            </a:r>
            <a:r>
              <a:rPr lang="es" sz="1250">
                <a:solidFill>
                  <a:srgbClr val="CCCCCC"/>
                </a:solidFill>
                <a:latin typeface="Source Code Pro"/>
                <a:ea typeface="Source Code Pro"/>
                <a:cs typeface="Source Code Pro"/>
                <a:sym typeface="Source Code Pro"/>
              </a:rPr>
              <a:t> </a:t>
            </a:r>
            <a:r>
              <a:rPr lang="es" sz="1250">
                <a:solidFill>
                  <a:srgbClr val="4EC9B0"/>
                </a:solidFill>
                <a:latin typeface="Source Code Pro"/>
                <a:ea typeface="Source Code Pro"/>
                <a:cs typeface="Source Code Pro"/>
                <a:sym typeface="Source Code Pro"/>
              </a:rPr>
              <a:t>ValueError</a:t>
            </a:r>
            <a:r>
              <a:rPr lang="es" sz="1250">
                <a:solidFill>
                  <a:srgbClr val="CCCCCC"/>
                </a:solidFill>
                <a:latin typeface="Source Code Pro"/>
                <a:ea typeface="Source Code Pro"/>
                <a:cs typeface="Source Code Pro"/>
                <a:sym typeface="Source Code Pro"/>
              </a:rPr>
              <a:t>(</a:t>
            </a:r>
            <a:r>
              <a:rPr lang="es" sz="1250">
                <a:solidFill>
                  <a:srgbClr val="CE9178"/>
                </a:solidFill>
                <a:latin typeface="Source Code Pro"/>
                <a:ea typeface="Source Code Pro"/>
                <a:cs typeface="Source Code Pro"/>
                <a:sym typeface="Source Code Pro"/>
              </a:rPr>
              <a:t>"El apellido debe ser un string."</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self</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__dni</a:t>
            </a:r>
            <a:r>
              <a:rPr lang="es" sz="1250">
                <a:solidFill>
                  <a:srgbClr val="CCCCCC"/>
                </a:solidFill>
                <a:latin typeface="Source Code Pro"/>
                <a:ea typeface="Source Code Pro"/>
                <a:cs typeface="Source Code Pro"/>
                <a:sym typeface="Source Code Pro"/>
              </a:rPr>
              <a:t> </a:t>
            </a:r>
            <a:r>
              <a:rPr lang="es" sz="1250">
                <a:solidFill>
                  <a:srgbClr val="D4D4D4"/>
                </a:solidFill>
                <a:latin typeface="Source Code Pro"/>
                <a:ea typeface="Source Code Pro"/>
                <a:cs typeface="Source Code Pro"/>
                <a:sym typeface="Source Code Pro"/>
              </a:rPr>
              <a:t>=</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dni</a:t>
            </a:r>
            <a:endParaRPr sz="12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self</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__nombre</a:t>
            </a:r>
            <a:r>
              <a:rPr lang="es" sz="1250">
                <a:solidFill>
                  <a:srgbClr val="CCCCCC"/>
                </a:solidFill>
                <a:latin typeface="Source Code Pro"/>
                <a:ea typeface="Source Code Pro"/>
                <a:cs typeface="Source Code Pro"/>
                <a:sym typeface="Source Code Pro"/>
              </a:rPr>
              <a:t> </a:t>
            </a:r>
            <a:r>
              <a:rPr lang="es" sz="1250">
                <a:solidFill>
                  <a:srgbClr val="D4D4D4"/>
                </a:solidFill>
                <a:latin typeface="Source Code Pro"/>
                <a:ea typeface="Source Code Pro"/>
                <a:cs typeface="Source Code Pro"/>
                <a:sym typeface="Source Code Pro"/>
              </a:rPr>
              <a:t>=</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nombre</a:t>
            </a:r>
            <a:endParaRPr sz="12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self</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__apellido</a:t>
            </a:r>
            <a:r>
              <a:rPr lang="es" sz="1250">
                <a:solidFill>
                  <a:srgbClr val="CCCCCC"/>
                </a:solidFill>
                <a:latin typeface="Source Code Pro"/>
                <a:ea typeface="Source Code Pro"/>
                <a:cs typeface="Source Code Pro"/>
                <a:sym typeface="Source Code Pro"/>
              </a:rPr>
              <a:t> </a:t>
            </a:r>
            <a:r>
              <a:rPr lang="es" sz="1250">
                <a:solidFill>
                  <a:srgbClr val="D4D4D4"/>
                </a:solidFill>
                <a:latin typeface="Source Code Pro"/>
                <a:ea typeface="Source Code Pro"/>
                <a:cs typeface="Source Code Pro"/>
                <a:sym typeface="Source Code Pro"/>
              </a:rPr>
              <a:t>=</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apellido</a:t>
            </a:r>
            <a:endParaRPr sz="2150">
              <a:solidFill>
                <a:srgbClr val="C586C0"/>
              </a:solidFill>
              <a:latin typeface="Source Code Pro"/>
              <a:ea typeface="Source Code Pro"/>
              <a:cs typeface="Source Code Pro"/>
              <a:sym typeface="Source Code Pro"/>
            </a:endParaRPr>
          </a:p>
        </p:txBody>
      </p:sp>
      <p:sp>
        <p:nvSpPr>
          <p:cNvPr id="154" name="Google Shape;154;p9"/>
          <p:cNvSpPr/>
          <p:nvPr/>
        </p:nvSpPr>
        <p:spPr>
          <a:xfrm>
            <a:off x="155650" y="1111700"/>
            <a:ext cx="3483300" cy="3927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60" name="Google Shape;160;p10"/>
          <p:cNvSpPr txBox="1"/>
          <p:nvPr>
            <p:ph idx="1" type="body"/>
          </p:nvPr>
        </p:nvSpPr>
        <p:spPr>
          <a:xfrm>
            <a:off x="0" y="0"/>
            <a:ext cx="9144000" cy="5074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DCDCAA"/>
                </a:solidFill>
                <a:latin typeface="Source Code Pro"/>
                <a:ea typeface="Source Code Pro"/>
                <a:cs typeface="Source Code Pro"/>
                <a:sym typeface="Source Code Pro"/>
              </a:rPr>
              <a:t>@</a:t>
            </a:r>
            <a:r>
              <a:rPr lang="es" sz="1250">
                <a:solidFill>
                  <a:srgbClr val="4EC9B0"/>
                </a:solidFill>
                <a:latin typeface="Source Code Pro"/>
                <a:ea typeface="Source Code Pro"/>
                <a:cs typeface="Source Code Pro"/>
                <a:sym typeface="Source Code Pro"/>
              </a:rPr>
              <a:t>classmethod</a:t>
            </a:r>
            <a:endParaRPr sz="125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569CD6"/>
                </a:solidFill>
                <a:latin typeface="Source Code Pro"/>
                <a:ea typeface="Source Code Pro"/>
                <a:cs typeface="Source Code Pro"/>
                <a:sym typeface="Source Code Pro"/>
              </a:rPr>
              <a:t>def</a:t>
            </a:r>
            <a:r>
              <a:rPr lang="es" sz="1250">
                <a:solidFill>
                  <a:srgbClr val="CCCCCC"/>
                </a:solidFill>
                <a:latin typeface="Source Code Pro"/>
                <a:ea typeface="Source Code Pro"/>
                <a:cs typeface="Source Code Pro"/>
                <a:sym typeface="Source Code Pro"/>
              </a:rPr>
              <a:t> </a:t>
            </a:r>
            <a:r>
              <a:rPr lang="es" sz="1250">
                <a:solidFill>
                  <a:srgbClr val="DCDCAA"/>
                </a:solidFill>
                <a:latin typeface="Source Code Pro"/>
                <a:ea typeface="Source Code Pro"/>
                <a:cs typeface="Source Code Pro"/>
                <a:sym typeface="Source Code Pro"/>
              </a:rPr>
              <a:t>from_xml</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cls</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xml_data</a:t>
            </a:r>
            <a:r>
              <a:rPr lang="es" sz="1250">
                <a:solidFill>
                  <a:srgbClr val="CCCCCC"/>
                </a:solidFill>
                <a:latin typeface="Source Code Pro"/>
                <a:ea typeface="Source Code Pro"/>
                <a:cs typeface="Source Code Pro"/>
                <a:sym typeface="Source Code Pro"/>
              </a:rPr>
              <a:t>) -&gt; </a:t>
            </a:r>
            <a:r>
              <a:rPr lang="es" sz="1250">
                <a:solidFill>
                  <a:srgbClr val="CE9178"/>
                </a:solidFill>
                <a:latin typeface="Source Code Pro"/>
                <a:ea typeface="Source Code Pro"/>
                <a:cs typeface="Source Code Pro"/>
                <a:sym typeface="Source Code Pro"/>
              </a:rPr>
              <a:t>"</a:t>
            </a:r>
            <a:r>
              <a:rPr lang="es" sz="1250">
                <a:solidFill>
                  <a:srgbClr val="4EC9B0"/>
                </a:solidFill>
                <a:latin typeface="Source Code Pro"/>
                <a:ea typeface="Source Code Pro"/>
                <a:cs typeface="Source Code Pro"/>
                <a:sym typeface="Source Code Pro"/>
              </a:rPr>
              <a:t>Persona</a:t>
            </a:r>
            <a:r>
              <a:rPr lang="es" sz="1250">
                <a:solidFill>
                  <a:srgbClr val="CE9178"/>
                </a:solidFill>
                <a:latin typeface="Source Code Pro"/>
                <a:ea typeface="Source Code Pro"/>
                <a:cs typeface="Source Code Pro"/>
                <a:sym typeface="Source Code Pro"/>
              </a:rPr>
              <a:t>"</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root</a:t>
            </a:r>
            <a:r>
              <a:rPr lang="es" sz="1250">
                <a:solidFill>
                  <a:srgbClr val="CCCCCC"/>
                </a:solidFill>
                <a:latin typeface="Source Code Pro"/>
                <a:ea typeface="Source Code Pro"/>
                <a:cs typeface="Source Code Pro"/>
                <a:sym typeface="Source Code Pro"/>
              </a:rPr>
              <a:t> </a:t>
            </a:r>
            <a:r>
              <a:rPr lang="es" sz="1250">
                <a:solidFill>
                  <a:srgbClr val="D4D4D4"/>
                </a:solidFill>
                <a:latin typeface="Source Code Pro"/>
                <a:ea typeface="Source Code Pro"/>
                <a:cs typeface="Source Code Pro"/>
                <a:sym typeface="Source Code Pro"/>
              </a:rPr>
              <a:t>=</a:t>
            </a:r>
            <a:r>
              <a:rPr lang="es" sz="1250">
                <a:solidFill>
                  <a:srgbClr val="CCCCCC"/>
                </a:solidFill>
                <a:latin typeface="Source Code Pro"/>
                <a:ea typeface="Source Code Pro"/>
                <a:cs typeface="Source Code Pro"/>
                <a:sym typeface="Source Code Pro"/>
              </a:rPr>
              <a:t> </a:t>
            </a:r>
            <a:r>
              <a:rPr lang="es" sz="1250">
                <a:solidFill>
                  <a:srgbClr val="4EC9B0"/>
                </a:solidFill>
                <a:latin typeface="Source Code Pro"/>
                <a:ea typeface="Source Code Pro"/>
                <a:cs typeface="Source Code Pro"/>
                <a:sym typeface="Source Code Pro"/>
              </a:rPr>
              <a:t>ET</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fromstring</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xml_data</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6A9955"/>
                </a:solidFill>
                <a:latin typeface="Source Code Pro"/>
                <a:ea typeface="Source Code Pro"/>
                <a:cs typeface="Source Code Pro"/>
                <a:sym typeface="Source Code Pro"/>
              </a:rPr>
              <a:t># Validar si los nodos existen en el XML</a:t>
            </a:r>
            <a:endParaRPr sz="12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dni</a:t>
            </a:r>
            <a:r>
              <a:rPr lang="es" sz="1250">
                <a:solidFill>
                  <a:srgbClr val="CCCCCC"/>
                </a:solidFill>
                <a:latin typeface="Source Code Pro"/>
                <a:ea typeface="Source Code Pro"/>
                <a:cs typeface="Source Code Pro"/>
                <a:sym typeface="Source Code Pro"/>
              </a:rPr>
              <a:t> </a:t>
            </a:r>
            <a:r>
              <a:rPr lang="es" sz="1250">
                <a:solidFill>
                  <a:srgbClr val="D4D4D4"/>
                </a:solidFill>
                <a:latin typeface="Source Code Pro"/>
                <a:ea typeface="Source Code Pro"/>
                <a:cs typeface="Source Code Pro"/>
                <a:sym typeface="Source Code Pro"/>
              </a:rPr>
              <a:t>=</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root</a:t>
            </a:r>
            <a:r>
              <a:rPr lang="es" sz="1250">
                <a:solidFill>
                  <a:srgbClr val="CCCCCC"/>
                </a:solidFill>
                <a:latin typeface="Source Code Pro"/>
                <a:ea typeface="Source Code Pro"/>
                <a:cs typeface="Source Code Pro"/>
                <a:sym typeface="Source Code Pro"/>
              </a:rPr>
              <a:t>.</a:t>
            </a:r>
            <a:r>
              <a:rPr lang="es" sz="1250">
                <a:solidFill>
                  <a:srgbClr val="DCDCAA"/>
                </a:solidFill>
                <a:latin typeface="Source Code Pro"/>
                <a:ea typeface="Source Code Pro"/>
                <a:cs typeface="Source Code Pro"/>
                <a:sym typeface="Source Code Pro"/>
              </a:rPr>
              <a:t>find</a:t>
            </a:r>
            <a:r>
              <a:rPr lang="es" sz="1250">
                <a:solidFill>
                  <a:srgbClr val="CCCCCC"/>
                </a:solidFill>
                <a:latin typeface="Source Code Pro"/>
                <a:ea typeface="Source Code Pro"/>
                <a:cs typeface="Source Code Pro"/>
                <a:sym typeface="Source Code Pro"/>
              </a:rPr>
              <a:t>(</a:t>
            </a:r>
            <a:r>
              <a:rPr lang="es" sz="1250">
                <a:solidFill>
                  <a:srgbClr val="CE9178"/>
                </a:solidFill>
                <a:latin typeface="Source Code Pro"/>
                <a:ea typeface="Source Code Pro"/>
                <a:cs typeface="Source Code Pro"/>
                <a:sym typeface="Source Code Pro"/>
              </a:rPr>
              <a:t>"dni"</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text</a:t>
            </a:r>
            <a:r>
              <a:rPr lang="es" sz="1250">
                <a:solidFill>
                  <a:srgbClr val="CCCCCC"/>
                </a:solidFill>
                <a:latin typeface="Source Code Pro"/>
                <a:ea typeface="Source Code Pro"/>
                <a:cs typeface="Source Code Pro"/>
                <a:sym typeface="Source Code Pro"/>
              </a:rPr>
              <a:t> </a:t>
            </a:r>
            <a:r>
              <a:rPr lang="es" sz="1250">
                <a:solidFill>
                  <a:srgbClr val="C586C0"/>
                </a:solidFill>
                <a:latin typeface="Source Code Pro"/>
                <a:ea typeface="Source Code Pro"/>
                <a:cs typeface="Source Code Pro"/>
                <a:sym typeface="Source Code Pro"/>
              </a:rPr>
              <a:t>if</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root</a:t>
            </a:r>
            <a:r>
              <a:rPr lang="es" sz="1250">
                <a:solidFill>
                  <a:srgbClr val="CCCCCC"/>
                </a:solidFill>
                <a:latin typeface="Source Code Pro"/>
                <a:ea typeface="Source Code Pro"/>
                <a:cs typeface="Source Code Pro"/>
                <a:sym typeface="Source Code Pro"/>
              </a:rPr>
              <a:t>.</a:t>
            </a:r>
            <a:r>
              <a:rPr lang="es" sz="1250">
                <a:solidFill>
                  <a:srgbClr val="DCDCAA"/>
                </a:solidFill>
                <a:latin typeface="Source Code Pro"/>
                <a:ea typeface="Source Code Pro"/>
                <a:cs typeface="Source Code Pro"/>
                <a:sym typeface="Source Code Pro"/>
              </a:rPr>
              <a:t>find</a:t>
            </a:r>
            <a:r>
              <a:rPr lang="es" sz="1250">
                <a:solidFill>
                  <a:srgbClr val="CCCCCC"/>
                </a:solidFill>
                <a:latin typeface="Source Code Pro"/>
                <a:ea typeface="Source Code Pro"/>
                <a:cs typeface="Source Code Pro"/>
                <a:sym typeface="Source Code Pro"/>
              </a:rPr>
              <a:t>(</a:t>
            </a:r>
            <a:r>
              <a:rPr lang="es" sz="1250">
                <a:solidFill>
                  <a:srgbClr val="CE9178"/>
                </a:solidFill>
                <a:latin typeface="Source Code Pro"/>
                <a:ea typeface="Source Code Pro"/>
                <a:cs typeface="Source Code Pro"/>
                <a:sym typeface="Source Code Pro"/>
              </a:rPr>
              <a:t>"dni"</a:t>
            </a:r>
            <a:r>
              <a:rPr lang="es" sz="1250">
                <a:solidFill>
                  <a:srgbClr val="CCCCCC"/>
                </a:solidFill>
                <a:latin typeface="Source Code Pro"/>
                <a:ea typeface="Source Code Pro"/>
                <a:cs typeface="Source Code Pro"/>
                <a:sym typeface="Source Code Pro"/>
              </a:rPr>
              <a:t>) </a:t>
            </a:r>
            <a:r>
              <a:rPr lang="es" sz="1250">
                <a:solidFill>
                  <a:srgbClr val="569CD6"/>
                </a:solidFill>
                <a:latin typeface="Source Code Pro"/>
                <a:ea typeface="Source Code Pro"/>
                <a:cs typeface="Source Code Pro"/>
                <a:sym typeface="Source Code Pro"/>
              </a:rPr>
              <a:t>is</a:t>
            </a:r>
            <a:r>
              <a:rPr lang="es" sz="1250">
                <a:solidFill>
                  <a:srgbClr val="CCCCCC"/>
                </a:solidFill>
                <a:latin typeface="Source Code Pro"/>
                <a:ea typeface="Source Code Pro"/>
                <a:cs typeface="Source Code Pro"/>
                <a:sym typeface="Source Code Pro"/>
              </a:rPr>
              <a:t> </a:t>
            </a:r>
            <a:r>
              <a:rPr lang="es" sz="1250">
                <a:solidFill>
                  <a:srgbClr val="569CD6"/>
                </a:solidFill>
                <a:latin typeface="Source Code Pro"/>
                <a:ea typeface="Source Code Pro"/>
                <a:cs typeface="Source Code Pro"/>
                <a:sym typeface="Source Code Pro"/>
              </a:rPr>
              <a:t>not</a:t>
            </a:r>
            <a:r>
              <a:rPr lang="es" sz="1250">
                <a:solidFill>
                  <a:srgbClr val="CCCCCC"/>
                </a:solidFill>
                <a:latin typeface="Source Code Pro"/>
                <a:ea typeface="Source Code Pro"/>
                <a:cs typeface="Source Code Pro"/>
                <a:sym typeface="Source Code Pro"/>
              </a:rPr>
              <a:t> </a:t>
            </a:r>
            <a:r>
              <a:rPr lang="es" sz="1250">
                <a:solidFill>
                  <a:srgbClr val="569CD6"/>
                </a:solidFill>
                <a:latin typeface="Source Code Pro"/>
                <a:ea typeface="Source Code Pro"/>
                <a:cs typeface="Source Code Pro"/>
                <a:sym typeface="Source Code Pro"/>
              </a:rPr>
              <a:t>None</a:t>
            </a:r>
            <a:r>
              <a:rPr lang="es" sz="1250">
                <a:solidFill>
                  <a:srgbClr val="CCCCCC"/>
                </a:solidFill>
                <a:latin typeface="Source Code Pro"/>
                <a:ea typeface="Source Code Pro"/>
                <a:cs typeface="Source Code Pro"/>
                <a:sym typeface="Source Code Pro"/>
              </a:rPr>
              <a:t> </a:t>
            </a:r>
            <a:r>
              <a:rPr lang="es" sz="1250">
                <a:solidFill>
                  <a:srgbClr val="C586C0"/>
                </a:solidFill>
                <a:latin typeface="Source Code Pro"/>
                <a:ea typeface="Source Code Pro"/>
                <a:cs typeface="Source Code Pro"/>
                <a:sym typeface="Source Code Pro"/>
              </a:rPr>
              <a:t>else</a:t>
            </a:r>
            <a:r>
              <a:rPr lang="es" sz="1250">
                <a:solidFill>
                  <a:srgbClr val="CCCCCC"/>
                </a:solidFill>
                <a:latin typeface="Source Code Pro"/>
                <a:ea typeface="Source Code Pro"/>
                <a:cs typeface="Source Code Pro"/>
                <a:sym typeface="Source Code Pro"/>
              </a:rPr>
              <a:t> </a:t>
            </a:r>
            <a:r>
              <a:rPr lang="es" sz="1250">
                <a:solidFill>
                  <a:srgbClr val="CE9178"/>
                </a:solidFill>
                <a:latin typeface="Source Code Pro"/>
                <a:ea typeface="Source Code Pro"/>
                <a:cs typeface="Source Code Pro"/>
                <a:sym typeface="Source Code Pro"/>
              </a:rPr>
              <a:t>'0'</a:t>
            </a:r>
            <a:endParaRPr sz="12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nombre</a:t>
            </a:r>
            <a:r>
              <a:rPr lang="es" sz="1250">
                <a:solidFill>
                  <a:srgbClr val="CCCCCC"/>
                </a:solidFill>
                <a:latin typeface="Source Code Pro"/>
                <a:ea typeface="Source Code Pro"/>
                <a:cs typeface="Source Code Pro"/>
                <a:sym typeface="Source Code Pro"/>
              </a:rPr>
              <a:t> </a:t>
            </a:r>
            <a:r>
              <a:rPr lang="es" sz="1250">
                <a:solidFill>
                  <a:srgbClr val="D4D4D4"/>
                </a:solidFill>
                <a:latin typeface="Source Code Pro"/>
                <a:ea typeface="Source Code Pro"/>
                <a:cs typeface="Source Code Pro"/>
                <a:sym typeface="Source Code Pro"/>
              </a:rPr>
              <a:t>=</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root</a:t>
            </a:r>
            <a:r>
              <a:rPr lang="es" sz="1250">
                <a:solidFill>
                  <a:srgbClr val="CCCCCC"/>
                </a:solidFill>
                <a:latin typeface="Source Code Pro"/>
                <a:ea typeface="Source Code Pro"/>
                <a:cs typeface="Source Code Pro"/>
                <a:sym typeface="Source Code Pro"/>
              </a:rPr>
              <a:t>.</a:t>
            </a:r>
            <a:r>
              <a:rPr lang="es" sz="1250">
                <a:solidFill>
                  <a:srgbClr val="DCDCAA"/>
                </a:solidFill>
                <a:latin typeface="Source Code Pro"/>
                <a:ea typeface="Source Code Pro"/>
                <a:cs typeface="Source Code Pro"/>
                <a:sym typeface="Source Code Pro"/>
              </a:rPr>
              <a:t>find</a:t>
            </a:r>
            <a:r>
              <a:rPr lang="es" sz="1250">
                <a:solidFill>
                  <a:srgbClr val="CCCCCC"/>
                </a:solidFill>
                <a:latin typeface="Source Code Pro"/>
                <a:ea typeface="Source Code Pro"/>
                <a:cs typeface="Source Code Pro"/>
                <a:sym typeface="Source Code Pro"/>
              </a:rPr>
              <a:t>(</a:t>
            </a:r>
            <a:r>
              <a:rPr lang="es" sz="1250">
                <a:solidFill>
                  <a:srgbClr val="CE9178"/>
                </a:solidFill>
                <a:latin typeface="Source Code Pro"/>
                <a:ea typeface="Source Code Pro"/>
                <a:cs typeface="Source Code Pro"/>
                <a:sym typeface="Source Code Pro"/>
              </a:rPr>
              <a:t>"nombre"</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text</a:t>
            </a:r>
            <a:r>
              <a:rPr lang="es" sz="1250">
                <a:solidFill>
                  <a:srgbClr val="CCCCCC"/>
                </a:solidFill>
                <a:latin typeface="Source Code Pro"/>
                <a:ea typeface="Source Code Pro"/>
                <a:cs typeface="Source Code Pro"/>
                <a:sym typeface="Source Code Pro"/>
              </a:rPr>
              <a:t> </a:t>
            </a:r>
            <a:r>
              <a:rPr lang="es" sz="1250">
                <a:solidFill>
                  <a:srgbClr val="C586C0"/>
                </a:solidFill>
                <a:latin typeface="Source Code Pro"/>
                <a:ea typeface="Source Code Pro"/>
                <a:cs typeface="Source Code Pro"/>
                <a:sym typeface="Source Code Pro"/>
              </a:rPr>
              <a:t>if</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root</a:t>
            </a:r>
            <a:r>
              <a:rPr lang="es" sz="1250">
                <a:solidFill>
                  <a:srgbClr val="CCCCCC"/>
                </a:solidFill>
                <a:latin typeface="Source Code Pro"/>
                <a:ea typeface="Source Code Pro"/>
                <a:cs typeface="Source Code Pro"/>
                <a:sym typeface="Source Code Pro"/>
              </a:rPr>
              <a:t>.</a:t>
            </a:r>
            <a:r>
              <a:rPr lang="es" sz="1250">
                <a:solidFill>
                  <a:srgbClr val="DCDCAA"/>
                </a:solidFill>
                <a:latin typeface="Source Code Pro"/>
                <a:ea typeface="Source Code Pro"/>
                <a:cs typeface="Source Code Pro"/>
                <a:sym typeface="Source Code Pro"/>
              </a:rPr>
              <a:t>find</a:t>
            </a:r>
            <a:r>
              <a:rPr lang="es" sz="1250">
                <a:solidFill>
                  <a:srgbClr val="CCCCCC"/>
                </a:solidFill>
                <a:latin typeface="Source Code Pro"/>
                <a:ea typeface="Source Code Pro"/>
                <a:cs typeface="Source Code Pro"/>
                <a:sym typeface="Source Code Pro"/>
              </a:rPr>
              <a:t>(</a:t>
            </a:r>
            <a:r>
              <a:rPr lang="es" sz="1250">
                <a:solidFill>
                  <a:srgbClr val="CE9178"/>
                </a:solidFill>
                <a:latin typeface="Source Code Pro"/>
                <a:ea typeface="Source Code Pro"/>
                <a:cs typeface="Source Code Pro"/>
                <a:sym typeface="Source Code Pro"/>
              </a:rPr>
              <a:t>"nombre"</a:t>
            </a:r>
            <a:r>
              <a:rPr lang="es" sz="1250">
                <a:solidFill>
                  <a:srgbClr val="CCCCCC"/>
                </a:solidFill>
                <a:latin typeface="Source Code Pro"/>
                <a:ea typeface="Source Code Pro"/>
                <a:cs typeface="Source Code Pro"/>
                <a:sym typeface="Source Code Pro"/>
              </a:rPr>
              <a:t>) </a:t>
            </a:r>
            <a:r>
              <a:rPr lang="es" sz="1250">
                <a:solidFill>
                  <a:srgbClr val="569CD6"/>
                </a:solidFill>
                <a:latin typeface="Source Code Pro"/>
                <a:ea typeface="Source Code Pro"/>
                <a:cs typeface="Source Code Pro"/>
                <a:sym typeface="Source Code Pro"/>
              </a:rPr>
              <a:t>is</a:t>
            </a:r>
            <a:r>
              <a:rPr lang="es" sz="1250">
                <a:solidFill>
                  <a:srgbClr val="CCCCCC"/>
                </a:solidFill>
                <a:latin typeface="Source Code Pro"/>
                <a:ea typeface="Source Code Pro"/>
                <a:cs typeface="Source Code Pro"/>
                <a:sym typeface="Source Code Pro"/>
              </a:rPr>
              <a:t> </a:t>
            </a:r>
            <a:r>
              <a:rPr lang="es" sz="1250">
                <a:solidFill>
                  <a:srgbClr val="569CD6"/>
                </a:solidFill>
                <a:latin typeface="Source Code Pro"/>
                <a:ea typeface="Source Code Pro"/>
                <a:cs typeface="Source Code Pro"/>
                <a:sym typeface="Source Code Pro"/>
              </a:rPr>
              <a:t>not</a:t>
            </a:r>
            <a:r>
              <a:rPr lang="es" sz="1250">
                <a:solidFill>
                  <a:srgbClr val="CCCCCC"/>
                </a:solidFill>
                <a:latin typeface="Source Code Pro"/>
                <a:ea typeface="Source Code Pro"/>
                <a:cs typeface="Source Code Pro"/>
                <a:sym typeface="Source Code Pro"/>
              </a:rPr>
              <a:t> </a:t>
            </a:r>
            <a:r>
              <a:rPr lang="es" sz="1250">
                <a:solidFill>
                  <a:srgbClr val="569CD6"/>
                </a:solidFill>
                <a:latin typeface="Source Code Pro"/>
                <a:ea typeface="Source Code Pro"/>
                <a:cs typeface="Source Code Pro"/>
                <a:sym typeface="Source Code Pro"/>
              </a:rPr>
              <a:t>None</a:t>
            </a:r>
            <a:r>
              <a:rPr lang="es" sz="1250">
                <a:solidFill>
                  <a:srgbClr val="CCCCCC"/>
                </a:solidFill>
                <a:latin typeface="Source Code Pro"/>
                <a:ea typeface="Source Code Pro"/>
                <a:cs typeface="Source Code Pro"/>
                <a:sym typeface="Source Code Pro"/>
              </a:rPr>
              <a:t> </a:t>
            </a:r>
            <a:r>
              <a:rPr lang="es" sz="1250">
                <a:solidFill>
                  <a:srgbClr val="C586C0"/>
                </a:solidFill>
                <a:latin typeface="Source Code Pro"/>
                <a:ea typeface="Source Code Pro"/>
                <a:cs typeface="Source Code Pro"/>
                <a:sym typeface="Source Code Pro"/>
              </a:rPr>
              <a:t>else</a:t>
            </a:r>
            <a:r>
              <a:rPr lang="es" sz="1250">
                <a:solidFill>
                  <a:srgbClr val="CCCCCC"/>
                </a:solidFill>
                <a:latin typeface="Source Code Pro"/>
                <a:ea typeface="Source Code Pro"/>
                <a:cs typeface="Source Code Pro"/>
                <a:sym typeface="Source Code Pro"/>
              </a:rPr>
              <a:t> </a:t>
            </a:r>
            <a:r>
              <a:rPr lang="es" sz="1250">
                <a:solidFill>
                  <a:srgbClr val="CE9178"/>
                </a:solidFill>
                <a:latin typeface="Source Code Pro"/>
                <a:ea typeface="Source Code Pro"/>
                <a:cs typeface="Source Code Pro"/>
                <a:sym typeface="Source Code Pro"/>
              </a:rPr>
              <a:t>''</a:t>
            </a:r>
            <a:endParaRPr sz="12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apellido</a:t>
            </a:r>
            <a:r>
              <a:rPr lang="es" sz="1250">
                <a:solidFill>
                  <a:srgbClr val="CCCCCC"/>
                </a:solidFill>
                <a:latin typeface="Source Code Pro"/>
                <a:ea typeface="Source Code Pro"/>
                <a:cs typeface="Source Code Pro"/>
                <a:sym typeface="Source Code Pro"/>
              </a:rPr>
              <a:t> </a:t>
            </a:r>
            <a:r>
              <a:rPr lang="es" sz="1250">
                <a:solidFill>
                  <a:srgbClr val="D4D4D4"/>
                </a:solidFill>
                <a:latin typeface="Source Code Pro"/>
                <a:ea typeface="Source Code Pro"/>
                <a:cs typeface="Source Code Pro"/>
                <a:sym typeface="Source Code Pro"/>
              </a:rPr>
              <a:t>=</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root</a:t>
            </a:r>
            <a:r>
              <a:rPr lang="es" sz="1250">
                <a:solidFill>
                  <a:srgbClr val="CCCCCC"/>
                </a:solidFill>
                <a:latin typeface="Source Code Pro"/>
                <a:ea typeface="Source Code Pro"/>
                <a:cs typeface="Source Code Pro"/>
                <a:sym typeface="Source Code Pro"/>
              </a:rPr>
              <a:t>.</a:t>
            </a:r>
            <a:r>
              <a:rPr lang="es" sz="1250">
                <a:solidFill>
                  <a:srgbClr val="DCDCAA"/>
                </a:solidFill>
                <a:latin typeface="Source Code Pro"/>
                <a:ea typeface="Source Code Pro"/>
                <a:cs typeface="Source Code Pro"/>
                <a:sym typeface="Source Code Pro"/>
              </a:rPr>
              <a:t>find</a:t>
            </a:r>
            <a:r>
              <a:rPr lang="es" sz="1250">
                <a:solidFill>
                  <a:srgbClr val="CCCCCC"/>
                </a:solidFill>
                <a:latin typeface="Source Code Pro"/>
                <a:ea typeface="Source Code Pro"/>
                <a:cs typeface="Source Code Pro"/>
                <a:sym typeface="Source Code Pro"/>
              </a:rPr>
              <a:t>(</a:t>
            </a:r>
            <a:r>
              <a:rPr lang="es" sz="1250">
                <a:solidFill>
                  <a:srgbClr val="CE9178"/>
                </a:solidFill>
                <a:latin typeface="Source Code Pro"/>
                <a:ea typeface="Source Code Pro"/>
                <a:cs typeface="Source Code Pro"/>
                <a:sym typeface="Source Code Pro"/>
              </a:rPr>
              <a:t>"apellido"</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text</a:t>
            </a:r>
            <a:r>
              <a:rPr lang="es" sz="1250">
                <a:solidFill>
                  <a:srgbClr val="CCCCCC"/>
                </a:solidFill>
                <a:latin typeface="Source Code Pro"/>
                <a:ea typeface="Source Code Pro"/>
                <a:cs typeface="Source Code Pro"/>
                <a:sym typeface="Source Code Pro"/>
              </a:rPr>
              <a:t> </a:t>
            </a:r>
            <a:r>
              <a:rPr lang="es" sz="1250">
                <a:solidFill>
                  <a:srgbClr val="C586C0"/>
                </a:solidFill>
                <a:latin typeface="Source Code Pro"/>
                <a:ea typeface="Source Code Pro"/>
                <a:cs typeface="Source Code Pro"/>
                <a:sym typeface="Source Code Pro"/>
              </a:rPr>
              <a:t>if</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root</a:t>
            </a:r>
            <a:r>
              <a:rPr lang="es" sz="1250">
                <a:solidFill>
                  <a:srgbClr val="CCCCCC"/>
                </a:solidFill>
                <a:latin typeface="Source Code Pro"/>
                <a:ea typeface="Source Code Pro"/>
                <a:cs typeface="Source Code Pro"/>
                <a:sym typeface="Source Code Pro"/>
              </a:rPr>
              <a:t>.</a:t>
            </a:r>
            <a:r>
              <a:rPr lang="es" sz="1250">
                <a:solidFill>
                  <a:srgbClr val="DCDCAA"/>
                </a:solidFill>
                <a:latin typeface="Source Code Pro"/>
                <a:ea typeface="Source Code Pro"/>
                <a:cs typeface="Source Code Pro"/>
                <a:sym typeface="Source Code Pro"/>
              </a:rPr>
              <a:t>find</a:t>
            </a:r>
            <a:r>
              <a:rPr lang="es" sz="1250">
                <a:solidFill>
                  <a:srgbClr val="CCCCCC"/>
                </a:solidFill>
                <a:latin typeface="Source Code Pro"/>
                <a:ea typeface="Source Code Pro"/>
                <a:cs typeface="Source Code Pro"/>
                <a:sym typeface="Source Code Pro"/>
              </a:rPr>
              <a:t>(</a:t>
            </a:r>
            <a:r>
              <a:rPr lang="es" sz="1250">
                <a:solidFill>
                  <a:srgbClr val="CE9178"/>
                </a:solidFill>
                <a:latin typeface="Source Code Pro"/>
                <a:ea typeface="Source Code Pro"/>
                <a:cs typeface="Source Code Pro"/>
                <a:sym typeface="Source Code Pro"/>
              </a:rPr>
              <a:t>"apellido"</a:t>
            </a:r>
            <a:r>
              <a:rPr lang="es" sz="1250">
                <a:solidFill>
                  <a:srgbClr val="CCCCCC"/>
                </a:solidFill>
                <a:latin typeface="Source Code Pro"/>
                <a:ea typeface="Source Code Pro"/>
                <a:cs typeface="Source Code Pro"/>
                <a:sym typeface="Source Code Pro"/>
              </a:rPr>
              <a:t>) </a:t>
            </a:r>
            <a:r>
              <a:rPr lang="es" sz="1250">
                <a:solidFill>
                  <a:srgbClr val="569CD6"/>
                </a:solidFill>
                <a:latin typeface="Source Code Pro"/>
                <a:ea typeface="Source Code Pro"/>
                <a:cs typeface="Source Code Pro"/>
                <a:sym typeface="Source Code Pro"/>
              </a:rPr>
              <a:t>is</a:t>
            </a:r>
            <a:r>
              <a:rPr lang="es" sz="1250">
                <a:solidFill>
                  <a:srgbClr val="CCCCCC"/>
                </a:solidFill>
                <a:latin typeface="Source Code Pro"/>
                <a:ea typeface="Source Code Pro"/>
                <a:cs typeface="Source Code Pro"/>
                <a:sym typeface="Source Code Pro"/>
              </a:rPr>
              <a:t> </a:t>
            </a:r>
            <a:r>
              <a:rPr lang="es" sz="1250">
                <a:solidFill>
                  <a:srgbClr val="569CD6"/>
                </a:solidFill>
                <a:latin typeface="Source Code Pro"/>
                <a:ea typeface="Source Code Pro"/>
                <a:cs typeface="Source Code Pro"/>
                <a:sym typeface="Source Code Pro"/>
              </a:rPr>
              <a:t>not</a:t>
            </a:r>
            <a:r>
              <a:rPr lang="es" sz="1250">
                <a:solidFill>
                  <a:srgbClr val="CCCCCC"/>
                </a:solidFill>
                <a:latin typeface="Source Code Pro"/>
                <a:ea typeface="Source Code Pro"/>
                <a:cs typeface="Source Code Pro"/>
                <a:sym typeface="Source Code Pro"/>
              </a:rPr>
              <a:t> </a:t>
            </a:r>
            <a:r>
              <a:rPr lang="es" sz="1250">
                <a:solidFill>
                  <a:srgbClr val="569CD6"/>
                </a:solidFill>
                <a:latin typeface="Source Code Pro"/>
                <a:ea typeface="Source Code Pro"/>
                <a:cs typeface="Source Code Pro"/>
                <a:sym typeface="Source Code Pro"/>
              </a:rPr>
              <a:t>None</a:t>
            </a:r>
            <a:r>
              <a:rPr lang="es" sz="1250">
                <a:solidFill>
                  <a:srgbClr val="CCCCCC"/>
                </a:solidFill>
                <a:latin typeface="Source Code Pro"/>
                <a:ea typeface="Source Code Pro"/>
                <a:cs typeface="Source Code Pro"/>
                <a:sym typeface="Source Code Pro"/>
              </a:rPr>
              <a:t> </a:t>
            </a:r>
            <a:r>
              <a:rPr lang="es" sz="1250">
                <a:solidFill>
                  <a:srgbClr val="C586C0"/>
                </a:solidFill>
                <a:latin typeface="Source Code Pro"/>
                <a:ea typeface="Source Code Pro"/>
                <a:cs typeface="Source Code Pro"/>
                <a:sym typeface="Source Code Pro"/>
              </a:rPr>
              <a:t>else</a:t>
            </a:r>
            <a:r>
              <a:rPr lang="es" sz="1250">
                <a:solidFill>
                  <a:srgbClr val="CCCCCC"/>
                </a:solidFill>
                <a:latin typeface="Source Code Pro"/>
                <a:ea typeface="Source Code Pro"/>
                <a:cs typeface="Source Code Pro"/>
                <a:sym typeface="Source Code Pro"/>
              </a:rPr>
              <a:t> </a:t>
            </a:r>
            <a:r>
              <a:rPr lang="es" sz="1250">
                <a:solidFill>
                  <a:srgbClr val="CE9178"/>
                </a:solidFill>
                <a:latin typeface="Source Code Pro"/>
                <a:ea typeface="Source Code Pro"/>
                <a:cs typeface="Source Code Pro"/>
                <a:sym typeface="Source Code Pro"/>
              </a:rPr>
              <a:t>''</a:t>
            </a:r>
            <a:endParaRPr sz="12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C586C0"/>
                </a:solidFill>
                <a:latin typeface="Source Code Pro"/>
                <a:ea typeface="Source Code Pro"/>
                <a:cs typeface="Source Code Pro"/>
                <a:sym typeface="Source Code Pro"/>
              </a:rPr>
              <a:t>return</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cls</a:t>
            </a:r>
            <a:r>
              <a:rPr lang="es" sz="1250">
                <a:solidFill>
                  <a:srgbClr val="CCCCCC"/>
                </a:solidFill>
                <a:latin typeface="Source Code Pro"/>
                <a:ea typeface="Source Code Pro"/>
                <a:cs typeface="Source Code Pro"/>
                <a:sym typeface="Source Code Pro"/>
              </a:rPr>
              <a:t>(</a:t>
            </a:r>
            <a:r>
              <a:rPr lang="es" sz="1250">
                <a:solidFill>
                  <a:srgbClr val="4EC9B0"/>
                </a:solidFill>
                <a:latin typeface="Source Code Pro"/>
                <a:ea typeface="Source Code Pro"/>
                <a:cs typeface="Source Code Pro"/>
                <a:sym typeface="Source Code Pro"/>
              </a:rPr>
              <a:t>int</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dni</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nombre</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apellido</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569CD6"/>
                </a:solidFill>
                <a:latin typeface="Source Code Pro"/>
                <a:ea typeface="Source Code Pro"/>
                <a:cs typeface="Source Code Pro"/>
                <a:sym typeface="Source Code Pro"/>
              </a:rPr>
              <a:t>def</a:t>
            </a:r>
            <a:r>
              <a:rPr lang="es" sz="1250">
                <a:solidFill>
                  <a:srgbClr val="CCCCCC"/>
                </a:solidFill>
                <a:latin typeface="Source Code Pro"/>
                <a:ea typeface="Source Code Pro"/>
                <a:cs typeface="Source Code Pro"/>
                <a:sym typeface="Source Code Pro"/>
              </a:rPr>
              <a:t> </a:t>
            </a:r>
            <a:r>
              <a:rPr lang="es" sz="1250">
                <a:solidFill>
                  <a:srgbClr val="DCDCAA"/>
                </a:solidFill>
                <a:latin typeface="Source Code Pro"/>
                <a:ea typeface="Source Code Pro"/>
                <a:cs typeface="Source Code Pro"/>
                <a:sym typeface="Source Code Pro"/>
              </a:rPr>
              <a:t>to_xml</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self</a:t>
            </a:r>
            <a:r>
              <a:rPr lang="es" sz="1250">
                <a:solidFill>
                  <a:srgbClr val="CCCCCC"/>
                </a:solidFill>
                <a:latin typeface="Source Code Pro"/>
                <a:ea typeface="Source Code Pro"/>
                <a:cs typeface="Source Code Pro"/>
                <a:sym typeface="Source Code Pro"/>
              </a:rPr>
              <a:t>)-&gt;</a:t>
            </a:r>
            <a:r>
              <a:rPr lang="es" sz="1250">
                <a:solidFill>
                  <a:srgbClr val="4EC9B0"/>
                </a:solidFill>
                <a:latin typeface="Source Code Pro"/>
                <a:ea typeface="Source Code Pro"/>
                <a:cs typeface="Source Code Pro"/>
                <a:sym typeface="Source Code Pro"/>
              </a:rPr>
              <a:t>str</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root</a:t>
            </a:r>
            <a:r>
              <a:rPr lang="es" sz="1250">
                <a:solidFill>
                  <a:srgbClr val="CCCCCC"/>
                </a:solidFill>
                <a:latin typeface="Source Code Pro"/>
                <a:ea typeface="Source Code Pro"/>
                <a:cs typeface="Source Code Pro"/>
                <a:sym typeface="Source Code Pro"/>
              </a:rPr>
              <a:t> </a:t>
            </a:r>
            <a:r>
              <a:rPr lang="es" sz="1250">
                <a:solidFill>
                  <a:srgbClr val="D4D4D4"/>
                </a:solidFill>
                <a:latin typeface="Source Code Pro"/>
                <a:ea typeface="Source Code Pro"/>
                <a:cs typeface="Source Code Pro"/>
                <a:sym typeface="Source Code Pro"/>
              </a:rPr>
              <a:t>=</a:t>
            </a:r>
            <a:r>
              <a:rPr lang="es" sz="1250">
                <a:solidFill>
                  <a:srgbClr val="CCCCCC"/>
                </a:solidFill>
                <a:latin typeface="Source Code Pro"/>
                <a:ea typeface="Source Code Pro"/>
                <a:cs typeface="Source Code Pro"/>
                <a:sym typeface="Source Code Pro"/>
              </a:rPr>
              <a:t> </a:t>
            </a:r>
            <a:r>
              <a:rPr lang="es" sz="1250">
                <a:solidFill>
                  <a:srgbClr val="4EC9B0"/>
                </a:solidFill>
                <a:latin typeface="Source Code Pro"/>
                <a:ea typeface="Source Code Pro"/>
                <a:cs typeface="Source Code Pro"/>
                <a:sym typeface="Source Code Pro"/>
              </a:rPr>
              <a:t>ET</a:t>
            </a:r>
            <a:r>
              <a:rPr lang="es" sz="1250">
                <a:solidFill>
                  <a:srgbClr val="CCCCCC"/>
                </a:solidFill>
                <a:latin typeface="Source Code Pro"/>
                <a:ea typeface="Source Code Pro"/>
                <a:cs typeface="Source Code Pro"/>
                <a:sym typeface="Source Code Pro"/>
              </a:rPr>
              <a:t>.</a:t>
            </a:r>
            <a:r>
              <a:rPr lang="es" sz="1250">
                <a:solidFill>
                  <a:srgbClr val="4EC9B0"/>
                </a:solidFill>
                <a:latin typeface="Source Code Pro"/>
                <a:ea typeface="Source Code Pro"/>
                <a:cs typeface="Source Code Pro"/>
                <a:sym typeface="Source Code Pro"/>
              </a:rPr>
              <a:t>Element</a:t>
            </a:r>
            <a:r>
              <a:rPr lang="es" sz="1250">
                <a:solidFill>
                  <a:srgbClr val="CCCCCC"/>
                </a:solidFill>
                <a:latin typeface="Source Code Pro"/>
                <a:ea typeface="Source Code Pro"/>
                <a:cs typeface="Source Code Pro"/>
                <a:sym typeface="Source Code Pro"/>
              </a:rPr>
              <a:t>(</a:t>
            </a:r>
            <a:r>
              <a:rPr lang="es" sz="1250">
                <a:solidFill>
                  <a:srgbClr val="CE9178"/>
                </a:solidFill>
                <a:latin typeface="Source Code Pro"/>
                <a:ea typeface="Source Code Pro"/>
                <a:cs typeface="Source Code Pro"/>
                <a:sym typeface="Source Code Pro"/>
              </a:rPr>
              <a:t>"persona"</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4EC9B0"/>
                </a:solidFill>
                <a:latin typeface="Source Code Pro"/>
                <a:ea typeface="Source Code Pro"/>
                <a:cs typeface="Source Code Pro"/>
                <a:sym typeface="Source Code Pro"/>
              </a:rPr>
              <a:t>ET</a:t>
            </a:r>
            <a:r>
              <a:rPr lang="es" sz="1250">
                <a:solidFill>
                  <a:srgbClr val="CCCCCC"/>
                </a:solidFill>
                <a:latin typeface="Source Code Pro"/>
                <a:ea typeface="Source Code Pro"/>
                <a:cs typeface="Source Code Pro"/>
                <a:sym typeface="Source Code Pro"/>
              </a:rPr>
              <a:t>.</a:t>
            </a:r>
            <a:r>
              <a:rPr lang="es" sz="1250">
                <a:solidFill>
                  <a:srgbClr val="DCDCAA"/>
                </a:solidFill>
                <a:latin typeface="Source Code Pro"/>
                <a:ea typeface="Source Code Pro"/>
                <a:cs typeface="Source Code Pro"/>
                <a:sym typeface="Source Code Pro"/>
              </a:rPr>
              <a:t>SubElement</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root</a:t>
            </a:r>
            <a:r>
              <a:rPr lang="es" sz="1250">
                <a:solidFill>
                  <a:srgbClr val="CCCCCC"/>
                </a:solidFill>
                <a:latin typeface="Source Code Pro"/>
                <a:ea typeface="Source Code Pro"/>
                <a:cs typeface="Source Code Pro"/>
                <a:sym typeface="Source Code Pro"/>
              </a:rPr>
              <a:t>, </a:t>
            </a:r>
            <a:r>
              <a:rPr lang="es" sz="1250">
                <a:solidFill>
                  <a:srgbClr val="CE9178"/>
                </a:solidFill>
                <a:latin typeface="Source Code Pro"/>
                <a:ea typeface="Source Code Pro"/>
                <a:cs typeface="Source Code Pro"/>
                <a:sym typeface="Source Code Pro"/>
              </a:rPr>
              <a:t>"dni"</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text</a:t>
            </a:r>
            <a:r>
              <a:rPr lang="es" sz="1250">
                <a:solidFill>
                  <a:srgbClr val="CCCCCC"/>
                </a:solidFill>
                <a:latin typeface="Source Code Pro"/>
                <a:ea typeface="Source Code Pro"/>
                <a:cs typeface="Source Code Pro"/>
                <a:sym typeface="Source Code Pro"/>
              </a:rPr>
              <a:t> </a:t>
            </a:r>
            <a:r>
              <a:rPr lang="es" sz="1250">
                <a:solidFill>
                  <a:srgbClr val="D4D4D4"/>
                </a:solidFill>
                <a:latin typeface="Source Code Pro"/>
                <a:ea typeface="Source Code Pro"/>
                <a:cs typeface="Source Code Pro"/>
                <a:sym typeface="Source Code Pro"/>
              </a:rPr>
              <a:t>=</a:t>
            </a:r>
            <a:r>
              <a:rPr lang="es" sz="1250">
                <a:solidFill>
                  <a:srgbClr val="CCCCCC"/>
                </a:solidFill>
                <a:latin typeface="Source Code Pro"/>
                <a:ea typeface="Source Code Pro"/>
                <a:cs typeface="Source Code Pro"/>
                <a:sym typeface="Source Code Pro"/>
              </a:rPr>
              <a:t> </a:t>
            </a:r>
            <a:r>
              <a:rPr lang="es" sz="1250">
                <a:solidFill>
                  <a:srgbClr val="4EC9B0"/>
                </a:solidFill>
                <a:latin typeface="Source Code Pro"/>
                <a:ea typeface="Source Code Pro"/>
                <a:cs typeface="Source Code Pro"/>
                <a:sym typeface="Source Code Pro"/>
              </a:rPr>
              <a:t>str</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self</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__dni</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4EC9B0"/>
                </a:solidFill>
                <a:latin typeface="Source Code Pro"/>
                <a:ea typeface="Source Code Pro"/>
                <a:cs typeface="Source Code Pro"/>
                <a:sym typeface="Source Code Pro"/>
              </a:rPr>
              <a:t>ET</a:t>
            </a:r>
            <a:r>
              <a:rPr lang="es" sz="1250">
                <a:solidFill>
                  <a:srgbClr val="CCCCCC"/>
                </a:solidFill>
                <a:latin typeface="Source Code Pro"/>
                <a:ea typeface="Source Code Pro"/>
                <a:cs typeface="Source Code Pro"/>
                <a:sym typeface="Source Code Pro"/>
              </a:rPr>
              <a:t>.</a:t>
            </a:r>
            <a:r>
              <a:rPr lang="es" sz="1250">
                <a:solidFill>
                  <a:srgbClr val="DCDCAA"/>
                </a:solidFill>
                <a:latin typeface="Source Code Pro"/>
                <a:ea typeface="Source Code Pro"/>
                <a:cs typeface="Source Code Pro"/>
                <a:sym typeface="Source Code Pro"/>
              </a:rPr>
              <a:t>SubElement</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root</a:t>
            </a:r>
            <a:r>
              <a:rPr lang="es" sz="1250">
                <a:solidFill>
                  <a:srgbClr val="CCCCCC"/>
                </a:solidFill>
                <a:latin typeface="Source Code Pro"/>
                <a:ea typeface="Source Code Pro"/>
                <a:cs typeface="Source Code Pro"/>
                <a:sym typeface="Source Code Pro"/>
              </a:rPr>
              <a:t>, </a:t>
            </a:r>
            <a:r>
              <a:rPr lang="es" sz="1250">
                <a:solidFill>
                  <a:srgbClr val="CE9178"/>
                </a:solidFill>
                <a:latin typeface="Source Code Pro"/>
                <a:ea typeface="Source Code Pro"/>
                <a:cs typeface="Source Code Pro"/>
                <a:sym typeface="Source Code Pro"/>
              </a:rPr>
              <a:t>"nombre"</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text</a:t>
            </a:r>
            <a:r>
              <a:rPr lang="es" sz="1250">
                <a:solidFill>
                  <a:srgbClr val="CCCCCC"/>
                </a:solidFill>
                <a:latin typeface="Source Code Pro"/>
                <a:ea typeface="Source Code Pro"/>
                <a:cs typeface="Source Code Pro"/>
                <a:sym typeface="Source Code Pro"/>
              </a:rPr>
              <a:t> </a:t>
            </a:r>
            <a:r>
              <a:rPr lang="es" sz="1250">
                <a:solidFill>
                  <a:srgbClr val="D4D4D4"/>
                </a:solidFill>
                <a:latin typeface="Source Code Pro"/>
                <a:ea typeface="Source Code Pro"/>
                <a:cs typeface="Source Code Pro"/>
                <a:sym typeface="Source Code Pro"/>
              </a:rPr>
              <a:t>=</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self</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__nombre</a:t>
            </a:r>
            <a:endParaRPr sz="12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4EC9B0"/>
                </a:solidFill>
                <a:latin typeface="Source Code Pro"/>
                <a:ea typeface="Source Code Pro"/>
                <a:cs typeface="Source Code Pro"/>
                <a:sym typeface="Source Code Pro"/>
              </a:rPr>
              <a:t>ET</a:t>
            </a:r>
            <a:r>
              <a:rPr lang="es" sz="1250">
                <a:solidFill>
                  <a:srgbClr val="CCCCCC"/>
                </a:solidFill>
                <a:latin typeface="Source Code Pro"/>
                <a:ea typeface="Source Code Pro"/>
                <a:cs typeface="Source Code Pro"/>
                <a:sym typeface="Source Code Pro"/>
              </a:rPr>
              <a:t>.</a:t>
            </a:r>
            <a:r>
              <a:rPr lang="es" sz="1250">
                <a:solidFill>
                  <a:srgbClr val="DCDCAA"/>
                </a:solidFill>
                <a:latin typeface="Source Code Pro"/>
                <a:ea typeface="Source Code Pro"/>
                <a:cs typeface="Source Code Pro"/>
                <a:sym typeface="Source Code Pro"/>
              </a:rPr>
              <a:t>SubElement</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root</a:t>
            </a:r>
            <a:r>
              <a:rPr lang="es" sz="1250">
                <a:solidFill>
                  <a:srgbClr val="CCCCCC"/>
                </a:solidFill>
                <a:latin typeface="Source Code Pro"/>
                <a:ea typeface="Source Code Pro"/>
                <a:cs typeface="Source Code Pro"/>
                <a:sym typeface="Source Code Pro"/>
              </a:rPr>
              <a:t>, </a:t>
            </a:r>
            <a:r>
              <a:rPr lang="es" sz="1250">
                <a:solidFill>
                  <a:srgbClr val="CE9178"/>
                </a:solidFill>
                <a:latin typeface="Source Code Pro"/>
                <a:ea typeface="Source Code Pro"/>
                <a:cs typeface="Source Code Pro"/>
                <a:sym typeface="Source Code Pro"/>
              </a:rPr>
              <a:t>"apellido"</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text</a:t>
            </a:r>
            <a:r>
              <a:rPr lang="es" sz="1250">
                <a:solidFill>
                  <a:srgbClr val="CCCCCC"/>
                </a:solidFill>
                <a:latin typeface="Source Code Pro"/>
                <a:ea typeface="Source Code Pro"/>
                <a:cs typeface="Source Code Pro"/>
                <a:sym typeface="Source Code Pro"/>
              </a:rPr>
              <a:t> </a:t>
            </a:r>
            <a:r>
              <a:rPr lang="es" sz="1250">
                <a:solidFill>
                  <a:srgbClr val="D4D4D4"/>
                </a:solidFill>
                <a:latin typeface="Source Code Pro"/>
                <a:ea typeface="Source Code Pro"/>
                <a:cs typeface="Source Code Pro"/>
                <a:sym typeface="Source Code Pro"/>
              </a:rPr>
              <a:t>=</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self</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__apellido</a:t>
            </a:r>
            <a:endParaRPr sz="12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C586C0"/>
                </a:solidFill>
                <a:latin typeface="Source Code Pro"/>
                <a:ea typeface="Source Code Pro"/>
                <a:cs typeface="Source Code Pro"/>
                <a:sym typeface="Source Code Pro"/>
              </a:rPr>
              <a:t>return</a:t>
            </a:r>
            <a:r>
              <a:rPr lang="es" sz="1250">
                <a:solidFill>
                  <a:srgbClr val="CCCCCC"/>
                </a:solidFill>
                <a:latin typeface="Source Code Pro"/>
                <a:ea typeface="Source Code Pro"/>
                <a:cs typeface="Source Code Pro"/>
                <a:sym typeface="Source Code Pro"/>
              </a:rPr>
              <a:t> </a:t>
            </a:r>
            <a:r>
              <a:rPr lang="es" sz="1250">
                <a:solidFill>
                  <a:srgbClr val="4EC9B0"/>
                </a:solidFill>
                <a:latin typeface="Source Code Pro"/>
                <a:ea typeface="Source Code Pro"/>
                <a:cs typeface="Source Code Pro"/>
                <a:sym typeface="Source Code Pro"/>
              </a:rPr>
              <a:t>ET</a:t>
            </a:r>
            <a:r>
              <a:rPr lang="es" sz="1250">
                <a:solidFill>
                  <a:srgbClr val="CCCCCC"/>
                </a:solidFill>
                <a:latin typeface="Source Code Pro"/>
                <a:ea typeface="Source Code Pro"/>
                <a:cs typeface="Source Code Pro"/>
                <a:sym typeface="Source Code Pro"/>
              </a:rPr>
              <a:t>.</a:t>
            </a:r>
            <a:r>
              <a:rPr lang="es" sz="1250">
                <a:solidFill>
                  <a:srgbClr val="DCDCAA"/>
                </a:solidFill>
                <a:latin typeface="Source Code Pro"/>
                <a:ea typeface="Source Code Pro"/>
                <a:cs typeface="Source Code Pro"/>
                <a:sym typeface="Source Code Pro"/>
              </a:rPr>
              <a:t>tostring</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root</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encoding</a:t>
            </a:r>
            <a:r>
              <a:rPr lang="es" sz="1250">
                <a:solidFill>
                  <a:srgbClr val="D4D4D4"/>
                </a:solidFill>
                <a:latin typeface="Source Code Pro"/>
                <a:ea typeface="Source Code Pro"/>
                <a:cs typeface="Source Code Pro"/>
                <a:sym typeface="Source Code Pro"/>
              </a:rPr>
              <a:t>=</a:t>
            </a:r>
            <a:r>
              <a:rPr lang="es" sz="1250">
                <a:solidFill>
                  <a:srgbClr val="CE9178"/>
                </a:solidFill>
                <a:latin typeface="Source Code Pro"/>
                <a:ea typeface="Source Code Pro"/>
                <a:cs typeface="Source Code Pro"/>
                <a:sym typeface="Source Code Pro"/>
              </a:rPr>
              <a:t>"utf-8"</a:t>
            </a:r>
            <a:r>
              <a:rPr lang="es" sz="1250">
                <a:solidFill>
                  <a:srgbClr val="CCCCCC"/>
                </a:solidFill>
                <a:latin typeface="Source Code Pro"/>
                <a:ea typeface="Source Code Pro"/>
                <a:cs typeface="Source Code Pro"/>
                <a:sym typeface="Source Code Pro"/>
              </a:rPr>
              <a:t>).decode(</a:t>
            </a:r>
            <a:r>
              <a:rPr lang="es" sz="1250">
                <a:solidFill>
                  <a:srgbClr val="CE9178"/>
                </a:solidFill>
                <a:latin typeface="Source Code Pro"/>
                <a:ea typeface="Source Code Pro"/>
                <a:cs typeface="Source Code Pro"/>
                <a:sym typeface="Source Code Pro"/>
              </a:rPr>
              <a:t>"utf-8"</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569CD6"/>
                </a:solidFill>
                <a:latin typeface="Source Code Pro"/>
                <a:ea typeface="Source Code Pro"/>
                <a:cs typeface="Source Code Pro"/>
                <a:sym typeface="Source Code Pro"/>
              </a:rPr>
              <a:t>def</a:t>
            </a:r>
            <a:r>
              <a:rPr lang="es" sz="1250">
                <a:solidFill>
                  <a:srgbClr val="CCCCCC"/>
                </a:solidFill>
                <a:latin typeface="Source Code Pro"/>
                <a:ea typeface="Source Code Pro"/>
                <a:cs typeface="Source Code Pro"/>
                <a:sym typeface="Source Code Pro"/>
              </a:rPr>
              <a:t> </a:t>
            </a:r>
            <a:r>
              <a:rPr lang="es" sz="1250">
                <a:solidFill>
                  <a:srgbClr val="DCDCAA"/>
                </a:solidFill>
                <a:latin typeface="Source Code Pro"/>
                <a:ea typeface="Source Code Pro"/>
                <a:cs typeface="Source Code Pro"/>
                <a:sym typeface="Source Code Pro"/>
              </a:rPr>
              <a:t>__str__</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self</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C586C0"/>
                </a:solidFill>
                <a:latin typeface="Source Code Pro"/>
                <a:ea typeface="Source Code Pro"/>
                <a:cs typeface="Source Code Pro"/>
                <a:sym typeface="Source Code Pro"/>
              </a:rPr>
              <a:t>return</a:t>
            </a:r>
            <a:r>
              <a:rPr lang="es" sz="1250">
                <a:solidFill>
                  <a:srgbClr val="CCCCCC"/>
                </a:solidFill>
                <a:latin typeface="Source Code Pro"/>
                <a:ea typeface="Source Code Pro"/>
                <a:cs typeface="Source Code Pro"/>
                <a:sym typeface="Source Code Pro"/>
              </a:rPr>
              <a:t> </a:t>
            </a:r>
            <a:r>
              <a:rPr lang="es" sz="1250">
                <a:solidFill>
                  <a:srgbClr val="569CD6"/>
                </a:solidFill>
                <a:latin typeface="Source Code Pro"/>
                <a:ea typeface="Source Code Pro"/>
                <a:cs typeface="Source Code Pro"/>
                <a:sym typeface="Source Code Pro"/>
              </a:rPr>
              <a:t>f</a:t>
            </a:r>
            <a:r>
              <a:rPr lang="es" sz="1250">
                <a:solidFill>
                  <a:srgbClr val="CE9178"/>
                </a:solidFill>
                <a:latin typeface="Source Code Pro"/>
                <a:ea typeface="Source Code Pro"/>
                <a:cs typeface="Source Code Pro"/>
                <a:sym typeface="Source Code Pro"/>
              </a:rPr>
              <a:t>"DNI: </a:t>
            </a:r>
            <a:r>
              <a:rPr lang="es" sz="1250">
                <a:solidFill>
                  <a:srgbClr val="569CD6"/>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self</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__dni</a:t>
            </a:r>
            <a:r>
              <a:rPr lang="es" sz="1250">
                <a:solidFill>
                  <a:srgbClr val="569CD6"/>
                </a:solidFill>
                <a:latin typeface="Source Code Pro"/>
                <a:ea typeface="Source Code Pro"/>
                <a:cs typeface="Source Code Pro"/>
                <a:sym typeface="Source Code Pro"/>
              </a:rPr>
              <a:t>}</a:t>
            </a:r>
            <a:r>
              <a:rPr lang="es" sz="1250">
                <a:solidFill>
                  <a:srgbClr val="CE9178"/>
                </a:solidFill>
                <a:latin typeface="Source Code Pro"/>
                <a:ea typeface="Source Code Pro"/>
                <a:cs typeface="Source Code Pro"/>
                <a:sym typeface="Source Code Pro"/>
              </a:rPr>
              <a:t>, Nombre: </a:t>
            </a:r>
            <a:r>
              <a:rPr lang="es" sz="1250">
                <a:solidFill>
                  <a:srgbClr val="569CD6"/>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self</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__nombre</a:t>
            </a:r>
            <a:r>
              <a:rPr lang="es" sz="1250">
                <a:solidFill>
                  <a:srgbClr val="569CD6"/>
                </a:solidFill>
                <a:latin typeface="Source Code Pro"/>
                <a:ea typeface="Source Code Pro"/>
                <a:cs typeface="Source Code Pro"/>
                <a:sym typeface="Source Code Pro"/>
              </a:rPr>
              <a:t>}</a:t>
            </a:r>
            <a:r>
              <a:rPr lang="es" sz="1250">
                <a:solidFill>
                  <a:srgbClr val="CE9178"/>
                </a:solidFill>
                <a:latin typeface="Source Code Pro"/>
                <a:ea typeface="Source Code Pro"/>
                <a:cs typeface="Source Code Pro"/>
                <a:sym typeface="Source Code Pro"/>
              </a:rPr>
              <a:t>, Apellido: </a:t>
            </a:r>
            <a:r>
              <a:rPr lang="es" sz="1250">
                <a:solidFill>
                  <a:srgbClr val="569CD6"/>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self</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__apellido</a:t>
            </a:r>
            <a:r>
              <a:rPr lang="es" sz="1250">
                <a:solidFill>
                  <a:srgbClr val="569CD6"/>
                </a:solidFill>
                <a:latin typeface="Source Code Pro"/>
                <a:ea typeface="Source Code Pro"/>
                <a:cs typeface="Source Code Pro"/>
                <a:sym typeface="Source Code Pro"/>
              </a:rPr>
              <a:t>}</a:t>
            </a:r>
            <a:r>
              <a:rPr lang="es" sz="1250">
                <a:solidFill>
                  <a:srgbClr val="CE9178"/>
                </a:solidFill>
                <a:latin typeface="Source Code Pro"/>
                <a:ea typeface="Source Code Pro"/>
                <a:cs typeface="Source Code Pro"/>
                <a:sym typeface="Source Code Pro"/>
              </a:rPr>
              <a:t>"</a:t>
            </a:r>
            <a:endParaRPr sz="2530">
              <a:latin typeface="Source Code Pro"/>
              <a:ea typeface="Source Code Pro"/>
              <a:cs typeface="Source Code Pro"/>
              <a:sym typeface="Source Code Pro"/>
            </a:endParaRPr>
          </a:p>
        </p:txBody>
      </p:sp>
      <p:sp>
        <p:nvSpPr>
          <p:cNvPr id="161" name="Google Shape;161;p10"/>
          <p:cNvSpPr/>
          <p:nvPr/>
        </p:nvSpPr>
        <p:spPr>
          <a:xfrm>
            <a:off x="281650" y="52325"/>
            <a:ext cx="8656500" cy="21636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62" name="Google Shape;162;p10"/>
          <p:cNvSpPr/>
          <p:nvPr/>
        </p:nvSpPr>
        <p:spPr>
          <a:xfrm>
            <a:off x="281650" y="2327175"/>
            <a:ext cx="8656500" cy="17235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63" name="Google Shape;163;p10"/>
          <p:cNvSpPr/>
          <p:nvPr/>
        </p:nvSpPr>
        <p:spPr>
          <a:xfrm>
            <a:off x="6097450" y="2534700"/>
            <a:ext cx="2512500" cy="3633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Open Sans"/>
                <a:ea typeface="Open Sans"/>
                <a:cs typeface="Open Sans"/>
                <a:sym typeface="Open Sans"/>
              </a:rPr>
              <a:t>Serialización</a:t>
            </a:r>
            <a:endParaRPr>
              <a:solidFill>
                <a:schemeClr val="lt1"/>
              </a:solidFill>
              <a:latin typeface="Open Sans"/>
              <a:ea typeface="Open Sans"/>
              <a:cs typeface="Open Sans"/>
              <a:sym typeface="Open Sans"/>
            </a:endParaRPr>
          </a:p>
        </p:txBody>
      </p:sp>
      <p:sp>
        <p:nvSpPr>
          <p:cNvPr id="164" name="Google Shape;164;p10"/>
          <p:cNvSpPr/>
          <p:nvPr/>
        </p:nvSpPr>
        <p:spPr>
          <a:xfrm>
            <a:off x="5912200" y="256150"/>
            <a:ext cx="2883000" cy="3633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Open Sans"/>
                <a:ea typeface="Open Sans"/>
                <a:cs typeface="Open Sans"/>
                <a:sym typeface="Open Sans"/>
              </a:rPr>
              <a:t>Des</a:t>
            </a:r>
            <a:r>
              <a:rPr lang="es">
                <a:solidFill>
                  <a:schemeClr val="lt1"/>
                </a:solidFill>
                <a:latin typeface="Open Sans"/>
                <a:ea typeface="Open Sans"/>
                <a:cs typeface="Open Sans"/>
                <a:sym typeface="Open Sans"/>
              </a:rPr>
              <a:t>erialización/reconstrucción</a:t>
            </a:r>
            <a:endParaRPr>
              <a:solidFill>
                <a:schemeClr val="lt1"/>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70" name="Google Shape;170;p11"/>
          <p:cNvSpPr txBox="1"/>
          <p:nvPr>
            <p:ph idx="1" type="body"/>
          </p:nvPr>
        </p:nvSpPr>
        <p:spPr>
          <a:xfrm>
            <a:off x="0" y="0"/>
            <a:ext cx="9144000" cy="5143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100">
                <a:solidFill>
                  <a:srgbClr val="569CD6"/>
                </a:solidFill>
                <a:latin typeface="Source Code Pro"/>
                <a:ea typeface="Source Code Pro"/>
                <a:cs typeface="Source Code Pro"/>
                <a:sym typeface="Source Code Pro"/>
              </a:rPr>
              <a:t>class</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Tester</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DCDCAA"/>
                </a:solidFill>
                <a:latin typeface="Source Code Pro"/>
                <a:ea typeface="Source Code Pro"/>
                <a:cs typeface="Source Code Pro"/>
                <a:sym typeface="Source Code Pro"/>
              </a:rPr>
              <a:t>@</a:t>
            </a:r>
            <a:r>
              <a:rPr lang="es" sz="1100">
                <a:solidFill>
                  <a:srgbClr val="4EC9B0"/>
                </a:solidFill>
                <a:latin typeface="Source Code Pro"/>
                <a:ea typeface="Source Code Pro"/>
                <a:cs typeface="Source Code Pro"/>
                <a:sym typeface="Source Code Pro"/>
              </a:rPr>
              <a:t>staticmethod</a:t>
            </a:r>
            <a:endParaRPr sz="110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569CD6"/>
                </a:solidFill>
                <a:latin typeface="Source Code Pro"/>
                <a:ea typeface="Source Code Pro"/>
                <a:cs typeface="Source Code Pro"/>
                <a:sym typeface="Source Code Pro"/>
              </a:rPr>
              <a:t>def</a:t>
            </a:r>
            <a:r>
              <a:rPr lang="es" sz="1100">
                <a:solidFill>
                  <a:srgbClr val="CCCCCC"/>
                </a:solidFill>
                <a:latin typeface="Source Code Pro"/>
                <a:ea typeface="Source Code Pro"/>
                <a:cs typeface="Source Code Pro"/>
                <a:sym typeface="Source Code Pro"/>
              </a:rPr>
              <a:t> </a:t>
            </a:r>
            <a:r>
              <a:rPr lang="es" sz="1100">
                <a:solidFill>
                  <a:srgbClr val="DCDCAA"/>
                </a:solidFill>
                <a:latin typeface="Source Code Pro"/>
                <a:ea typeface="Source Code Pro"/>
                <a:cs typeface="Source Code Pro"/>
                <a:sym typeface="Source Code Pro"/>
              </a:rPr>
              <a:t>test_xml</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6A9955"/>
                </a:solidFill>
                <a:latin typeface="Source Code Pro"/>
                <a:ea typeface="Source Code Pro"/>
                <a:cs typeface="Source Code Pro"/>
                <a:sym typeface="Source Code Pro"/>
              </a:rPr>
              <a:t># Lista de diccionarios con información</a:t>
            </a:r>
            <a:endParaRPr sz="110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datos</a:t>
            </a:r>
            <a:r>
              <a:rPr lang="es" sz="1100">
                <a:solidFill>
                  <a:srgbClr val="CCCCCC"/>
                </a:solidFill>
                <a:latin typeface="Source Code Pro"/>
                <a:ea typeface="Source Code Pro"/>
                <a:cs typeface="Source Code Pro"/>
                <a:sym typeface="Source Code Pro"/>
              </a:rPr>
              <a:t> </a:t>
            </a:r>
            <a:r>
              <a:rPr lang="es" sz="1100">
                <a:solidFill>
                  <a:srgbClr val="D4D4D4"/>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 [</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E9178"/>
                </a:solidFill>
                <a:latin typeface="Source Code Pro"/>
                <a:ea typeface="Source Code Pro"/>
                <a:cs typeface="Source Code Pro"/>
                <a:sym typeface="Source Code Pro"/>
              </a:rPr>
              <a:t>"dni"</a:t>
            </a:r>
            <a:r>
              <a:rPr lang="es" sz="1100">
                <a:solidFill>
                  <a:srgbClr val="CCCCCC"/>
                </a:solidFill>
                <a:latin typeface="Source Code Pro"/>
                <a:ea typeface="Source Code Pro"/>
                <a:cs typeface="Source Code Pro"/>
                <a:sym typeface="Source Code Pro"/>
              </a:rPr>
              <a:t>: </a:t>
            </a:r>
            <a:r>
              <a:rPr lang="es" sz="1100">
                <a:solidFill>
                  <a:srgbClr val="CE9178"/>
                </a:solidFill>
                <a:latin typeface="Source Code Pro"/>
                <a:ea typeface="Source Code Pro"/>
                <a:cs typeface="Source Code Pro"/>
                <a:sym typeface="Source Code Pro"/>
              </a:rPr>
              <a:t>"12345678"</a:t>
            </a:r>
            <a:r>
              <a:rPr lang="es" sz="1100">
                <a:solidFill>
                  <a:srgbClr val="CCCCCC"/>
                </a:solidFill>
                <a:latin typeface="Source Code Pro"/>
                <a:ea typeface="Source Code Pro"/>
                <a:cs typeface="Source Code Pro"/>
                <a:sym typeface="Source Code Pro"/>
              </a:rPr>
              <a:t>, </a:t>
            </a:r>
            <a:r>
              <a:rPr lang="es" sz="1100">
                <a:solidFill>
                  <a:srgbClr val="CE9178"/>
                </a:solidFill>
                <a:latin typeface="Source Code Pro"/>
                <a:ea typeface="Source Code Pro"/>
                <a:cs typeface="Source Code Pro"/>
                <a:sym typeface="Source Code Pro"/>
              </a:rPr>
              <a:t>"nombre"</a:t>
            </a:r>
            <a:r>
              <a:rPr lang="es" sz="1100">
                <a:solidFill>
                  <a:srgbClr val="CCCCCC"/>
                </a:solidFill>
                <a:latin typeface="Source Code Pro"/>
                <a:ea typeface="Source Code Pro"/>
                <a:cs typeface="Source Code Pro"/>
                <a:sym typeface="Source Code Pro"/>
              </a:rPr>
              <a:t>: </a:t>
            </a:r>
            <a:r>
              <a:rPr lang="es" sz="1100">
                <a:solidFill>
                  <a:srgbClr val="CE9178"/>
                </a:solidFill>
                <a:latin typeface="Source Code Pro"/>
                <a:ea typeface="Source Code Pro"/>
                <a:cs typeface="Source Code Pro"/>
                <a:sym typeface="Source Code Pro"/>
              </a:rPr>
              <a:t>"Juan"</a:t>
            </a:r>
            <a:r>
              <a:rPr lang="es" sz="1100">
                <a:solidFill>
                  <a:srgbClr val="CCCCCC"/>
                </a:solidFill>
                <a:latin typeface="Source Code Pro"/>
                <a:ea typeface="Source Code Pro"/>
                <a:cs typeface="Source Code Pro"/>
                <a:sym typeface="Source Code Pro"/>
              </a:rPr>
              <a:t>, </a:t>
            </a:r>
            <a:r>
              <a:rPr lang="es" sz="1100">
                <a:solidFill>
                  <a:srgbClr val="CE9178"/>
                </a:solidFill>
                <a:latin typeface="Source Code Pro"/>
                <a:ea typeface="Source Code Pro"/>
                <a:cs typeface="Source Code Pro"/>
                <a:sym typeface="Source Code Pro"/>
              </a:rPr>
              <a:t>"apellido"</a:t>
            </a:r>
            <a:r>
              <a:rPr lang="es" sz="1100">
                <a:solidFill>
                  <a:srgbClr val="CCCCCC"/>
                </a:solidFill>
                <a:latin typeface="Source Code Pro"/>
                <a:ea typeface="Source Code Pro"/>
                <a:cs typeface="Source Code Pro"/>
                <a:sym typeface="Source Code Pro"/>
              </a:rPr>
              <a:t>: </a:t>
            </a:r>
            <a:r>
              <a:rPr lang="es" sz="1100">
                <a:solidFill>
                  <a:srgbClr val="CE9178"/>
                </a:solidFill>
                <a:latin typeface="Source Code Pro"/>
                <a:ea typeface="Source Code Pro"/>
                <a:cs typeface="Source Code Pro"/>
                <a:sym typeface="Source Code Pro"/>
              </a:rPr>
              <a:t>"Pérez"</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E9178"/>
                </a:solidFill>
                <a:latin typeface="Source Code Pro"/>
                <a:ea typeface="Source Code Pro"/>
                <a:cs typeface="Source Code Pro"/>
                <a:sym typeface="Source Code Pro"/>
              </a:rPr>
              <a:t>"dni"</a:t>
            </a:r>
            <a:r>
              <a:rPr lang="es" sz="1100">
                <a:solidFill>
                  <a:srgbClr val="CCCCCC"/>
                </a:solidFill>
                <a:latin typeface="Source Code Pro"/>
                <a:ea typeface="Source Code Pro"/>
                <a:cs typeface="Source Code Pro"/>
                <a:sym typeface="Source Code Pro"/>
              </a:rPr>
              <a:t>: </a:t>
            </a:r>
            <a:r>
              <a:rPr lang="es" sz="1100">
                <a:solidFill>
                  <a:srgbClr val="CE9178"/>
                </a:solidFill>
                <a:latin typeface="Source Code Pro"/>
                <a:ea typeface="Source Code Pro"/>
                <a:cs typeface="Source Code Pro"/>
                <a:sym typeface="Source Code Pro"/>
              </a:rPr>
              <a:t>"98765432"</a:t>
            </a:r>
            <a:r>
              <a:rPr lang="es" sz="1100">
                <a:solidFill>
                  <a:srgbClr val="CCCCCC"/>
                </a:solidFill>
                <a:latin typeface="Source Code Pro"/>
                <a:ea typeface="Source Code Pro"/>
                <a:cs typeface="Source Code Pro"/>
                <a:sym typeface="Source Code Pro"/>
              </a:rPr>
              <a:t>, </a:t>
            </a:r>
            <a:r>
              <a:rPr lang="es" sz="1100">
                <a:solidFill>
                  <a:srgbClr val="CE9178"/>
                </a:solidFill>
                <a:latin typeface="Source Code Pro"/>
                <a:ea typeface="Source Code Pro"/>
                <a:cs typeface="Source Code Pro"/>
                <a:sym typeface="Source Code Pro"/>
              </a:rPr>
              <a:t>"nombre"</a:t>
            </a:r>
            <a:r>
              <a:rPr lang="es" sz="1100">
                <a:solidFill>
                  <a:srgbClr val="CCCCCC"/>
                </a:solidFill>
                <a:latin typeface="Source Code Pro"/>
                <a:ea typeface="Source Code Pro"/>
                <a:cs typeface="Source Code Pro"/>
                <a:sym typeface="Source Code Pro"/>
              </a:rPr>
              <a:t>: </a:t>
            </a:r>
            <a:r>
              <a:rPr lang="es" sz="1100">
                <a:solidFill>
                  <a:srgbClr val="CE9178"/>
                </a:solidFill>
                <a:latin typeface="Source Code Pro"/>
                <a:ea typeface="Source Code Pro"/>
                <a:cs typeface="Source Code Pro"/>
                <a:sym typeface="Source Code Pro"/>
              </a:rPr>
              <a:t>"María"</a:t>
            </a:r>
            <a:r>
              <a:rPr lang="es" sz="1100">
                <a:solidFill>
                  <a:srgbClr val="CCCCCC"/>
                </a:solidFill>
                <a:latin typeface="Source Code Pro"/>
                <a:ea typeface="Source Code Pro"/>
                <a:cs typeface="Source Code Pro"/>
                <a:sym typeface="Source Code Pro"/>
              </a:rPr>
              <a:t>, </a:t>
            </a:r>
            <a:r>
              <a:rPr lang="es" sz="1100">
                <a:solidFill>
                  <a:srgbClr val="CE9178"/>
                </a:solidFill>
                <a:latin typeface="Source Code Pro"/>
                <a:ea typeface="Source Code Pro"/>
                <a:cs typeface="Source Code Pro"/>
                <a:sym typeface="Source Code Pro"/>
              </a:rPr>
              <a:t>"apellido"</a:t>
            </a:r>
            <a:r>
              <a:rPr lang="es" sz="1100">
                <a:solidFill>
                  <a:srgbClr val="CCCCCC"/>
                </a:solidFill>
                <a:latin typeface="Source Code Pro"/>
                <a:ea typeface="Source Code Pro"/>
                <a:cs typeface="Source Code Pro"/>
                <a:sym typeface="Source Code Pro"/>
              </a:rPr>
              <a:t>: </a:t>
            </a:r>
            <a:r>
              <a:rPr lang="es" sz="1100">
                <a:solidFill>
                  <a:srgbClr val="CE9178"/>
                </a:solidFill>
                <a:latin typeface="Source Code Pro"/>
                <a:ea typeface="Source Code Pro"/>
                <a:cs typeface="Source Code Pro"/>
                <a:sym typeface="Source Code Pro"/>
              </a:rPr>
              <a:t>"Gómez"</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E9178"/>
                </a:solidFill>
                <a:latin typeface="Source Code Pro"/>
                <a:ea typeface="Source Code Pro"/>
                <a:cs typeface="Source Code Pro"/>
                <a:sym typeface="Source Code Pro"/>
              </a:rPr>
              <a:t>"dni"</a:t>
            </a:r>
            <a:r>
              <a:rPr lang="es" sz="1100">
                <a:solidFill>
                  <a:srgbClr val="CCCCCC"/>
                </a:solidFill>
                <a:latin typeface="Source Code Pro"/>
                <a:ea typeface="Source Code Pro"/>
                <a:cs typeface="Source Code Pro"/>
                <a:sym typeface="Source Code Pro"/>
              </a:rPr>
              <a:t>: </a:t>
            </a:r>
            <a:r>
              <a:rPr lang="es" sz="1100">
                <a:solidFill>
                  <a:srgbClr val="CE9178"/>
                </a:solidFill>
                <a:latin typeface="Source Code Pro"/>
                <a:ea typeface="Source Code Pro"/>
                <a:cs typeface="Source Code Pro"/>
                <a:sym typeface="Source Code Pro"/>
              </a:rPr>
              <a:t>"45678901"</a:t>
            </a:r>
            <a:r>
              <a:rPr lang="es" sz="1100">
                <a:solidFill>
                  <a:srgbClr val="CCCCCC"/>
                </a:solidFill>
                <a:latin typeface="Source Code Pro"/>
                <a:ea typeface="Source Code Pro"/>
                <a:cs typeface="Source Code Pro"/>
                <a:sym typeface="Source Code Pro"/>
              </a:rPr>
              <a:t>, </a:t>
            </a:r>
            <a:r>
              <a:rPr lang="es" sz="1100">
                <a:solidFill>
                  <a:srgbClr val="CE9178"/>
                </a:solidFill>
                <a:latin typeface="Source Code Pro"/>
                <a:ea typeface="Source Code Pro"/>
                <a:cs typeface="Source Code Pro"/>
                <a:sym typeface="Source Code Pro"/>
              </a:rPr>
              <a:t>"nombre"</a:t>
            </a:r>
            <a:r>
              <a:rPr lang="es" sz="1100">
                <a:solidFill>
                  <a:srgbClr val="CCCCCC"/>
                </a:solidFill>
                <a:latin typeface="Source Code Pro"/>
                <a:ea typeface="Source Code Pro"/>
                <a:cs typeface="Source Code Pro"/>
                <a:sym typeface="Source Code Pro"/>
              </a:rPr>
              <a:t>: </a:t>
            </a:r>
            <a:r>
              <a:rPr lang="es" sz="1100">
                <a:solidFill>
                  <a:srgbClr val="CE9178"/>
                </a:solidFill>
                <a:latin typeface="Source Code Pro"/>
                <a:ea typeface="Source Code Pro"/>
                <a:cs typeface="Source Code Pro"/>
                <a:sym typeface="Source Code Pro"/>
              </a:rPr>
              <a:t>"Pedro"</a:t>
            </a:r>
            <a:r>
              <a:rPr lang="es" sz="1100">
                <a:solidFill>
                  <a:srgbClr val="CCCCCC"/>
                </a:solidFill>
                <a:latin typeface="Source Code Pro"/>
                <a:ea typeface="Source Code Pro"/>
                <a:cs typeface="Source Code Pro"/>
                <a:sym typeface="Source Code Pro"/>
              </a:rPr>
              <a:t>, </a:t>
            </a:r>
            <a:r>
              <a:rPr lang="es" sz="1100">
                <a:solidFill>
                  <a:srgbClr val="CE9178"/>
                </a:solidFill>
                <a:latin typeface="Source Code Pro"/>
                <a:ea typeface="Source Code Pro"/>
                <a:cs typeface="Source Code Pro"/>
                <a:sym typeface="Source Code Pro"/>
              </a:rPr>
              <a:t>"apellido"</a:t>
            </a:r>
            <a:r>
              <a:rPr lang="es" sz="1100">
                <a:solidFill>
                  <a:srgbClr val="CCCCCC"/>
                </a:solidFill>
                <a:latin typeface="Source Code Pro"/>
                <a:ea typeface="Source Code Pro"/>
                <a:cs typeface="Source Code Pro"/>
                <a:sym typeface="Source Code Pro"/>
              </a:rPr>
              <a:t>: </a:t>
            </a:r>
            <a:r>
              <a:rPr lang="es" sz="1100">
                <a:solidFill>
                  <a:srgbClr val="CE9178"/>
                </a:solidFill>
                <a:latin typeface="Source Code Pro"/>
                <a:ea typeface="Source Code Pro"/>
                <a:cs typeface="Source Code Pro"/>
                <a:sym typeface="Source Code Pro"/>
              </a:rPr>
              <a:t>"Rodríguez"</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6A9955"/>
                </a:solidFill>
                <a:latin typeface="Source Code Pro"/>
                <a:ea typeface="Source Code Pro"/>
                <a:cs typeface="Source Code Pro"/>
                <a:sym typeface="Source Code Pro"/>
              </a:rPr>
              <a:t># </a:t>
            </a:r>
            <a:r>
              <a:rPr lang="es" sz="1100">
                <a:solidFill>
                  <a:srgbClr val="6A9955"/>
                </a:solidFill>
                <a:latin typeface="Source Code Pro"/>
                <a:ea typeface="Source Code Pro"/>
                <a:cs typeface="Source Code Pro"/>
                <a:sym typeface="Source Code Pro"/>
              </a:rPr>
              <a:t>Crear lista de objetos Persona</a:t>
            </a:r>
            <a:endParaRPr sz="110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lista_personas</a:t>
            </a:r>
            <a:r>
              <a:rPr lang="es" sz="1100">
                <a:solidFill>
                  <a:srgbClr val="CCCCCC"/>
                </a:solidFill>
                <a:latin typeface="Source Code Pro"/>
                <a:ea typeface="Source Code Pro"/>
                <a:cs typeface="Source Code Pro"/>
                <a:sym typeface="Source Code Pro"/>
              </a:rPr>
              <a:t> </a:t>
            </a:r>
            <a:r>
              <a:rPr lang="es" sz="1100">
                <a:solidFill>
                  <a:srgbClr val="D4D4D4"/>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 []</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for</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dicc</a:t>
            </a: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in</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datos</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persona</a:t>
            </a:r>
            <a:r>
              <a:rPr lang="es" sz="1100">
                <a:solidFill>
                  <a:srgbClr val="CCCCCC"/>
                </a:solidFill>
                <a:latin typeface="Source Code Pro"/>
                <a:ea typeface="Source Code Pro"/>
                <a:cs typeface="Source Code Pro"/>
                <a:sym typeface="Source Code Pro"/>
              </a:rPr>
              <a:t> </a:t>
            </a:r>
            <a:r>
              <a:rPr lang="es" sz="1100">
                <a:solidFill>
                  <a:srgbClr val="D4D4D4"/>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Persona</a:t>
            </a:r>
            <a:r>
              <a:rPr lang="es" sz="1100">
                <a:solidFill>
                  <a:srgbClr val="CCCCCC"/>
                </a:solidFill>
                <a:latin typeface="Source Code Pro"/>
                <a:ea typeface="Source Code Pro"/>
                <a:cs typeface="Source Code Pro"/>
                <a:sym typeface="Source Code Pro"/>
              </a:rPr>
              <a:t>(</a:t>
            </a:r>
            <a:r>
              <a:rPr lang="es" sz="1100">
                <a:solidFill>
                  <a:srgbClr val="4EC9B0"/>
                </a:solidFill>
                <a:latin typeface="Source Code Pro"/>
                <a:ea typeface="Source Code Pro"/>
                <a:cs typeface="Source Code Pro"/>
                <a:sym typeface="Source Code Pro"/>
              </a:rPr>
              <a:t>int</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dicc</a:t>
            </a:r>
            <a:r>
              <a:rPr lang="es" sz="1100">
                <a:solidFill>
                  <a:srgbClr val="CCCCCC"/>
                </a:solidFill>
                <a:latin typeface="Source Code Pro"/>
                <a:ea typeface="Source Code Pro"/>
                <a:cs typeface="Source Code Pro"/>
                <a:sym typeface="Source Code Pro"/>
              </a:rPr>
              <a:t>[</a:t>
            </a:r>
            <a:r>
              <a:rPr lang="es" sz="1100">
                <a:solidFill>
                  <a:srgbClr val="CE9178"/>
                </a:solidFill>
                <a:latin typeface="Source Code Pro"/>
                <a:ea typeface="Source Code Pro"/>
                <a:cs typeface="Source Code Pro"/>
                <a:sym typeface="Source Code Pro"/>
              </a:rPr>
              <a:t>"dni"</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dicc</a:t>
            </a:r>
            <a:r>
              <a:rPr lang="es" sz="1100">
                <a:solidFill>
                  <a:srgbClr val="CCCCCC"/>
                </a:solidFill>
                <a:latin typeface="Source Code Pro"/>
                <a:ea typeface="Source Code Pro"/>
                <a:cs typeface="Source Code Pro"/>
                <a:sym typeface="Source Code Pro"/>
              </a:rPr>
              <a:t>[</a:t>
            </a:r>
            <a:r>
              <a:rPr lang="es" sz="1100">
                <a:solidFill>
                  <a:srgbClr val="CE9178"/>
                </a:solidFill>
                <a:latin typeface="Source Code Pro"/>
                <a:ea typeface="Source Code Pro"/>
                <a:cs typeface="Source Code Pro"/>
                <a:sym typeface="Source Code Pro"/>
              </a:rPr>
              <a:t>"nombre"</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dicc</a:t>
            </a:r>
            <a:r>
              <a:rPr lang="es" sz="1100">
                <a:solidFill>
                  <a:srgbClr val="CCCCCC"/>
                </a:solidFill>
                <a:latin typeface="Source Code Pro"/>
                <a:ea typeface="Source Code Pro"/>
                <a:cs typeface="Source Code Pro"/>
                <a:sym typeface="Source Code Pro"/>
              </a:rPr>
              <a:t>[</a:t>
            </a:r>
            <a:r>
              <a:rPr lang="es" sz="1100">
                <a:solidFill>
                  <a:srgbClr val="CE9178"/>
                </a:solidFill>
                <a:latin typeface="Source Code Pro"/>
                <a:ea typeface="Source Code Pro"/>
                <a:cs typeface="Source Code Pro"/>
                <a:sym typeface="Source Code Pro"/>
              </a:rPr>
              <a:t>"apellido"</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lista_personas</a:t>
            </a:r>
            <a:r>
              <a:rPr lang="es" sz="1100">
                <a:solidFill>
                  <a:srgbClr val="CCCCCC"/>
                </a:solidFill>
                <a:latin typeface="Source Code Pro"/>
                <a:ea typeface="Source Code Pro"/>
                <a:cs typeface="Source Code Pro"/>
                <a:sym typeface="Source Code Pro"/>
              </a:rPr>
              <a:t>.</a:t>
            </a:r>
            <a:r>
              <a:rPr lang="es" sz="1100">
                <a:solidFill>
                  <a:srgbClr val="DCDCAA"/>
                </a:solidFill>
                <a:latin typeface="Source Code Pro"/>
                <a:ea typeface="Source Code Pro"/>
                <a:cs typeface="Source Code Pro"/>
                <a:sym typeface="Source Code Pro"/>
              </a:rPr>
              <a:t>append</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persona</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6A9955"/>
                </a:solidFill>
                <a:latin typeface="Source Code Pro"/>
                <a:ea typeface="Source Code Pro"/>
                <a:cs typeface="Source Code Pro"/>
                <a:sym typeface="Source Code Pro"/>
              </a:rPr>
              <a:t># Mostrar cada objeto persona</a:t>
            </a:r>
            <a:endParaRPr sz="110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for</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obj_persona</a:t>
            </a: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in</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lista_personas</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DCDCAA"/>
                </a:solidFill>
                <a:latin typeface="Source Code Pro"/>
                <a:ea typeface="Source Code Pro"/>
                <a:cs typeface="Source Code Pro"/>
                <a:sym typeface="Source Code Pro"/>
              </a:rPr>
              <a:t>print</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obj_persona</a:t>
            </a:r>
            <a:r>
              <a:rPr lang="es" sz="1100">
                <a:solidFill>
                  <a:srgbClr val="CCCCCC"/>
                </a:solidFill>
                <a:latin typeface="Source Code Pro"/>
                <a:ea typeface="Source Code Pro"/>
                <a:cs typeface="Source Code Pro"/>
                <a:sym typeface="Source Code Pro"/>
              </a:rPr>
              <a:t>)</a:t>
            </a:r>
            <a:endParaRPr sz="1100">
              <a:latin typeface="Source Code Pro"/>
              <a:ea typeface="Source Code Pro"/>
              <a:cs typeface="Source Code Pro"/>
              <a:sym typeface="Source Code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76" name="Google Shape;176;p12"/>
          <p:cNvSpPr txBox="1"/>
          <p:nvPr>
            <p:ph idx="1" type="body"/>
          </p:nvPr>
        </p:nvSpPr>
        <p:spPr>
          <a:xfrm>
            <a:off x="0" y="-25"/>
            <a:ext cx="9144000" cy="5143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6A9955"/>
                </a:solidFill>
                <a:latin typeface="Source Code Pro"/>
                <a:ea typeface="Source Code Pro"/>
                <a:cs typeface="Source Code Pro"/>
                <a:sym typeface="Source Code Pro"/>
              </a:rPr>
              <a:t># Crear XML de cada persona y guardarlo en un archivo</a:t>
            </a:r>
            <a:endParaRPr sz="12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C586C0"/>
                </a:solidFill>
                <a:latin typeface="Source Code Pro"/>
                <a:ea typeface="Source Code Pro"/>
                <a:cs typeface="Source Code Pro"/>
                <a:sym typeface="Source Code Pro"/>
              </a:rPr>
              <a:t>with</a:t>
            </a:r>
            <a:r>
              <a:rPr lang="es" sz="1250">
                <a:solidFill>
                  <a:srgbClr val="CCCCCC"/>
                </a:solidFill>
                <a:latin typeface="Source Code Pro"/>
                <a:ea typeface="Source Code Pro"/>
                <a:cs typeface="Source Code Pro"/>
                <a:sym typeface="Source Code Pro"/>
              </a:rPr>
              <a:t> </a:t>
            </a:r>
            <a:r>
              <a:rPr lang="es" sz="1250">
                <a:solidFill>
                  <a:srgbClr val="DCDCAA"/>
                </a:solidFill>
                <a:latin typeface="Source Code Pro"/>
                <a:ea typeface="Source Code Pro"/>
                <a:cs typeface="Source Code Pro"/>
                <a:sym typeface="Source Code Pro"/>
              </a:rPr>
              <a:t>open</a:t>
            </a:r>
            <a:r>
              <a:rPr lang="es" sz="1250">
                <a:solidFill>
                  <a:srgbClr val="CCCCCC"/>
                </a:solidFill>
                <a:latin typeface="Source Code Pro"/>
                <a:ea typeface="Source Code Pro"/>
                <a:cs typeface="Source Code Pro"/>
                <a:sym typeface="Source Code Pro"/>
              </a:rPr>
              <a:t>(</a:t>
            </a:r>
            <a:r>
              <a:rPr lang="es" sz="1250">
                <a:solidFill>
                  <a:srgbClr val="CE9178"/>
                </a:solidFill>
                <a:latin typeface="Source Code Pro"/>
                <a:ea typeface="Source Code Pro"/>
                <a:cs typeface="Source Code Pro"/>
                <a:sym typeface="Source Code Pro"/>
              </a:rPr>
              <a:t>"personas.xml"</a:t>
            </a:r>
            <a:r>
              <a:rPr lang="es" sz="1250">
                <a:solidFill>
                  <a:srgbClr val="CCCCCC"/>
                </a:solidFill>
                <a:latin typeface="Source Code Pro"/>
                <a:ea typeface="Source Code Pro"/>
                <a:cs typeface="Source Code Pro"/>
                <a:sym typeface="Source Code Pro"/>
              </a:rPr>
              <a:t>, </a:t>
            </a:r>
            <a:r>
              <a:rPr lang="es" sz="1250">
                <a:solidFill>
                  <a:srgbClr val="CE9178"/>
                </a:solidFill>
                <a:latin typeface="Source Code Pro"/>
                <a:ea typeface="Source Code Pro"/>
                <a:cs typeface="Source Code Pro"/>
                <a:sym typeface="Source Code Pro"/>
              </a:rPr>
              <a:t>"w"</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encoding</a:t>
            </a:r>
            <a:r>
              <a:rPr lang="es" sz="1250">
                <a:solidFill>
                  <a:srgbClr val="D4D4D4"/>
                </a:solidFill>
                <a:latin typeface="Source Code Pro"/>
                <a:ea typeface="Source Code Pro"/>
                <a:cs typeface="Source Code Pro"/>
                <a:sym typeface="Source Code Pro"/>
              </a:rPr>
              <a:t>=</a:t>
            </a:r>
            <a:r>
              <a:rPr lang="es" sz="1250">
                <a:solidFill>
                  <a:srgbClr val="CE9178"/>
                </a:solidFill>
                <a:latin typeface="Source Code Pro"/>
                <a:ea typeface="Source Code Pro"/>
                <a:cs typeface="Source Code Pro"/>
                <a:sym typeface="Source Code Pro"/>
              </a:rPr>
              <a:t>"utf-8"</a:t>
            </a:r>
            <a:r>
              <a:rPr lang="es" sz="1250">
                <a:solidFill>
                  <a:srgbClr val="CCCCCC"/>
                </a:solidFill>
                <a:latin typeface="Source Code Pro"/>
                <a:ea typeface="Source Code Pro"/>
                <a:cs typeface="Source Code Pro"/>
                <a:sym typeface="Source Code Pro"/>
              </a:rPr>
              <a:t>) </a:t>
            </a:r>
            <a:r>
              <a:rPr lang="es" sz="1250">
                <a:solidFill>
                  <a:srgbClr val="C586C0"/>
                </a:solidFill>
                <a:latin typeface="Source Code Pro"/>
                <a:ea typeface="Source Code Pro"/>
                <a:cs typeface="Source Code Pro"/>
                <a:sym typeface="Source Code Pro"/>
              </a:rPr>
              <a:t>as</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archivo</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C586C0"/>
                </a:solidFill>
                <a:latin typeface="Source Code Pro"/>
                <a:ea typeface="Source Code Pro"/>
                <a:cs typeface="Source Code Pro"/>
                <a:sym typeface="Source Code Pro"/>
              </a:rPr>
              <a:t>for</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obj_persona</a:t>
            </a:r>
            <a:r>
              <a:rPr lang="es" sz="1250">
                <a:solidFill>
                  <a:srgbClr val="CCCCCC"/>
                </a:solidFill>
                <a:latin typeface="Source Code Pro"/>
                <a:ea typeface="Source Code Pro"/>
                <a:cs typeface="Source Code Pro"/>
                <a:sym typeface="Source Code Pro"/>
              </a:rPr>
              <a:t> </a:t>
            </a:r>
            <a:r>
              <a:rPr lang="es" sz="1250">
                <a:solidFill>
                  <a:srgbClr val="C586C0"/>
                </a:solidFill>
                <a:latin typeface="Source Code Pro"/>
                <a:ea typeface="Source Code Pro"/>
                <a:cs typeface="Source Code Pro"/>
                <a:sym typeface="Source Code Pro"/>
              </a:rPr>
              <a:t>in</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lista_personas</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archivo</a:t>
            </a:r>
            <a:r>
              <a:rPr lang="es" sz="1250">
                <a:solidFill>
                  <a:srgbClr val="CCCCCC"/>
                </a:solidFill>
                <a:latin typeface="Source Code Pro"/>
                <a:ea typeface="Source Code Pro"/>
                <a:cs typeface="Source Code Pro"/>
                <a:sym typeface="Source Code Pro"/>
              </a:rPr>
              <a:t>.</a:t>
            </a:r>
            <a:r>
              <a:rPr lang="es" sz="1250">
                <a:solidFill>
                  <a:srgbClr val="DCDCAA"/>
                </a:solidFill>
                <a:latin typeface="Source Code Pro"/>
                <a:ea typeface="Source Code Pro"/>
                <a:cs typeface="Source Code Pro"/>
                <a:sym typeface="Source Code Pro"/>
              </a:rPr>
              <a:t>write</a:t>
            </a:r>
            <a:r>
              <a:rPr lang="es" sz="1250">
                <a:solidFill>
                  <a:srgbClr val="CCCCCC"/>
                </a:solidFill>
                <a:latin typeface="Source Code Pro"/>
                <a:ea typeface="Source Code Pro"/>
                <a:cs typeface="Source Code Pro"/>
                <a:sym typeface="Source Code Pro"/>
              </a:rPr>
              <a:t>(</a:t>
            </a:r>
            <a:r>
              <a:rPr lang="es" sz="1250">
                <a:solidFill>
                  <a:srgbClr val="4EC9B0"/>
                </a:solidFill>
                <a:latin typeface="Source Code Pro"/>
                <a:ea typeface="Source Code Pro"/>
                <a:cs typeface="Source Code Pro"/>
                <a:sym typeface="Source Code Pro"/>
              </a:rPr>
              <a:t>str</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obj_persona</a:t>
            </a:r>
            <a:r>
              <a:rPr lang="es" sz="1250">
                <a:solidFill>
                  <a:srgbClr val="CCCCCC"/>
                </a:solidFill>
                <a:latin typeface="Source Code Pro"/>
                <a:ea typeface="Source Code Pro"/>
                <a:cs typeface="Source Code Pro"/>
                <a:sym typeface="Source Code Pro"/>
              </a:rPr>
              <a:t>.</a:t>
            </a:r>
            <a:r>
              <a:rPr lang="es" sz="1250">
                <a:solidFill>
                  <a:srgbClr val="DCDCAA"/>
                </a:solidFill>
                <a:latin typeface="Source Code Pro"/>
                <a:ea typeface="Source Code Pro"/>
                <a:cs typeface="Source Code Pro"/>
                <a:sym typeface="Source Code Pro"/>
              </a:rPr>
              <a:t>to_xml</a:t>
            </a:r>
            <a:r>
              <a:rPr lang="es" sz="1250">
                <a:solidFill>
                  <a:srgbClr val="CCCCCC"/>
                </a:solidFill>
                <a:latin typeface="Source Code Pro"/>
                <a:ea typeface="Source Code Pro"/>
                <a:cs typeface="Source Code Pro"/>
                <a:sym typeface="Source Code Pro"/>
              </a:rPr>
              <a:t>()) </a:t>
            </a:r>
            <a:r>
              <a:rPr lang="es" sz="1250">
                <a:solidFill>
                  <a:srgbClr val="D4D4D4"/>
                </a:solidFill>
                <a:latin typeface="Source Code Pro"/>
                <a:ea typeface="Source Code Pro"/>
                <a:cs typeface="Source Code Pro"/>
                <a:sym typeface="Source Code Pro"/>
              </a:rPr>
              <a:t>+</a:t>
            </a:r>
            <a:r>
              <a:rPr lang="es" sz="1250">
                <a:solidFill>
                  <a:srgbClr val="CCCCCC"/>
                </a:solidFill>
                <a:latin typeface="Source Code Pro"/>
                <a:ea typeface="Source Code Pro"/>
                <a:cs typeface="Source Code Pro"/>
                <a:sym typeface="Source Code Pro"/>
              </a:rPr>
              <a:t> </a:t>
            </a:r>
            <a:r>
              <a:rPr lang="es" sz="1250">
                <a:solidFill>
                  <a:srgbClr val="CE9178"/>
                </a:solidFill>
                <a:latin typeface="Source Code Pro"/>
                <a:ea typeface="Source Code Pro"/>
                <a:cs typeface="Source Code Pro"/>
                <a:sym typeface="Source Code Pro"/>
              </a:rPr>
              <a:t>"</a:t>
            </a:r>
            <a:r>
              <a:rPr lang="es" sz="1250">
                <a:solidFill>
                  <a:srgbClr val="D7BA7D"/>
                </a:solidFill>
                <a:latin typeface="Source Code Pro"/>
                <a:ea typeface="Source Code Pro"/>
                <a:cs typeface="Source Code Pro"/>
                <a:sym typeface="Source Code Pro"/>
              </a:rPr>
              <a:t>\n</a:t>
            </a:r>
            <a:r>
              <a:rPr lang="es" sz="1250">
                <a:solidFill>
                  <a:srgbClr val="CE9178"/>
                </a:solidFill>
                <a:latin typeface="Source Code Pro"/>
                <a:ea typeface="Source Code Pro"/>
                <a:cs typeface="Source Code Pro"/>
                <a:sym typeface="Source Code Pro"/>
              </a:rPr>
              <a:t>"</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DCDCAA"/>
                </a:solidFill>
                <a:latin typeface="Source Code Pro"/>
                <a:ea typeface="Source Code Pro"/>
                <a:cs typeface="Source Code Pro"/>
                <a:sym typeface="Source Code Pro"/>
              </a:rPr>
              <a:t>print</a:t>
            </a:r>
            <a:r>
              <a:rPr lang="es" sz="1250">
                <a:solidFill>
                  <a:srgbClr val="CCCCCC"/>
                </a:solidFill>
                <a:latin typeface="Source Code Pro"/>
                <a:ea typeface="Source Code Pro"/>
                <a:cs typeface="Source Code Pro"/>
                <a:sym typeface="Source Code Pro"/>
              </a:rPr>
              <a:t>(</a:t>
            </a:r>
            <a:r>
              <a:rPr lang="es" sz="1250">
                <a:solidFill>
                  <a:srgbClr val="CE9178"/>
                </a:solidFill>
                <a:latin typeface="Source Code Pro"/>
                <a:ea typeface="Source Code Pro"/>
                <a:cs typeface="Source Code Pro"/>
                <a:sym typeface="Source Code Pro"/>
              </a:rPr>
              <a:t>"</a:t>
            </a:r>
            <a:r>
              <a:rPr lang="es" sz="1250">
                <a:solidFill>
                  <a:srgbClr val="D7BA7D"/>
                </a:solidFill>
                <a:latin typeface="Source Code Pro"/>
                <a:ea typeface="Source Code Pro"/>
                <a:cs typeface="Source Code Pro"/>
                <a:sym typeface="Source Code Pro"/>
              </a:rPr>
              <a:t>\n</a:t>
            </a:r>
            <a:r>
              <a:rPr lang="es" sz="1250">
                <a:solidFill>
                  <a:srgbClr val="CE9178"/>
                </a:solidFill>
                <a:latin typeface="Source Code Pro"/>
                <a:ea typeface="Source Code Pro"/>
                <a:cs typeface="Source Code Pro"/>
                <a:sym typeface="Source Code Pro"/>
              </a:rPr>
              <a:t>Datos guardados en personas.xml"</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6A9955"/>
                </a:solidFill>
                <a:latin typeface="Source Code Pro"/>
                <a:ea typeface="Source Code Pro"/>
                <a:cs typeface="Source Code Pro"/>
                <a:sym typeface="Source Code Pro"/>
              </a:rPr>
              <a:t># Leer XML desde el archivo y recrear los objetos Persona</a:t>
            </a:r>
            <a:endParaRPr sz="12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lista_personas_desde_xml</a:t>
            </a:r>
            <a:r>
              <a:rPr lang="es" sz="1250">
                <a:solidFill>
                  <a:srgbClr val="CCCCCC"/>
                </a:solidFill>
                <a:latin typeface="Source Code Pro"/>
                <a:ea typeface="Source Code Pro"/>
                <a:cs typeface="Source Code Pro"/>
                <a:sym typeface="Source Code Pro"/>
              </a:rPr>
              <a:t> </a:t>
            </a:r>
            <a:r>
              <a:rPr lang="es" sz="1250">
                <a:solidFill>
                  <a:srgbClr val="D4D4D4"/>
                </a:solidFill>
                <a:latin typeface="Source Code Pro"/>
                <a:ea typeface="Source Code Pro"/>
                <a:cs typeface="Source Code Pro"/>
                <a:sym typeface="Source Code Pro"/>
              </a:rPr>
              <a:t>=</a:t>
            </a:r>
            <a:r>
              <a:rPr lang="es" sz="1250">
                <a:solidFill>
                  <a:srgbClr val="CCCCCC"/>
                </a:solidFill>
                <a:latin typeface="Source Code Pro"/>
                <a:ea typeface="Source Code Pro"/>
                <a:cs typeface="Source Code Pro"/>
                <a:sym typeface="Source Code Pro"/>
              </a:rPr>
              <a:t> []        </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C586C0"/>
                </a:solidFill>
                <a:latin typeface="Source Code Pro"/>
                <a:ea typeface="Source Code Pro"/>
                <a:cs typeface="Source Code Pro"/>
                <a:sym typeface="Source Code Pro"/>
              </a:rPr>
              <a:t>with</a:t>
            </a:r>
            <a:r>
              <a:rPr lang="es" sz="1250">
                <a:solidFill>
                  <a:srgbClr val="CCCCCC"/>
                </a:solidFill>
                <a:latin typeface="Source Code Pro"/>
                <a:ea typeface="Source Code Pro"/>
                <a:cs typeface="Source Code Pro"/>
                <a:sym typeface="Source Code Pro"/>
              </a:rPr>
              <a:t> </a:t>
            </a:r>
            <a:r>
              <a:rPr lang="es" sz="1250">
                <a:solidFill>
                  <a:srgbClr val="DCDCAA"/>
                </a:solidFill>
                <a:latin typeface="Source Code Pro"/>
                <a:ea typeface="Source Code Pro"/>
                <a:cs typeface="Source Code Pro"/>
                <a:sym typeface="Source Code Pro"/>
              </a:rPr>
              <a:t>open</a:t>
            </a:r>
            <a:r>
              <a:rPr lang="es" sz="1250">
                <a:solidFill>
                  <a:srgbClr val="CCCCCC"/>
                </a:solidFill>
                <a:latin typeface="Source Code Pro"/>
                <a:ea typeface="Source Code Pro"/>
                <a:cs typeface="Source Code Pro"/>
                <a:sym typeface="Source Code Pro"/>
              </a:rPr>
              <a:t>(</a:t>
            </a:r>
            <a:r>
              <a:rPr lang="es" sz="1250">
                <a:solidFill>
                  <a:srgbClr val="CE9178"/>
                </a:solidFill>
                <a:latin typeface="Source Code Pro"/>
                <a:ea typeface="Source Code Pro"/>
                <a:cs typeface="Source Code Pro"/>
                <a:sym typeface="Source Code Pro"/>
              </a:rPr>
              <a:t>"personas.xml"</a:t>
            </a:r>
            <a:r>
              <a:rPr lang="es" sz="1250">
                <a:solidFill>
                  <a:srgbClr val="CCCCCC"/>
                </a:solidFill>
                <a:latin typeface="Source Code Pro"/>
                <a:ea typeface="Source Code Pro"/>
                <a:cs typeface="Source Code Pro"/>
                <a:sym typeface="Source Code Pro"/>
              </a:rPr>
              <a:t>, </a:t>
            </a:r>
            <a:r>
              <a:rPr lang="es" sz="1250">
                <a:solidFill>
                  <a:srgbClr val="CE9178"/>
                </a:solidFill>
                <a:latin typeface="Source Code Pro"/>
                <a:ea typeface="Source Code Pro"/>
                <a:cs typeface="Source Code Pro"/>
                <a:sym typeface="Source Code Pro"/>
              </a:rPr>
              <a:t>"r"</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encoding</a:t>
            </a:r>
            <a:r>
              <a:rPr lang="es" sz="1250">
                <a:solidFill>
                  <a:srgbClr val="D4D4D4"/>
                </a:solidFill>
                <a:latin typeface="Source Code Pro"/>
                <a:ea typeface="Source Code Pro"/>
                <a:cs typeface="Source Code Pro"/>
                <a:sym typeface="Source Code Pro"/>
              </a:rPr>
              <a:t>=</a:t>
            </a:r>
            <a:r>
              <a:rPr lang="es" sz="1250">
                <a:solidFill>
                  <a:srgbClr val="CE9178"/>
                </a:solidFill>
                <a:latin typeface="Source Code Pro"/>
                <a:ea typeface="Source Code Pro"/>
                <a:cs typeface="Source Code Pro"/>
                <a:sym typeface="Source Code Pro"/>
              </a:rPr>
              <a:t>"utf-8"</a:t>
            </a:r>
            <a:r>
              <a:rPr lang="es" sz="1250">
                <a:solidFill>
                  <a:srgbClr val="CCCCCC"/>
                </a:solidFill>
                <a:latin typeface="Source Code Pro"/>
                <a:ea typeface="Source Code Pro"/>
                <a:cs typeface="Source Code Pro"/>
                <a:sym typeface="Source Code Pro"/>
              </a:rPr>
              <a:t>) </a:t>
            </a:r>
            <a:r>
              <a:rPr lang="es" sz="1250">
                <a:solidFill>
                  <a:srgbClr val="C586C0"/>
                </a:solidFill>
                <a:latin typeface="Source Code Pro"/>
                <a:ea typeface="Source Code Pro"/>
                <a:cs typeface="Source Code Pro"/>
                <a:sym typeface="Source Code Pro"/>
              </a:rPr>
              <a:t>as</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archivo</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C586C0"/>
                </a:solidFill>
                <a:latin typeface="Source Code Pro"/>
                <a:ea typeface="Source Code Pro"/>
                <a:cs typeface="Source Code Pro"/>
                <a:sym typeface="Source Code Pro"/>
              </a:rPr>
              <a:t>for</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linea</a:t>
            </a:r>
            <a:r>
              <a:rPr lang="es" sz="1250">
                <a:solidFill>
                  <a:srgbClr val="CCCCCC"/>
                </a:solidFill>
                <a:latin typeface="Source Code Pro"/>
                <a:ea typeface="Source Code Pro"/>
                <a:cs typeface="Source Code Pro"/>
                <a:sym typeface="Source Code Pro"/>
              </a:rPr>
              <a:t> </a:t>
            </a:r>
            <a:r>
              <a:rPr lang="es" sz="1250">
                <a:solidFill>
                  <a:srgbClr val="DCDCAA"/>
                </a:solidFill>
                <a:latin typeface="Source Code Pro"/>
                <a:ea typeface="Source Code Pro"/>
                <a:cs typeface="Source Code Pro"/>
                <a:sym typeface="Source Code Pro"/>
              </a:rPr>
              <a:t>in</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archivo</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persona</a:t>
            </a:r>
            <a:r>
              <a:rPr lang="es" sz="1250">
                <a:solidFill>
                  <a:srgbClr val="CCCCCC"/>
                </a:solidFill>
                <a:latin typeface="Source Code Pro"/>
                <a:ea typeface="Source Code Pro"/>
                <a:cs typeface="Source Code Pro"/>
                <a:sym typeface="Source Code Pro"/>
              </a:rPr>
              <a:t> </a:t>
            </a:r>
            <a:r>
              <a:rPr lang="es" sz="1250">
                <a:solidFill>
                  <a:srgbClr val="D4D4D4"/>
                </a:solidFill>
                <a:latin typeface="Source Code Pro"/>
                <a:ea typeface="Source Code Pro"/>
                <a:cs typeface="Source Code Pro"/>
                <a:sym typeface="Source Code Pro"/>
              </a:rPr>
              <a:t>=</a:t>
            </a:r>
            <a:r>
              <a:rPr lang="es" sz="1250">
                <a:solidFill>
                  <a:srgbClr val="CCCCCC"/>
                </a:solidFill>
                <a:latin typeface="Source Code Pro"/>
                <a:ea typeface="Source Code Pro"/>
                <a:cs typeface="Source Code Pro"/>
                <a:sym typeface="Source Code Pro"/>
              </a:rPr>
              <a:t> </a:t>
            </a:r>
            <a:r>
              <a:rPr lang="es" sz="1250">
                <a:solidFill>
                  <a:srgbClr val="4EC9B0"/>
                </a:solidFill>
                <a:latin typeface="Source Code Pro"/>
                <a:ea typeface="Source Code Pro"/>
                <a:cs typeface="Source Code Pro"/>
                <a:sym typeface="Source Code Pro"/>
              </a:rPr>
              <a:t>Persona</a:t>
            </a:r>
            <a:r>
              <a:rPr lang="es" sz="1250">
                <a:solidFill>
                  <a:srgbClr val="CCCCCC"/>
                </a:solidFill>
                <a:latin typeface="Source Code Pro"/>
                <a:ea typeface="Source Code Pro"/>
                <a:cs typeface="Source Code Pro"/>
                <a:sym typeface="Source Code Pro"/>
              </a:rPr>
              <a:t>.</a:t>
            </a:r>
            <a:r>
              <a:rPr lang="es" sz="1250">
                <a:solidFill>
                  <a:srgbClr val="DCDCAA"/>
                </a:solidFill>
                <a:latin typeface="Source Code Pro"/>
                <a:ea typeface="Source Code Pro"/>
                <a:cs typeface="Source Code Pro"/>
                <a:sym typeface="Source Code Pro"/>
              </a:rPr>
              <a:t>from_xml</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linea</a:t>
            </a:r>
            <a:r>
              <a:rPr lang="es" sz="1250">
                <a:solidFill>
                  <a:srgbClr val="CCCCCC"/>
                </a:solidFill>
                <a:latin typeface="Source Code Pro"/>
                <a:ea typeface="Source Code Pro"/>
                <a:cs typeface="Source Code Pro"/>
                <a:sym typeface="Source Code Pro"/>
              </a:rPr>
              <a:t>.</a:t>
            </a:r>
            <a:r>
              <a:rPr lang="es" sz="1250">
                <a:solidFill>
                  <a:srgbClr val="DCDCAA"/>
                </a:solidFill>
                <a:latin typeface="Source Code Pro"/>
                <a:ea typeface="Source Code Pro"/>
                <a:cs typeface="Source Code Pro"/>
                <a:sym typeface="Source Code Pro"/>
              </a:rPr>
              <a:t>strip</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lista_personas_desde_xml</a:t>
            </a:r>
            <a:r>
              <a:rPr lang="es" sz="1250">
                <a:solidFill>
                  <a:srgbClr val="CCCCCC"/>
                </a:solidFill>
                <a:latin typeface="Source Code Pro"/>
                <a:ea typeface="Source Code Pro"/>
                <a:cs typeface="Source Code Pro"/>
                <a:sym typeface="Source Code Pro"/>
              </a:rPr>
              <a:t>.</a:t>
            </a:r>
            <a:r>
              <a:rPr lang="es" sz="1250">
                <a:solidFill>
                  <a:srgbClr val="DCDCAA"/>
                </a:solidFill>
                <a:latin typeface="Source Code Pro"/>
                <a:ea typeface="Source Code Pro"/>
                <a:cs typeface="Source Code Pro"/>
                <a:sym typeface="Source Code Pro"/>
              </a:rPr>
              <a:t>append</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persona</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6A9955"/>
                </a:solidFill>
                <a:latin typeface="Source Code Pro"/>
                <a:ea typeface="Source Code Pro"/>
                <a:cs typeface="Source Code Pro"/>
                <a:sym typeface="Source Code Pro"/>
              </a:rPr>
              <a:t># Mostrar objetos recreados desde el XML</a:t>
            </a:r>
            <a:endParaRPr sz="12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DCDCAA"/>
                </a:solidFill>
                <a:latin typeface="Source Code Pro"/>
                <a:ea typeface="Source Code Pro"/>
                <a:cs typeface="Source Code Pro"/>
                <a:sym typeface="Source Code Pro"/>
              </a:rPr>
              <a:t>print</a:t>
            </a:r>
            <a:r>
              <a:rPr lang="es" sz="1250">
                <a:solidFill>
                  <a:srgbClr val="CCCCCC"/>
                </a:solidFill>
                <a:latin typeface="Source Code Pro"/>
                <a:ea typeface="Source Code Pro"/>
                <a:cs typeface="Source Code Pro"/>
                <a:sym typeface="Source Code Pro"/>
              </a:rPr>
              <a:t>(</a:t>
            </a:r>
            <a:r>
              <a:rPr lang="es" sz="1250">
                <a:solidFill>
                  <a:srgbClr val="CE9178"/>
                </a:solidFill>
                <a:latin typeface="Source Code Pro"/>
                <a:ea typeface="Source Code Pro"/>
                <a:cs typeface="Source Code Pro"/>
                <a:sym typeface="Source Code Pro"/>
              </a:rPr>
              <a:t>"</a:t>
            </a:r>
            <a:r>
              <a:rPr lang="es" sz="1250">
                <a:solidFill>
                  <a:srgbClr val="D7BA7D"/>
                </a:solidFill>
                <a:latin typeface="Source Code Pro"/>
                <a:ea typeface="Source Code Pro"/>
                <a:cs typeface="Source Code Pro"/>
                <a:sym typeface="Source Code Pro"/>
              </a:rPr>
              <a:t>\n</a:t>
            </a:r>
            <a:r>
              <a:rPr lang="es" sz="1250">
                <a:solidFill>
                  <a:srgbClr val="CE9178"/>
                </a:solidFill>
                <a:latin typeface="Source Code Pro"/>
                <a:ea typeface="Source Code Pro"/>
                <a:cs typeface="Source Code Pro"/>
                <a:sym typeface="Source Code Pro"/>
              </a:rPr>
              <a:t>Objetos recreados desde XML:"</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C586C0"/>
                </a:solidFill>
                <a:latin typeface="Source Code Pro"/>
                <a:ea typeface="Source Code Pro"/>
                <a:cs typeface="Source Code Pro"/>
                <a:sym typeface="Source Code Pro"/>
              </a:rPr>
              <a:t>for</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obj_persona</a:t>
            </a:r>
            <a:r>
              <a:rPr lang="es" sz="1250">
                <a:solidFill>
                  <a:srgbClr val="CCCCCC"/>
                </a:solidFill>
                <a:latin typeface="Source Code Pro"/>
                <a:ea typeface="Source Code Pro"/>
                <a:cs typeface="Source Code Pro"/>
                <a:sym typeface="Source Code Pro"/>
              </a:rPr>
              <a:t> </a:t>
            </a:r>
            <a:r>
              <a:rPr lang="es" sz="1250">
                <a:solidFill>
                  <a:srgbClr val="C586C0"/>
                </a:solidFill>
                <a:latin typeface="Source Code Pro"/>
                <a:ea typeface="Source Code Pro"/>
                <a:cs typeface="Source Code Pro"/>
                <a:sym typeface="Source Code Pro"/>
              </a:rPr>
              <a:t>in</a:t>
            </a:r>
            <a:r>
              <a:rPr lang="es" sz="1250">
                <a:solidFill>
                  <a:srgbClr val="CCCCCC"/>
                </a:solidFill>
                <a:latin typeface="Source Code Pro"/>
                <a:ea typeface="Source Code Pro"/>
                <a:cs typeface="Source Code Pro"/>
                <a:sym typeface="Source Code Pro"/>
              </a:rPr>
              <a:t> </a:t>
            </a:r>
            <a:r>
              <a:rPr lang="es" sz="1250">
                <a:solidFill>
                  <a:srgbClr val="9CDCFE"/>
                </a:solidFill>
                <a:latin typeface="Source Code Pro"/>
                <a:ea typeface="Source Code Pro"/>
                <a:cs typeface="Source Code Pro"/>
                <a:sym typeface="Source Code Pro"/>
              </a:rPr>
              <a:t>lista_personas_desde_xml</a:t>
            </a:r>
            <a:r>
              <a:rPr lang="es" sz="1250">
                <a:solidFill>
                  <a:srgbClr val="CCCCCC"/>
                </a:solidFill>
                <a:latin typeface="Source Code Pro"/>
                <a:ea typeface="Source Code Pro"/>
                <a:cs typeface="Source Code Pro"/>
                <a:sym typeface="Source Code Pro"/>
              </a:rPr>
              <a:t>:</a:t>
            </a:r>
            <a:endParaRPr sz="12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50">
                <a:solidFill>
                  <a:srgbClr val="CCCCCC"/>
                </a:solidFill>
                <a:latin typeface="Source Code Pro"/>
                <a:ea typeface="Source Code Pro"/>
                <a:cs typeface="Source Code Pro"/>
                <a:sym typeface="Source Code Pro"/>
              </a:rPr>
              <a:t>            </a:t>
            </a:r>
            <a:r>
              <a:rPr lang="es" sz="1250">
                <a:solidFill>
                  <a:srgbClr val="DCDCAA"/>
                </a:solidFill>
                <a:latin typeface="Source Code Pro"/>
                <a:ea typeface="Source Code Pro"/>
                <a:cs typeface="Source Code Pro"/>
                <a:sym typeface="Source Code Pro"/>
              </a:rPr>
              <a:t>print</a:t>
            </a:r>
            <a:r>
              <a:rPr lang="es" sz="1250">
                <a:solidFill>
                  <a:srgbClr val="CCCCCC"/>
                </a:solidFill>
                <a:latin typeface="Source Code Pro"/>
                <a:ea typeface="Source Code Pro"/>
                <a:cs typeface="Source Code Pro"/>
                <a:sym typeface="Source Code Pro"/>
              </a:rPr>
              <a:t>(</a:t>
            </a:r>
            <a:r>
              <a:rPr lang="es" sz="1250">
                <a:solidFill>
                  <a:srgbClr val="9CDCFE"/>
                </a:solidFill>
                <a:latin typeface="Source Code Pro"/>
                <a:ea typeface="Source Code Pro"/>
                <a:cs typeface="Source Code Pro"/>
                <a:sym typeface="Source Code Pro"/>
              </a:rPr>
              <a:t>obj_persona</a:t>
            </a:r>
            <a:r>
              <a:rPr lang="es" sz="1250">
                <a:solidFill>
                  <a:srgbClr val="CCCCCC"/>
                </a:solidFill>
                <a:latin typeface="Source Code Pro"/>
                <a:ea typeface="Source Code Pro"/>
                <a:cs typeface="Source Code Pro"/>
                <a:sym typeface="Source Code Pro"/>
              </a:rPr>
              <a:t>)</a:t>
            </a:r>
            <a:endParaRPr sz="2100">
              <a:latin typeface="Source Code Pro"/>
              <a:ea typeface="Source Code Pro"/>
              <a:cs typeface="Source Code Pro"/>
              <a:sym typeface="Source Code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XML: ventajas</a:t>
            </a:r>
            <a:endParaRPr/>
          </a:p>
        </p:txBody>
      </p:sp>
      <p:sp>
        <p:nvSpPr>
          <p:cNvPr id="182" name="Google Shape;182;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SzPts val="2000"/>
              <a:buChar char="●"/>
            </a:pPr>
            <a:r>
              <a:rPr lang="es" sz="2000"/>
              <a:t>Legibilidad: Fácil para humanos de leer y escribir.</a:t>
            </a:r>
            <a:endParaRPr sz="2000"/>
          </a:p>
          <a:p>
            <a:pPr indent="-355600" lvl="0" marL="457200" rtl="0" algn="l">
              <a:lnSpc>
                <a:spcPct val="115000"/>
              </a:lnSpc>
              <a:spcBef>
                <a:spcPts val="1000"/>
              </a:spcBef>
              <a:spcAft>
                <a:spcPts val="0"/>
              </a:spcAft>
              <a:buSzPts val="2000"/>
              <a:buChar char="●"/>
            </a:pPr>
            <a:r>
              <a:rPr lang="es" sz="2000"/>
              <a:t>Flexibilidad: Permite definir etiquetas personalizadas.</a:t>
            </a:r>
            <a:endParaRPr sz="2000"/>
          </a:p>
          <a:p>
            <a:pPr indent="-355600" lvl="0" marL="457200" rtl="0" algn="l">
              <a:lnSpc>
                <a:spcPct val="115000"/>
              </a:lnSpc>
              <a:spcBef>
                <a:spcPts val="1000"/>
              </a:spcBef>
              <a:spcAft>
                <a:spcPts val="1000"/>
              </a:spcAft>
              <a:buSzPts val="2000"/>
              <a:buChar char="●"/>
            </a:pPr>
            <a:r>
              <a:rPr lang="es" sz="2000"/>
              <a:t>Compatibilidad: Ampliamente compatible con diferentes plataformas y lenguajes.</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311700" y="596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Métodos de clase</a:t>
            </a:r>
            <a:endParaRPr/>
          </a:p>
        </p:txBody>
      </p:sp>
      <p:sp>
        <p:nvSpPr>
          <p:cNvPr id="73" name="Google Shape;73;p2"/>
          <p:cNvSpPr txBox="1"/>
          <p:nvPr>
            <p:ph idx="1" type="body"/>
          </p:nvPr>
        </p:nvSpPr>
        <p:spPr>
          <a:xfrm>
            <a:off x="59300" y="919000"/>
            <a:ext cx="8960400" cy="41133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1200"/>
              </a:spcBef>
              <a:spcAft>
                <a:spcPts val="0"/>
              </a:spcAft>
              <a:buSzPts val="1800"/>
              <a:buNone/>
            </a:pPr>
            <a:r>
              <a:rPr lang="es" sz="2000"/>
              <a:t>El decorador </a:t>
            </a:r>
            <a:r>
              <a:rPr b="1" lang="es" sz="2000">
                <a:solidFill>
                  <a:schemeClr val="accent5"/>
                </a:solidFill>
              </a:rPr>
              <a:t>@classmethod</a:t>
            </a:r>
            <a:r>
              <a:rPr lang="es" sz="2000"/>
              <a:t> en Python se usa para definir un método que está vinculado a la clase en sí, en lugar de a una instancia específica de la clase. Esto significa que un método de clase puede acceder y modificar el estado de la clase (como variables de clase), pero no de instancias individuales.</a:t>
            </a:r>
            <a:endParaRPr sz="2000"/>
          </a:p>
          <a:p>
            <a:pPr indent="-355600" lvl="0" marL="457200" rtl="0" algn="l">
              <a:spcBef>
                <a:spcPts val="1200"/>
              </a:spcBef>
              <a:spcAft>
                <a:spcPts val="0"/>
              </a:spcAft>
              <a:buSzPts val="2000"/>
              <a:buChar char="●"/>
            </a:pPr>
            <a:r>
              <a:rPr b="1" lang="es" sz="2000"/>
              <a:t>@classmethod</a:t>
            </a:r>
            <a:r>
              <a:rPr lang="es" sz="2000"/>
              <a:t> define un método que </a:t>
            </a:r>
            <a:r>
              <a:rPr lang="es" sz="2000" u="sng"/>
              <a:t>pertenece a la clase</a:t>
            </a:r>
            <a:r>
              <a:rPr lang="es" sz="2000"/>
              <a:t>, no a la instancia.</a:t>
            </a:r>
            <a:endParaRPr sz="2000"/>
          </a:p>
          <a:p>
            <a:pPr indent="-355600" lvl="0" marL="457200" rtl="0" algn="l">
              <a:spcBef>
                <a:spcPts val="1000"/>
              </a:spcBef>
              <a:spcAft>
                <a:spcPts val="0"/>
              </a:spcAft>
              <a:buSzPts val="2000"/>
              <a:buChar char="●"/>
            </a:pPr>
            <a:r>
              <a:rPr lang="es" sz="2000"/>
              <a:t>El primer argumento que recibe siempre es la </a:t>
            </a:r>
            <a:r>
              <a:rPr b="1" lang="es" sz="2000"/>
              <a:t>clase </a:t>
            </a:r>
            <a:r>
              <a:rPr lang="es" sz="2000"/>
              <a:t>(cls), no la instancia (self).</a:t>
            </a:r>
            <a:endParaRPr sz="2000"/>
          </a:p>
          <a:p>
            <a:pPr indent="-355600" lvl="0" marL="457200" rtl="0" algn="l">
              <a:spcBef>
                <a:spcPts val="1200"/>
              </a:spcBef>
              <a:spcAft>
                <a:spcPts val="1000"/>
              </a:spcAft>
              <a:buSzPts val="2000"/>
              <a:buChar char="●"/>
            </a:pPr>
            <a:r>
              <a:rPr lang="es" sz="2000"/>
              <a:t>Se utiliza cuando necesitas un método que trabaje con la clase en lugar de con instancias específicas.</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4"/>
          <p:cNvSpPr txBox="1"/>
          <p:nvPr>
            <p:ph type="title"/>
          </p:nvPr>
        </p:nvSpPr>
        <p:spPr>
          <a:xfrm>
            <a:off x="311700" y="753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XML: desventajas</a:t>
            </a:r>
            <a:endParaRPr/>
          </a:p>
        </p:txBody>
      </p:sp>
      <p:sp>
        <p:nvSpPr>
          <p:cNvPr id="188" name="Google Shape;188;p14"/>
          <p:cNvSpPr txBox="1"/>
          <p:nvPr>
            <p:ph idx="1" type="body"/>
          </p:nvPr>
        </p:nvSpPr>
        <p:spPr>
          <a:xfrm>
            <a:off x="0" y="750400"/>
            <a:ext cx="9144000" cy="4392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800"/>
              <a:buNone/>
            </a:pPr>
            <a:r>
              <a:rPr b="1" lang="es" sz="1530"/>
              <a:t>Verboso</a:t>
            </a:r>
            <a:r>
              <a:rPr lang="es" sz="1530"/>
              <a:t>: XML tiende a ser más verboso en comparación con otros formatos de intercambio de datos como JSON. Esto significa que puede requerir más caracteres para representar la misma información.</a:t>
            </a:r>
            <a:endParaRPr sz="1530"/>
          </a:p>
          <a:p>
            <a:pPr indent="0" lvl="0" marL="0" rtl="0" algn="l">
              <a:lnSpc>
                <a:spcPct val="95000"/>
              </a:lnSpc>
              <a:spcBef>
                <a:spcPts val="1000"/>
              </a:spcBef>
              <a:spcAft>
                <a:spcPts val="0"/>
              </a:spcAft>
              <a:buSzPts val="1800"/>
              <a:buNone/>
            </a:pPr>
            <a:r>
              <a:rPr b="1" lang="es" sz="1530"/>
              <a:t>Consumo de ancho de banda y espacio en disco</a:t>
            </a:r>
            <a:r>
              <a:rPr lang="es" sz="1530"/>
              <a:t>: Debido a su naturaleza verbosa, los documentos XML pueden ocupar más espacio en disco y requerir más ancho de banda para la transferencia de datos, lo que puede ser un problema en situaciones donde los recursos son limitados.</a:t>
            </a:r>
            <a:endParaRPr sz="1530"/>
          </a:p>
          <a:p>
            <a:pPr indent="0" lvl="0" marL="0" rtl="0" algn="l">
              <a:lnSpc>
                <a:spcPct val="95000"/>
              </a:lnSpc>
              <a:spcBef>
                <a:spcPts val="1000"/>
              </a:spcBef>
              <a:spcAft>
                <a:spcPts val="0"/>
              </a:spcAft>
              <a:buSzPts val="1800"/>
              <a:buNone/>
            </a:pPr>
            <a:r>
              <a:rPr b="1" lang="es" sz="1530"/>
              <a:t>Procesamiento más lento</a:t>
            </a:r>
            <a:r>
              <a:rPr lang="es" sz="1530"/>
              <a:t>: Analizar documentos XML puede ser más lento en comparación con otros formatos más compactos, lo que puede afectar el rendimiento en aplicaciones que manejan grandes cantidades de datos.</a:t>
            </a:r>
            <a:endParaRPr sz="1530"/>
          </a:p>
          <a:p>
            <a:pPr indent="0" lvl="0" marL="0" rtl="0" algn="l">
              <a:lnSpc>
                <a:spcPct val="95000"/>
              </a:lnSpc>
              <a:spcBef>
                <a:spcPts val="1000"/>
              </a:spcBef>
              <a:spcAft>
                <a:spcPts val="0"/>
              </a:spcAft>
              <a:buSzPts val="1800"/>
              <a:buNone/>
            </a:pPr>
            <a:r>
              <a:rPr b="1" lang="es" sz="1530"/>
              <a:t>No es tan eficiente para datos pequeños</a:t>
            </a:r>
            <a:r>
              <a:rPr lang="es" sz="1530"/>
              <a:t>: Para pequeñas cantidades de datos, XML puede ser excesivo y no tan eficiente en términos de espacio y tiempo de procesamiento.</a:t>
            </a:r>
            <a:endParaRPr sz="1530"/>
          </a:p>
          <a:p>
            <a:pPr indent="0" lvl="0" marL="0" rtl="0" algn="l">
              <a:lnSpc>
                <a:spcPct val="95000"/>
              </a:lnSpc>
              <a:spcBef>
                <a:spcPts val="1000"/>
              </a:spcBef>
              <a:spcAft>
                <a:spcPts val="1000"/>
              </a:spcAft>
              <a:buSzPts val="1800"/>
              <a:buNone/>
            </a:pPr>
            <a:r>
              <a:rPr b="1" lang="es" sz="1530"/>
              <a:t>No es adecuado para todas las situaciones</a:t>
            </a:r>
            <a:r>
              <a:rPr lang="es" sz="1530"/>
              <a:t>: Aunque XML es ampliamente aplicable, no es la mejor opción para todas las situaciones. Por ejemplo, en aplicaciones web modernas, donde la eficiencia en la transmisión de datos es esencial, JSON es a menudo preferido sobre XML.</a:t>
            </a:r>
            <a:endParaRPr sz="153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JSON (JavaScript Object Notation)</a:t>
            </a:r>
            <a:endParaRPr/>
          </a:p>
        </p:txBody>
      </p:sp>
      <p:sp>
        <p:nvSpPr>
          <p:cNvPr id="194" name="Google Shape;194;p1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2000"/>
              <a:t>JSON es un formato ligero de intercambio de datos basado en texto que se utiliza para representar objetos y estructuras de datos. Aunque se originó en el contexto de JavaScript, se ha convertido en un estándar ampliamente adoptado y se utiliza en una variedad de lenguajes de programación.</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Formato / composición</a:t>
            </a:r>
            <a:endParaRPr/>
          </a:p>
        </p:txBody>
      </p:sp>
      <p:sp>
        <p:nvSpPr>
          <p:cNvPr id="200" name="Google Shape;200;p16"/>
          <p:cNvSpPr txBox="1"/>
          <p:nvPr>
            <p:ph idx="1" type="body"/>
          </p:nvPr>
        </p:nvSpPr>
        <p:spPr>
          <a:xfrm>
            <a:off x="311700" y="1266325"/>
            <a:ext cx="8520600" cy="3786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a:t>JSON está constituído por dos estructuras:</a:t>
            </a:r>
            <a:endParaRPr/>
          </a:p>
          <a:p>
            <a:pPr indent="-342900" lvl="0" marL="457200" rtl="0" algn="l">
              <a:lnSpc>
                <a:spcPct val="115000"/>
              </a:lnSpc>
              <a:spcBef>
                <a:spcPts val="1200"/>
              </a:spcBef>
              <a:spcAft>
                <a:spcPts val="0"/>
              </a:spcAft>
              <a:buSzPts val="1800"/>
              <a:buAutoNum type="alphaUcPeriod"/>
            </a:pPr>
            <a:r>
              <a:rPr lang="es"/>
              <a:t>Una colección de pares de </a:t>
            </a:r>
            <a:r>
              <a:rPr b="1" lang="es">
                <a:solidFill>
                  <a:schemeClr val="accent5"/>
                </a:solidFill>
                <a:latin typeface="Source Code Pro"/>
                <a:ea typeface="Source Code Pro"/>
                <a:cs typeface="Source Code Pro"/>
                <a:sym typeface="Source Code Pro"/>
              </a:rPr>
              <a:t>"clave" : valor</a:t>
            </a:r>
            <a:r>
              <a:rPr lang="es"/>
              <a:t>. Dependiendo del lenguaje esto es conocido como un </a:t>
            </a:r>
            <a:r>
              <a:rPr b="1" lang="es"/>
              <a:t>objeto</a:t>
            </a:r>
            <a:r>
              <a:rPr lang="es"/>
              <a:t>, registro, estructura, </a:t>
            </a:r>
            <a:r>
              <a:rPr b="1" lang="es"/>
              <a:t>diccionario</a:t>
            </a:r>
            <a:r>
              <a:rPr lang="es"/>
              <a:t>, tabla hash, lista de claves o un arreglo asociativo.</a:t>
            </a:r>
            <a:endParaRPr/>
          </a:p>
          <a:p>
            <a:pPr indent="-342900" lvl="0" marL="457200" rtl="0" algn="l">
              <a:lnSpc>
                <a:spcPct val="115000"/>
              </a:lnSpc>
              <a:spcBef>
                <a:spcPts val="1000"/>
              </a:spcBef>
              <a:spcAft>
                <a:spcPts val="0"/>
              </a:spcAft>
              <a:buSzPts val="1800"/>
              <a:buAutoNum type="alphaUcPeriod"/>
            </a:pPr>
            <a:r>
              <a:rPr lang="es"/>
              <a:t>Una lista ordenada de valores. En la mayoría de los lenguajes, esto se implementa como arreglos, vectores, listas o secuencias.</a:t>
            </a:r>
            <a:endParaRPr/>
          </a:p>
          <a:p>
            <a:pPr indent="0" lvl="0" marL="0" rtl="0" algn="l">
              <a:lnSpc>
                <a:spcPct val="115000"/>
              </a:lnSpc>
              <a:spcBef>
                <a:spcPts val="1000"/>
              </a:spcBef>
              <a:spcAft>
                <a:spcPts val="1200"/>
              </a:spcAft>
              <a:buSzPts val="1800"/>
              <a:buNone/>
            </a:pPr>
            <a:r>
              <a:rPr lang="es"/>
              <a:t>Estas son estructuras universales; virtualmente todos los lenguajes de programación las soportan de una forma u otra. Es razonable que un formato de intercambio de datos que es independiente del lenguaje de programación se base en estas estructuras.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Características</a:t>
            </a:r>
            <a:endParaRPr/>
          </a:p>
        </p:txBody>
      </p:sp>
      <p:sp>
        <p:nvSpPr>
          <p:cNvPr id="206" name="Google Shape;206;p1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800"/>
              <a:buNone/>
            </a:pPr>
            <a:r>
              <a:rPr b="1" lang="es" sz="2000"/>
              <a:t>Sintaxis Ligera</a:t>
            </a:r>
            <a:r>
              <a:rPr lang="es" sz="2000"/>
              <a:t>: JSON utiliza una sintaxis simple y concisa para representar datos.</a:t>
            </a:r>
            <a:endParaRPr sz="2000"/>
          </a:p>
          <a:p>
            <a:pPr indent="0" lvl="0" marL="0" rtl="0" algn="l">
              <a:lnSpc>
                <a:spcPct val="95000"/>
              </a:lnSpc>
              <a:spcBef>
                <a:spcPts val="1200"/>
              </a:spcBef>
              <a:spcAft>
                <a:spcPts val="0"/>
              </a:spcAft>
              <a:buSzPts val="1800"/>
              <a:buNone/>
            </a:pPr>
            <a:r>
              <a:rPr b="1" lang="es" sz="2000"/>
              <a:t>Estructuras de Datos Simples</a:t>
            </a:r>
            <a:r>
              <a:rPr lang="es" sz="2000"/>
              <a:t>: Soporta tipos de datos como objetos, arreglos, cadenas, números, booleanos y valores nulos.</a:t>
            </a:r>
            <a:endParaRPr sz="2000"/>
          </a:p>
          <a:p>
            <a:pPr indent="0" lvl="0" marL="0" rtl="0" algn="l">
              <a:lnSpc>
                <a:spcPct val="95000"/>
              </a:lnSpc>
              <a:spcBef>
                <a:spcPts val="1200"/>
              </a:spcBef>
              <a:spcAft>
                <a:spcPts val="0"/>
              </a:spcAft>
              <a:buSzPts val="1800"/>
              <a:buNone/>
            </a:pPr>
            <a:r>
              <a:rPr b="1" lang="es" sz="2000"/>
              <a:t>Facilidad de Lectura y Escritura</a:t>
            </a:r>
            <a:r>
              <a:rPr lang="es" sz="2000"/>
              <a:t>: Es fácil de entender para los humanos y fácil de analizar y generar en aplicaciones.</a:t>
            </a:r>
            <a:endParaRPr sz="2000"/>
          </a:p>
          <a:p>
            <a:pPr indent="0" lvl="0" marL="0" rtl="0" algn="l">
              <a:lnSpc>
                <a:spcPct val="95000"/>
              </a:lnSpc>
              <a:spcBef>
                <a:spcPts val="1200"/>
              </a:spcBef>
              <a:spcAft>
                <a:spcPts val="0"/>
              </a:spcAft>
              <a:buSzPts val="1800"/>
              <a:buNone/>
            </a:pPr>
            <a:r>
              <a:rPr b="1" lang="es" sz="2000"/>
              <a:t>Amplia Adopción</a:t>
            </a:r>
            <a:r>
              <a:rPr lang="es" sz="2000"/>
              <a:t>: Se utiliza en servicios web, APIs y aplicaciones en línea debido a su eficiencia y simplicidad.</a:t>
            </a:r>
            <a:endParaRPr sz="2000"/>
          </a:p>
          <a:p>
            <a:pPr indent="0" lvl="0" marL="0" rtl="0" algn="l">
              <a:lnSpc>
                <a:spcPct val="95000"/>
              </a:lnSpc>
              <a:spcBef>
                <a:spcPts val="1200"/>
              </a:spcBef>
              <a:spcAft>
                <a:spcPts val="1200"/>
              </a:spcAft>
              <a:buSzPts val="1800"/>
              <a:buNone/>
            </a:pPr>
            <a:r>
              <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Ejemplo de JSON</a:t>
            </a:r>
            <a:endParaRPr/>
          </a:p>
        </p:txBody>
      </p:sp>
      <p:sp>
        <p:nvSpPr>
          <p:cNvPr id="212" name="Google Shape;212;p18"/>
          <p:cNvSpPr txBox="1"/>
          <p:nvPr>
            <p:ph idx="1" type="body"/>
          </p:nvPr>
        </p:nvSpPr>
        <p:spPr>
          <a:xfrm>
            <a:off x="239750" y="1266325"/>
            <a:ext cx="8592600" cy="3797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800"/>
              <a:buNone/>
            </a:pPr>
            <a:r>
              <a:rPr lang="es" sz="1650">
                <a:solidFill>
                  <a:srgbClr val="CCCCCC"/>
                </a:solidFill>
                <a:latin typeface="Courier New"/>
                <a:ea typeface="Courier New"/>
                <a:cs typeface="Courier New"/>
                <a:sym typeface="Courier New"/>
              </a:rPr>
              <a:t>[</a:t>
            </a:r>
            <a:endParaRPr sz="16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SzPts val="1800"/>
              <a:buNone/>
            </a:pPr>
            <a:r>
              <a:rPr lang="es" sz="1650">
                <a:solidFill>
                  <a:srgbClr val="CCCCCC"/>
                </a:solidFill>
                <a:latin typeface="Courier New"/>
                <a:ea typeface="Courier New"/>
                <a:cs typeface="Courier New"/>
                <a:sym typeface="Courier New"/>
              </a:rPr>
              <a:t>    {</a:t>
            </a:r>
            <a:endParaRPr sz="16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SzPts val="1800"/>
              <a:buNone/>
            </a:pPr>
            <a:r>
              <a:rPr lang="es" sz="1650">
                <a:solidFill>
                  <a:srgbClr val="CCCCCC"/>
                </a:solidFill>
                <a:latin typeface="Courier New"/>
                <a:ea typeface="Courier New"/>
                <a:cs typeface="Courier New"/>
                <a:sym typeface="Courier New"/>
              </a:rPr>
              <a:t>        </a:t>
            </a:r>
            <a:r>
              <a:rPr lang="es" sz="1650">
                <a:solidFill>
                  <a:srgbClr val="9CDCFE"/>
                </a:solidFill>
                <a:latin typeface="Courier New"/>
                <a:ea typeface="Courier New"/>
                <a:cs typeface="Courier New"/>
                <a:sym typeface="Courier New"/>
              </a:rPr>
              <a:t>"nombre"</a:t>
            </a:r>
            <a:r>
              <a:rPr lang="es" sz="1650">
                <a:solidFill>
                  <a:srgbClr val="CCCCCC"/>
                </a:solidFill>
                <a:latin typeface="Courier New"/>
                <a:ea typeface="Courier New"/>
                <a:cs typeface="Courier New"/>
                <a:sym typeface="Courier New"/>
              </a:rPr>
              <a:t>: </a:t>
            </a:r>
            <a:r>
              <a:rPr lang="es" sz="1650">
                <a:solidFill>
                  <a:srgbClr val="CE9178"/>
                </a:solidFill>
                <a:latin typeface="Courier New"/>
                <a:ea typeface="Courier New"/>
                <a:cs typeface="Courier New"/>
                <a:sym typeface="Courier New"/>
              </a:rPr>
              <a:t>"Juan"</a:t>
            </a:r>
            <a:r>
              <a:rPr lang="es" sz="1650">
                <a:solidFill>
                  <a:srgbClr val="CCCCCC"/>
                </a:solidFill>
                <a:latin typeface="Courier New"/>
                <a:ea typeface="Courier New"/>
                <a:cs typeface="Courier New"/>
                <a:sym typeface="Courier New"/>
              </a:rPr>
              <a:t>,</a:t>
            </a:r>
            <a:endParaRPr sz="16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SzPts val="1800"/>
              <a:buNone/>
            </a:pPr>
            <a:r>
              <a:rPr lang="es" sz="1650">
                <a:solidFill>
                  <a:srgbClr val="CCCCCC"/>
                </a:solidFill>
                <a:latin typeface="Courier New"/>
                <a:ea typeface="Courier New"/>
                <a:cs typeface="Courier New"/>
                <a:sym typeface="Courier New"/>
              </a:rPr>
              <a:t>        </a:t>
            </a:r>
            <a:r>
              <a:rPr lang="es" sz="1650">
                <a:solidFill>
                  <a:srgbClr val="9CDCFE"/>
                </a:solidFill>
                <a:latin typeface="Courier New"/>
                <a:ea typeface="Courier New"/>
                <a:cs typeface="Courier New"/>
                <a:sym typeface="Courier New"/>
              </a:rPr>
              <a:t>"apellido"</a:t>
            </a:r>
            <a:r>
              <a:rPr lang="es" sz="1650">
                <a:solidFill>
                  <a:srgbClr val="CCCCCC"/>
                </a:solidFill>
                <a:latin typeface="Courier New"/>
                <a:ea typeface="Courier New"/>
                <a:cs typeface="Courier New"/>
                <a:sym typeface="Courier New"/>
              </a:rPr>
              <a:t>: </a:t>
            </a:r>
            <a:r>
              <a:rPr lang="es" sz="1650">
                <a:solidFill>
                  <a:srgbClr val="CE9178"/>
                </a:solidFill>
                <a:latin typeface="Courier New"/>
                <a:ea typeface="Courier New"/>
                <a:cs typeface="Courier New"/>
                <a:sym typeface="Courier New"/>
              </a:rPr>
              <a:t>"Perez"</a:t>
            </a:r>
            <a:r>
              <a:rPr lang="es" sz="1650">
                <a:solidFill>
                  <a:srgbClr val="CCCCCC"/>
                </a:solidFill>
                <a:latin typeface="Courier New"/>
                <a:ea typeface="Courier New"/>
                <a:cs typeface="Courier New"/>
                <a:sym typeface="Courier New"/>
              </a:rPr>
              <a:t>,</a:t>
            </a:r>
            <a:endParaRPr sz="16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SzPts val="1800"/>
              <a:buNone/>
            </a:pPr>
            <a:r>
              <a:rPr lang="es" sz="1650">
                <a:solidFill>
                  <a:srgbClr val="CCCCCC"/>
                </a:solidFill>
                <a:latin typeface="Courier New"/>
                <a:ea typeface="Courier New"/>
                <a:cs typeface="Courier New"/>
                <a:sym typeface="Courier New"/>
              </a:rPr>
              <a:t>        </a:t>
            </a:r>
            <a:r>
              <a:rPr lang="es" sz="1650">
                <a:solidFill>
                  <a:srgbClr val="9CDCFE"/>
                </a:solidFill>
                <a:latin typeface="Courier New"/>
                <a:ea typeface="Courier New"/>
                <a:cs typeface="Courier New"/>
                <a:sym typeface="Courier New"/>
              </a:rPr>
              <a:t>"edad"</a:t>
            </a:r>
            <a:r>
              <a:rPr lang="es" sz="1650">
                <a:solidFill>
                  <a:srgbClr val="CCCCCC"/>
                </a:solidFill>
                <a:latin typeface="Courier New"/>
                <a:ea typeface="Courier New"/>
                <a:cs typeface="Courier New"/>
                <a:sym typeface="Courier New"/>
              </a:rPr>
              <a:t>: </a:t>
            </a:r>
            <a:r>
              <a:rPr lang="es" sz="1650">
                <a:solidFill>
                  <a:srgbClr val="B5CEA8"/>
                </a:solidFill>
                <a:latin typeface="Courier New"/>
                <a:ea typeface="Courier New"/>
                <a:cs typeface="Courier New"/>
                <a:sym typeface="Courier New"/>
              </a:rPr>
              <a:t>30</a:t>
            </a:r>
            <a:r>
              <a:rPr lang="es" sz="1650">
                <a:solidFill>
                  <a:srgbClr val="CCCCCC"/>
                </a:solidFill>
                <a:latin typeface="Courier New"/>
                <a:ea typeface="Courier New"/>
                <a:cs typeface="Courier New"/>
                <a:sym typeface="Courier New"/>
              </a:rPr>
              <a:t>,</a:t>
            </a:r>
            <a:endParaRPr sz="16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SzPts val="1800"/>
              <a:buNone/>
            </a:pPr>
            <a:r>
              <a:rPr lang="es" sz="1650">
                <a:solidFill>
                  <a:srgbClr val="CCCCCC"/>
                </a:solidFill>
                <a:latin typeface="Courier New"/>
                <a:ea typeface="Courier New"/>
                <a:cs typeface="Courier New"/>
                <a:sym typeface="Courier New"/>
              </a:rPr>
              <a:t>        </a:t>
            </a:r>
            <a:r>
              <a:rPr lang="es" sz="1650">
                <a:solidFill>
                  <a:srgbClr val="9CDCFE"/>
                </a:solidFill>
                <a:latin typeface="Courier New"/>
                <a:ea typeface="Courier New"/>
                <a:cs typeface="Courier New"/>
                <a:sym typeface="Courier New"/>
              </a:rPr>
              <a:t>"direccion"</a:t>
            </a:r>
            <a:r>
              <a:rPr lang="es" sz="1650">
                <a:solidFill>
                  <a:srgbClr val="CCCCCC"/>
                </a:solidFill>
                <a:latin typeface="Courier New"/>
                <a:ea typeface="Courier New"/>
                <a:cs typeface="Courier New"/>
                <a:sym typeface="Courier New"/>
              </a:rPr>
              <a:t>: {</a:t>
            </a:r>
            <a:endParaRPr sz="16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SzPts val="1800"/>
              <a:buNone/>
            </a:pPr>
            <a:r>
              <a:rPr lang="es" sz="1650">
                <a:solidFill>
                  <a:srgbClr val="CCCCCC"/>
                </a:solidFill>
                <a:latin typeface="Courier New"/>
                <a:ea typeface="Courier New"/>
                <a:cs typeface="Courier New"/>
                <a:sym typeface="Courier New"/>
              </a:rPr>
              <a:t>            </a:t>
            </a:r>
            <a:r>
              <a:rPr lang="es" sz="1650">
                <a:solidFill>
                  <a:srgbClr val="9CDCFE"/>
                </a:solidFill>
                <a:latin typeface="Courier New"/>
                <a:ea typeface="Courier New"/>
                <a:cs typeface="Courier New"/>
                <a:sym typeface="Courier New"/>
              </a:rPr>
              <a:t>"calle"</a:t>
            </a:r>
            <a:r>
              <a:rPr lang="es" sz="1650">
                <a:solidFill>
                  <a:srgbClr val="CCCCCC"/>
                </a:solidFill>
                <a:latin typeface="Courier New"/>
                <a:ea typeface="Courier New"/>
                <a:cs typeface="Courier New"/>
                <a:sym typeface="Courier New"/>
              </a:rPr>
              <a:t>: </a:t>
            </a:r>
            <a:r>
              <a:rPr lang="es" sz="1650">
                <a:solidFill>
                  <a:srgbClr val="CE9178"/>
                </a:solidFill>
                <a:latin typeface="Courier New"/>
                <a:ea typeface="Courier New"/>
                <a:cs typeface="Courier New"/>
                <a:sym typeface="Courier New"/>
              </a:rPr>
              <a:t>"Av. Siempre Viva"</a:t>
            </a:r>
            <a:r>
              <a:rPr lang="es" sz="1650">
                <a:solidFill>
                  <a:srgbClr val="CCCCCC"/>
                </a:solidFill>
                <a:latin typeface="Courier New"/>
                <a:ea typeface="Courier New"/>
                <a:cs typeface="Courier New"/>
                <a:sym typeface="Courier New"/>
              </a:rPr>
              <a:t>,</a:t>
            </a:r>
            <a:endParaRPr sz="16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SzPts val="1800"/>
              <a:buNone/>
            </a:pPr>
            <a:r>
              <a:rPr lang="es" sz="1650">
                <a:solidFill>
                  <a:srgbClr val="CCCCCC"/>
                </a:solidFill>
                <a:latin typeface="Courier New"/>
                <a:ea typeface="Courier New"/>
                <a:cs typeface="Courier New"/>
                <a:sym typeface="Courier New"/>
              </a:rPr>
              <a:t>            </a:t>
            </a:r>
            <a:r>
              <a:rPr lang="es" sz="1650">
                <a:solidFill>
                  <a:srgbClr val="9CDCFE"/>
                </a:solidFill>
                <a:latin typeface="Courier New"/>
                <a:ea typeface="Courier New"/>
                <a:cs typeface="Courier New"/>
                <a:sym typeface="Courier New"/>
              </a:rPr>
              <a:t>"numero"</a:t>
            </a:r>
            <a:r>
              <a:rPr lang="es" sz="1650">
                <a:solidFill>
                  <a:srgbClr val="CCCCCC"/>
                </a:solidFill>
                <a:latin typeface="Courier New"/>
                <a:ea typeface="Courier New"/>
                <a:cs typeface="Courier New"/>
                <a:sym typeface="Courier New"/>
              </a:rPr>
              <a:t>: </a:t>
            </a:r>
            <a:r>
              <a:rPr lang="es" sz="1650">
                <a:solidFill>
                  <a:srgbClr val="B5CEA8"/>
                </a:solidFill>
                <a:latin typeface="Courier New"/>
                <a:ea typeface="Courier New"/>
                <a:cs typeface="Courier New"/>
                <a:sym typeface="Courier New"/>
              </a:rPr>
              <a:t>742</a:t>
            </a:r>
            <a:endParaRPr sz="16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SzPts val="1800"/>
              <a:buNone/>
            </a:pPr>
            <a:r>
              <a:rPr lang="es" sz="1650">
                <a:solidFill>
                  <a:srgbClr val="CCCCCC"/>
                </a:solidFill>
                <a:latin typeface="Courier New"/>
                <a:ea typeface="Courier New"/>
                <a:cs typeface="Courier New"/>
                <a:sym typeface="Courier New"/>
              </a:rPr>
              <a:t>        }</a:t>
            </a:r>
            <a:endParaRPr sz="16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SzPts val="1800"/>
              <a:buNone/>
            </a:pPr>
            <a:r>
              <a:rPr lang="es" sz="1650">
                <a:solidFill>
                  <a:srgbClr val="CCCCCC"/>
                </a:solidFill>
                <a:latin typeface="Courier New"/>
                <a:ea typeface="Courier New"/>
                <a:cs typeface="Courier New"/>
                <a:sym typeface="Courier New"/>
              </a:rPr>
              <a:t>    }</a:t>
            </a:r>
            <a:endParaRPr sz="16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SzPts val="1800"/>
              <a:buNone/>
            </a:pPr>
            <a:r>
              <a:rPr lang="es" sz="1650">
                <a:solidFill>
                  <a:srgbClr val="CCCCCC"/>
                </a:solidFill>
                <a:latin typeface="Courier New"/>
                <a:ea typeface="Courier New"/>
                <a:cs typeface="Courier New"/>
                <a:sym typeface="Courier New"/>
              </a:rPr>
              <a:t>]</a:t>
            </a:r>
            <a:endParaRPr sz="1650">
              <a:solidFill>
                <a:srgbClr val="FFFFFF"/>
              </a:solidFill>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Trabajando con JSON en python</a:t>
            </a:r>
            <a:endParaRPr/>
          </a:p>
        </p:txBody>
      </p:sp>
      <p:sp>
        <p:nvSpPr>
          <p:cNvPr id="218" name="Google Shape;218;p19"/>
          <p:cNvSpPr txBox="1"/>
          <p:nvPr>
            <p:ph idx="1" type="body"/>
          </p:nvPr>
        </p:nvSpPr>
        <p:spPr>
          <a:xfrm>
            <a:off x="222775" y="1281125"/>
            <a:ext cx="8833800" cy="38625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s"/>
              <a:t>Para trabajar con JSON simplemente debemos importar la librería que python trae incorporada para codificar y decodificar archivos .json:</a:t>
            </a:r>
            <a:endParaRPr/>
          </a:p>
          <a:p>
            <a:pPr indent="0" lvl="0" marL="0" rtl="0" algn="l">
              <a:lnSpc>
                <a:spcPct val="115000"/>
              </a:lnSpc>
              <a:spcBef>
                <a:spcPts val="1200"/>
              </a:spcBef>
              <a:spcAft>
                <a:spcPts val="0"/>
              </a:spcAft>
              <a:buSzPts val="1800"/>
              <a:buNone/>
            </a:pPr>
            <a:r>
              <a:rPr b="1" lang="es">
                <a:solidFill>
                  <a:schemeClr val="accent5"/>
                </a:solidFill>
                <a:latin typeface="Source Code Pro"/>
                <a:ea typeface="Source Code Pro"/>
                <a:cs typeface="Source Code Pro"/>
                <a:sym typeface="Source Code Pro"/>
              </a:rPr>
              <a:t>import json</a:t>
            </a:r>
            <a:endParaRPr b="1" sz="2050">
              <a:solidFill>
                <a:schemeClr val="accent5"/>
              </a:solidFill>
              <a:highlight>
                <a:srgbClr val="1F1F1F"/>
              </a:highlight>
              <a:latin typeface="Source Code Pro"/>
              <a:ea typeface="Source Code Pro"/>
              <a:cs typeface="Source Code Pro"/>
              <a:sym typeface="Source Code Pro"/>
            </a:endParaRPr>
          </a:p>
          <a:p>
            <a:pPr indent="0" lvl="0" marL="0" rtl="0" algn="l">
              <a:spcBef>
                <a:spcPts val="1200"/>
              </a:spcBef>
              <a:spcAft>
                <a:spcPts val="0"/>
              </a:spcAft>
              <a:buNone/>
            </a:pPr>
            <a:r>
              <a:rPr lang="es"/>
              <a:t>La librería tiene dos métodos principales:</a:t>
            </a:r>
            <a:endParaRPr/>
          </a:p>
          <a:p>
            <a:pPr indent="-342900" lvl="0" marL="457200" rtl="0" algn="l">
              <a:spcBef>
                <a:spcPts val="1200"/>
              </a:spcBef>
              <a:spcAft>
                <a:spcPts val="0"/>
              </a:spcAft>
              <a:buSzPts val="1800"/>
              <a:buChar char="●"/>
            </a:pPr>
            <a:r>
              <a:rPr b="1" lang="es"/>
              <a:t>json.dumps(...)</a:t>
            </a:r>
            <a:r>
              <a:rPr lang="es"/>
              <a:t>: Convierte objetos nativos de Python en cadenas JSON.</a:t>
            </a:r>
            <a:br>
              <a:rPr lang="es"/>
            </a:br>
            <a:r>
              <a:rPr lang="es"/>
              <a:t>(dumps es abreviatura de ‘</a:t>
            </a:r>
            <a:r>
              <a:rPr i="1" lang="es"/>
              <a:t>dump to string</a:t>
            </a:r>
            <a:r>
              <a:rPr lang="es"/>
              <a:t>’). Lo usaremos para serializar un objeto.</a:t>
            </a:r>
            <a:endParaRPr/>
          </a:p>
          <a:p>
            <a:pPr indent="-342900" lvl="0" marL="457200" rtl="0" algn="l">
              <a:spcBef>
                <a:spcPts val="1200"/>
              </a:spcBef>
              <a:spcAft>
                <a:spcPts val="1000"/>
              </a:spcAft>
              <a:buSzPts val="1800"/>
              <a:buChar char="●"/>
            </a:pPr>
            <a:r>
              <a:rPr b="1" lang="es"/>
              <a:t>json.loads(...)</a:t>
            </a:r>
            <a:r>
              <a:rPr lang="es"/>
              <a:t>: Convierte cadenas JSON en objetos Python.</a:t>
            </a:r>
            <a:br>
              <a:rPr lang="es"/>
            </a:br>
            <a:r>
              <a:rPr lang="es"/>
              <a:t>(l</a:t>
            </a:r>
            <a:r>
              <a:rPr lang="es"/>
              <a:t>oads es la abreviación de ‘</a:t>
            </a:r>
            <a:r>
              <a:rPr i="1" lang="es"/>
              <a:t>load string’)</a:t>
            </a:r>
            <a:r>
              <a:rPr lang="es"/>
              <a:t>. Lo usaremos en el método para Reconstruir un objeto con información de un string JSON. (Deserializacion)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ph type="title"/>
          </p:nvPr>
        </p:nvSpPr>
        <p:spPr>
          <a:xfrm>
            <a:off x="311700" y="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Ejemplo de uso básico</a:t>
            </a:r>
            <a:endParaRPr/>
          </a:p>
        </p:txBody>
      </p:sp>
      <p:sp>
        <p:nvSpPr>
          <p:cNvPr id="224" name="Google Shape;224;p20"/>
          <p:cNvSpPr txBox="1"/>
          <p:nvPr>
            <p:ph idx="1" type="body"/>
          </p:nvPr>
        </p:nvSpPr>
        <p:spPr>
          <a:xfrm>
            <a:off x="0" y="875525"/>
            <a:ext cx="9144000" cy="4156800"/>
          </a:xfrm>
          <a:prstGeom prst="rect">
            <a:avLst/>
          </a:prstGeom>
          <a:solidFill>
            <a:srgbClr val="000000"/>
          </a:solid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SzPts val="1800"/>
              <a:buNone/>
            </a:pPr>
            <a:r>
              <a:rPr lang="es" sz="1500">
                <a:solidFill>
                  <a:srgbClr val="C586C0"/>
                </a:solidFill>
                <a:latin typeface="Source Code Pro"/>
                <a:ea typeface="Source Code Pro"/>
                <a:cs typeface="Source Code Pro"/>
                <a:sym typeface="Source Code Pro"/>
              </a:rPr>
              <a:t>import</a:t>
            </a:r>
            <a:r>
              <a:rPr lang="es" sz="1500">
                <a:solidFill>
                  <a:srgbClr val="CCCCCC"/>
                </a:solidFill>
                <a:latin typeface="Source Code Pro"/>
                <a:ea typeface="Source Code Pro"/>
                <a:cs typeface="Source Code Pro"/>
                <a:sym typeface="Source Code Pro"/>
              </a:rPr>
              <a:t> </a:t>
            </a:r>
            <a:r>
              <a:rPr lang="es" sz="1500">
                <a:solidFill>
                  <a:srgbClr val="4EC9B0"/>
                </a:solidFill>
                <a:latin typeface="Source Code Pro"/>
                <a:ea typeface="Source Code Pro"/>
                <a:cs typeface="Source Code Pro"/>
                <a:sym typeface="Source Code Pro"/>
              </a:rPr>
              <a:t>json</a:t>
            </a:r>
            <a:endParaRPr sz="150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SzPts val="1800"/>
              <a:buNone/>
            </a:pPr>
            <a:r>
              <a:t/>
            </a:r>
            <a:endParaRPr sz="17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500">
                <a:solidFill>
                  <a:srgbClr val="6A9955"/>
                </a:solidFill>
                <a:latin typeface="Source Code Pro"/>
                <a:ea typeface="Source Code Pro"/>
                <a:cs typeface="Source Code Pro"/>
                <a:sym typeface="Source Code Pro"/>
              </a:rPr>
              <a:t># Convertir diccionario Python a JSON</a:t>
            </a:r>
            <a:endParaRPr sz="150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500">
                <a:solidFill>
                  <a:srgbClr val="9CDCFE"/>
                </a:solidFill>
                <a:latin typeface="Source Code Pro"/>
                <a:ea typeface="Source Code Pro"/>
                <a:cs typeface="Source Code Pro"/>
                <a:sym typeface="Source Code Pro"/>
              </a:rPr>
              <a:t>persona</a:t>
            </a:r>
            <a:r>
              <a:rPr lang="es" sz="1500">
                <a:solidFill>
                  <a:srgbClr val="CCCCCC"/>
                </a:solidFill>
                <a:latin typeface="Source Code Pro"/>
                <a:ea typeface="Source Code Pro"/>
                <a:cs typeface="Source Code Pro"/>
                <a:sym typeface="Source Code Pro"/>
              </a:rPr>
              <a:t> </a:t>
            </a:r>
            <a:r>
              <a:rPr lang="es" sz="1500">
                <a:solidFill>
                  <a:srgbClr val="D4D4D4"/>
                </a:solidFill>
                <a:latin typeface="Source Code Pro"/>
                <a:ea typeface="Source Code Pro"/>
                <a:cs typeface="Source Code Pro"/>
                <a:sym typeface="Source Code Pro"/>
              </a:rPr>
              <a:t>=</a:t>
            </a:r>
            <a:r>
              <a:rPr lang="es" sz="1500">
                <a:solidFill>
                  <a:srgbClr val="CCCCCC"/>
                </a:solidFill>
                <a:latin typeface="Source Code Pro"/>
                <a:ea typeface="Source Code Pro"/>
                <a:cs typeface="Source Code Pro"/>
                <a:sym typeface="Source Code Pro"/>
              </a:rPr>
              <a:t> {</a:t>
            </a:r>
            <a:r>
              <a:rPr lang="es" sz="1500">
                <a:solidFill>
                  <a:srgbClr val="CE9178"/>
                </a:solidFill>
                <a:latin typeface="Source Code Pro"/>
                <a:ea typeface="Source Code Pro"/>
                <a:cs typeface="Source Code Pro"/>
                <a:sym typeface="Source Code Pro"/>
              </a:rPr>
              <a:t>"nombre"</a:t>
            </a:r>
            <a:r>
              <a:rPr lang="es" sz="1500">
                <a:solidFill>
                  <a:srgbClr val="CCCCCC"/>
                </a:solidFill>
                <a:latin typeface="Source Code Pro"/>
                <a:ea typeface="Source Code Pro"/>
                <a:cs typeface="Source Code Pro"/>
                <a:sym typeface="Source Code Pro"/>
              </a:rPr>
              <a:t>: </a:t>
            </a:r>
            <a:r>
              <a:rPr lang="es" sz="1500">
                <a:solidFill>
                  <a:srgbClr val="CE9178"/>
                </a:solidFill>
                <a:latin typeface="Source Code Pro"/>
                <a:ea typeface="Source Code Pro"/>
                <a:cs typeface="Source Code Pro"/>
                <a:sym typeface="Source Code Pro"/>
              </a:rPr>
              <a:t>"Juan"</a:t>
            </a:r>
            <a:r>
              <a:rPr lang="es" sz="1500">
                <a:solidFill>
                  <a:srgbClr val="CCCCCC"/>
                </a:solidFill>
                <a:latin typeface="Source Code Pro"/>
                <a:ea typeface="Source Code Pro"/>
                <a:cs typeface="Source Code Pro"/>
                <a:sym typeface="Source Code Pro"/>
              </a:rPr>
              <a:t>, </a:t>
            </a:r>
            <a:r>
              <a:rPr lang="es" sz="1500">
                <a:solidFill>
                  <a:srgbClr val="CE9178"/>
                </a:solidFill>
                <a:latin typeface="Source Code Pro"/>
                <a:ea typeface="Source Code Pro"/>
                <a:cs typeface="Source Code Pro"/>
                <a:sym typeface="Source Code Pro"/>
              </a:rPr>
              <a:t>"edad"</a:t>
            </a:r>
            <a:r>
              <a:rPr lang="es" sz="1500">
                <a:solidFill>
                  <a:srgbClr val="CCCCCC"/>
                </a:solidFill>
                <a:latin typeface="Source Code Pro"/>
                <a:ea typeface="Source Code Pro"/>
                <a:cs typeface="Source Code Pro"/>
                <a:sym typeface="Source Code Pro"/>
              </a:rPr>
              <a:t>: </a:t>
            </a:r>
            <a:r>
              <a:rPr lang="es" sz="1500">
                <a:solidFill>
                  <a:srgbClr val="B5CEA8"/>
                </a:solidFill>
                <a:latin typeface="Source Code Pro"/>
                <a:ea typeface="Source Code Pro"/>
                <a:cs typeface="Source Code Pro"/>
                <a:sym typeface="Source Code Pro"/>
              </a:rPr>
              <a:t>30</a:t>
            </a:r>
            <a:r>
              <a:rPr lang="es" sz="1500">
                <a:solidFill>
                  <a:srgbClr val="CCCCCC"/>
                </a:solidFill>
                <a:latin typeface="Source Code Pro"/>
                <a:ea typeface="Source Code Pro"/>
                <a:cs typeface="Source Code Pro"/>
                <a:sym typeface="Source Code Pro"/>
              </a:rPr>
              <a:t>, </a:t>
            </a:r>
            <a:r>
              <a:rPr lang="es" sz="1500">
                <a:solidFill>
                  <a:srgbClr val="CE9178"/>
                </a:solidFill>
                <a:latin typeface="Source Code Pro"/>
                <a:ea typeface="Source Code Pro"/>
                <a:cs typeface="Source Code Pro"/>
                <a:sym typeface="Source Code Pro"/>
              </a:rPr>
              <a:t>"ciudad"</a:t>
            </a:r>
            <a:r>
              <a:rPr lang="es" sz="1500">
                <a:solidFill>
                  <a:srgbClr val="CCCCCC"/>
                </a:solidFill>
                <a:latin typeface="Source Code Pro"/>
                <a:ea typeface="Source Code Pro"/>
                <a:cs typeface="Source Code Pro"/>
                <a:sym typeface="Source Code Pro"/>
              </a:rPr>
              <a:t>: </a:t>
            </a:r>
            <a:r>
              <a:rPr lang="es" sz="1500">
                <a:solidFill>
                  <a:srgbClr val="CE9178"/>
                </a:solidFill>
                <a:latin typeface="Source Code Pro"/>
                <a:ea typeface="Source Code Pro"/>
                <a:cs typeface="Source Code Pro"/>
                <a:sym typeface="Source Code Pro"/>
              </a:rPr>
              <a:t>"Madrid"</a:t>
            </a:r>
            <a:r>
              <a:rPr lang="es" sz="1500">
                <a:solidFill>
                  <a:srgbClr val="CCCCCC"/>
                </a:solidFill>
                <a:latin typeface="Source Code Pro"/>
                <a:ea typeface="Source Code Pro"/>
                <a:cs typeface="Source Code Pro"/>
                <a:sym typeface="Source Code Pro"/>
              </a:rPr>
              <a:t>}</a:t>
            </a:r>
            <a:endParaRPr sz="15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500">
                <a:solidFill>
                  <a:srgbClr val="9CDCFE"/>
                </a:solidFill>
                <a:latin typeface="Source Code Pro"/>
                <a:ea typeface="Source Code Pro"/>
                <a:cs typeface="Source Code Pro"/>
                <a:sym typeface="Source Code Pro"/>
              </a:rPr>
              <a:t>json_data_str</a:t>
            </a:r>
            <a:r>
              <a:rPr lang="es" sz="1500">
                <a:solidFill>
                  <a:srgbClr val="CCCCCC"/>
                </a:solidFill>
                <a:latin typeface="Source Code Pro"/>
                <a:ea typeface="Source Code Pro"/>
                <a:cs typeface="Source Code Pro"/>
                <a:sym typeface="Source Code Pro"/>
              </a:rPr>
              <a:t> </a:t>
            </a:r>
            <a:r>
              <a:rPr lang="es" sz="1500">
                <a:solidFill>
                  <a:srgbClr val="D4D4D4"/>
                </a:solidFill>
                <a:latin typeface="Source Code Pro"/>
                <a:ea typeface="Source Code Pro"/>
                <a:cs typeface="Source Code Pro"/>
                <a:sym typeface="Source Code Pro"/>
              </a:rPr>
              <a:t>=</a:t>
            </a:r>
            <a:r>
              <a:rPr lang="es" sz="1500">
                <a:solidFill>
                  <a:srgbClr val="CCCCCC"/>
                </a:solidFill>
                <a:latin typeface="Source Code Pro"/>
                <a:ea typeface="Source Code Pro"/>
                <a:cs typeface="Source Code Pro"/>
                <a:sym typeface="Source Code Pro"/>
              </a:rPr>
              <a:t> </a:t>
            </a:r>
            <a:r>
              <a:rPr lang="es" sz="1500">
                <a:solidFill>
                  <a:srgbClr val="4EC9B0"/>
                </a:solidFill>
                <a:latin typeface="Source Code Pro"/>
                <a:ea typeface="Source Code Pro"/>
                <a:cs typeface="Source Code Pro"/>
                <a:sym typeface="Source Code Pro"/>
              </a:rPr>
              <a:t>json</a:t>
            </a:r>
            <a:r>
              <a:rPr lang="es" sz="1500">
                <a:solidFill>
                  <a:srgbClr val="CCCCCC"/>
                </a:solidFill>
                <a:latin typeface="Source Code Pro"/>
                <a:ea typeface="Source Code Pro"/>
                <a:cs typeface="Source Code Pro"/>
                <a:sym typeface="Source Code Pro"/>
              </a:rPr>
              <a:t>.</a:t>
            </a:r>
            <a:r>
              <a:rPr lang="es" sz="1500">
                <a:solidFill>
                  <a:srgbClr val="DCDCAA"/>
                </a:solidFill>
                <a:latin typeface="Source Code Pro"/>
                <a:ea typeface="Source Code Pro"/>
                <a:cs typeface="Source Code Pro"/>
                <a:sym typeface="Source Code Pro"/>
              </a:rPr>
              <a:t>dumps</a:t>
            </a:r>
            <a:r>
              <a:rPr lang="es" sz="1500">
                <a:solidFill>
                  <a:srgbClr val="CCCCCC"/>
                </a:solidFill>
                <a:latin typeface="Source Code Pro"/>
                <a:ea typeface="Source Code Pro"/>
                <a:cs typeface="Source Code Pro"/>
                <a:sym typeface="Source Code Pro"/>
              </a:rPr>
              <a:t>(</a:t>
            </a:r>
            <a:r>
              <a:rPr lang="es" sz="1500">
                <a:solidFill>
                  <a:srgbClr val="9CDCFE"/>
                </a:solidFill>
                <a:latin typeface="Source Code Pro"/>
                <a:ea typeface="Source Code Pro"/>
                <a:cs typeface="Source Code Pro"/>
                <a:sym typeface="Source Code Pro"/>
              </a:rPr>
              <a:t>persona</a:t>
            </a:r>
            <a:r>
              <a:rPr lang="es" sz="1500">
                <a:solidFill>
                  <a:srgbClr val="CCCCCC"/>
                </a:solidFill>
                <a:latin typeface="Source Code Pro"/>
                <a:ea typeface="Source Code Pro"/>
                <a:cs typeface="Source Code Pro"/>
                <a:sym typeface="Source Code Pro"/>
              </a:rPr>
              <a:t>)</a:t>
            </a:r>
            <a:endParaRPr sz="15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500">
                <a:solidFill>
                  <a:srgbClr val="DCDCAA"/>
                </a:solidFill>
                <a:latin typeface="Source Code Pro"/>
                <a:ea typeface="Source Code Pro"/>
                <a:cs typeface="Source Code Pro"/>
                <a:sym typeface="Source Code Pro"/>
              </a:rPr>
              <a:t>print</a:t>
            </a:r>
            <a:r>
              <a:rPr lang="es" sz="1500">
                <a:solidFill>
                  <a:srgbClr val="CCCCCC"/>
                </a:solidFill>
                <a:latin typeface="Source Code Pro"/>
                <a:ea typeface="Source Code Pro"/>
                <a:cs typeface="Source Code Pro"/>
                <a:sym typeface="Source Code Pro"/>
              </a:rPr>
              <a:t>(</a:t>
            </a:r>
            <a:r>
              <a:rPr lang="es" sz="1500">
                <a:solidFill>
                  <a:srgbClr val="9CDCFE"/>
                </a:solidFill>
                <a:latin typeface="Source Code Pro"/>
                <a:ea typeface="Source Code Pro"/>
                <a:cs typeface="Source Code Pro"/>
                <a:sym typeface="Source Code Pro"/>
              </a:rPr>
              <a:t>json_data_str</a:t>
            </a:r>
            <a:r>
              <a:rPr lang="es" sz="1500">
                <a:solidFill>
                  <a:srgbClr val="CCCCCC"/>
                </a:solidFill>
                <a:latin typeface="Source Code Pro"/>
                <a:ea typeface="Source Code Pro"/>
                <a:cs typeface="Source Code Pro"/>
                <a:sym typeface="Source Code Pro"/>
              </a:rPr>
              <a:t>)  </a:t>
            </a:r>
            <a:r>
              <a:rPr lang="es" sz="1500">
                <a:solidFill>
                  <a:srgbClr val="6A9955"/>
                </a:solidFill>
                <a:latin typeface="Source Code Pro"/>
                <a:ea typeface="Source Code Pro"/>
                <a:cs typeface="Source Code Pro"/>
                <a:sym typeface="Source Code Pro"/>
              </a:rPr>
              <a:t># {"nombre": "Juan", "edad": 30, "ciudad": "Madrid"}</a:t>
            </a:r>
            <a:endParaRPr sz="150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5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500">
                <a:solidFill>
                  <a:srgbClr val="6A9955"/>
                </a:solidFill>
                <a:latin typeface="Source Code Pro"/>
                <a:ea typeface="Source Code Pro"/>
                <a:cs typeface="Source Code Pro"/>
                <a:sym typeface="Source Code Pro"/>
              </a:rPr>
              <a:t># Convertir JSON a diccionario Python</a:t>
            </a:r>
            <a:endParaRPr sz="150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500">
                <a:solidFill>
                  <a:srgbClr val="9CDCFE"/>
                </a:solidFill>
                <a:latin typeface="Source Code Pro"/>
                <a:ea typeface="Source Code Pro"/>
                <a:cs typeface="Source Code Pro"/>
                <a:sym typeface="Source Code Pro"/>
              </a:rPr>
              <a:t>persona_dicc</a:t>
            </a:r>
            <a:r>
              <a:rPr lang="es" sz="1500">
                <a:solidFill>
                  <a:srgbClr val="CCCCCC"/>
                </a:solidFill>
                <a:latin typeface="Source Code Pro"/>
                <a:ea typeface="Source Code Pro"/>
                <a:cs typeface="Source Code Pro"/>
                <a:sym typeface="Source Code Pro"/>
              </a:rPr>
              <a:t> </a:t>
            </a:r>
            <a:r>
              <a:rPr lang="es" sz="1500">
                <a:solidFill>
                  <a:srgbClr val="D4D4D4"/>
                </a:solidFill>
                <a:latin typeface="Source Code Pro"/>
                <a:ea typeface="Source Code Pro"/>
                <a:cs typeface="Source Code Pro"/>
                <a:sym typeface="Source Code Pro"/>
              </a:rPr>
              <a:t>=</a:t>
            </a:r>
            <a:r>
              <a:rPr lang="es" sz="1500">
                <a:solidFill>
                  <a:srgbClr val="CCCCCC"/>
                </a:solidFill>
                <a:latin typeface="Source Code Pro"/>
                <a:ea typeface="Source Code Pro"/>
                <a:cs typeface="Source Code Pro"/>
                <a:sym typeface="Source Code Pro"/>
              </a:rPr>
              <a:t> </a:t>
            </a:r>
            <a:r>
              <a:rPr lang="es" sz="1500">
                <a:solidFill>
                  <a:srgbClr val="4EC9B0"/>
                </a:solidFill>
                <a:latin typeface="Source Code Pro"/>
                <a:ea typeface="Source Code Pro"/>
                <a:cs typeface="Source Code Pro"/>
                <a:sym typeface="Source Code Pro"/>
              </a:rPr>
              <a:t>json</a:t>
            </a:r>
            <a:r>
              <a:rPr lang="es" sz="1500">
                <a:solidFill>
                  <a:srgbClr val="CCCCCC"/>
                </a:solidFill>
                <a:latin typeface="Source Code Pro"/>
                <a:ea typeface="Source Code Pro"/>
                <a:cs typeface="Source Code Pro"/>
                <a:sym typeface="Source Code Pro"/>
              </a:rPr>
              <a:t>.</a:t>
            </a:r>
            <a:r>
              <a:rPr lang="es" sz="1500">
                <a:solidFill>
                  <a:srgbClr val="DCDCAA"/>
                </a:solidFill>
                <a:latin typeface="Source Code Pro"/>
                <a:ea typeface="Source Code Pro"/>
                <a:cs typeface="Source Code Pro"/>
                <a:sym typeface="Source Code Pro"/>
              </a:rPr>
              <a:t>loads</a:t>
            </a:r>
            <a:r>
              <a:rPr lang="es" sz="1500">
                <a:solidFill>
                  <a:srgbClr val="CCCCCC"/>
                </a:solidFill>
                <a:latin typeface="Source Code Pro"/>
                <a:ea typeface="Source Code Pro"/>
                <a:cs typeface="Source Code Pro"/>
                <a:sym typeface="Source Code Pro"/>
              </a:rPr>
              <a:t>(</a:t>
            </a:r>
            <a:r>
              <a:rPr lang="es" sz="1500">
                <a:solidFill>
                  <a:srgbClr val="9CDCFE"/>
                </a:solidFill>
                <a:latin typeface="Source Code Pro"/>
                <a:ea typeface="Source Code Pro"/>
                <a:cs typeface="Source Code Pro"/>
                <a:sym typeface="Source Code Pro"/>
              </a:rPr>
              <a:t>json_data_str</a:t>
            </a:r>
            <a:r>
              <a:rPr lang="es" sz="1500">
                <a:solidFill>
                  <a:srgbClr val="CCCCCC"/>
                </a:solidFill>
                <a:latin typeface="Source Code Pro"/>
                <a:ea typeface="Source Code Pro"/>
                <a:cs typeface="Source Code Pro"/>
                <a:sym typeface="Source Code Pro"/>
              </a:rPr>
              <a:t>)</a:t>
            </a:r>
            <a:endParaRPr sz="15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500">
                <a:solidFill>
                  <a:srgbClr val="DCDCAA"/>
                </a:solidFill>
                <a:latin typeface="Source Code Pro"/>
                <a:ea typeface="Source Code Pro"/>
                <a:cs typeface="Source Code Pro"/>
                <a:sym typeface="Source Code Pro"/>
              </a:rPr>
              <a:t>print</a:t>
            </a:r>
            <a:r>
              <a:rPr lang="es" sz="1500">
                <a:solidFill>
                  <a:srgbClr val="CCCCCC"/>
                </a:solidFill>
                <a:latin typeface="Source Code Pro"/>
                <a:ea typeface="Source Code Pro"/>
                <a:cs typeface="Source Code Pro"/>
                <a:sym typeface="Source Code Pro"/>
              </a:rPr>
              <a:t>(</a:t>
            </a:r>
            <a:r>
              <a:rPr lang="es" sz="1500">
                <a:solidFill>
                  <a:srgbClr val="9CDCFE"/>
                </a:solidFill>
                <a:latin typeface="Source Code Pro"/>
                <a:ea typeface="Source Code Pro"/>
                <a:cs typeface="Source Code Pro"/>
                <a:sym typeface="Source Code Pro"/>
              </a:rPr>
              <a:t>persona_dicc</a:t>
            </a:r>
            <a:r>
              <a:rPr lang="es" sz="1500">
                <a:solidFill>
                  <a:srgbClr val="CCCCCC"/>
                </a:solidFill>
                <a:latin typeface="Source Code Pro"/>
                <a:ea typeface="Source Code Pro"/>
                <a:cs typeface="Source Code Pro"/>
                <a:sym typeface="Source Code Pro"/>
              </a:rPr>
              <a:t>[</a:t>
            </a:r>
            <a:r>
              <a:rPr lang="es" sz="1500">
                <a:solidFill>
                  <a:srgbClr val="CE9178"/>
                </a:solidFill>
                <a:latin typeface="Source Code Pro"/>
                <a:ea typeface="Source Code Pro"/>
                <a:cs typeface="Source Code Pro"/>
                <a:sym typeface="Source Code Pro"/>
              </a:rPr>
              <a:t>"nombre"</a:t>
            </a:r>
            <a:r>
              <a:rPr lang="es" sz="1500">
                <a:solidFill>
                  <a:srgbClr val="CCCCCC"/>
                </a:solidFill>
                <a:latin typeface="Source Code Pro"/>
                <a:ea typeface="Source Code Pro"/>
                <a:cs typeface="Source Code Pro"/>
                <a:sym typeface="Source Code Pro"/>
              </a:rPr>
              <a:t>])  </a:t>
            </a:r>
            <a:r>
              <a:rPr lang="es" sz="1500">
                <a:solidFill>
                  <a:srgbClr val="6A9955"/>
                </a:solidFill>
                <a:latin typeface="Source Code Pro"/>
                <a:ea typeface="Source Code Pro"/>
                <a:cs typeface="Source Code Pro"/>
                <a:sym typeface="Source Code Pro"/>
              </a:rPr>
              <a:t># Juan</a:t>
            </a:r>
            <a:endParaRPr sz="1500">
              <a:solidFill>
                <a:srgbClr val="9CDCFE"/>
              </a:solidFill>
              <a:latin typeface="Source Code Pro"/>
              <a:ea typeface="Source Code Pro"/>
              <a:cs typeface="Source Code Pro"/>
              <a:sym typeface="Source Code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d49d31f6c8_0_26"/>
          <p:cNvSpPr txBox="1"/>
          <p:nvPr>
            <p:ph idx="1" type="body"/>
          </p:nvPr>
        </p:nvSpPr>
        <p:spPr>
          <a:xfrm>
            <a:off x="-50" y="600325"/>
            <a:ext cx="9144000" cy="4473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200">
                <a:solidFill>
                  <a:srgbClr val="C586C0"/>
                </a:solidFill>
                <a:latin typeface="Source Code Pro"/>
                <a:ea typeface="Source Code Pro"/>
                <a:cs typeface="Source Code Pro"/>
                <a:sym typeface="Source Code Pro"/>
              </a:rPr>
              <a:t>import</a:t>
            </a:r>
            <a:r>
              <a:rPr lang="es" sz="1200">
                <a:solidFill>
                  <a:srgbClr val="CCCCCC"/>
                </a:solidFill>
                <a:latin typeface="Source Code Pro"/>
                <a:ea typeface="Source Code Pro"/>
                <a:cs typeface="Source Code Pro"/>
                <a:sym typeface="Source Code Pro"/>
              </a:rPr>
              <a:t> </a:t>
            </a:r>
            <a:r>
              <a:rPr lang="es" sz="1200">
                <a:solidFill>
                  <a:srgbClr val="4EC9B0"/>
                </a:solidFill>
                <a:latin typeface="Source Code Pro"/>
                <a:ea typeface="Source Code Pro"/>
                <a:cs typeface="Source Code Pro"/>
                <a:sym typeface="Source Code Pro"/>
              </a:rPr>
              <a:t>json</a:t>
            </a:r>
            <a:endParaRPr sz="120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2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00">
                <a:solidFill>
                  <a:srgbClr val="569CD6"/>
                </a:solidFill>
                <a:latin typeface="Source Code Pro"/>
                <a:ea typeface="Source Code Pro"/>
                <a:cs typeface="Source Code Pro"/>
                <a:sym typeface="Source Code Pro"/>
              </a:rPr>
              <a:t>class</a:t>
            </a:r>
            <a:r>
              <a:rPr lang="es" sz="1200">
                <a:solidFill>
                  <a:srgbClr val="CCCCCC"/>
                </a:solidFill>
                <a:latin typeface="Source Code Pro"/>
                <a:ea typeface="Source Code Pro"/>
                <a:cs typeface="Source Code Pro"/>
                <a:sym typeface="Source Code Pro"/>
              </a:rPr>
              <a:t> </a:t>
            </a:r>
            <a:r>
              <a:rPr lang="es" sz="1200">
                <a:solidFill>
                  <a:srgbClr val="4EC9B0"/>
                </a:solidFill>
                <a:latin typeface="Source Code Pro"/>
                <a:ea typeface="Source Code Pro"/>
                <a:cs typeface="Source Code Pro"/>
                <a:sym typeface="Source Code Pro"/>
              </a:rPr>
              <a:t>Persona</a:t>
            </a:r>
            <a:r>
              <a:rPr lang="es" sz="1200">
                <a:solidFill>
                  <a:srgbClr val="CCCCCC"/>
                </a:solidFill>
                <a:latin typeface="Source Code Pro"/>
                <a:ea typeface="Source Code Pro"/>
                <a:cs typeface="Source Code Pro"/>
                <a:sym typeface="Source Code Pro"/>
              </a:rPr>
              <a:t>:</a:t>
            </a:r>
            <a:endParaRPr sz="12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00">
                <a:solidFill>
                  <a:srgbClr val="CCCCCC"/>
                </a:solidFill>
                <a:latin typeface="Source Code Pro"/>
                <a:ea typeface="Source Code Pro"/>
                <a:cs typeface="Source Code Pro"/>
                <a:sym typeface="Source Code Pro"/>
              </a:rPr>
              <a:t>    </a:t>
            </a:r>
            <a:r>
              <a:rPr lang="es" sz="1200">
                <a:solidFill>
                  <a:srgbClr val="569CD6"/>
                </a:solidFill>
                <a:latin typeface="Source Code Pro"/>
                <a:ea typeface="Source Code Pro"/>
                <a:cs typeface="Source Code Pro"/>
                <a:sym typeface="Source Code Pro"/>
              </a:rPr>
              <a:t>def</a:t>
            </a:r>
            <a:r>
              <a:rPr lang="es" sz="1200">
                <a:solidFill>
                  <a:srgbClr val="CCCCCC"/>
                </a:solidFill>
                <a:latin typeface="Source Code Pro"/>
                <a:ea typeface="Source Code Pro"/>
                <a:cs typeface="Source Code Pro"/>
                <a:sym typeface="Source Code Pro"/>
              </a:rPr>
              <a:t> </a:t>
            </a:r>
            <a:r>
              <a:rPr lang="es" sz="1200">
                <a:solidFill>
                  <a:srgbClr val="DCDCAA"/>
                </a:solidFill>
                <a:latin typeface="Source Code Pro"/>
                <a:ea typeface="Source Code Pro"/>
                <a:cs typeface="Source Code Pro"/>
                <a:sym typeface="Source Code Pro"/>
              </a:rPr>
              <a:t>__init__</a:t>
            </a:r>
            <a:r>
              <a:rPr lang="es" sz="1200">
                <a:solidFill>
                  <a:srgbClr val="CCCCCC"/>
                </a:solidFill>
                <a:latin typeface="Source Code Pro"/>
                <a:ea typeface="Source Code Pro"/>
                <a:cs typeface="Source Code Pro"/>
                <a:sym typeface="Source Code Pro"/>
              </a:rPr>
              <a:t>(</a:t>
            </a:r>
            <a:r>
              <a:rPr lang="es" sz="1200">
                <a:solidFill>
                  <a:srgbClr val="9CDCFE"/>
                </a:solidFill>
                <a:latin typeface="Source Code Pro"/>
                <a:ea typeface="Source Code Pro"/>
                <a:cs typeface="Source Code Pro"/>
                <a:sym typeface="Source Code Pro"/>
              </a:rPr>
              <a:t>self</a:t>
            </a:r>
            <a:r>
              <a:rPr lang="es" sz="1200">
                <a:solidFill>
                  <a:srgbClr val="CCCCCC"/>
                </a:solidFill>
                <a:latin typeface="Source Code Pro"/>
                <a:ea typeface="Source Code Pro"/>
                <a:cs typeface="Source Code Pro"/>
                <a:sym typeface="Source Code Pro"/>
              </a:rPr>
              <a:t>, </a:t>
            </a:r>
            <a:r>
              <a:rPr lang="es" sz="1200">
                <a:solidFill>
                  <a:srgbClr val="9CDCFE"/>
                </a:solidFill>
                <a:latin typeface="Source Code Pro"/>
                <a:ea typeface="Source Code Pro"/>
                <a:cs typeface="Source Code Pro"/>
                <a:sym typeface="Source Code Pro"/>
              </a:rPr>
              <a:t>dni</a:t>
            </a:r>
            <a:r>
              <a:rPr lang="es" sz="1200">
                <a:solidFill>
                  <a:srgbClr val="CCCCCC"/>
                </a:solidFill>
                <a:latin typeface="Source Code Pro"/>
                <a:ea typeface="Source Code Pro"/>
                <a:cs typeface="Source Code Pro"/>
                <a:sym typeface="Source Code Pro"/>
              </a:rPr>
              <a:t>:</a:t>
            </a:r>
            <a:r>
              <a:rPr lang="es" sz="1200">
                <a:solidFill>
                  <a:srgbClr val="4EC9B0"/>
                </a:solidFill>
                <a:latin typeface="Source Code Pro"/>
                <a:ea typeface="Source Code Pro"/>
                <a:cs typeface="Source Code Pro"/>
                <a:sym typeface="Source Code Pro"/>
              </a:rPr>
              <a:t>int</a:t>
            </a:r>
            <a:r>
              <a:rPr lang="es" sz="1200">
                <a:solidFill>
                  <a:srgbClr val="CCCCCC"/>
                </a:solidFill>
                <a:latin typeface="Source Code Pro"/>
                <a:ea typeface="Source Code Pro"/>
                <a:cs typeface="Source Code Pro"/>
                <a:sym typeface="Source Code Pro"/>
              </a:rPr>
              <a:t>, </a:t>
            </a:r>
            <a:r>
              <a:rPr lang="es" sz="1200">
                <a:solidFill>
                  <a:srgbClr val="9CDCFE"/>
                </a:solidFill>
                <a:latin typeface="Source Code Pro"/>
                <a:ea typeface="Source Code Pro"/>
                <a:cs typeface="Source Code Pro"/>
                <a:sym typeface="Source Code Pro"/>
              </a:rPr>
              <a:t>nombre</a:t>
            </a:r>
            <a:r>
              <a:rPr lang="es" sz="1200">
                <a:solidFill>
                  <a:srgbClr val="CCCCCC"/>
                </a:solidFill>
                <a:latin typeface="Source Code Pro"/>
                <a:ea typeface="Source Code Pro"/>
                <a:cs typeface="Source Code Pro"/>
                <a:sym typeface="Source Code Pro"/>
              </a:rPr>
              <a:t>:</a:t>
            </a:r>
            <a:r>
              <a:rPr lang="es" sz="1200">
                <a:solidFill>
                  <a:srgbClr val="4EC9B0"/>
                </a:solidFill>
                <a:latin typeface="Source Code Pro"/>
                <a:ea typeface="Source Code Pro"/>
                <a:cs typeface="Source Code Pro"/>
                <a:sym typeface="Source Code Pro"/>
              </a:rPr>
              <a:t>str</a:t>
            </a:r>
            <a:r>
              <a:rPr lang="es" sz="1200">
                <a:solidFill>
                  <a:srgbClr val="CCCCCC"/>
                </a:solidFill>
                <a:latin typeface="Source Code Pro"/>
                <a:ea typeface="Source Code Pro"/>
                <a:cs typeface="Source Code Pro"/>
                <a:sym typeface="Source Code Pro"/>
              </a:rPr>
              <a:t>, </a:t>
            </a:r>
            <a:r>
              <a:rPr lang="es" sz="1200">
                <a:solidFill>
                  <a:srgbClr val="9CDCFE"/>
                </a:solidFill>
                <a:latin typeface="Source Code Pro"/>
                <a:ea typeface="Source Code Pro"/>
                <a:cs typeface="Source Code Pro"/>
                <a:sym typeface="Source Code Pro"/>
              </a:rPr>
              <a:t>apellido</a:t>
            </a:r>
            <a:r>
              <a:rPr lang="es" sz="1200">
                <a:solidFill>
                  <a:srgbClr val="CCCCCC"/>
                </a:solidFill>
                <a:latin typeface="Source Code Pro"/>
                <a:ea typeface="Source Code Pro"/>
                <a:cs typeface="Source Code Pro"/>
                <a:sym typeface="Source Code Pro"/>
              </a:rPr>
              <a:t>:</a:t>
            </a:r>
            <a:r>
              <a:rPr lang="es" sz="1200">
                <a:solidFill>
                  <a:srgbClr val="4EC9B0"/>
                </a:solidFill>
                <a:latin typeface="Source Code Pro"/>
                <a:ea typeface="Source Code Pro"/>
                <a:cs typeface="Source Code Pro"/>
                <a:sym typeface="Source Code Pro"/>
              </a:rPr>
              <a:t>str</a:t>
            </a:r>
            <a:r>
              <a:rPr lang="es" sz="1200">
                <a:solidFill>
                  <a:srgbClr val="CCCCCC"/>
                </a:solidFill>
                <a:latin typeface="Source Code Pro"/>
                <a:ea typeface="Source Code Pro"/>
                <a:cs typeface="Source Code Pro"/>
                <a:sym typeface="Source Code Pro"/>
              </a:rPr>
              <a:t>):</a:t>
            </a:r>
            <a:endParaRPr sz="12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00">
                <a:solidFill>
                  <a:srgbClr val="CCCCCC"/>
                </a:solidFill>
                <a:latin typeface="Source Code Pro"/>
                <a:ea typeface="Source Code Pro"/>
                <a:cs typeface="Source Code Pro"/>
                <a:sym typeface="Source Code Pro"/>
              </a:rPr>
              <a:t>        </a:t>
            </a:r>
            <a:r>
              <a:rPr lang="es" sz="1200">
                <a:solidFill>
                  <a:srgbClr val="C586C0"/>
                </a:solidFill>
                <a:latin typeface="Source Code Pro"/>
                <a:ea typeface="Source Code Pro"/>
                <a:cs typeface="Source Code Pro"/>
                <a:sym typeface="Source Code Pro"/>
              </a:rPr>
              <a:t>if</a:t>
            </a:r>
            <a:r>
              <a:rPr lang="es" sz="1200">
                <a:solidFill>
                  <a:srgbClr val="CCCCCC"/>
                </a:solidFill>
                <a:latin typeface="Source Code Pro"/>
                <a:ea typeface="Source Code Pro"/>
                <a:cs typeface="Source Code Pro"/>
                <a:sym typeface="Source Code Pro"/>
              </a:rPr>
              <a:t> </a:t>
            </a:r>
            <a:r>
              <a:rPr lang="es" sz="1200">
                <a:solidFill>
                  <a:srgbClr val="569CD6"/>
                </a:solidFill>
                <a:latin typeface="Source Code Pro"/>
                <a:ea typeface="Source Code Pro"/>
                <a:cs typeface="Source Code Pro"/>
                <a:sym typeface="Source Code Pro"/>
              </a:rPr>
              <a:t>not</a:t>
            </a:r>
            <a:r>
              <a:rPr lang="es" sz="1200">
                <a:solidFill>
                  <a:srgbClr val="CCCCCC"/>
                </a:solidFill>
                <a:latin typeface="Source Code Pro"/>
                <a:ea typeface="Source Code Pro"/>
                <a:cs typeface="Source Code Pro"/>
                <a:sym typeface="Source Code Pro"/>
              </a:rPr>
              <a:t> </a:t>
            </a:r>
            <a:r>
              <a:rPr lang="es" sz="1200">
                <a:solidFill>
                  <a:srgbClr val="DCDCAA"/>
                </a:solidFill>
                <a:latin typeface="Source Code Pro"/>
                <a:ea typeface="Source Code Pro"/>
                <a:cs typeface="Source Code Pro"/>
                <a:sym typeface="Source Code Pro"/>
              </a:rPr>
              <a:t>isinstance</a:t>
            </a:r>
            <a:r>
              <a:rPr lang="es" sz="1200">
                <a:solidFill>
                  <a:srgbClr val="CCCCCC"/>
                </a:solidFill>
                <a:latin typeface="Source Code Pro"/>
                <a:ea typeface="Source Code Pro"/>
                <a:cs typeface="Source Code Pro"/>
                <a:sym typeface="Source Code Pro"/>
              </a:rPr>
              <a:t>(</a:t>
            </a:r>
            <a:r>
              <a:rPr lang="es" sz="1200">
                <a:solidFill>
                  <a:srgbClr val="9CDCFE"/>
                </a:solidFill>
                <a:latin typeface="Source Code Pro"/>
                <a:ea typeface="Source Code Pro"/>
                <a:cs typeface="Source Code Pro"/>
                <a:sym typeface="Source Code Pro"/>
              </a:rPr>
              <a:t>dni</a:t>
            </a:r>
            <a:r>
              <a:rPr lang="es" sz="1200">
                <a:solidFill>
                  <a:srgbClr val="CCCCCC"/>
                </a:solidFill>
                <a:latin typeface="Source Code Pro"/>
                <a:ea typeface="Source Code Pro"/>
                <a:cs typeface="Source Code Pro"/>
                <a:sym typeface="Source Code Pro"/>
              </a:rPr>
              <a:t>, </a:t>
            </a:r>
            <a:r>
              <a:rPr lang="es" sz="1200">
                <a:solidFill>
                  <a:srgbClr val="4EC9B0"/>
                </a:solidFill>
                <a:latin typeface="Source Code Pro"/>
                <a:ea typeface="Source Code Pro"/>
                <a:cs typeface="Source Code Pro"/>
                <a:sym typeface="Source Code Pro"/>
              </a:rPr>
              <a:t>int</a:t>
            </a:r>
            <a:r>
              <a:rPr lang="es" sz="1200">
                <a:solidFill>
                  <a:srgbClr val="CCCCCC"/>
                </a:solidFill>
                <a:latin typeface="Source Code Pro"/>
                <a:ea typeface="Source Code Pro"/>
                <a:cs typeface="Source Code Pro"/>
                <a:sym typeface="Source Code Pro"/>
              </a:rPr>
              <a:t>):</a:t>
            </a:r>
            <a:endParaRPr sz="12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00">
                <a:solidFill>
                  <a:srgbClr val="CCCCCC"/>
                </a:solidFill>
                <a:latin typeface="Source Code Pro"/>
                <a:ea typeface="Source Code Pro"/>
                <a:cs typeface="Source Code Pro"/>
                <a:sym typeface="Source Code Pro"/>
              </a:rPr>
              <a:t>            </a:t>
            </a:r>
            <a:r>
              <a:rPr lang="es" sz="1200">
                <a:solidFill>
                  <a:srgbClr val="C586C0"/>
                </a:solidFill>
                <a:latin typeface="Source Code Pro"/>
                <a:ea typeface="Source Code Pro"/>
                <a:cs typeface="Source Code Pro"/>
                <a:sym typeface="Source Code Pro"/>
              </a:rPr>
              <a:t>raise</a:t>
            </a:r>
            <a:r>
              <a:rPr lang="es" sz="1200">
                <a:solidFill>
                  <a:srgbClr val="CCCCCC"/>
                </a:solidFill>
                <a:latin typeface="Source Code Pro"/>
                <a:ea typeface="Source Code Pro"/>
                <a:cs typeface="Source Code Pro"/>
                <a:sym typeface="Source Code Pro"/>
              </a:rPr>
              <a:t> </a:t>
            </a:r>
            <a:r>
              <a:rPr lang="es" sz="1200">
                <a:solidFill>
                  <a:srgbClr val="4EC9B0"/>
                </a:solidFill>
                <a:latin typeface="Source Code Pro"/>
                <a:ea typeface="Source Code Pro"/>
                <a:cs typeface="Source Code Pro"/>
                <a:sym typeface="Source Code Pro"/>
              </a:rPr>
              <a:t>ValueError</a:t>
            </a:r>
            <a:r>
              <a:rPr lang="es" sz="1200">
                <a:solidFill>
                  <a:srgbClr val="CCCCCC"/>
                </a:solidFill>
                <a:latin typeface="Source Code Pro"/>
                <a:ea typeface="Source Code Pro"/>
                <a:cs typeface="Source Code Pro"/>
                <a:sym typeface="Source Code Pro"/>
              </a:rPr>
              <a:t>(</a:t>
            </a:r>
            <a:r>
              <a:rPr lang="es" sz="1200">
                <a:solidFill>
                  <a:srgbClr val="CE9178"/>
                </a:solidFill>
                <a:latin typeface="Source Code Pro"/>
                <a:ea typeface="Source Code Pro"/>
                <a:cs typeface="Source Code Pro"/>
                <a:sym typeface="Source Code Pro"/>
              </a:rPr>
              <a:t>"El DNI debe ser un entero."</a:t>
            </a:r>
            <a:r>
              <a:rPr lang="es" sz="1200">
                <a:solidFill>
                  <a:srgbClr val="CCCCCC"/>
                </a:solidFill>
                <a:latin typeface="Source Code Pro"/>
                <a:ea typeface="Source Code Pro"/>
                <a:cs typeface="Source Code Pro"/>
                <a:sym typeface="Source Code Pro"/>
              </a:rPr>
              <a:t>)</a:t>
            </a:r>
            <a:endParaRPr sz="12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00">
                <a:solidFill>
                  <a:srgbClr val="CCCCCC"/>
                </a:solidFill>
                <a:latin typeface="Source Code Pro"/>
                <a:ea typeface="Source Code Pro"/>
                <a:cs typeface="Source Code Pro"/>
                <a:sym typeface="Source Code Pro"/>
              </a:rPr>
              <a:t>        </a:t>
            </a:r>
            <a:r>
              <a:rPr lang="es" sz="1200">
                <a:solidFill>
                  <a:srgbClr val="C586C0"/>
                </a:solidFill>
                <a:latin typeface="Source Code Pro"/>
                <a:ea typeface="Source Code Pro"/>
                <a:cs typeface="Source Code Pro"/>
                <a:sym typeface="Source Code Pro"/>
              </a:rPr>
              <a:t>if</a:t>
            </a:r>
            <a:r>
              <a:rPr lang="es" sz="1200">
                <a:solidFill>
                  <a:srgbClr val="CCCCCC"/>
                </a:solidFill>
                <a:latin typeface="Source Code Pro"/>
                <a:ea typeface="Source Code Pro"/>
                <a:cs typeface="Source Code Pro"/>
                <a:sym typeface="Source Code Pro"/>
              </a:rPr>
              <a:t> </a:t>
            </a:r>
            <a:r>
              <a:rPr lang="es" sz="1200">
                <a:solidFill>
                  <a:srgbClr val="569CD6"/>
                </a:solidFill>
                <a:latin typeface="Source Code Pro"/>
                <a:ea typeface="Source Code Pro"/>
                <a:cs typeface="Source Code Pro"/>
                <a:sym typeface="Source Code Pro"/>
              </a:rPr>
              <a:t>not</a:t>
            </a:r>
            <a:r>
              <a:rPr lang="es" sz="1200">
                <a:solidFill>
                  <a:srgbClr val="CCCCCC"/>
                </a:solidFill>
                <a:latin typeface="Source Code Pro"/>
                <a:ea typeface="Source Code Pro"/>
                <a:cs typeface="Source Code Pro"/>
                <a:sym typeface="Source Code Pro"/>
              </a:rPr>
              <a:t> </a:t>
            </a:r>
            <a:r>
              <a:rPr lang="es" sz="1200">
                <a:solidFill>
                  <a:srgbClr val="DCDCAA"/>
                </a:solidFill>
                <a:latin typeface="Source Code Pro"/>
                <a:ea typeface="Source Code Pro"/>
                <a:cs typeface="Source Code Pro"/>
                <a:sym typeface="Source Code Pro"/>
              </a:rPr>
              <a:t>isinstance</a:t>
            </a:r>
            <a:r>
              <a:rPr lang="es" sz="1200">
                <a:solidFill>
                  <a:srgbClr val="CCCCCC"/>
                </a:solidFill>
                <a:latin typeface="Source Code Pro"/>
                <a:ea typeface="Source Code Pro"/>
                <a:cs typeface="Source Code Pro"/>
                <a:sym typeface="Source Code Pro"/>
              </a:rPr>
              <a:t>(</a:t>
            </a:r>
            <a:r>
              <a:rPr lang="es" sz="1200">
                <a:solidFill>
                  <a:srgbClr val="9CDCFE"/>
                </a:solidFill>
                <a:latin typeface="Source Code Pro"/>
                <a:ea typeface="Source Code Pro"/>
                <a:cs typeface="Source Code Pro"/>
                <a:sym typeface="Source Code Pro"/>
              </a:rPr>
              <a:t>nombre</a:t>
            </a:r>
            <a:r>
              <a:rPr lang="es" sz="1200">
                <a:solidFill>
                  <a:srgbClr val="CCCCCC"/>
                </a:solidFill>
                <a:latin typeface="Source Code Pro"/>
                <a:ea typeface="Source Code Pro"/>
                <a:cs typeface="Source Code Pro"/>
                <a:sym typeface="Source Code Pro"/>
              </a:rPr>
              <a:t>, </a:t>
            </a:r>
            <a:r>
              <a:rPr lang="es" sz="1200">
                <a:solidFill>
                  <a:srgbClr val="4EC9B0"/>
                </a:solidFill>
                <a:latin typeface="Source Code Pro"/>
                <a:ea typeface="Source Code Pro"/>
                <a:cs typeface="Source Code Pro"/>
                <a:sym typeface="Source Code Pro"/>
              </a:rPr>
              <a:t>str</a:t>
            </a:r>
            <a:r>
              <a:rPr lang="es" sz="1200">
                <a:solidFill>
                  <a:srgbClr val="CCCCCC"/>
                </a:solidFill>
                <a:latin typeface="Source Code Pro"/>
                <a:ea typeface="Source Code Pro"/>
                <a:cs typeface="Source Code Pro"/>
                <a:sym typeface="Source Code Pro"/>
              </a:rPr>
              <a:t>) :</a:t>
            </a:r>
            <a:endParaRPr sz="12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00">
                <a:solidFill>
                  <a:srgbClr val="CCCCCC"/>
                </a:solidFill>
                <a:latin typeface="Source Code Pro"/>
                <a:ea typeface="Source Code Pro"/>
                <a:cs typeface="Source Code Pro"/>
                <a:sym typeface="Source Code Pro"/>
              </a:rPr>
              <a:t>            </a:t>
            </a:r>
            <a:r>
              <a:rPr lang="es" sz="1200">
                <a:solidFill>
                  <a:srgbClr val="C586C0"/>
                </a:solidFill>
                <a:latin typeface="Source Code Pro"/>
                <a:ea typeface="Source Code Pro"/>
                <a:cs typeface="Source Code Pro"/>
                <a:sym typeface="Source Code Pro"/>
              </a:rPr>
              <a:t>raise</a:t>
            </a:r>
            <a:r>
              <a:rPr lang="es" sz="1200">
                <a:solidFill>
                  <a:srgbClr val="CCCCCC"/>
                </a:solidFill>
                <a:latin typeface="Source Code Pro"/>
                <a:ea typeface="Source Code Pro"/>
                <a:cs typeface="Source Code Pro"/>
                <a:sym typeface="Source Code Pro"/>
              </a:rPr>
              <a:t> </a:t>
            </a:r>
            <a:r>
              <a:rPr lang="es" sz="1200">
                <a:solidFill>
                  <a:srgbClr val="4EC9B0"/>
                </a:solidFill>
                <a:latin typeface="Source Code Pro"/>
                <a:ea typeface="Source Code Pro"/>
                <a:cs typeface="Source Code Pro"/>
                <a:sym typeface="Source Code Pro"/>
              </a:rPr>
              <a:t>ValueError</a:t>
            </a:r>
            <a:r>
              <a:rPr lang="es" sz="1200">
                <a:solidFill>
                  <a:srgbClr val="CCCCCC"/>
                </a:solidFill>
                <a:latin typeface="Source Code Pro"/>
                <a:ea typeface="Source Code Pro"/>
                <a:cs typeface="Source Code Pro"/>
                <a:sym typeface="Source Code Pro"/>
              </a:rPr>
              <a:t>(</a:t>
            </a:r>
            <a:r>
              <a:rPr lang="es" sz="1200">
                <a:solidFill>
                  <a:srgbClr val="CE9178"/>
                </a:solidFill>
                <a:latin typeface="Source Code Pro"/>
                <a:ea typeface="Source Code Pro"/>
                <a:cs typeface="Source Code Pro"/>
                <a:sym typeface="Source Code Pro"/>
              </a:rPr>
              <a:t>"El nombre debe ser un string."</a:t>
            </a:r>
            <a:r>
              <a:rPr lang="es" sz="1200">
                <a:solidFill>
                  <a:srgbClr val="CCCCCC"/>
                </a:solidFill>
                <a:latin typeface="Source Code Pro"/>
                <a:ea typeface="Source Code Pro"/>
                <a:cs typeface="Source Code Pro"/>
                <a:sym typeface="Source Code Pro"/>
              </a:rPr>
              <a:t>)</a:t>
            </a:r>
            <a:endParaRPr sz="12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00">
                <a:solidFill>
                  <a:srgbClr val="CCCCCC"/>
                </a:solidFill>
                <a:latin typeface="Source Code Pro"/>
                <a:ea typeface="Source Code Pro"/>
                <a:cs typeface="Source Code Pro"/>
                <a:sym typeface="Source Code Pro"/>
              </a:rPr>
              <a:t>        </a:t>
            </a:r>
            <a:r>
              <a:rPr lang="es" sz="1200">
                <a:solidFill>
                  <a:srgbClr val="C586C0"/>
                </a:solidFill>
                <a:latin typeface="Source Code Pro"/>
                <a:ea typeface="Source Code Pro"/>
                <a:cs typeface="Source Code Pro"/>
                <a:sym typeface="Source Code Pro"/>
              </a:rPr>
              <a:t>if</a:t>
            </a:r>
            <a:r>
              <a:rPr lang="es" sz="1200">
                <a:solidFill>
                  <a:srgbClr val="CCCCCC"/>
                </a:solidFill>
                <a:latin typeface="Source Code Pro"/>
                <a:ea typeface="Source Code Pro"/>
                <a:cs typeface="Source Code Pro"/>
                <a:sym typeface="Source Code Pro"/>
              </a:rPr>
              <a:t> </a:t>
            </a:r>
            <a:r>
              <a:rPr lang="es" sz="1200">
                <a:solidFill>
                  <a:srgbClr val="569CD6"/>
                </a:solidFill>
                <a:latin typeface="Source Code Pro"/>
                <a:ea typeface="Source Code Pro"/>
                <a:cs typeface="Source Code Pro"/>
                <a:sym typeface="Source Code Pro"/>
              </a:rPr>
              <a:t>not</a:t>
            </a:r>
            <a:r>
              <a:rPr lang="es" sz="1200">
                <a:solidFill>
                  <a:srgbClr val="CCCCCC"/>
                </a:solidFill>
                <a:latin typeface="Source Code Pro"/>
                <a:ea typeface="Source Code Pro"/>
                <a:cs typeface="Source Code Pro"/>
                <a:sym typeface="Source Code Pro"/>
              </a:rPr>
              <a:t> </a:t>
            </a:r>
            <a:r>
              <a:rPr lang="es" sz="1200">
                <a:solidFill>
                  <a:srgbClr val="DCDCAA"/>
                </a:solidFill>
                <a:latin typeface="Source Code Pro"/>
                <a:ea typeface="Source Code Pro"/>
                <a:cs typeface="Source Code Pro"/>
                <a:sym typeface="Source Code Pro"/>
              </a:rPr>
              <a:t>isinstance</a:t>
            </a:r>
            <a:r>
              <a:rPr lang="es" sz="1200">
                <a:solidFill>
                  <a:srgbClr val="CCCCCC"/>
                </a:solidFill>
                <a:latin typeface="Source Code Pro"/>
                <a:ea typeface="Source Code Pro"/>
                <a:cs typeface="Source Code Pro"/>
                <a:sym typeface="Source Code Pro"/>
              </a:rPr>
              <a:t>(</a:t>
            </a:r>
            <a:r>
              <a:rPr lang="es" sz="1200">
                <a:solidFill>
                  <a:srgbClr val="9CDCFE"/>
                </a:solidFill>
                <a:latin typeface="Source Code Pro"/>
                <a:ea typeface="Source Code Pro"/>
                <a:cs typeface="Source Code Pro"/>
                <a:sym typeface="Source Code Pro"/>
              </a:rPr>
              <a:t>apellido</a:t>
            </a:r>
            <a:r>
              <a:rPr lang="es" sz="1200">
                <a:solidFill>
                  <a:srgbClr val="CCCCCC"/>
                </a:solidFill>
                <a:latin typeface="Source Code Pro"/>
                <a:ea typeface="Source Code Pro"/>
                <a:cs typeface="Source Code Pro"/>
                <a:sym typeface="Source Code Pro"/>
              </a:rPr>
              <a:t>, </a:t>
            </a:r>
            <a:r>
              <a:rPr lang="es" sz="1200">
                <a:solidFill>
                  <a:srgbClr val="4EC9B0"/>
                </a:solidFill>
                <a:latin typeface="Source Code Pro"/>
                <a:ea typeface="Source Code Pro"/>
                <a:cs typeface="Source Code Pro"/>
                <a:sym typeface="Source Code Pro"/>
              </a:rPr>
              <a:t>str</a:t>
            </a:r>
            <a:r>
              <a:rPr lang="es" sz="1200">
                <a:solidFill>
                  <a:srgbClr val="CCCCCC"/>
                </a:solidFill>
                <a:latin typeface="Source Code Pro"/>
                <a:ea typeface="Source Code Pro"/>
                <a:cs typeface="Source Code Pro"/>
                <a:sym typeface="Source Code Pro"/>
              </a:rPr>
              <a:t>):</a:t>
            </a:r>
            <a:endParaRPr sz="12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00">
                <a:solidFill>
                  <a:srgbClr val="CCCCCC"/>
                </a:solidFill>
                <a:latin typeface="Source Code Pro"/>
                <a:ea typeface="Source Code Pro"/>
                <a:cs typeface="Source Code Pro"/>
                <a:sym typeface="Source Code Pro"/>
              </a:rPr>
              <a:t>            </a:t>
            </a:r>
            <a:r>
              <a:rPr lang="es" sz="1200">
                <a:solidFill>
                  <a:srgbClr val="C586C0"/>
                </a:solidFill>
                <a:latin typeface="Source Code Pro"/>
                <a:ea typeface="Source Code Pro"/>
                <a:cs typeface="Source Code Pro"/>
                <a:sym typeface="Source Code Pro"/>
              </a:rPr>
              <a:t>raise</a:t>
            </a:r>
            <a:r>
              <a:rPr lang="es" sz="1200">
                <a:solidFill>
                  <a:srgbClr val="CCCCCC"/>
                </a:solidFill>
                <a:latin typeface="Source Code Pro"/>
                <a:ea typeface="Source Code Pro"/>
                <a:cs typeface="Source Code Pro"/>
                <a:sym typeface="Source Code Pro"/>
              </a:rPr>
              <a:t> </a:t>
            </a:r>
            <a:r>
              <a:rPr lang="es" sz="1200">
                <a:solidFill>
                  <a:srgbClr val="4EC9B0"/>
                </a:solidFill>
                <a:latin typeface="Source Code Pro"/>
                <a:ea typeface="Source Code Pro"/>
                <a:cs typeface="Source Code Pro"/>
                <a:sym typeface="Source Code Pro"/>
              </a:rPr>
              <a:t>ValueError</a:t>
            </a:r>
            <a:r>
              <a:rPr lang="es" sz="1200">
                <a:solidFill>
                  <a:srgbClr val="CCCCCC"/>
                </a:solidFill>
                <a:latin typeface="Source Code Pro"/>
                <a:ea typeface="Source Code Pro"/>
                <a:cs typeface="Source Code Pro"/>
                <a:sym typeface="Source Code Pro"/>
              </a:rPr>
              <a:t>(</a:t>
            </a:r>
            <a:r>
              <a:rPr lang="es" sz="1200">
                <a:solidFill>
                  <a:srgbClr val="CE9178"/>
                </a:solidFill>
                <a:latin typeface="Source Code Pro"/>
                <a:ea typeface="Source Code Pro"/>
                <a:cs typeface="Source Code Pro"/>
                <a:sym typeface="Source Code Pro"/>
              </a:rPr>
              <a:t>"El apellido debe ser un string."</a:t>
            </a:r>
            <a:r>
              <a:rPr lang="es" sz="1200">
                <a:solidFill>
                  <a:srgbClr val="CCCCCC"/>
                </a:solidFill>
                <a:latin typeface="Source Code Pro"/>
                <a:ea typeface="Source Code Pro"/>
                <a:cs typeface="Source Code Pro"/>
                <a:sym typeface="Source Code Pro"/>
              </a:rPr>
              <a:t>)</a:t>
            </a:r>
            <a:endParaRPr sz="12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00">
                <a:solidFill>
                  <a:srgbClr val="CCCCCC"/>
                </a:solidFill>
                <a:latin typeface="Source Code Pro"/>
                <a:ea typeface="Source Code Pro"/>
                <a:cs typeface="Source Code Pro"/>
                <a:sym typeface="Source Code Pro"/>
              </a:rPr>
              <a:t>        </a:t>
            </a:r>
            <a:r>
              <a:rPr lang="es" sz="1200">
                <a:solidFill>
                  <a:srgbClr val="9CDCFE"/>
                </a:solidFill>
                <a:latin typeface="Source Code Pro"/>
                <a:ea typeface="Source Code Pro"/>
                <a:cs typeface="Source Code Pro"/>
                <a:sym typeface="Source Code Pro"/>
              </a:rPr>
              <a:t>self</a:t>
            </a:r>
            <a:r>
              <a:rPr lang="es" sz="1200">
                <a:solidFill>
                  <a:srgbClr val="CCCCCC"/>
                </a:solidFill>
                <a:latin typeface="Source Code Pro"/>
                <a:ea typeface="Source Code Pro"/>
                <a:cs typeface="Source Code Pro"/>
                <a:sym typeface="Source Code Pro"/>
              </a:rPr>
              <a:t>.</a:t>
            </a:r>
            <a:r>
              <a:rPr lang="es" sz="1200">
                <a:solidFill>
                  <a:srgbClr val="9CDCFE"/>
                </a:solidFill>
                <a:latin typeface="Source Code Pro"/>
                <a:ea typeface="Source Code Pro"/>
                <a:cs typeface="Source Code Pro"/>
                <a:sym typeface="Source Code Pro"/>
              </a:rPr>
              <a:t>__dni</a:t>
            </a:r>
            <a:r>
              <a:rPr lang="es" sz="1200">
                <a:solidFill>
                  <a:srgbClr val="CCCCCC"/>
                </a:solidFill>
                <a:latin typeface="Source Code Pro"/>
                <a:ea typeface="Source Code Pro"/>
                <a:cs typeface="Source Code Pro"/>
                <a:sym typeface="Source Code Pro"/>
              </a:rPr>
              <a:t> </a:t>
            </a:r>
            <a:r>
              <a:rPr lang="es" sz="1200">
                <a:solidFill>
                  <a:srgbClr val="D4D4D4"/>
                </a:solidFill>
                <a:latin typeface="Source Code Pro"/>
                <a:ea typeface="Source Code Pro"/>
                <a:cs typeface="Source Code Pro"/>
                <a:sym typeface="Source Code Pro"/>
              </a:rPr>
              <a:t>=</a:t>
            </a:r>
            <a:r>
              <a:rPr lang="es" sz="1200">
                <a:solidFill>
                  <a:srgbClr val="CCCCCC"/>
                </a:solidFill>
                <a:latin typeface="Source Code Pro"/>
                <a:ea typeface="Source Code Pro"/>
                <a:cs typeface="Source Code Pro"/>
                <a:sym typeface="Source Code Pro"/>
              </a:rPr>
              <a:t> </a:t>
            </a:r>
            <a:r>
              <a:rPr lang="es" sz="1200">
                <a:solidFill>
                  <a:srgbClr val="9CDCFE"/>
                </a:solidFill>
                <a:latin typeface="Source Code Pro"/>
                <a:ea typeface="Source Code Pro"/>
                <a:cs typeface="Source Code Pro"/>
                <a:sym typeface="Source Code Pro"/>
              </a:rPr>
              <a:t>dni</a:t>
            </a:r>
            <a:endParaRPr sz="120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00">
                <a:solidFill>
                  <a:srgbClr val="CCCCCC"/>
                </a:solidFill>
                <a:latin typeface="Source Code Pro"/>
                <a:ea typeface="Source Code Pro"/>
                <a:cs typeface="Source Code Pro"/>
                <a:sym typeface="Source Code Pro"/>
              </a:rPr>
              <a:t>        </a:t>
            </a:r>
            <a:r>
              <a:rPr lang="es" sz="1200">
                <a:solidFill>
                  <a:srgbClr val="9CDCFE"/>
                </a:solidFill>
                <a:latin typeface="Source Code Pro"/>
                <a:ea typeface="Source Code Pro"/>
                <a:cs typeface="Source Code Pro"/>
                <a:sym typeface="Source Code Pro"/>
              </a:rPr>
              <a:t>self</a:t>
            </a:r>
            <a:r>
              <a:rPr lang="es" sz="1200">
                <a:solidFill>
                  <a:srgbClr val="CCCCCC"/>
                </a:solidFill>
                <a:latin typeface="Source Code Pro"/>
                <a:ea typeface="Source Code Pro"/>
                <a:cs typeface="Source Code Pro"/>
                <a:sym typeface="Source Code Pro"/>
              </a:rPr>
              <a:t>.</a:t>
            </a:r>
            <a:r>
              <a:rPr lang="es" sz="1200">
                <a:solidFill>
                  <a:srgbClr val="9CDCFE"/>
                </a:solidFill>
                <a:latin typeface="Source Code Pro"/>
                <a:ea typeface="Source Code Pro"/>
                <a:cs typeface="Source Code Pro"/>
                <a:sym typeface="Source Code Pro"/>
              </a:rPr>
              <a:t>__nombre</a:t>
            </a:r>
            <a:r>
              <a:rPr lang="es" sz="1200">
                <a:solidFill>
                  <a:srgbClr val="CCCCCC"/>
                </a:solidFill>
                <a:latin typeface="Source Code Pro"/>
                <a:ea typeface="Source Code Pro"/>
                <a:cs typeface="Source Code Pro"/>
                <a:sym typeface="Source Code Pro"/>
              </a:rPr>
              <a:t> </a:t>
            </a:r>
            <a:r>
              <a:rPr lang="es" sz="1200">
                <a:solidFill>
                  <a:srgbClr val="D4D4D4"/>
                </a:solidFill>
                <a:latin typeface="Source Code Pro"/>
                <a:ea typeface="Source Code Pro"/>
                <a:cs typeface="Source Code Pro"/>
                <a:sym typeface="Source Code Pro"/>
              </a:rPr>
              <a:t>=</a:t>
            </a:r>
            <a:r>
              <a:rPr lang="es" sz="1200">
                <a:solidFill>
                  <a:srgbClr val="CCCCCC"/>
                </a:solidFill>
                <a:latin typeface="Source Code Pro"/>
                <a:ea typeface="Source Code Pro"/>
                <a:cs typeface="Source Code Pro"/>
                <a:sym typeface="Source Code Pro"/>
              </a:rPr>
              <a:t> </a:t>
            </a:r>
            <a:r>
              <a:rPr lang="es" sz="1200">
                <a:solidFill>
                  <a:srgbClr val="9CDCFE"/>
                </a:solidFill>
                <a:latin typeface="Source Code Pro"/>
                <a:ea typeface="Source Code Pro"/>
                <a:cs typeface="Source Code Pro"/>
                <a:sym typeface="Source Code Pro"/>
              </a:rPr>
              <a:t>nombre</a:t>
            </a:r>
            <a:endParaRPr sz="120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00">
                <a:solidFill>
                  <a:srgbClr val="CCCCCC"/>
                </a:solidFill>
                <a:latin typeface="Source Code Pro"/>
                <a:ea typeface="Source Code Pro"/>
                <a:cs typeface="Source Code Pro"/>
                <a:sym typeface="Source Code Pro"/>
              </a:rPr>
              <a:t>        </a:t>
            </a:r>
            <a:r>
              <a:rPr lang="es" sz="1200">
                <a:solidFill>
                  <a:srgbClr val="9CDCFE"/>
                </a:solidFill>
                <a:latin typeface="Source Code Pro"/>
                <a:ea typeface="Source Code Pro"/>
                <a:cs typeface="Source Code Pro"/>
                <a:sym typeface="Source Code Pro"/>
              </a:rPr>
              <a:t>self</a:t>
            </a:r>
            <a:r>
              <a:rPr lang="es" sz="1200">
                <a:solidFill>
                  <a:srgbClr val="CCCCCC"/>
                </a:solidFill>
                <a:latin typeface="Source Code Pro"/>
                <a:ea typeface="Source Code Pro"/>
                <a:cs typeface="Source Code Pro"/>
                <a:sym typeface="Source Code Pro"/>
              </a:rPr>
              <a:t>.</a:t>
            </a:r>
            <a:r>
              <a:rPr lang="es" sz="1200">
                <a:solidFill>
                  <a:srgbClr val="9CDCFE"/>
                </a:solidFill>
                <a:latin typeface="Source Code Pro"/>
                <a:ea typeface="Source Code Pro"/>
                <a:cs typeface="Source Code Pro"/>
                <a:sym typeface="Source Code Pro"/>
              </a:rPr>
              <a:t>__apellido</a:t>
            </a:r>
            <a:r>
              <a:rPr lang="es" sz="1200">
                <a:solidFill>
                  <a:srgbClr val="CCCCCC"/>
                </a:solidFill>
                <a:latin typeface="Source Code Pro"/>
                <a:ea typeface="Source Code Pro"/>
                <a:cs typeface="Source Code Pro"/>
                <a:sym typeface="Source Code Pro"/>
              </a:rPr>
              <a:t> </a:t>
            </a:r>
            <a:r>
              <a:rPr lang="es" sz="1200">
                <a:solidFill>
                  <a:srgbClr val="D4D4D4"/>
                </a:solidFill>
                <a:latin typeface="Source Code Pro"/>
                <a:ea typeface="Source Code Pro"/>
                <a:cs typeface="Source Code Pro"/>
                <a:sym typeface="Source Code Pro"/>
              </a:rPr>
              <a:t>=</a:t>
            </a:r>
            <a:r>
              <a:rPr lang="es" sz="1200">
                <a:solidFill>
                  <a:srgbClr val="CCCCCC"/>
                </a:solidFill>
                <a:latin typeface="Source Code Pro"/>
                <a:ea typeface="Source Code Pro"/>
                <a:cs typeface="Source Code Pro"/>
                <a:sym typeface="Source Code Pro"/>
              </a:rPr>
              <a:t> </a:t>
            </a:r>
            <a:r>
              <a:rPr lang="es" sz="1200">
                <a:solidFill>
                  <a:srgbClr val="9CDCFE"/>
                </a:solidFill>
                <a:latin typeface="Source Code Pro"/>
                <a:ea typeface="Source Code Pro"/>
                <a:cs typeface="Source Code Pro"/>
                <a:sym typeface="Source Code Pro"/>
              </a:rPr>
              <a:t>apellido</a:t>
            </a:r>
            <a:endParaRPr sz="120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2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00">
                <a:solidFill>
                  <a:srgbClr val="CCCCCC"/>
                </a:solidFill>
                <a:latin typeface="Source Code Pro"/>
                <a:ea typeface="Source Code Pro"/>
                <a:cs typeface="Source Code Pro"/>
                <a:sym typeface="Source Code Pro"/>
              </a:rPr>
              <a:t>    </a:t>
            </a:r>
            <a:r>
              <a:rPr lang="es" sz="1200">
                <a:solidFill>
                  <a:srgbClr val="569CD6"/>
                </a:solidFill>
                <a:latin typeface="Source Code Pro"/>
                <a:ea typeface="Source Code Pro"/>
                <a:cs typeface="Source Code Pro"/>
                <a:sym typeface="Source Code Pro"/>
              </a:rPr>
              <a:t>def</a:t>
            </a:r>
            <a:r>
              <a:rPr lang="es" sz="1200">
                <a:solidFill>
                  <a:srgbClr val="CCCCCC"/>
                </a:solidFill>
                <a:latin typeface="Source Code Pro"/>
                <a:ea typeface="Source Code Pro"/>
                <a:cs typeface="Source Code Pro"/>
                <a:sym typeface="Source Code Pro"/>
              </a:rPr>
              <a:t> </a:t>
            </a:r>
            <a:r>
              <a:rPr lang="es" sz="1200">
                <a:solidFill>
                  <a:srgbClr val="DCDCAA"/>
                </a:solidFill>
                <a:latin typeface="Source Code Pro"/>
                <a:ea typeface="Source Code Pro"/>
                <a:cs typeface="Source Code Pro"/>
                <a:sym typeface="Source Code Pro"/>
              </a:rPr>
              <a:t>to_json</a:t>
            </a:r>
            <a:r>
              <a:rPr lang="es" sz="1200">
                <a:solidFill>
                  <a:srgbClr val="CCCCCC"/>
                </a:solidFill>
                <a:latin typeface="Source Code Pro"/>
                <a:ea typeface="Source Code Pro"/>
                <a:cs typeface="Source Code Pro"/>
                <a:sym typeface="Source Code Pro"/>
              </a:rPr>
              <a:t>(</a:t>
            </a:r>
            <a:r>
              <a:rPr lang="es" sz="1200">
                <a:solidFill>
                  <a:srgbClr val="9CDCFE"/>
                </a:solidFill>
                <a:latin typeface="Source Code Pro"/>
                <a:ea typeface="Source Code Pro"/>
                <a:cs typeface="Source Code Pro"/>
                <a:sym typeface="Source Code Pro"/>
              </a:rPr>
              <a:t>self</a:t>
            </a:r>
            <a:r>
              <a:rPr lang="es" sz="1200">
                <a:solidFill>
                  <a:srgbClr val="CCCCCC"/>
                </a:solidFill>
                <a:latin typeface="Source Code Pro"/>
                <a:ea typeface="Source Code Pro"/>
                <a:cs typeface="Source Code Pro"/>
                <a:sym typeface="Source Code Pro"/>
              </a:rPr>
              <a:t>):</a:t>
            </a:r>
            <a:endParaRPr sz="12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00">
                <a:solidFill>
                  <a:srgbClr val="CCCCCC"/>
                </a:solidFill>
                <a:latin typeface="Source Code Pro"/>
                <a:ea typeface="Source Code Pro"/>
                <a:cs typeface="Source Code Pro"/>
                <a:sym typeface="Source Code Pro"/>
              </a:rPr>
              <a:t>        </a:t>
            </a:r>
            <a:r>
              <a:rPr lang="es" sz="1200">
                <a:solidFill>
                  <a:srgbClr val="9CDCFE"/>
                </a:solidFill>
                <a:latin typeface="Source Code Pro"/>
                <a:ea typeface="Source Code Pro"/>
                <a:cs typeface="Source Code Pro"/>
                <a:sym typeface="Source Code Pro"/>
              </a:rPr>
              <a:t>dicc_persona</a:t>
            </a:r>
            <a:r>
              <a:rPr lang="es" sz="1200">
                <a:solidFill>
                  <a:srgbClr val="CCCCCC"/>
                </a:solidFill>
                <a:latin typeface="Source Code Pro"/>
                <a:ea typeface="Source Code Pro"/>
                <a:cs typeface="Source Code Pro"/>
                <a:sym typeface="Source Code Pro"/>
              </a:rPr>
              <a:t> </a:t>
            </a:r>
            <a:r>
              <a:rPr lang="es" sz="1200">
                <a:solidFill>
                  <a:srgbClr val="D4D4D4"/>
                </a:solidFill>
                <a:latin typeface="Source Code Pro"/>
                <a:ea typeface="Source Code Pro"/>
                <a:cs typeface="Source Code Pro"/>
                <a:sym typeface="Source Code Pro"/>
              </a:rPr>
              <a:t>=</a:t>
            </a:r>
            <a:r>
              <a:rPr lang="es" sz="1200">
                <a:solidFill>
                  <a:srgbClr val="CCCCCC"/>
                </a:solidFill>
                <a:latin typeface="Source Code Pro"/>
                <a:ea typeface="Source Code Pro"/>
                <a:cs typeface="Source Code Pro"/>
                <a:sym typeface="Source Code Pro"/>
              </a:rPr>
              <a:t> {</a:t>
            </a:r>
            <a:r>
              <a:rPr lang="es" sz="1200">
                <a:solidFill>
                  <a:srgbClr val="CE9178"/>
                </a:solidFill>
                <a:latin typeface="Source Code Pro"/>
                <a:ea typeface="Source Code Pro"/>
                <a:cs typeface="Source Code Pro"/>
                <a:sym typeface="Source Code Pro"/>
              </a:rPr>
              <a:t>"dni"</a:t>
            </a:r>
            <a:r>
              <a:rPr lang="es" sz="1200">
                <a:solidFill>
                  <a:srgbClr val="CCCCCC"/>
                </a:solidFill>
                <a:latin typeface="Source Code Pro"/>
                <a:ea typeface="Source Code Pro"/>
                <a:cs typeface="Source Code Pro"/>
                <a:sym typeface="Source Code Pro"/>
              </a:rPr>
              <a:t>: </a:t>
            </a:r>
            <a:r>
              <a:rPr lang="es" sz="1200">
                <a:solidFill>
                  <a:srgbClr val="9CDCFE"/>
                </a:solidFill>
                <a:latin typeface="Source Code Pro"/>
                <a:ea typeface="Source Code Pro"/>
                <a:cs typeface="Source Code Pro"/>
                <a:sym typeface="Source Code Pro"/>
              </a:rPr>
              <a:t>self</a:t>
            </a:r>
            <a:r>
              <a:rPr lang="es" sz="1200">
                <a:solidFill>
                  <a:srgbClr val="CCCCCC"/>
                </a:solidFill>
                <a:latin typeface="Source Code Pro"/>
                <a:ea typeface="Source Code Pro"/>
                <a:cs typeface="Source Code Pro"/>
                <a:sym typeface="Source Code Pro"/>
              </a:rPr>
              <a:t>.</a:t>
            </a:r>
            <a:r>
              <a:rPr lang="es" sz="1200">
                <a:solidFill>
                  <a:srgbClr val="9CDCFE"/>
                </a:solidFill>
                <a:latin typeface="Source Code Pro"/>
                <a:ea typeface="Source Code Pro"/>
                <a:cs typeface="Source Code Pro"/>
                <a:sym typeface="Source Code Pro"/>
              </a:rPr>
              <a:t>__dni</a:t>
            </a:r>
            <a:r>
              <a:rPr lang="es" sz="1200">
                <a:solidFill>
                  <a:srgbClr val="CCCCCC"/>
                </a:solidFill>
                <a:latin typeface="Source Code Pro"/>
                <a:ea typeface="Source Code Pro"/>
                <a:cs typeface="Source Code Pro"/>
                <a:sym typeface="Source Code Pro"/>
              </a:rPr>
              <a:t>, </a:t>
            </a:r>
            <a:r>
              <a:rPr lang="es" sz="1200">
                <a:solidFill>
                  <a:srgbClr val="CE9178"/>
                </a:solidFill>
                <a:latin typeface="Source Code Pro"/>
                <a:ea typeface="Source Code Pro"/>
                <a:cs typeface="Source Code Pro"/>
                <a:sym typeface="Source Code Pro"/>
              </a:rPr>
              <a:t>"nombre"</a:t>
            </a:r>
            <a:r>
              <a:rPr lang="es" sz="1200">
                <a:solidFill>
                  <a:srgbClr val="CCCCCC"/>
                </a:solidFill>
                <a:latin typeface="Source Code Pro"/>
                <a:ea typeface="Source Code Pro"/>
                <a:cs typeface="Source Code Pro"/>
                <a:sym typeface="Source Code Pro"/>
              </a:rPr>
              <a:t>: </a:t>
            </a:r>
            <a:r>
              <a:rPr lang="es" sz="1200">
                <a:solidFill>
                  <a:srgbClr val="9CDCFE"/>
                </a:solidFill>
                <a:latin typeface="Source Code Pro"/>
                <a:ea typeface="Source Code Pro"/>
                <a:cs typeface="Source Code Pro"/>
                <a:sym typeface="Source Code Pro"/>
              </a:rPr>
              <a:t>self</a:t>
            </a:r>
            <a:r>
              <a:rPr lang="es" sz="1200">
                <a:solidFill>
                  <a:srgbClr val="CCCCCC"/>
                </a:solidFill>
                <a:latin typeface="Source Code Pro"/>
                <a:ea typeface="Source Code Pro"/>
                <a:cs typeface="Source Code Pro"/>
                <a:sym typeface="Source Code Pro"/>
              </a:rPr>
              <a:t>.</a:t>
            </a:r>
            <a:r>
              <a:rPr lang="es" sz="1200">
                <a:solidFill>
                  <a:srgbClr val="9CDCFE"/>
                </a:solidFill>
                <a:latin typeface="Source Code Pro"/>
                <a:ea typeface="Source Code Pro"/>
                <a:cs typeface="Source Code Pro"/>
                <a:sym typeface="Source Code Pro"/>
              </a:rPr>
              <a:t>__nombre</a:t>
            </a:r>
            <a:r>
              <a:rPr lang="es" sz="1200">
                <a:solidFill>
                  <a:srgbClr val="CCCCCC"/>
                </a:solidFill>
                <a:latin typeface="Source Code Pro"/>
                <a:ea typeface="Source Code Pro"/>
                <a:cs typeface="Source Code Pro"/>
                <a:sym typeface="Source Code Pro"/>
              </a:rPr>
              <a:t>, </a:t>
            </a:r>
            <a:r>
              <a:rPr lang="es" sz="1200">
                <a:solidFill>
                  <a:srgbClr val="CE9178"/>
                </a:solidFill>
                <a:latin typeface="Source Code Pro"/>
                <a:ea typeface="Source Code Pro"/>
                <a:cs typeface="Source Code Pro"/>
                <a:sym typeface="Source Code Pro"/>
              </a:rPr>
              <a:t>"apellido"</a:t>
            </a:r>
            <a:r>
              <a:rPr lang="es" sz="1200">
                <a:solidFill>
                  <a:srgbClr val="CCCCCC"/>
                </a:solidFill>
                <a:latin typeface="Source Code Pro"/>
                <a:ea typeface="Source Code Pro"/>
                <a:cs typeface="Source Code Pro"/>
                <a:sym typeface="Source Code Pro"/>
              </a:rPr>
              <a:t>: </a:t>
            </a:r>
            <a:r>
              <a:rPr lang="es" sz="1200">
                <a:solidFill>
                  <a:srgbClr val="9CDCFE"/>
                </a:solidFill>
                <a:latin typeface="Source Code Pro"/>
                <a:ea typeface="Source Code Pro"/>
                <a:cs typeface="Source Code Pro"/>
                <a:sym typeface="Source Code Pro"/>
              </a:rPr>
              <a:t>self</a:t>
            </a:r>
            <a:r>
              <a:rPr lang="es" sz="1200">
                <a:solidFill>
                  <a:srgbClr val="CCCCCC"/>
                </a:solidFill>
                <a:latin typeface="Source Code Pro"/>
                <a:ea typeface="Source Code Pro"/>
                <a:cs typeface="Source Code Pro"/>
                <a:sym typeface="Source Code Pro"/>
              </a:rPr>
              <a:t>.</a:t>
            </a:r>
            <a:r>
              <a:rPr lang="es" sz="1200">
                <a:solidFill>
                  <a:srgbClr val="9CDCFE"/>
                </a:solidFill>
                <a:latin typeface="Source Code Pro"/>
                <a:ea typeface="Source Code Pro"/>
                <a:cs typeface="Source Code Pro"/>
                <a:sym typeface="Source Code Pro"/>
              </a:rPr>
              <a:t>__apellido</a:t>
            </a:r>
            <a:r>
              <a:rPr lang="es" sz="1200">
                <a:solidFill>
                  <a:srgbClr val="CCCCCC"/>
                </a:solidFill>
                <a:latin typeface="Source Code Pro"/>
                <a:ea typeface="Source Code Pro"/>
                <a:cs typeface="Source Code Pro"/>
                <a:sym typeface="Source Code Pro"/>
              </a:rPr>
              <a:t>}</a:t>
            </a:r>
            <a:endParaRPr sz="12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200">
                <a:solidFill>
                  <a:srgbClr val="CCCCCC"/>
                </a:solidFill>
                <a:latin typeface="Source Code Pro"/>
                <a:ea typeface="Source Code Pro"/>
                <a:cs typeface="Source Code Pro"/>
                <a:sym typeface="Source Code Pro"/>
              </a:rPr>
              <a:t>        </a:t>
            </a:r>
            <a:r>
              <a:rPr lang="es" sz="1200">
                <a:solidFill>
                  <a:srgbClr val="C586C0"/>
                </a:solidFill>
                <a:latin typeface="Source Code Pro"/>
                <a:ea typeface="Source Code Pro"/>
                <a:cs typeface="Source Code Pro"/>
                <a:sym typeface="Source Code Pro"/>
              </a:rPr>
              <a:t>return</a:t>
            </a:r>
            <a:r>
              <a:rPr lang="es" sz="1200">
                <a:solidFill>
                  <a:srgbClr val="CCCCCC"/>
                </a:solidFill>
                <a:latin typeface="Source Code Pro"/>
                <a:ea typeface="Source Code Pro"/>
                <a:cs typeface="Source Code Pro"/>
                <a:sym typeface="Source Code Pro"/>
              </a:rPr>
              <a:t> </a:t>
            </a:r>
            <a:r>
              <a:rPr lang="es" sz="1200">
                <a:solidFill>
                  <a:srgbClr val="4EC9B0"/>
                </a:solidFill>
                <a:latin typeface="Source Code Pro"/>
                <a:ea typeface="Source Code Pro"/>
                <a:cs typeface="Source Code Pro"/>
                <a:sym typeface="Source Code Pro"/>
              </a:rPr>
              <a:t>json</a:t>
            </a:r>
            <a:r>
              <a:rPr lang="es" sz="1200">
                <a:solidFill>
                  <a:srgbClr val="CCCCCC"/>
                </a:solidFill>
                <a:latin typeface="Source Code Pro"/>
                <a:ea typeface="Source Code Pro"/>
                <a:cs typeface="Source Code Pro"/>
                <a:sym typeface="Source Code Pro"/>
              </a:rPr>
              <a:t>.</a:t>
            </a:r>
            <a:r>
              <a:rPr lang="es" sz="1200">
                <a:solidFill>
                  <a:srgbClr val="DCDCAA"/>
                </a:solidFill>
                <a:latin typeface="Source Code Pro"/>
                <a:ea typeface="Source Code Pro"/>
                <a:cs typeface="Source Code Pro"/>
                <a:sym typeface="Source Code Pro"/>
              </a:rPr>
              <a:t>dumps</a:t>
            </a:r>
            <a:r>
              <a:rPr lang="es" sz="1200">
                <a:solidFill>
                  <a:srgbClr val="CCCCCC"/>
                </a:solidFill>
                <a:latin typeface="Source Code Pro"/>
                <a:ea typeface="Source Code Pro"/>
                <a:cs typeface="Source Code Pro"/>
                <a:sym typeface="Source Code Pro"/>
              </a:rPr>
              <a:t>(</a:t>
            </a:r>
            <a:r>
              <a:rPr lang="es" sz="1200">
                <a:solidFill>
                  <a:srgbClr val="9CDCFE"/>
                </a:solidFill>
                <a:latin typeface="Source Code Pro"/>
                <a:ea typeface="Source Code Pro"/>
                <a:cs typeface="Source Code Pro"/>
                <a:sym typeface="Source Code Pro"/>
              </a:rPr>
              <a:t>dicc_persona</a:t>
            </a:r>
            <a:r>
              <a:rPr lang="es" sz="1200">
                <a:solidFill>
                  <a:srgbClr val="CCCCCC"/>
                </a:solidFill>
                <a:latin typeface="Source Code Pro"/>
                <a:ea typeface="Source Code Pro"/>
                <a:cs typeface="Source Code Pro"/>
                <a:sym typeface="Source Code Pro"/>
              </a:rPr>
              <a:t>, </a:t>
            </a:r>
            <a:r>
              <a:rPr lang="es" sz="1200">
                <a:solidFill>
                  <a:srgbClr val="9CDCFE"/>
                </a:solidFill>
                <a:latin typeface="Source Code Pro"/>
                <a:ea typeface="Source Code Pro"/>
                <a:cs typeface="Source Code Pro"/>
                <a:sym typeface="Source Code Pro"/>
              </a:rPr>
              <a:t>ensure_ascii</a:t>
            </a:r>
            <a:r>
              <a:rPr lang="es" sz="1200">
                <a:solidFill>
                  <a:srgbClr val="D4D4D4"/>
                </a:solidFill>
                <a:latin typeface="Source Code Pro"/>
                <a:ea typeface="Source Code Pro"/>
                <a:cs typeface="Source Code Pro"/>
                <a:sym typeface="Source Code Pro"/>
              </a:rPr>
              <a:t>=</a:t>
            </a:r>
            <a:r>
              <a:rPr lang="es" sz="1200">
                <a:solidFill>
                  <a:srgbClr val="569CD6"/>
                </a:solidFill>
                <a:latin typeface="Source Code Pro"/>
                <a:ea typeface="Source Code Pro"/>
                <a:cs typeface="Source Code Pro"/>
                <a:sym typeface="Source Code Pro"/>
              </a:rPr>
              <a:t>False</a:t>
            </a:r>
            <a:r>
              <a:rPr lang="es" sz="1200">
                <a:solidFill>
                  <a:srgbClr val="CCCCCC"/>
                </a:solidFill>
                <a:latin typeface="Source Code Pro"/>
                <a:ea typeface="Source Code Pro"/>
                <a:cs typeface="Source Code Pro"/>
                <a:sym typeface="Source Code Pro"/>
              </a:rPr>
              <a:t>)</a:t>
            </a:r>
            <a:endParaRPr sz="1200">
              <a:solidFill>
                <a:srgbClr val="C586C0"/>
              </a:solidFill>
              <a:latin typeface="Source Code Pro"/>
              <a:ea typeface="Source Code Pro"/>
              <a:cs typeface="Source Code Pro"/>
              <a:sym typeface="Source Code Pro"/>
            </a:endParaRPr>
          </a:p>
        </p:txBody>
      </p:sp>
      <p:sp>
        <p:nvSpPr>
          <p:cNvPr id="230" name="Google Shape;230;g2d49d31f6c8_0_26"/>
          <p:cNvSpPr txBox="1"/>
          <p:nvPr>
            <p:ph type="title"/>
          </p:nvPr>
        </p:nvSpPr>
        <p:spPr>
          <a:xfrm>
            <a:off x="311700" y="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Serialización de Objetos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1"/>
          <p:cNvSpPr txBox="1"/>
          <p:nvPr>
            <p:ph idx="1" type="body"/>
          </p:nvPr>
        </p:nvSpPr>
        <p:spPr>
          <a:xfrm>
            <a:off x="25450" y="0"/>
            <a:ext cx="9118500" cy="5143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100">
                <a:solidFill>
                  <a:srgbClr val="C586C0"/>
                </a:solidFill>
                <a:latin typeface="Source Code Pro"/>
                <a:ea typeface="Source Code Pro"/>
                <a:cs typeface="Source Code Pro"/>
                <a:sym typeface="Source Code Pro"/>
              </a:rPr>
              <a:t>import</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json</a:t>
            </a:r>
            <a:endParaRPr sz="110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569CD6"/>
                </a:solidFill>
                <a:latin typeface="Source Code Pro"/>
                <a:ea typeface="Source Code Pro"/>
                <a:cs typeface="Source Code Pro"/>
                <a:sym typeface="Source Code Pro"/>
              </a:rPr>
              <a:t>class</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Persona</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569CD6"/>
                </a:solidFill>
                <a:latin typeface="Source Code Pro"/>
                <a:ea typeface="Source Code Pro"/>
                <a:cs typeface="Source Code Pro"/>
                <a:sym typeface="Source Code Pro"/>
              </a:rPr>
              <a:t>def</a:t>
            </a:r>
            <a:r>
              <a:rPr lang="es" sz="1100">
                <a:solidFill>
                  <a:srgbClr val="CCCCCC"/>
                </a:solidFill>
                <a:latin typeface="Source Code Pro"/>
                <a:ea typeface="Source Code Pro"/>
                <a:cs typeface="Source Code Pro"/>
                <a:sym typeface="Source Code Pro"/>
              </a:rPr>
              <a:t> </a:t>
            </a:r>
            <a:r>
              <a:rPr lang="es" sz="1100">
                <a:solidFill>
                  <a:srgbClr val="DCDCAA"/>
                </a:solidFill>
                <a:latin typeface="Source Code Pro"/>
                <a:ea typeface="Source Code Pro"/>
                <a:cs typeface="Source Code Pro"/>
                <a:sym typeface="Source Code Pro"/>
              </a:rPr>
              <a:t>__init__</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dni</a:t>
            </a:r>
            <a:r>
              <a:rPr lang="es" sz="1100">
                <a:solidFill>
                  <a:srgbClr val="CCCCCC"/>
                </a:solidFill>
                <a:latin typeface="Source Code Pro"/>
                <a:ea typeface="Source Code Pro"/>
                <a:cs typeface="Source Code Pro"/>
                <a:sym typeface="Source Code Pro"/>
              </a:rPr>
              <a:t>:</a:t>
            </a:r>
            <a:r>
              <a:rPr lang="es" sz="1100">
                <a:solidFill>
                  <a:srgbClr val="4EC9B0"/>
                </a:solidFill>
                <a:latin typeface="Source Code Pro"/>
                <a:ea typeface="Source Code Pro"/>
                <a:cs typeface="Source Code Pro"/>
                <a:sym typeface="Source Code Pro"/>
              </a:rPr>
              <a:t>int</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nombre</a:t>
            </a:r>
            <a:r>
              <a:rPr lang="es" sz="1100">
                <a:solidFill>
                  <a:srgbClr val="CCCCCC"/>
                </a:solidFill>
                <a:latin typeface="Source Code Pro"/>
                <a:ea typeface="Source Code Pro"/>
                <a:cs typeface="Source Code Pro"/>
                <a:sym typeface="Source Code Pro"/>
              </a:rPr>
              <a:t>:</a:t>
            </a:r>
            <a:r>
              <a:rPr lang="es" sz="1100">
                <a:solidFill>
                  <a:srgbClr val="4EC9B0"/>
                </a:solidFill>
                <a:latin typeface="Source Code Pro"/>
                <a:ea typeface="Source Code Pro"/>
                <a:cs typeface="Source Code Pro"/>
                <a:sym typeface="Source Code Pro"/>
              </a:rPr>
              <a:t>str</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apellido</a:t>
            </a:r>
            <a:r>
              <a:rPr lang="es" sz="1100">
                <a:solidFill>
                  <a:srgbClr val="CCCCCC"/>
                </a:solidFill>
                <a:latin typeface="Source Code Pro"/>
                <a:ea typeface="Source Code Pro"/>
                <a:cs typeface="Source Code Pro"/>
                <a:sym typeface="Source Code Pro"/>
              </a:rPr>
              <a:t>:</a:t>
            </a:r>
            <a:r>
              <a:rPr lang="es" sz="1100">
                <a:solidFill>
                  <a:srgbClr val="4EC9B0"/>
                </a:solidFill>
                <a:latin typeface="Source Code Pro"/>
                <a:ea typeface="Source Code Pro"/>
                <a:cs typeface="Source Code Pro"/>
                <a:sym typeface="Source Code Pro"/>
              </a:rPr>
              <a:t>str</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if</a:t>
            </a:r>
            <a:r>
              <a:rPr lang="es" sz="1100">
                <a:solidFill>
                  <a:srgbClr val="CCCCCC"/>
                </a:solidFill>
                <a:latin typeface="Source Code Pro"/>
                <a:ea typeface="Source Code Pro"/>
                <a:cs typeface="Source Code Pro"/>
                <a:sym typeface="Source Code Pro"/>
              </a:rPr>
              <a:t> </a:t>
            </a:r>
            <a:r>
              <a:rPr lang="es" sz="1100">
                <a:solidFill>
                  <a:srgbClr val="569CD6"/>
                </a:solidFill>
                <a:latin typeface="Source Code Pro"/>
                <a:ea typeface="Source Code Pro"/>
                <a:cs typeface="Source Code Pro"/>
                <a:sym typeface="Source Code Pro"/>
              </a:rPr>
              <a:t>not</a:t>
            </a:r>
            <a:r>
              <a:rPr lang="es" sz="1100">
                <a:solidFill>
                  <a:srgbClr val="CCCCCC"/>
                </a:solidFill>
                <a:latin typeface="Source Code Pro"/>
                <a:ea typeface="Source Code Pro"/>
                <a:cs typeface="Source Code Pro"/>
                <a:sym typeface="Source Code Pro"/>
              </a:rPr>
              <a:t> </a:t>
            </a:r>
            <a:r>
              <a:rPr lang="es" sz="1100">
                <a:solidFill>
                  <a:srgbClr val="DCDCAA"/>
                </a:solidFill>
                <a:latin typeface="Source Code Pro"/>
                <a:ea typeface="Source Code Pro"/>
                <a:cs typeface="Source Code Pro"/>
                <a:sym typeface="Source Code Pro"/>
              </a:rPr>
              <a:t>isinstance</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dni</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int</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raise</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ValueError</a:t>
            </a:r>
            <a:r>
              <a:rPr lang="es" sz="1100">
                <a:solidFill>
                  <a:srgbClr val="CCCCCC"/>
                </a:solidFill>
                <a:latin typeface="Source Code Pro"/>
                <a:ea typeface="Source Code Pro"/>
                <a:cs typeface="Source Code Pro"/>
                <a:sym typeface="Source Code Pro"/>
              </a:rPr>
              <a:t>(</a:t>
            </a:r>
            <a:r>
              <a:rPr lang="es" sz="1100">
                <a:solidFill>
                  <a:srgbClr val="CE9178"/>
                </a:solidFill>
                <a:latin typeface="Source Code Pro"/>
                <a:ea typeface="Source Code Pro"/>
                <a:cs typeface="Source Code Pro"/>
                <a:sym typeface="Source Code Pro"/>
              </a:rPr>
              <a:t>"El DNI debe ser un entero."</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if</a:t>
            </a:r>
            <a:r>
              <a:rPr lang="es" sz="1100">
                <a:solidFill>
                  <a:srgbClr val="CCCCCC"/>
                </a:solidFill>
                <a:latin typeface="Source Code Pro"/>
                <a:ea typeface="Source Code Pro"/>
                <a:cs typeface="Source Code Pro"/>
                <a:sym typeface="Source Code Pro"/>
              </a:rPr>
              <a:t> </a:t>
            </a:r>
            <a:r>
              <a:rPr lang="es" sz="1100">
                <a:solidFill>
                  <a:srgbClr val="569CD6"/>
                </a:solidFill>
                <a:latin typeface="Source Code Pro"/>
                <a:ea typeface="Source Code Pro"/>
                <a:cs typeface="Source Code Pro"/>
                <a:sym typeface="Source Code Pro"/>
              </a:rPr>
              <a:t>not</a:t>
            </a:r>
            <a:r>
              <a:rPr lang="es" sz="1100">
                <a:solidFill>
                  <a:srgbClr val="CCCCCC"/>
                </a:solidFill>
                <a:latin typeface="Source Code Pro"/>
                <a:ea typeface="Source Code Pro"/>
                <a:cs typeface="Source Code Pro"/>
                <a:sym typeface="Source Code Pro"/>
              </a:rPr>
              <a:t> </a:t>
            </a:r>
            <a:r>
              <a:rPr lang="es" sz="1100">
                <a:solidFill>
                  <a:srgbClr val="DCDCAA"/>
                </a:solidFill>
                <a:latin typeface="Source Code Pro"/>
                <a:ea typeface="Source Code Pro"/>
                <a:cs typeface="Source Code Pro"/>
                <a:sym typeface="Source Code Pro"/>
              </a:rPr>
              <a:t>isinstance</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nombre</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str</a:t>
            </a:r>
            <a:r>
              <a:rPr lang="es" sz="1100">
                <a:solidFill>
                  <a:srgbClr val="CCCCCC"/>
                </a:solidFill>
                <a:latin typeface="Source Code Pro"/>
                <a:ea typeface="Source Code Pro"/>
                <a:cs typeface="Source Code Pro"/>
                <a:sym typeface="Source Code Pro"/>
              </a:rPr>
              <a:t>) :</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raise</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ValueError</a:t>
            </a:r>
            <a:r>
              <a:rPr lang="es" sz="1100">
                <a:solidFill>
                  <a:srgbClr val="CCCCCC"/>
                </a:solidFill>
                <a:latin typeface="Source Code Pro"/>
                <a:ea typeface="Source Code Pro"/>
                <a:cs typeface="Source Code Pro"/>
                <a:sym typeface="Source Code Pro"/>
              </a:rPr>
              <a:t>(</a:t>
            </a:r>
            <a:r>
              <a:rPr lang="es" sz="1100">
                <a:solidFill>
                  <a:srgbClr val="CE9178"/>
                </a:solidFill>
                <a:latin typeface="Source Code Pro"/>
                <a:ea typeface="Source Code Pro"/>
                <a:cs typeface="Source Code Pro"/>
                <a:sym typeface="Source Code Pro"/>
              </a:rPr>
              <a:t>"El nombre debe ser un string."</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if</a:t>
            </a:r>
            <a:r>
              <a:rPr lang="es" sz="1100">
                <a:solidFill>
                  <a:srgbClr val="CCCCCC"/>
                </a:solidFill>
                <a:latin typeface="Source Code Pro"/>
                <a:ea typeface="Source Code Pro"/>
                <a:cs typeface="Source Code Pro"/>
                <a:sym typeface="Source Code Pro"/>
              </a:rPr>
              <a:t> </a:t>
            </a:r>
            <a:r>
              <a:rPr lang="es" sz="1100">
                <a:solidFill>
                  <a:srgbClr val="569CD6"/>
                </a:solidFill>
                <a:latin typeface="Source Code Pro"/>
                <a:ea typeface="Source Code Pro"/>
                <a:cs typeface="Source Code Pro"/>
                <a:sym typeface="Source Code Pro"/>
              </a:rPr>
              <a:t>not</a:t>
            </a:r>
            <a:r>
              <a:rPr lang="es" sz="1100">
                <a:solidFill>
                  <a:srgbClr val="CCCCCC"/>
                </a:solidFill>
                <a:latin typeface="Source Code Pro"/>
                <a:ea typeface="Source Code Pro"/>
                <a:cs typeface="Source Code Pro"/>
                <a:sym typeface="Source Code Pro"/>
              </a:rPr>
              <a:t> </a:t>
            </a:r>
            <a:r>
              <a:rPr lang="es" sz="1100">
                <a:solidFill>
                  <a:srgbClr val="DCDCAA"/>
                </a:solidFill>
                <a:latin typeface="Source Code Pro"/>
                <a:ea typeface="Source Code Pro"/>
                <a:cs typeface="Source Code Pro"/>
                <a:sym typeface="Source Code Pro"/>
              </a:rPr>
              <a:t>isinstance</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apellido</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str</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raise</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ValueError</a:t>
            </a:r>
            <a:r>
              <a:rPr lang="es" sz="1100">
                <a:solidFill>
                  <a:srgbClr val="CCCCCC"/>
                </a:solidFill>
                <a:latin typeface="Source Code Pro"/>
                <a:ea typeface="Source Code Pro"/>
                <a:cs typeface="Source Code Pro"/>
                <a:sym typeface="Source Code Pro"/>
              </a:rPr>
              <a:t>(</a:t>
            </a:r>
            <a:r>
              <a:rPr lang="es" sz="1100">
                <a:solidFill>
                  <a:srgbClr val="CE9178"/>
                </a:solidFill>
                <a:latin typeface="Source Code Pro"/>
                <a:ea typeface="Source Code Pro"/>
                <a:cs typeface="Source Code Pro"/>
                <a:sym typeface="Source Code Pro"/>
              </a:rPr>
              <a:t>"El apellido debe ser un string."</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__dni</a:t>
            </a:r>
            <a:r>
              <a:rPr lang="es" sz="1100">
                <a:solidFill>
                  <a:srgbClr val="CCCCCC"/>
                </a:solidFill>
                <a:latin typeface="Source Code Pro"/>
                <a:ea typeface="Source Code Pro"/>
                <a:cs typeface="Source Code Pro"/>
                <a:sym typeface="Source Code Pro"/>
              </a:rPr>
              <a:t> </a:t>
            </a:r>
            <a:r>
              <a:rPr lang="es" sz="1100">
                <a:solidFill>
                  <a:srgbClr val="D4D4D4"/>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dni</a:t>
            </a:r>
            <a:endParaRPr sz="110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__nombre</a:t>
            </a:r>
            <a:r>
              <a:rPr lang="es" sz="1100">
                <a:solidFill>
                  <a:srgbClr val="CCCCCC"/>
                </a:solidFill>
                <a:latin typeface="Source Code Pro"/>
                <a:ea typeface="Source Code Pro"/>
                <a:cs typeface="Source Code Pro"/>
                <a:sym typeface="Source Code Pro"/>
              </a:rPr>
              <a:t> </a:t>
            </a:r>
            <a:r>
              <a:rPr lang="es" sz="1100">
                <a:solidFill>
                  <a:srgbClr val="D4D4D4"/>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nombre</a:t>
            </a:r>
            <a:endParaRPr sz="110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__apellido</a:t>
            </a:r>
            <a:r>
              <a:rPr lang="es" sz="1100">
                <a:solidFill>
                  <a:srgbClr val="CCCCCC"/>
                </a:solidFill>
                <a:latin typeface="Source Code Pro"/>
                <a:ea typeface="Source Code Pro"/>
                <a:cs typeface="Source Code Pro"/>
                <a:sym typeface="Source Code Pro"/>
              </a:rPr>
              <a:t> </a:t>
            </a:r>
            <a:r>
              <a:rPr lang="es" sz="1100">
                <a:solidFill>
                  <a:srgbClr val="D4D4D4"/>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apellido</a:t>
            </a:r>
            <a:endParaRPr sz="110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569CD6"/>
                </a:solidFill>
                <a:latin typeface="Source Code Pro"/>
                <a:ea typeface="Source Code Pro"/>
                <a:cs typeface="Source Code Pro"/>
                <a:sym typeface="Source Code Pro"/>
              </a:rPr>
              <a:t>def</a:t>
            </a:r>
            <a:r>
              <a:rPr lang="es" sz="1100">
                <a:solidFill>
                  <a:srgbClr val="CCCCCC"/>
                </a:solidFill>
                <a:latin typeface="Source Code Pro"/>
                <a:ea typeface="Source Code Pro"/>
                <a:cs typeface="Source Code Pro"/>
                <a:sym typeface="Source Code Pro"/>
              </a:rPr>
              <a:t> </a:t>
            </a:r>
            <a:r>
              <a:rPr lang="es" sz="1100">
                <a:solidFill>
                  <a:srgbClr val="DCDCAA"/>
                </a:solidFill>
                <a:latin typeface="Source Code Pro"/>
                <a:ea typeface="Source Code Pro"/>
                <a:cs typeface="Source Code Pro"/>
                <a:sym typeface="Source Code Pro"/>
              </a:rPr>
              <a:t>to_json</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dicc_persona</a:t>
            </a:r>
            <a:r>
              <a:rPr lang="es" sz="1100">
                <a:solidFill>
                  <a:srgbClr val="CCCCCC"/>
                </a:solidFill>
                <a:latin typeface="Source Code Pro"/>
                <a:ea typeface="Source Code Pro"/>
                <a:cs typeface="Source Code Pro"/>
                <a:sym typeface="Source Code Pro"/>
              </a:rPr>
              <a:t> </a:t>
            </a:r>
            <a:r>
              <a:rPr lang="es" sz="1100">
                <a:solidFill>
                  <a:srgbClr val="D4D4D4"/>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 {</a:t>
            </a:r>
            <a:r>
              <a:rPr lang="es" sz="1100">
                <a:solidFill>
                  <a:srgbClr val="CE9178"/>
                </a:solidFill>
                <a:latin typeface="Source Code Pro"/>
                <a:ea typeface="Source Code Pro"/>
                <a:cs typeface="Source Code Pro"/>
                <a:sym typeface="Source Code Pro"/>
              </a:rPr>
              <a:t>"dni"</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__dni</a:t>
            </a:r>
            <a:r>
              <a:rPr lang="es" sz="1100">
                <a:solidFill>
                  <a:srgbClr val="CCCCCC"/>
                </a:solidFill>
                <a:latin typeface="Source Code Pro"/>
                <a:ea typeface="Source Code Pro"/>
                <a:cs typeface="Source Code Pro"/>
                <a:sym typeface="Source Code Pro"/>
              </a:rPr>
              <a:t>, </a:t>
            </a:r>
            <a:r>
              <a:rPr lang="es" sz="1100">
                <a:solidFill>
                  <a:srgbClr val="CE9178"/>
                </a:solidFill>
                <a:latin typeface="Source Code Pro"/>
                <a:ea typeface="Source Code Pro"/>
                <a:cs typeface="Source Code Pro"/>
                <a:sym typeface="Source Code Pro"/>
              </a:rPr>
              <a:t>"nombre"</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__nombre</a:t>
            </a:r>
            <a:r>
              <a:rPr lang="es" sz="1100">
                <a:solidFill>
                  <a:srgbClr val="CCCCCC"/>
                </a:solidFill>
                <a:latin typeface="Source Code Pro"/>
                <a:ea typeface="Source Code Pro"/>
                <a:cs typeface="Source Code Pro"/>
                <a:sym typeface="Source Code Pro"/>
              </a:rPr>
              <a:t>, </a:t>
            </a:r>
            <a:r>
              <a:rPr lang="es" sz="1100">
                <a:solidFill>
                  <a:srgbClr val="CE9178"/>
                </a:solidFill>
                <a:latin typeface="Source Code Pro"/>
                <a:ea typeface="Source Code Pro"/>
                <a:cs typeface="Source Code Pro"/>
                <a:sym typeface="Source Code Pro"/>
              </a:rPr>
              <a:t>"apellido"</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self</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__apellido</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return</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json</a:t>
            </a:r>
            <a:r>
              <a:rPr lang="es" sz="1100">
                <a:solidFill>
                  <a:srgbClr val="CCCCCC"/>
                </a:solidFill>
                <a:latin typeface="Source Code Pro"/>
                <a:ea typeface="Source Code Pro"/>
                <a:cs typeface="Source Code Pro"/>
                <a:sym typeface="Source Code Pro"/>
              </a:rPr>
              <a:t>.</a:t>
            </a:r>
            <a:r>
              <a:rPr lang="es" sz="1100">
                <a:solidFill>
                  <a:srgbClr val="DCDCAA"/>
                </a:solidFill>
                <a:latin typeface="Source Code Pro"/>
                <a:ea typeface="Source Code Pro"/>
                <a:cs typeface="Source Code Pro"/>
                <a:sym typeface="Source Code Pro"/>
              </a:rPr>
              <a:t>dumps</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dicc_persona</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ensure_ascii</a:t>
            </a:r>
            <a:r>
              <a:rPr lang="es" sz="1100">
                <a:solidFill>
                  <a:srgbClr val="D4D4D4"/>
                </a:solidFill>
                <a:latin typeface="Source Code Pro"/>
                <a:ea typeface="Source Code Pro"/>
                <a:cs typeface="Source Code Pro"/>
                <a:sym typeface="Source Code Pro"/>
              </a:rPr>
              <a:t>=</a:t>
            </a:r>
            <a:r>
              <a:rPr lang="es" sz="1100">
                <a:solidFill>
                  <a:srgbClr val="569CD6"/>
                </a:solidFill>
                <a:latin typeface="Source Code Pro"/>
                <a:ea typeface="Source Code Pro"/>
                <a:cs typeface="Source Code Pro"/>
                <a:sym typeface="Source Code Pro"/>
              </a:rPr>
              <a:t>False</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DCDCAA"/>
                </a:solidFill>
                <a:latin typeface="Source Code Pro"/>
                <a:ea typeface="Source Code Pro"/>
                <a:cs typeface="Source Code Pro"/>
                <a:sym typeface="Source Code Pro"/>
              </a:rPr>
              <a:t>@</a:t>
            </a:r>
            <a:r>
              <a:rPr lang="es" sz="1100">
                <a:solidFill>
                  <a:srgbClr val="4EC9B0"/>
                </a:solidFill>
                <a:latin typeface="Source Code Pro"/>
                <a:ea typeface="Source Code Pro"/>
                <a:cs typeface="Source Code Pro"/>
                <a:sym typeface="Source Code Pro"/>
              </a:rPr>
              <a:t>classmethod</a:t>
            </a:r>
            <a:endParaRPr sz="110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569CD6"/>
                </a:solidFill>
                <a:latin typeface="Source Code Pro"/>
                <a:ea typeface="Source Code Pro"/>
                <a:cs typeface="Source Code Pro"/>
                <a:sym typeface="Source Code Pro"/>
              </a:rPr>
              <a:t>def</a:t>
            </a:r>
            <a:r>
              <a:rPr lang="es" sz="1100">
                <a:solidFill>
                  <a:srgbClr val="CCCCCC"/>
                </a:solidFill>
                <a:latin typeface="Source Code Pro"/>
                <a:ea typeface="Source Code Pro"/>
                <a:cs typeface="Source Code Pro"/>
                <a:sym typeface="Source Code Pro"/>
              </a:rPr>
              <a:t> </a:t>
            </a:r>
            <a:r>
              <a:rPr lang="es" sz="1100">
                <a:solidFill>
                  <a:srgbClr val="DCDCAA"/>
                </a:solidFill>
                <a:latin typeface="Source Code Pro"/>
                <a:ea typeface="Source Code Pro"/>
                <a:cs typeface="Source Code Pro"/>
                <a:sym typeface="Source Code Pro"/>
              </a:rPr>
              <a:t>from_json</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cls</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json_data</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datos</a:t>
            </a:r>
            <a:r>
              <a:rPr lang="es" sz="1100">
                <a:solidFill>
                  <a:srgbClr val="CCCCCC"/>
                </a:solidFill>
                <a:latin typeface="Source Code Pro"/>
                <a:ea typeface="Source Code Pro"/>
                <a:cs typeface="Source Code Pro"/>
                <a:sym typeface="Source Code Pro"/>
              </a:rPr>
              <a:t> </a:t>
            </a:r>
            <a:r>
              <a:rPr lang="es" sz="1100">
                <a:solidFill>
                  <a:srgbClr val="D4D4D4"/>
                </a:solidFill>
                <a:latin typeface="Source Code Pro"/>
                <a:ea typeface="Source Code Pro"/>
                <a:cs typeface="Source Code Pro"/>
                <a:sym typeface="Source Code Pro"/>
              </a:rPr>
              <a:t>=</a:t>
            </a:r>
            <a:r>
              <a:rPr lang="es" sz="1100">
                <a:solidFill>
                  <a:srgbClr val="CCCCCC"/>
                </a:solidFill>
                <a:latin typeface="Source Code Pro"/>
                <a:ea typeface="Source Code Pro"/>
                <a:cs typeface="Source Code Pro"/>
                <a:sym typeface="Source Code Pro"/>
              </a:rPr>
              <a:t> </a:t>
            </a:r>
            <a:r>
              <a:rPr lang="es" sz="1100">
                <a:solidFill>
                  <a:srgbClr val="4EC9B0"/>
                </a:solidFill>
                <a:latin typeface="Source Code Pro"/>
                <a:ea typeface="Source Code Pro"/>
                <a:cs typeface="Source Code Pro"/>
                <a:sym typeface="Source Code Pro"/>
              </a:rPr>
              <a:t>json</a:t>
            </a:r>
            <a:r>
              <a:rPr lang="es" sz="1100">
                <a:solidFill>
                  <a:srgbClr val="CCCCCC"/>
                </a:solidFill>
                <a:latin typeface="Source Code Pro"/>
                <a:ea typeface="Source Code Pro"/>
                <a:cs typeface="Source Code Pro"/>
                <a:sym typeface="Source Code Pro"/>
              </a:rPr>
              <a:t>.</a:t>
            </a:r>
            <a:r>
              <a:rPr lang="es" sz="1100">
                <a:solidFill>
                  <a:srgbClr val="DCDCAA"/>
                </a:solidFill>
                <a:latin typeface="Source Code Pro"/>
                <a:ea typeface="Source Code Pro"/>
                <a:cs typeface="Source Code Pro"/>
                <a:sym typeface="Source Code Pro"/>
              </a:rPr>
              <a:t>loads</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json_data</a:t>
            </a:r>
            <a:r>
              <a:rPr lang="es" sz="1100">
                <a:solidFill>
                  <a:srgbClr val="CCCCCC"/>
                </a:solidFill>
                <a:latin typeface="Source Code Pro"/>
                <a:ea typeface="Source Code Pro"/>
                <a:cs typeface="Source Code Pro"/>
                <a:sym typeface="Source Code Pro"/>
              </a:rPr>
              <a:t>)</a:t>
            </a:r>
            <a:endParaRPr sz="11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100">
                <a:solidFill>
                  <a:srgbClr val="CCCCCC"/>
                </a:solidFill>
                <a:latin typeface="Source Code Pro"/>
                <a:ea typeface="Source Code Pro"/>
                <a:cs typeface="Source Code Pro"/>
                <a:sym typeface="Source Code Pro"/>
              </a:rPr>
              <a:t>        </a:t>
            </a:r>
            <a:r>
              <a:rPr lang="es" sz="1100">
                <a:solidFill>
                  <a:srgbClr val="C586C0"/>
                </a:solidFill>
                <a:latin typeface="Source Code Pro"/>
                <a:ea typeface="Source Code Pro"/>
                <a:cs typeface="Source Code Pro"/>
                <a:sym typeface="Source Code Pro"/>
              </a:rPr>
              <a:t>return</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cls</a:t>
            </a:r>
            <a:r>
              <a:rPr lang="es" sz="1100">
                <a:solidFill>
                  <a:srgbClr val="CCCCCC"/>
                </a:solidFill>
                <a:latin typeface="Source Code Pro"/>
                <a:ea typeface="Source Code Pro"/>
                <a:cs typeface="Source Code Pro"/>
                <a:sym typeface="Source Code Pro"/>
              </a:rPr>
              <a:t>(</a:t>
            </a:r>
            <a:r>
              <a:rPr lang="es" sz="1100">
                <a:solidFill>
                  <a:srgbClr val="9CDCFE"/>
                </a:solidFill>
                <a:latin typeface="Source Code Pro"/>
                <a:ea typeface="Source Code Pro"/>
                <a:cs typeface="Source Code Pro"/>
                <a:sym typeface="Source Code Pro"/>
              </a:rPr>
              <a:t>datos</a:t>
            </a:r>
            <a:r>
              <a:rPr lang="es" sz="1100">
                <a:solidFill>
                  <a:srgbClr val="CCCCCC"/>
                </a:solidFill>
                <a:latin typeface="Source Code Pro"/>
                <a:ea typeface="Source Code Pro"/>
                <a:cs typeface="Source Code Pro"/>
                <a:sym typeface="Source Code Pro"/>
              </a:rPr>
              <a:t>[</a:t>
            </a:r>
            <a:r>
              <a:rPr lang="es" sz="1100">
                <a:solidFill>
                  <a:srgbClr val="CE9178"/>
                </a:solidFill>
                <a:latin typeface="Source Code Pro"/>
                <a:ea typeface="Source Code Pro"/>
                <a:cs typeface="Source Code Pro"/>
                <a:sym typeface="Source Code Pro"/>
              </a:rPr>
              <a:t>"dni"</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datos</a:t>
            </a:r>
            <a:r>
              <a:rPr lang="es" sz="1100">
                <a:solidFill>
                  <a:srgbClr val="CCCCCC"/>
                </a:solidFill>
                <a:latin typeface="Source Code Pro"/>
                <a:ea typeface="Source Code Pro"/>
                <a:cs typeface="Source Code Pro"/>
                <a:sym typeface="Source Code Pro"/>
              </a:rPr>
              <a:t>[</a:t>
            </a:r>
            <a:r>
              <a:rPr lang="es" sz="1100">
                <a:solidFill>
                  <a:srgbClr val="CE9178"/>
                </a:solidFill>
                <a:latin typeface="Source Code Pro"/>
                <a:ea typeface="Source Code Pro"/>
                <a:cs typeface="Source Code Pro"/>
                <a:sym typeface="Source Code Pro"/>
              </a:rPr>
              <a:t>"nombre"</a:t>
            </a:r>
            <a:r>
              <a:rPr lang="es" sz="1100">
                <a:solidFill>
                  <a:srgbClr val="CCCCCC"/>
                </a:solidFill>
                <a:latin typeface="Source Code Pro"/>
                <a:ea typeface="Source Code Pro"/>
                <a:cs typeface="Source Code Pro"/>
                <a:sym typeface="Source Code Pro"/>
              </a:rPr>
              <a:t>], </a:t>
            </a:r>
            <a:r>
              <a:rPr lang="es" sz="1100">
                <a:solidFill>
                  <a:srgbClr val="9CDCFE"/>
                </a:solidFill>
                <a:latin typeface="Source Code Pro"/>
                <a:ea typeface="Source Code Pro"/>
                <a:cs typeface="Source Code Pro"/>
                <a:sym typeface="Source Code Pro"/>
              </a:rPr>
              <a:t>datos</a:t>
            </a:r>
            <a:r>
              <a:rPr lang="es" sz="1100">
                <a:solidFill>
                  <a:srgbClr val="CCCCCC"/>
                </a:solidFill>
                <a:latin typeface="Source Code Pro"/>
                <a:ea typeface="Source Code Pro"/>
                <a:cs typeface="Source Code Pro"/>
                <a:sym typeface="Source Code Pro"/>
              </a:rPr>
              <a:t>[</a:t>
            </a:r>
            <a:r>
              <a:rPr lang="es" sz="1100">
                <a:solidFill>
                  <a:srgbClr val="CE9178"/>
                </a:solidFill>
                <a:latin typeface="Source Code Pro"/>
                <a:ea typeface="Source Code Pro"/>
                <a:cs typeface="Source Code Pro"/>
                <a:sym typeface="Source Code Pro"/>
              </a:rPr>
              <a:t>"apellido"</a:t>
            </a:r>
            <a:r>
              <a:rPr lang="es" sz="1100">
                <a:solidFill>
                  <a:srgbClr val="CCCCCC"/>
                </a:solidFill>
                <a:latin typeface="Source Code Pro"/>
                <a:ea typeface="Source Code Pro"/>
                <a:cs typeface="Source Code Pro"/>
                <a:sym typeface="Source Code Pro"/>
              </a:rPr>
              <a:t>])</a:t>
            </a:r>
            <a:endParaRPr sz="1100">
              <a:solidFill>
                <a:srgbClr val="C586C0"/>
              </a:solidFill>
              <a:latin typeface="Source Code Pro"/>
              <a:ea typeface="Source Code Pro"/>
              <a:cs typeface="Source Code Pro"/>
              <a:sym typeface="Source Code Pro"/>
            </a:endParaRPr>
          </a:p>
        </p:txBody>
      </p:sp>
      <p:sp>
        <p:nvSpPr>
          <p:cNvPr id="236" name="Google Shape;236;p21"/>
          <p:cNvSpPr/>
          <p:nvPr/>
        </p:nvSpPr>
        <p:spPr>
          <a:xfrm>
            <a:off x="281650" y="3097950"/>
            <a:ext cx="8700900" cy="9714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37" name="Google Shape;237;p21"/>
          <p:cNvSpPr/>
          <p:nvPr/>
        </p:nvSpPr>
        <p:spPr>
          <a:xfrm>
            <a:off x="221550" y="4172100"/>
            <a:ext cx="8700900" cy="9714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38" name="Google Shape;238;p21"/>
          <p:cNvSpPr/>
          <p:nvPr/>
        </p:nvSpPr>
        <p:spPr>
          <a:xfrm>
            <a:off x="5867718" y="3179139"/>
            <a:ext cx="2381100" cy="2949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Open Sans"/>
                <a:ea typeface="Open Sans"/>
                <a:cs typeface="Open Sans"/>
                <a:sym typeface="Open Sans"/>
              </a:rPr>
              <a:t>Serialización</a:t>
            </a:r>
            <a:endParaRPr>
              <a:solidFill>
                <a:schemeClr val="lt1"/>
              </a:solidFill>
              <a:latin typeface="Open Sans"/>
              <a:ea typeface="Open Sans"/>
              <a:cs typeface="Open Sans"/>
              <a:sym typeface="Open Sans"/>
            </a:endParaRPr>
          </a:p>
        </p:txBody>
      </p:sp>
      <p:sp>
        <p:nvSpPr>
          <p:cNvPr id="239" name="Google Shape;239;p21"/>
          <p:cNvSpPr/>
          <p:nvPr/>
        </p:nvSpPr>
        <p:spPr>
          <a:xfrm>
            <a:off x="5598325" y="4343050"/>
            <a:ext cx="2919900" cy="2949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Open Sans"/>
                <a:ea typeface="Open Sans"/>
                <a:cs typeface="Open Sans"/>
                <a:sym typeface="Open Sans"/>
              </a:rPr>
              <a:t>Deserialización/reconstrucción</a:t>
            </a:r>
            <a:endParaRPr>
              <a:solidFill>
                <a:schemeClr val="lt1"/>
              </a:solidFill>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Leyendo un archivo json</a:t>
            </a:r>
            <a:endParaRPr/>
          </a:p>
        </p:txBody>
      </p:sp>
      <p:sp>
        <p:nvSpPr>
          <p:cNvPr id="245" name="Google Shape;245;p24"/>
          <p:cNvSpPr txBox="1"/>
          <p:nvPr>
            <p:ph idx="1" type="body"/>
          </p:nvPr>
        </p:nvSpPr>
        <p:spPr>
          <a:xfrm>
            <a:off x="311700" y="1266325"/>
            <a:ext cx="8520600" cy="1359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2323"/>
              <a:buNone/>
            </a:pPr>
            <a:r>
              <a:rPr lang="es"/>
              <a:t>Tenemos la función </a:t>
            </a:r>
            <a:r>
              <a:rPr b="1" lang="es">
                <a:latin typeface="Source Code Pro"/>
                <a:ea typeface="Source Code Pro"/>
                <a:cs typeface="Source Code Pro"/>
                <a:sym typeface="Source Code Pro"/>
              </a:rPr>
              <a:t>json.load(archivo)</a:t>
            </a:r>
            <a:r>
              <a:rPr lang="es"/>
              <a:t> (sin la ‘s’ final) que carga los datos contenidos en el archivo que previamente tenemos que abrir.</a:t>
            </a:r>
            <a:endParaRPr/>
          </a:p>
        </p:txBody>
      </p:sp>
      <p:sp>
        <p:nvSpPr>
          <p:cNvPr id="246" name="Google Shape;246;p24"/>
          <p:cNvSpPr txBox="1"/>
          <p:nvPr/>
        </p:nvSpPr>
        <p:spPr>
          <a:xfrm>
            <a:off x="451800" y="2813175"/>
            <a:ext cx="8240400" cy="19395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950"/>
              <a:buFont typeface="Arial"/>
              <a:buNone/>
            </a:pPr>
            <a:r>
              <a:rPr b="0" i="0" lang="es" sz="1950" u="none" cap="none" strike="noStrike">
                <a:solidFill>
                  <a:srgbClr val="C586C0"/>
                </a:solidFill>
                <a:latin typeface="Courier New"/>
                <a:ea typeface="Courier New"/>
                <a:cs typeface="Courier New"/>
                <a:sym typeface="Courier New"/>
              </a:rPr>
              <a:t>with</a:t>
            </a:r>
            <a:r>
              <a:rPr b="0" i="0" lang="es" sz="1950" u="none" cap="none" strike="noStrike">
                <a:solidFill>
                  <a:srgbClr val="CCCCCC"/>
                </a:solidFill>
                <a:latin typeface="Courier New"/>
                <a:ea typeface="Courier New"/>
                <a:cs typeface="Courier New"/>
                <a:sym typeface="Courier New"/>
              </a:rPr>
              <a:t> </a:t>
            </a:r>
            <a:r>
              <a:rPr b="0" i="0" lang="es" sz="1950" u="none" cap="none" strike="noStrike">
                <a:solidFill>
                  <a:srgbClr val="DCDCAA"/>
                </a:solidFill>
                <a:latin typeface="Courier New"/>
                <a:ea typeface="Courier New"/>
                <a:cs typeface="Courier New"/>
                <a:sym typeface="Courier New"/>
              </a:rPr>
              <a:t>open</a:t>
            </a:r>
            <a:r>
              <a:rPr b="0" i="0" lang="es" sz="1950" u="none" cap="none" strike="noStrike">
                <a:solidFill>
                  <a:srgbClr val="CCCCCC"/>
                </a:solidFill>
                <a:latin typeface="Courier New"/>
                <a:ea typeface="Courier New"/>
                <a:cs typeface="Courier New"/>
                <a:sym typeface="Courier New"/>
              </a:rPr>
              <a:t>(</a:t>
            </a:r>
            <a:r>
              <a:rPr b="0" i="0" lang="es" sz="1950" u="none" cap="none" strike="noStrike">
                <a:solidFill>
                  <a:srgbClr val="CE9178"/>
                </a:solidFill>
                <a:latin typeface="Courier New"/>
                <a:ea typeface="Courier New"/>
                <a:cs typeface="Courier New"/>
                <a:sym typeface="Courier New"/>
              </a:rPr>
              <a:t>'</a:t>
            </a:r>
            <a:r>
              <a:rPr lang="es" sz="1950">
                <a:solidFill>
                  <a:srgbClr val="CE9178"/>
                </a:solidFill>
                <a:latin typeface="Courier New"/>
                <a:ea typeface="Courier New"/>
                <a:cs typeface="Courier New"/>
                <a:sym typeface="Courier New"/>
              </a:rPr>
              <a:t>datos</a:t>
            </a:r>
            <a:r>
              <a:rPr b="0" i="0" lang="es" sz="1950" u="none" cap="none" strike="noStrike">
                <a:solidFill>
                  <a:srgbClr val="CE9178"/>
                </a:solidFill>
                <a:latin typeface="Courier New"/>
                <a:ea typeface="Courier New"/>
                <a:cs typeface="Courier New"/>
                <a:sym typeface="Courier New"/>
              </a:rPr>
              <a:t>.json'</a:t>
            </a:r>
            <a:r>
              <a:rPr b="0" i="0" lang="es" sz="1950" u="none" cap="none" strike="noStrike">
                <a:solidFill>
                  <a:srgbClr val="CCCCCC"/>
                </a:solidFill>
                <a:latin typeface="Courier New"/>
                <a:ea typeface="Courier New"/>
                <a:cs typeface="Courier New"/>
                <a:sym typeface="Courier New"/>
              </a:rPr>
              <a:t>) </a:t>
            </a:r>
            <a:r>
              <a:rPr b="0" i="0" lang="es" sz="1950" u="none" cap="none" strike="noStrike">
                <a:solidFill>
                  <a:srgbClr val="C586C0"/>
                </a:solidFill>
                <a:latin typeface="Courier New"/>
                <a:ea typeface="Courier New"/>
                <a:cs typeface="Courier New"/>
                <a:sym typeface="Courier New"/>
              </a:rPr>
              <a:t>as</a:t>
            </a:r>
            <a:r>
              <a:rPr b="0" i="0" lang="es" sz="1950" u="none" cap="none" strike="noStrike">
                <a:solidFill>
                  <a:srgbClr val="CCCCCC"/>
                </a:solidFill>
                <a:latin typeface="Courier New"/>
                <a:ea typeface="Courier New"/>
                <a:cs typeface="Courier New"/>
                <a:sym typeface="Courier New"/>
              </a:rPr>
              <a:t> </a:t>
            </a:r>
            <a:r>
              <a:rPr b="0" i="0" lang="es" sz="1950" u="none" cap="none" strike="noStrike">
                <a:solidFill>
                  <a:srgbClr val="9CDCFE"/>
                </a:solidFill>
                <a:latin typeface="Courier New"/>
                <a:ea typeface="Courier New"/>
                <a:cs typeface="Courier New"/>
                <a:sym typeface="Courier New"/>
              </a:rPr>
              <a:t>json_file</a:t>
            </a:r>
            <a:r>
              <a:rPr b="0" i="0" lang="es" sz="1950" u="none" cap="none" strike="noStrike">
                <a:solidFill>
                  <a:srgbClr val="CCCCCC"/>
                </a:solidFill>
                <a:latin typeface="Courier New"/>
                <a:ea typeface="Courier New"/>
                <a:cs typeface="Courier New"/>
                <a:sym typeface="Courier New"/>
              </a:rPr>
              <a:t>:</a:t>
            </a:r>
            <a:endParaRPr b="0" i="0" sz="1950" u="none" cap="none" strike="noStrike">
              <a:solidFill>
                <a:srgbClr val="CCCCCC"/>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950"/>
              <a:buFont typeface="Arial"/>
              <a:buNone/>
            </a:pPr>
            <a:r>
              <a:rPr b="0" i="0" lang="es" sz="1950" u="none" cap="none" strike="noStrike">
                <a:solidFill>
                  <a:srgbClr val="CCCCCC"/>
                </a:solidFill>
                <a:latin typeface="Courier New"/>
                <a:ea typeface="Courier New"/>
                <a:cs typeface="Courier New"/>
                <a:sym typeface="Courier New"/>
              </a:rPr>
              <a:t>    </a:t>
            </a:r>
            <a:r>
              <a:rPr b="0" i="0" lang="es" sz="1950" u="none" cap="none" strike="noStrike">
                <a:solidFill>
                  <a:srgbClr val="9CDCFE"/>
                </a:solidFill>
                <a:latin typeface="Courier New"/>
                <a:ea typeface="Courier New"/>
                <a:cs typeface="Courier New"/>
                <a:sym typeface="Courier New"/>
              </a:rPr>
              <a:t>data</a:t>
            </a:r>
            <a:r>
              <a:rPr b="0" i="0" lang="es" sz="1950" u="none" cap="none" strike="noStrike">
                <a:solidFill>
                  <a:srgbClr val="CCCCCC"/>
                </a:solidFill>
                <a:latin typeface="Courier New"/>
                <a:ea typeface="Courier New"/>
                <a:cs typeface="Courier New"/>
                <a:sym typeface="Courier New"/>
              </a:rPr>
              <a:t> </a:t>
            </a:r>
            <a:r>
              <a:rPr b="0" i="0" lang="es" sz="1950" u="none" cap="none" strike="noStrike">
                <a:solidFill>
                  <a:srgbClr val="D4D4D4"/>
                </a:solidFill>
                <a:latin typeface="Courier New"/>
                <a:ea typeface="Courier New"/>
                <a:cs typeface="Courier New"/>
                <a:sym typeface="Courier New"/>
              </a:rPr>
              <a:t>=</a:t>
            </a:r>
            <a:r>
              <a:rPr b="0" i="0" lang="es" sz="1950" u="none" cap="none" strike="noStrike">
                <a:solidFill>
                  <a:srgbClr val="CCCCCC"/>
                </a:solidFill>
                <a:latin typeface="Courier New"/>
                <a:ea typeface="Courier New"/>
                <a:cs typeface="Courier New"/>
                <a:sym typeface="Courier New"/>
              </a:rPr>
              <a:t> </a:t>
            </a:r>
            <a:r>
              <a:rPr b="0" i="0" lang="es" sz="1950" u="none" cap="none" strike="noStrike">
                <a:solidFill>
                  <a:srgbClr val="4EC9B0"/>
                </a:solidFill>
                <a:latin typeface="Courier New"/>
                <a:ea typeface="Courier New"/>
                <a:cs typeface="Courier New"/>
                <a:sym typeface="Courier New"/>
              </a:rPr>
              <a:t>json</a:t>
            </a:r>
            <a:r>
              <a:rPr b="0" i="0" lang="es" sz="1950" u="none" cap="none" strike="noStrike">
                <a:solidFill>
                  <a:srgbClr val="CCCCCC"/>
                </a:solidFill>
                <a:latin typeface="Courier New"/>
                <a:ea typeface="Courier New"/>
                <a:cs typeface="Courier New"/>
                <a:sym typeface="Courier New"/>
              </a:rPr>
              <a:t>.</a:t>
            </a:r>
            <a:r>
              <a:rPr b="0" i="0" lang="es" sz="1950" u="none" cap="none" strike="noStrike">
                <a:solidFill>
                  <a:srgbClr val="DCDCAA"/>
                </a:solidFill>
                <a:latin typeface="Courier New"/>
                <a:ea typeface="Courier New"/>
                <a:cs typeface="Courier New"/>
                <a:sym typeface="Courier New"/>
              </a:rPr>
              <a:t>load</a:t>
            </a:r>
            <a:r>
              <a:rPr b="0" i="0" lang="es" sz="1950" u="none" cap="none" strike="noStrike">
                <a:solidFill>
                  <a:srgbClr val="CCCCCC"/>
                </a:solidFill>
                <a:latin typeface="Courier New"/>
                <a:ea typeface="Courier New"/>
                <a:cs typeface="Courier New"/>
                <a:sym typeface="Courier New"/>
              </a:rPr>
              <a:t>(</a:t>
            </a:r>
            <a:r>
              <a:rPr b="0" i="0" lang="es" sz="1950" u="none" cap="none" strike="noStrike">
                <a:solidFill>
                  <a:srgbClr val="9CDCFE"/>
                </a:solidFill>
                <a:latin typeface="Courier New"/>
                <a:ea typeface="Courier New"/>
                <a:cs typeface="Courier New"/>
                <a:sym typeface="Courier New"/>
              </a:rPr>
              <a:t>json_file</a:t>
            </a:r>
            <a:r>
              <a:rPr b="0" i="0" lang="es" sz="1950" u="none" cap="none" strike="noStrike">
                <a:solidFill>
                  <a:srgbClr val="CCCCCC"/>
                </a:solidFill>
                <a:latin typeface="Courier New"/>
                <a:ea typeface="Courier New"/>
                <a:cs typeface="Courier New"/>
                <a:sym typeface="Courier New"/>
              </a:rPr>
              <a:t>)</a:t>
            </a:r>
            <a:endParaRPr b="0" i="0" sz="1950" u="none" cap="none" strike="noStrike">
              <a:solidFill>
                <a:srgbClr val="CCCCCC"/>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950"/>
              <a:buFont typeface="Arial"/>
              <a:buNone/>
            </a:pPr>
            <a:r>
              <a:rPr b="0" i="0" lang="es" sz="1950" u="none" cap="none" strike="noStrike">
                <a:solidFill>
                  <a:srgbClr val="CCCCCC"/>
                </a:solidFill>
                <a:latin typeface="Courier New"/>
                <a:ea typeface="Courier New"/>
                <a:cs typeface="Courier New"/>
                <a:sym typeface="Courier New"/>
              </a:rPr>
              <a:t>    ...</a:t>
            </a:r>
            <a:endParaRPr b="0" i="0" sz="23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2d49d31f6c8_0_51"/>
          <p:cNvSpPr txBox="1"/>
          <p:nvPr>
            <p:ph type="title"/>
          </p:nvPr>
        </p:nvSpPr>
        <p:spPr>
          <a:xfrm>
            <a:off x="311700" y="596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Métodos de clase</a:t>
            </a:r>
            <a:endParaRPr/>
          </a:p>
        </p:txBody>
      </p:sp>
      <p:sp>
        <p:nvSpPr>
          <p:cNvPr id="79" name="Google Shape;79;g2d49d31f6c8_0_51"/>
          <p:cNvSpPr txBox="1"/>
          <p:nvPr>
            <p:ph idx="1" type="body"/>
          </p:nvPr>
        </p:nvSpPr>
        <p:spPr>
          <a:xfrm>
            <a:off x="59300" y="919000"/>
            <a:ext cx="8960400" cy="4113300"/>
          </a:xfrm>
          <a:prstGeom prst="rect">
            <a:avLst/>
          </a:prstGeom>
          <a:noFill/>
          <a:ln>
            <a:noFill/>
          </a:ln>
        </p:spPr>
        <p:txBody>
          <a:bodyPr anchorCtr="0" anchor="t" bIns="91425" lIns="91425" spcFirstLastPara="1" rIns="91425" wrap="square" tIns="91425">
            <a:normAutofit/>
          </a:bodyPr>
          <a:lstStyle/>
          <a:p>
            <a:pPr indent="0" lvl="0" marL="0" rtl="0" algn="l">
              <a:spcBef>
                <a:spcPts val="1200"/>
              </a:spcBef>
              <a:spcAft>
                <a:spcPts val="0"/>
              </a:spcAft>
              <a:buNone/>
            </a:pPr>
            <a:r>
              <a:rPr lang="es" sz="2000"/>
              <a:t>Uso típico de @classmethod:</a:t>
            </a:r>
            <a:endParaRPr sz="2000"/>
          </a:p>
          <a:p>
            <a:pPr indent="-355600" lvl="0" marL="457200" rtl="0" algn="l">
              <a:spcBef>
                <a:spcPts val="1200"/>
              </a:spcBef>
              <a:spcAft>
                <a:spcPts val="0"/>
              </a:spcAft>
              <a:buSzPts val="2000"/>
              <a:buChar char="●"/>
            </a:pPr>
            <a:r>
              <a:rPr lang="es" sz="2000"/>
              <a:t>Crear </a:t>
            </a:r>
            <a:r>
              <a:rPr b="1" lang="es" sz="2000"/>
              <a:t>métodos de fábrica</a:t>
            </a:r>
            <a:r>
              <a:rPr lang="es" sz="2000"/>
              <a:t> que generen objetos de la clase.</a:t>
            </a:r>
            <a:endParaRPr sz="2000"/>
          </a:p>
          <a:p>
            <a:pPr indent="-355600" lvl="0" marL="457200" rtl="0" algn="l">
              <a:spcBef>
                <a:spcPts val="1200"/>
              </a:spcBef>
              <a:spcAft>
                <a:spcPts val="0"/>
              </a:spcAft>
              <a:buSzPts val="2000"/>
              <a:buChar char="●"/>
            </a:pPr>
            <a:r>
              <a:rPr lang="es" sz="2000"/>
              <a:t>Trabajar con </a:t>
            </a:r>
            <a:r>
              <a:rPr b="1" lang="es" sz="2000"/>
              <a:t>variables de clase</a:t>
            </a:r>
            <a:r>
              <a:rPr lang="es" sz="2000"/>
              <a:t> en lugar de variables de instancia.</a:t>
            </a:r>
            <a:endParaRPr sz="2000"/>
          </a:p>
          <a:p>
            <a:pPr indent="-355600" lvl="0" marL="457200" rtl="0" algn="l">
              <a:spcBef>
                <a:spcPts val="1200"/>
              </a:spcBef>
              <a:spcAft>
                <a:spcPts val="0"/>
              </a:spcAft>
              <a:buSzPts val="2000"/>
              <a:buChar char="●"/>
            </a:pPr>
            <a:r>
              <a:rPr lang="es" sz="2000"/>
              <a:t>Definir comportamientos compartidos por la clase y todas sus instancias.</a:t>
            </a:r>
            <a:endParaRPr sz="2000"/>
          </a:p>
          <a:p>
            <a:pPr indent="0" lvl="0" marL="0" rtl="0" algn="l">
              <a:spcBef>
                <a:spcPts val="1200"/>
              </a:spcBef>
              <a:spcAft>
                <a:spcPts val="0"/>
              </a:spcAft>
              <a:buNone/>
            </a:pPr>
            <a:r>
              <a:t/>
            </a:r>
            <a:endParaRPr sz="2000"/>
          </a:p>
          <a:p>
            <a:pPr indent="0" lvl="0" marL="0" rtl="0" algn="l">
              <a:spcBef>
                <a:spcPts val="1200"/>
              </a:spcBef>
              <a:spcAft>
                <a:spcPts val="1000"/>
              </a:spcAft>
              <a:buNone/>
            </a:pPr>
            <a:r>
              <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JSON: ventajas</a:t>
            </a:r>
            <a:endParaRPr/>
          </a:p>
        </p:txBody>
      </p:sp>
      <p:sp>
        <p:nvSpPr>
          <p:cNvPr id="252" name="Google Shape;252;p25"/>
          <p:cNvSpPr txBox="1"/>
          <p:nvPr>
            <p:ph idx="1" type="body"/>
          </p:nvPr>
        </p:nvSpPr>
        <p:spPr>
          <a:xfrm>
            <a:off x="0" y="1114750"/>
            <a:ext cx="9144000" cy="39327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b="1" lang="es"/>
              <a:t>Ligereza</a:t>
            </a:r>
            <a:r>
              <a:rPr lang="es"/>
              <a:t>: JSON es conocido por ser un formato de intercambio de datos ligero. Esto significa que los datos en formato JSON tienden a ocupar menos espacio de almacenamiento y ancho de banda en comparación con otros formatos como XML. Esta ventaja es especialmente relevante en aplicaciones web y móviles donde la eficiencia de los recursos es crucial.</a:t>
            </a:r>
            <a:endParaRPr/>
          </a:p>
          <a:p>
            <a:pPr indent="-342900" lvl="0" marL="457200" rtl="0" algn="l">
              <a:lnSpc>
                <a:spcPct val="115000"/>
              </a:lnSpc>
              <a:spcBef>
                <a:spcPts val="1000"/>
              </a:spcBef>
              <a:spcAft>
                <a:spcPts val="0"/>
              </a:spcAft>
              <a:buSzPts val="1800"/>
              <a:buChar char="●"/>
            </a:pPr>
            <a:r>
              <a:rPr b="1" lang="es"/>
              <a:t>Facilidad de uso</a:t>
            </a:r>
            <a:r>
              <a:rPr lang="es"/>
              <a:t>: JSON es fácil de entender y utilizar tanto para los desarrolladores como para las máquinas. Los datos se representan en pares clave-valor, lo que facilita la identificación de los datos y su acceso. Esto lo hace ideal para el intercambio de datos entre aplicaciones y servicios web.</a:t>
            </a:r>
            <a:endParaRPr/>
          </a:p>
          <a:p>
            <a:pPr indent="-342900" lvl="0" marL="457200" rtl="0" algn="l">
              <a:lnSpc>
                <a:spcPct val="115000"/>
              </a:lnSpc>
              <a:spcBef>
                <a:spcPts val="1000"/>
              </a:spcBef>
              <a:spcAft>
                <a:spcPts val="1000"/>
              </a:spcAft>
              <a:buSzPts val="1800"/>
              <a:buChar char="●"/>
            </a:pPr>
            <a:r>
              <a:rPr b="1" lang="es"/>
              <a:t>Integración</a:t>
            </a:r>
            <a:r>
              <a:rPr lang="es"/>
              <a:t>: JSON es altamente compatible con la mayoría de los lenguajes de programación y es ampliamente admitido en la comunidad de desarrollo. Esto significa que puedes utilizar JSON para intercambiar datos entre diferentes componentes de software sin problemas de incompatibilidad.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JSON: desventajas</a:t>
            </a:r>
            <a:endParaRPr/>
          </a:p>
        </p:txBody>
      </p:sp>
      <p:sp>
        <p:nvSpPr>
          <p:cNvPr id="258" name="Google Shape;258;p26"/>
          <p:cNvSpPr txBox="1"/>
          <p:nvPr>
            <p:ph idx="1" type="body"/>
          </p:nvPr>
        </p:nvSpPr>
        <p:spPr>
          <a:xfrm>
            <a:off x="57650" y="1266325"/>
            <a:ext cx="9017100" cy="37863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1" lang="es"/>
              <a:t>Menos estructurado</a:t>
            </a:r>
            <a:r>
              <a:rPr lang="es"/>
              <a:t>: Aunque JSON es eficiente para representar datos semiestructurados y objetos simples, puede no ser la mejor opción cuando se trata de datos altamente estructurados o documentos complejos. XML, en este sentido, ofrece una estructura más rica y jerárquica que puede ser más adecuada para ciertos tipos de datos.</a:t>
            </a:r>
            <a:endParaRPr/>
          </a:p>
          <a:p>
            <a:pPr indent="-342900" lvl="0" marL="457200" rtl="0" algn="l">
              <a:lnSpc>
                <a:spcPct val="115000"/>
              </a:lnSpc>
              <a:spcBef>
                <a:spcPts val="1000"/>
              </a:spcBef>
              <a:spcAft>
                <a:spcPts val="1000"/>
              </a:spcAft>
              <a:buSzPts val="1800"/>
              <a:buChar char="●"/>
            </a:pPr>
            <a:r>
              <a:rPr b="1" lang="es"/>
              <a:t>Menos legible para humanos</a:t>
            </a:r>
            <a:r>
              <a:rPr lang="es"/>
              <a:t>: Aunque JSON es relativamente legible para humanos en comparación con otros formatos binarios, como el protocolo de transferencia de hipertexto (HTTP), su sintaxis es más concisa y puede ser menos intuitiva de leer en comparación con XML. Esto puede dificultar la depuración y la edición manual de datos JSON.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Elección del estándar</a:t>
            </a:r>
            <a:endParaRPr/>
          </a:p>
        </p:txBody>
      </p:sp>
      <p:sp>
        <p:nvSpPr>
          <p:cNvPr id="264" name="Google Shape;264;p27"/>
          <p:cNvSpPr txBox="1"/>
          <p:nvPr>
            <p:ph idx="1" type="body"/>
          </p:nvPr>
        </p:nvSpPr>
        <p:spPr>
          <a:xfrm>
            <a:off x="0" y="1109375"/>
            <a:ext cx="9144000" cy="3927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a:t>La elección entre XML y JSON debe basarse en las necesidades específicas del proyecto. XML puede ser preferible cuando se necesita una estructura jerárquica y una representación más formal de datos. En cambio, JSON es ideal para casos en los que la eficiencia y la facilidad de uso son prioritarias, como en aplicaciones web y móviles. Ejemplos:</a:t>
            </a:r>
            <a:endParaRPr/>
          </a:p>
          <a:p>
            <a:pPr indent="-342900" lvl="0" marL="457200" rtl="0" algn="l">
              <a:lnSpc>
                <a:spcPct val="115000"/>
              </a:lnSpc>
              <a:spcBef>
                <a:spcPts val="1200"/>
              </a:spcBef>
              <a:spcAft>
                <a:spcPts val="0"/>
              </a:spcAft>
              <a:buSzPts val="1800"/>
              <a:buChar char="●"/>
            </a:pPr>
            <a:r>
              <a:rPr lang="es"/>
              <a:t>XML se utiliza a menudo en configuraciones de intercambio de datos estructurados, como la configuración de aplicaciones y la representación de documentos.</a:t>
            </a:r>
            <a:endParaRPr/>
          </a:p>
          <a:p>
            <a:pPr indent="-342900" lvl="0" marL="457200" rtl="0" algn="l">
              <a:lnSpc>
                <a:spcPct val="115000"/>
              </a:lnSpc>
              <a:spcBef>
                <a:spcPts val="1000"/>
              </a:spcBef>
              <a:spcAft>
                <a:spcPts val="0"/>
              </a:spcAft>
              <a:buSzPts val="1800"/>
              <a:buChar char="●"/>
            </a:pPr>
            <a:r>
              <a:rPr lang="es"/>
              <a:t>JSON es comúnmente utilizado en el desarrollo web y de aplicaciones móviles para la comunicación entre el cliente y el servidor debido a su ligereza y facilidad de uso.</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70" name="Google Shape;270;p2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71" name="Google Shape;271;p28"/>
          <p:cNvPicPr preferRelativeResize="0"/>
          <p:nvPr/>
        </p:nvPicPr>
        <p:blipFill rotWithShape="1">
          <a:blip r:embed="rId3">
            <a:alphaModFix/>
          </a:blip>
          <a:srcRect b="0" l="0" r="0" t="0"/>
          <a:stretch/>
        </p:blipFill>
        <p:spPr>
          <a:xfrm>
            <a:off x="102410" y="1152425"/>
            <a:ext cx="4409275" cy="3302700"/>
          </a:xfrm>
          <a:prstGeom prst="rect">
            <a:avLst/>
          </a:prstGeom>
          <a:noFill/>
          <a:ln>
            <a:noFill/>
          </a:ln>
        </p:spPr>
      </p:pic>
      <p:pic>
        <p:nvPicPr>
          <p:cNvPr id="272" name="Google Shape;272;p28"/>
          <p:cNvPicPr preferRelativeResize="0"/>
          <p:nvPr/>
        </p:nvPicPr>
        <p:blipFill rotWithShape="1">
          <a:blip r:embed="rId4">
            <a:alphaModFix/>
          </a:blip>
          <a:srcRect b="0" l="0" r="0" t="0"/>
          <a:stretch/>
        </p:blipFill>
        <p:spPr>
          <a:xfrm>
            <a:off x="4910725" y="1074563"/>
            <a:ext cx="4095750" cy="39528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78" name="Google Shape;278;p2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79" name="Google Shape;279;p29"/>
          <p:cNvPicPr preferRelativeResize="0"/>
          <p:nvPr/>
        </p:nvPicPr>
        <p:blipFill rotWithShape="1">
          <a:blip r:embed="rId3">
            <a:alphaModFix/>
          </a:blip>
          <a:srcRect b="0" l="0" r="0" t="0"/>
          <a:stretch/>
        </p:blipFill>
        <p:spPr>
          <a:xfrm>
            <a:off x="1743075" y="981075"/>
            <a:ext cx="5657850" cy="3181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2d49d31f6c8_0_65"/>
          <p:cNvSpPr txBox="1"/>
          <p:nvPr>
            <p:ph type="title"/>
          </p:nvPr>
        </p:nvSpPr>
        <p:spPr>
          <a:xfrm>
            <a:off x="311700" y="596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Método de clase vs. Método estático</a:t>
            </a:r>
            <a:endParaRPr/>
          </a:p>
        </p:txBody>
      </p:sp>
      <p:sp>
        <p:nvSpPr>
          <p:cNvPr id="85" name="Google Shape;85;g2d49d31f6c8_0_65"/>
          <p:cNvSpPr txBox="1"/>
          <p:nvPr>
            <p:ph idx="1" type="body"/>
          </p:nvPr>
        </p:nvSpPr>
        <p:spPr>
          <a:xfrm>
            <a:off x="59300" y="919000"/>
            <a:ext cx="8960400" cy="4113300"/>
          </a:xfrm>
          <a:prstGeom prst="rect">
            <a:avLst/>
          </a:prstGeom>
          <a:noFill/>
          <a:ln>
            <a:noFill/>
          </a:ln>
        </p:spPr>
        <p:txBody>
          <a:bodyPr anchorCtr="0" anchor="t" bIns="91425" lIns="91425" spcFirstLastPara="1" rIns="91425" wrap="square" tIns="91425">
            <a:normAutofit fontScale="85000" lnSpcReduction="20000"/>
          </a:bodyPr>
          <a:lstStyle/>
          <a:p>
            <a:pPr indent="-336550" lvl="0" marL="457200" rtl="0" algn="l">
              <a:spcBef>
                <a:spcPts val="1200"/>
              </a:spcBef>
              <a:spcAft>
                <a:spcPts val="0"/>
              </a:spcAft>
              <a:buSzPct val="100000"/>
              <a:buChar char="●"/>
            </a:pPr>
            <a:r>
              <a:rPr lang="es" sz="2000"/>
              <a:t>@classmethod:</a:t>
            </a:r>
            <a:endParaRPr sz="2000"/>
          </a:p>
          <a:p>
            <a:pPr indent="-336550" lvl="1" marL="914400" rtl="0" algn="l">
              <a:spcBef>
                <a:spcPts val="1200"/>
              </a:spcBef>
              <a:spcAft>
                <a:spcPts val="0"/>
              </a:spcAft>
              <a:buSzPct val="100000"/>
              <a:buChar char="○"/>
            </a:pPr>
            <a:r>
              <a:rPr lang="es" sz="2000"/>
              <a:t>Recibe la clase como primer parámetro (cls).</a:t>
            </a:r>
            <a:endParaRPr sz="2000"/>
          </a:p>
          <a:p>
            <a:pPr indent="-336550" lvl="1" marL="914400" rtl="0" algn="l">
              <a:spcBef>
                <a:spcPts val="1200"/>
              </a:spcBef>
              <a:spcAft>
                <a:spcPts val="0"/>
              </a:spcAft>
              <a:buSzPct val="100000"/>
              <a:buChar char="○"/>
            </a:pPr>
            <a:r>
              <a:rPr lang="es" sz="2000"/>
              <a:t>Se usa cuando necesitamos trabajar con la clase en sí, como variables de clase o para métodos de fábrica.</a:t>
            </a:r>
            <a:endParaRPr sz="2000"/>
          </a:p>
          <a:p>
            <a:pPr indent="0" lvl="0" marL="0" rtl="0" algn="l">
              <a:spcBef>
                <a:spcPts val="1200"/>
              </a:spcBef>
              <a:spcAft>
                <a:spcPts val="0"/>
              </a:spcAft>
              <a:buNone/>
            </a:pPr>
            <a:r>
              <a:t/>
            </a:r>
            <a:endParaRPr sz="2000"/>
          </a:p>
          <a:p>
            <a:pPr indent="-336550" lvl="0" marL="457200" rtl="0" algn="l">
              <a:spcBef>
                <a:spcPts val="1200"/>
              </a:spcBef>
              <a:spcAft>
                <a:spcPts val="0"/>
              </a:spcAft>
              <a:buSzPct val="100000"/>
              <a:buChar char="●"/>
            </a:pPr>
            <a:r>
              <a:rPr lang="es" sz="2000"/>
              <a:t>@staticmethod:</a:t>
            </a:r>
            <a:endParaRPr sz="2000"/>
          </a:p>
          <a:p>
            <a:pPr indent="-336550" lvl="1" marL="914400" rtl="0" algn="l">
              <a:spcBef>
                <a:spcPts val="1200"/>
              </a:spcBef>
              <a:spcAft>
                <a:spcPts val="0"/>
              </a:spcAft>
              <a:buSzPct val="100000"/>
              <a:buChar char="○"/>
            </a:pPr>
            <a:r>
              <a:rPr lang="es" sz="2000"/>
              <a:t>No recibe ni la clase (cls) ni la instancia (self) como argumento.</a:t>
            </a:r>
            <a:endParaRPr sz="2000"/>
          </a:p>
          <a:p>
            <a:pPr indent="-336550" lvl="1" marL="914400" rtl="0" algn="l">
              <a:spcBef>
                <a:spcPts val="1200"/>
              </a:spcBef>
              <a:spcAft>
                <a:spcPts val="0"/>
              </a:spcAft>
              <a:buSzPct val="100000"/>
              <a:buChar char="○"/>
            </a:pPr>
            <a:r>
              <a:rPr lang="es" sz="2000"/>
              <a:t>Se usa cuando un método no necesita acceder a la clase ni a los atributos de instancia, es simplemente un método utilitario dentro de la clase.</a:t>
            </a:r>
            <a:endParaRPr sz="2000"/>
          </a:p>
          <a:p>
            <a:pPr indent="0" lvl="0" marL="0" rtl="0" algn="l">
              <a:spcBef>
                <a:spcPts val="1200"/>
              </a:spcBef>
              <a:spcAft>
                <a:spcPts val="0"/>
              </a:spcAft>
              <a:buNone/>
            </a:pPr>
            <a:r>
              <a:t/>
            </a:r>
            <a:endParaRPr sz="2000"/>
          </a:p>
          <a:p>
            <a:pPr indent="0" lvl="0" marL="0" rtl="0" algn="l">
              <a:spcBef>
                <a:spcPts val="1200"/>
              </a:spcBef>
              <a:spcAft>
                <a:spcPts val="100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2d49d31f6c8_0_58"/>
          <p:cNvSpPr txBox="1"/>
          <p:nvPr>
            <p:ph type="title"/>
          </p:nvPr>
        </p:nvSpPr>
        <p:spPr>
          <a:xfrm>
            <a:off x="356175" y="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Métodos de clase</a:t>
            </a:r>
            <a:endParaRPr/>
          </a:p>
        </p:txBody>
      </p:sp>
      <p:sp>
        <p:nvSpPr>
          <p:cNvPr id="91" name="Google Shape;91;g2d49d31f6c8_0_58"/>
          <p:cNvSpPr txBox="1"/>
          <p:nvPr>
            <p:ph idx="1" type="body"/>
          </p:nvPr>
        </p:nvSpPr>
        <p:spPr>
          <a:xfrm>
            <a:off x="59300" y="600325"/>
            <a:ext cx="8960400" cy="4513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000">
                <a:solidFill>
                  <a:srgbClr val="569CD6"/>
                </a:solidFill>
                <a:latin typeface="Source Code Pro"/>
                <a:ea typeface="Source Code Pro"/>
                <a:cs typeface="Source Code Pro"/>
                <a:sym typeface="Source Code Pro"/>
              </a:rPr>
              <a:t>class</a:t>
            </a:r>
            <a:r>
              <a:rPr lang="es" sz="1000">
                <a:solidFill>
                  <a:srgbClr val="CCCCCC"/>
                </a:solidFill>
                <a:latin typeface="Source Code Pro"/>
                <a:ea typeface="Source Code Pro"/>
                <a:cs typeface="Source Code Pro"/>
                <a:sym typeface="Source Code Pro"/>
              </a:rPr>
              <a:t> </a:t>
            </a:r>
            <a:r>
              <a:rPr lang="es" sz="1000">
                <a:solidFill>
                  <a:srgbClr val="4EC9B0"/>
                </a:solidFill>
                <a:latin typeface="Source Code Pro"/>
                <a:ea typeface="Source Code Pro"/>
                <a:cs typeface="Source Code Pro"/>
                <a:sym typeface="Source Code Pro"/>
              </a:rPr>
              <a:t>Persona</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__</a:t>
            </a:r>
            <a:r>
              <a:rPr lang="es" sz="1000">
                <a:solidFill>
                  <a:srgbClr val="9CDCFE"/>
                </a:solidFill>
                <a:latin typeface="Source Code Pro"/>
                <a:ea typeface="Source Code Pro"/>
                <a:cs typeface="Source Code Pro"/>
                <a:sym typeface="Source Code Pro"/>
              </a:rPr>
              <a:t>cantidad_personas</a:t>
            </a:r>
            <a:r>
              <a:rPr lang="es" sz="1000">
                <a:solidFill>
                  <a:srgbClr val="CCCCCC"/>
                </a:solidFill>
                <a:latin typeface="Source Code Pro"/>
                <a:ea typeface="Source Code Pro"/>
                <a:cs typeface="Source Code Pro"/>
                <a:sym typeface="Source Code Pro"/>
              </a:rPr>
              <a:t> </a:t>
            </a:r>
            <a:r>
              <a:rPr lang="es" sz="1000">
                <a:solidFill>
                  <a:srgbClr val="D4D4D4"/>
                </a:solidFill>
                <a:latin typeface="Source Code Pro"/>
                <a:ea typeface="Source Code Pro"/>
                <a:cs typeface="Source Code Pro"/>
                <a:sym typeface="Source Code Pro"/>
              </a:rPr>
              <a:t>=</a:t>
            </a:r>
            <a:r>
              <a:rPr lang="es" sz="1000">
                <a:solidFill>
                  <a:srgbClr val="CCCCCC"/>
                </a:solidFill>
                <a:latin typeface="Source Code Pro"/>
                <a:ea typeface="Source Code Pro"/>
                <a:cs typeface="Source Code Pro"/>
                <a:sym typeface="Source Code Pro"/>
              </a:rPr>
              <a:t> </a:t>
            </a:r>
            <a:r>
              <a:rPr lang="es" sz="1000">
                <a:solidFill>
                  <a:srgbClr val="B5CEA8"/>
                </a:solidFill>
                <a:latin typeface="Source Code Pro"/>
                <a:ea typeface="Source Code Pro"/>
                <a:cs typeface="Source Code Pro"/>
                <a:sym typeface="Source Code Pro"/>
              </a:rPr>
              <a:t>0</a:t>
            </a:r>
            <a:r>
              <a:rPr lang="es" sz="1000">
                <a:solidFill>
                  <a:srgbClr val="CCCCCC"/>
                </a:solidFill>
                <a:latin typeface="Source Code Pro"/>
                <a:ea typeface="Source Code Pro"/>
                <a:cs typeface="Source Code Pro"/>
                <a:sym typeface="Source Code Pro"/>
              </a:rPr>
              <a:t>  </a:t>
            </a:r>
            <a:r>
              <a:rPr lang="es" sz="1000">
                <a:solidFill>
                  <a:srgbClr val="6A9955"/>
                </a:solidFill>
                <a:latin typeface="Source Code Pro"/>
                <a:ea typeface="Source Code Pro"/>
                <a:cs typeface="Source Code Pro"/>
                <a:sym typeface="Source Code Pro"/>
              </a:rPr>
              <a:t># Variable de clase</a:t>
            </a:r>
            <a:endParaRPr sz="100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569CD6"/>
                </a:solidFill>
                <a:latin typeface="Source Code Pro"/>
                <a:ea typeface="Source Code Pro"/>
                <a:cs typeface="Source Code Pro"/>
                <a:sym typeface="Source Code Pro"/>
              </a:rPr>
              <a:t>def</a:t>
            </a:r>
            <a:r>
              <a:rPr lang="es" sz="1000">
                <a:solidFill>
                  <a:srgbClr val="CCCCCC"/>
                </a:solidFill>
                <a:latin typeface="Source Code Pro"/>
                <a:ea typeface="Source Code Pro"/>
                <a:cs typeface="Source Code Pro"/>
                <a:sym typeface="Source Code Pro"/>
              </a:rPr>
              <a:t> </a:t>
            </a:r>
            <a:r>
              <a:rPr lang="es" sz="1000">
                <a:solidFill>
                  <a:srgbClr val="DCDCAA"/>
                </a:solidFill>
                <a:latin typeface="Source Code Pro"/>
                <a:ea typeface="Source Code Pro"/>
                <a:cs typeface="Source Code Pro"/>
                <a:sym typeface="Source Code Pro"/>
              </a:rPr>
              <a:t>__init__</a:t>
            </a:r>
            <a:r>
              <a:rPr lang="es" sz="1000">
                <a:solidFill>
                  <a:srgbClr val="CCCCCC"/>
                </a:solidFill>
                <a:latin typeface="Source Code Pro"/>
                <a:ea typeface="Source Code Pro"/>
                <a:cs typeface="Source Code Pro"/>
                <a:sym typeface="Source Code Pro"/>
              </a:rPr>
              <a:t>(</a:t>
            </a:r>
            <a:r>
              <a:rPr lang="es" sz="1000">
                <a:solidFill>
                  <a:srgbClr val="9CDCFE"/>
                </a:solidFill>
                <a:latin typeface="Source Code Pro"/>
                <a:ea typeface="Source Code Pro"/>
                <a:cs typeface="Source Code Pro"/>
                <a:sym typeface="Source Code Pro"/>
              </a:rPr>
              <a:t>self</a:t>
            </a: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nombre</a:t>
            </a:r>
            <a:r>
              <a:rPr lang="es" sz="1000">
                <a:solidFill>
                  <a:srgbClr val="CCCCCC"/>
                </a:solidFill>
                <a:latin typeface="Source Code Pro"/>
                <a:ea typeface="Source Code Pro"/>
                <a:cs typeface="Source Code Pro"/>
                <a:sym typeface="Source Code Pro"/>
              </a:rPr>
              <a:t>:</a:t>
            </a:r>
            <a:r>
              <a:rPr lang="es" sz="1000">
                <a:solidFill>
                  <a:srgbClr val="4EC9B0"/>
                </a:solidFill>
                <a:latin typeface="Source Code Pro"/>
                <a:ea typeface="Source Code Pro"/>
                <a:cs typeface="Source Code Pro"/>
                <a:sym typeface="Source Code Pro"/>
              </a:rPr>
              <a:t>str</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C586C0"/>
                </a:solidFill>
                <a:latin typeface="Source Code Pro"/>
                <a:ea typeface="Source Code Pro"/>
                <a:cs typeface="Source Code Pro"/>
                <a:sym typeface="Source Code Pro"/>
              </a:rPr>
              <a:t>if</a:t>
            </a:r>
            <a:r>
              <a:rPr lang="es" sz="1000">
                <a:solidFill>
                  <a:srgbClr val="CCCCCC"/>
                </a:solidFill>
                <a:latin typeface="Source Code Pro"/>
                <a:ea typeface="Source Code Pro"/>
                <a:cs typeface="Source Code Pro"/>
                <a:sym typeface="Source Code Pro"/>
              </a:rPr>
              <a:t> </a:t>
            </a:r>
            <a:r>
              <a:rPr lang="es" sz="1000">
                <a:solidFill>
                  <a:srgbClr val="569CD6"/>
                </a:solidFill>
                <a:latin typeface="Source Code Pro"/>
                <a:ea typeface="Source Code Pro"/>
                <a:cs typeface="Source Code Pro"/>
                <a:sym typeface="Source Code Pro"/>
              </a:rPr>
              <a:t>not</a:t>
            </a:r>
            <a:r>
              <a:rPr lang="es" sz="1000">
                <a:solidFill>
                  <a:srgbClr val="CCCCCC"/>
                </a:solidFill>
                <a:latin typeface="Source Code Pro"/>
                <a:ea typeface="Source Code Pro"/>
                <a:cs typeface="Source Code Pro"/>
                <a:sym typeface="Source Code Pro"/>
              </a:rPr>
              <a:t> </a:t>
            </a:r>
            <a:r>
              <a:rPr lang="es" sz="1000">
                <a:solidFill>
                  <a:srgbClr val="DCDCAA"/>
                </a:solidFill>
                <a:latin typeface="Source Code Pro"/>
                <a:ea typeface="Source Code Pro"/>
                <a:cs typeface="Source Code Pro"/>
                <a:sym typeface="Source Code Pro"/>
              </a:rPr>
              <a:t>isinstance</a:t>
            </a:r>
            <a:r>
              <a:rPr lang="es" sz="1000">
                <a:solidFill>
                  <a:srgbClr val="CCCCCC"/>
                </a:solidFill>
                <a:latin typeface="Source Code Pro"/>
                <a:ea typeface="Source Code Pro"/>
                <a:cs typeface="Source Code Pro"/>
                <a:sym typeface="Source Code Pro"/>
              </a:rPr>
              <a:t>(</a:t>
            </a:r>
            <a:r>
              <a:rPr lang="es" sz="1000">
                <a:solidFill>
                  <a:srgbClr val="9CDCFE"/>
                </a:solidFill>
                <a:latin typeface="Source Code Pro"/>
                <a:ea typeface="Source Code Pro"/>
                <a:cs typeface="Source Code Pro"/>
                <a:sym typeface="Source Code Pro"/>
              </a:rPr>
              <a:t>nombre</a:t>
            </a:r>
            <a:r>
              <a:rPr lang="es" sz="1000">
                <a:solidFill>
                  <a:srgbClr val="CCCCCC"/>
                </a:solidFill>
                <a:latin typeface="Source Code Pro"/>
                <a:ea typeface="Source Code Pro"/>
                <a:cs typeface="Source Code Pro"/>
                <a:sym typeface="Source Code Pro"/>
              </a:rPr>
              <a:t>, </a:t>
            </a:r>
            <a:r>
              <a:rPr lang="es" sz="1000">
                <a:solidFill>
                  <a:srgbClr val="4EC9B0"/>
                </a:solidFill>
                <a:latin typeface="Source Code Pro"/>
                <a:ea typeface="Source Code Pro"/>
                <a:cs typeface="Source Code Pro"/>
                <a:sym typeface="Source Code Pro"/>
              </a:rPr>
              <a:t>str</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C586C0"/>
                </a:solidFill>
                <a:latin typeface="Source Code Pro"/>
                <a:ea typeface="Source Code Pro"/>
                <a:cs typeface="Source Code Pro"/>
                <a:sym typeface="Source Code Pro"/>
              </a:rPr>
              <a:t>raise</a:t>
            </a:r>
            <a:r>
              <a:rPr lang="es" sz="1000">
                <a:solidFill>
                  <a:srgbClr val="CCCCCC"/>
                </a:solidFill>
                <a:latin typeface="Source Code Pro"/>
                <a:ea typeface="Source Code Pro"/>
                <a:cs typeface="Source Code Pro"/>
                <a:sym typeface="Source Code Pro"/>
              </a:rPr>
              <a:t> </a:t>
            </a:r>
            <a:r>
              <a:rPr lang="es" sz="1000">
                <a:solidFill>
                  <a:srgbClr val="4EC9B0"/>
                </a:solidFill>
                <a:latin typeface="Source Code Pro"/>
                <a:ea typeface="Source Code Pro"/>
                <a:cs typeface="Source Code Pro"/>
                <a:sym typeface="Source Code Pro"/>
              </a:rPr>
              <a:t>ValueError</a:t>
            </a:r>
            <a:r>
              <a:rPr lang="es" sz="1000">
                <a:solidFill>
                  <a:srgbClr val="CCCCCC"/>
                </a:solidFill>
                <a:latin typeface="Source Code Pro"/>
                <a:ea typeface="Source Code Pro"/>
                <a:cs typeface="Source Code Pro"/>
                <a:sym typeface="Source Code Pro"/>
              </a:rPr>
              <a:t>(</a:t>
            </a:r>
            <a:r>
              <a:rPr lang="es" sz="1000">
                <a:solidFill>
                  <a:srgbClr val="CE9178"/>
                </a:solidFill>
                <a:latin typeface="Source Code Pro"/>
                <a:ea typeface="Source Code Pro"/>
                <a:cs typeface="Source Code Pro"/>
                <a:sym typeface="Source Code Pro"/>
              </a:rPr>
              <a:t>"El nombre debe ser un string."</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self</a:t>
            </a:r>
            <a:r>
              <a:rPr lang="es" sz="1000">
                <a:solidFill>
                  <a:srgbClr val="CCCCCC"/>
                </a:solidFill>
                <a:latin typeface="Source Code Pro"/>
                <a:ea typeface="Source Code Pro"/>
                <a:cs typeface="Source Code Pro"/>
                <a:sym typeface="Source Code Pro"/>
              </a:rPr>
              <a:t>.</a:t>
            </a:r>
            <a:r>
              <a:rPr lang="es" sz="1000">
                <a:solidFill>
                  <a:srgbClr val="9CDCFE"/>
                </a:solidFill>
                <a:latin typeface="Source Code Pro"/>
                <a:ea typeface="Source Code Pro"/>
                <a:cs typeface="Source Code Pro"/>
                <a:sym typeface="Source Code Pro"/>
              </a:rPr>
              <a:t>__nombre</a:t>
            </a:r>
            <a:r>
              <a:rPr lang="es" sz="1000">
                <a:solidFill>
                  <a:srgbClr val="CCCCCC"/>
                </a:solidFill>
                <a:latin typeface="Source Code Pro"/>
                <a:ea typeface="Source Code Pro"/>
                <a:cs typeface="Source Code Pro"/>
                <a:sym typeface="Source Code Pro"/>
              </a:rPr>
              <a:t> </a:t>
            </a:r>
            <a:r>
              <a:rPr lang="es" sz="1000">
                <a:solidFill>
                  <a:srgbClr val="D4D4D4"/>
                </a:solidFill>
                <a:latin typeface="Source Code Pro"/>
                <a:ea typeface="Source Code Pro"/>
                <a:cs typeface="Source Code Pro"/>
                <a:sym typeface="Source Code Pro"/>
              </a:rPr>
              <a:t>=</a:t>
            </a: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nombre</a:t>
            </a:r>
            <a:endParaRPr sz="100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4EC9B0"/>
                </a:solidFill>
                <a:latin typeface="Source Code Pro"/>
                <a:ea typeface="Source Code Pro"/>
                <a:cs typeface="Source Code Pro"/>
                <a:sym typeface="Source Code Pro"/>
              </a:rPr>
              <a:t>Persona</a:t>
            </a:r>
            <a:r>
              <a:rPr lang="es" sz="1000">
                <a:solidFill>
                  <a:srgbClr val="CCCCCC"/>
                </a:solidFill>
                <a:latin typeface="Source Code Pro"/>
                <a:ea typeface="Source Code Pro"/>
                <a:cs typeface="Source Code Pro"/>
                <a:sym typeface="Source Code Pro"/>
              </a:rPr>
              <a:t>.__</a:t>
            </a:r>
            <a:r>
              <a:rPr lang="es" sz="1000">
                <a:solidFill>
                  <a:srgbClr val="9CDCFE"/>
                </a:solidFill>
                <a:latin typeface="Source Code Pro"/>
                <a:ea typeface="Source Code Pro"/>
                <a:cs typeface="Source Code Pro"/>
                <a:sym typeface="Source Code Pro"/>
              </a:rPr>
              <a:t>cantidad_personas</a:t>
            </a:r>
            <a:r>
              <a:rPr lang="es" sz="1000">
                <a:solidFill>
                  <a:srgbClr val="CCCCCC"/>
                </a:solidFill>
                <a:latin typeface="Source Code Pro"/>
                <a:ea typeface="Source Code Pro"/>
                <a:cs typeface="Source Code Pro"/>
                <a:sym typeface="Source Code Pro"/>
              </a:rPr>
              <a:t> </a:t>
            </a:r>
            <a:r>
              <a:rPr lang="es" sz="1000">
                <a:solidFill>
                  <a:srgbClr val="D4D4D4"/>
                </a:solidFill>
                <a:latin typeface="Source Code Pro"/>
                <a:ea typeface="Source Code Pro"/>
                <a:cs typeface="Source Code Pro"/>
                <a:sym typeface="Source Code Pro"/>
              </a:rPr>
              <a:t>+=</a:t>
            </a:r>
            <a:r>
              <a:rPr lang="es" sz="1000">
                <a:solidFill>
                  <a:srgbClr val="CCCCCC"/>
                </a:solidFill>
                <a:latin typeface="Source Code Pro"/>
                <a:ea typeface="Source Code Pro"/>
                <a:cs typeface="Source Code Pro"/>
                <a:sym typeface="Source Code Pro"/>
              </a:rPr>
              <a:t> </a:t>
            </a:r>
            <a:r>
              <a:rPr lang="es" sz="1000">
                <a:solidFill>
                  <a:srgbClr val="B5CEA8"/>
                </a:solidFill>
                <a:latin typeface="Source Code Pro"/>
                <a:ea typeface="Source Code Pro"/>
                <a:cs typeface="Source Code Pro"/>
                <a:sym typeface="Source Code Pro"/>
              </a:rPr>
              <a:t>1</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DCDCAA"/>
                </a:solidFill>
                <a:latin typeface="Source Code Pro"/>
                <a:ea typeface="Source Code Pro"/>
                <a:cs typeface="Source Code Pro"/>
                <a:sym typeface="Source Code Pro"/>
              </a:rPr>
              <a:t>@</a:t>
            </a:r>
            <a:r>
              <a:rPr lang="es" sz="1000">
                <a:solidFill>
                  <a:srgbClr val="4EC9B0"/>
                </a:solidFill>
                <a:latin typeface="Source Code Pro"/>
                <a:ea typeface="Source Code Pro"/>
                <a:cs typeface="Source Code Pro"/>
                <a:sym typeface="Source Code Pro"/>
              </a:rPr>
              <a:t>classmethod</a:t>
            </a:r>
            <a:endParaRPr sz="100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569CD6"/>
                </a:solidFill>
                <a:latin typeface="Source Code Pro"/>
                <a:ea typeface="Source Code Pro"/>
                <a:cs typeface="Source Code Pro"/>
                <a:sym typeface="Source Code Pro"/>
              </a:rPr>
              <a:t>def</a:t>
            </a:r>
            <a:r>
              <a:rPr lang="es" sz="1000">
                <a:solidFill>
                  <a:srgbClr val="CCCCCC"/>
                </a:solidFill>
                <a:latin typeface="Source Code Pro"/>
                <a:ea typeface="Source Code Pro"/>
                <a:cs typeface="Source Code Pro"/>
                <a:sym typeface="Source Code Pro"/>
              </a:rPr>
              <a:t> </a:t>
            </a:r>
            <a:r>
              <a:rPr lang="es" sz="1000">
                <a:solidFill>
                  <a:srgbClr val="DCDCAA"/>
                </a:solidFill>
                <a:latin typeface="Source Code Pro"/>
                <a:ea typeface="Source Code Pro"/>
                <a:cs typeface="Source Code Pro"/>
                <a:sym typeface="Source Code Pro"/>
              </a:rPr>
              <a:t>mostrar_cantidad</a:t>
            </a:r>
            <a:r>
              <a:rPr lang="es" sz="1000">
                <a:solidFill>
                  <a:srgbClr val="CCCCCC"/>
                </a:solidFill>
                <a:latin typeface="Source Code Pro"/>
                <a:ea typeface="Source Code Pro"/>
                <a:cs typeface="Source Code Pro"/>
                <a:sym typeface="Source Code Pro"/>
              </a:rPr>
              <a:t>(</a:t>
            </a:r>
            <a:r>
              <a:rPr lang="es" sz="1000">
                <a:solidFill>
                  <a:srgbClr val="9CDCFE"/>
                </a:solidFill>
                <a:latin typeface="Source Code Pro"/>
                <a:ea typeface="Source Code Pro"/>
                <a:cs typeface="Source Code Pro"/>
                <a:sym typeface="Source Code Pro"/>
              </a:rPr>
              <a:t>cls</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C586C0"/>
                </a:solidFill>
                <a:latin typeface="Source Code Pro"/>
                <a:ea typeface="Source Code Pro"/>
                <a:cs typeface="Source Code Pro"/>
                <a:sym typeface="Source Code Pro"/>
              </a:rPr>
              <a:t>return</a:t>
            </a:r>
            <a:r>
              <a:rPr lang="es" sz="1000">
                <a:solidFill>
                  <a:srgbClr val="CCCCCC"/>
                </a:solidFill>
                <a:latin typeface="Source Code Pro"/>
                <a:ea typeface="Source Code Pro"/>
                <a:cs typeface="Source Code Pro"/>
                <a:sym typeface="Source Code Pro"/>
              </a:rPr>
              <a:t> </a:t>
            </a:r>
            <a:r>
              <a:rPr lang="es" sz="1000">
                <a:solidFill>
                  <a:srgbClr val="569CD6"/>
                </a:solidFill>
                <a:latin typeface="Source Code Pro"/>
                <a:ea typeface="Source Code Pro"/>
                <a:cs typeface="Source Code Pro"/>
                <a:sym typeface="Source Code Pro"/>
              </a:rPr>
              <a:t>f</a:t>
            </a:r>
            <a:r>
              <a:rPr lang="es" sz="1000">
                <a:solidFill>
                  <a:srgbClr val="CE9178"/>
                </a:solidFill>
                <a:latin typeface="Source Code Pro"/>
                <a:ea typeface="Source Code Pro"/>
                <a:cs typeface="Source Code Pro"/>
                <a:sym typeface="Source Code Pro"/>
              </a:rPr>
              <a:t>"Cantidad de personas: </a:t>
            </a:r>
            <a:r>
              <a:rPr lang="es" sz="1000">
                <a:solidFill>
                  <a:srgbClr val="569CD6"/>
                </a:solidFill>
                <a:latin typeface="Source Code Pro"/>
                <a:ea typeface="Source Code Pro"/>
                <a:cs typeface="Source Code Pro"/>
                <a:sym typeface="Source Code Pro"/>
              </a:rPr>
              <a:t>{</a:t>
            </a:r>
            <a:r>
              <a:rPr lang="es" sz="1000">
                <a:solidFill>
                  <a:srgbClr val="9CDCFE"/>
                </a:solidFill>
                <a:latin typeface="Source Code Pro"/>
                <a:ea typeface="Source Code Pro"/>
                <a:cs typeface="Source Code Pro"/>
                <a:sym typeface="Source Code Pro"/>
              </a:rPr>
              <a:t>cls</a:t>
            </a:r>
            <a:r>
              <a:rPr lang="es" sz="1000">
                <a:solidFill>
                  <a:srgbClr val="CCCCCC"/>
                </a:solidFill>
                <a:latin typeface="Source Code Pro"/>
                <a:ea typeface="Source Code Pro"/>
                <a:cs typeface="Source Code Pro"/>
                <a:sym typeface="Source Code Pro"/>
              </a:rPr>
              <a:t>.__</a:t>
            </a:r>
            <a:r>
              <a:rPr lang="es" sz="1000">
                <a:solidFill>
                  <a:srgbClr val="9CDCFE"/>
                </a:solidFill>
                <a:latin typeface="Source Code Pro"/>
                <a:ea typeface="Source Code Pro"/>
                <a:cs typeface="Source Code Pro"/>
                <a:sym typeface="Source Code Pro"/>
              </a:rPr>
              <a:t>cantidad_personas</a:t>
            </a:r>
            <a:r>
              <a:rPr lang="es" sz="1000">
                <a:solidFill>
                  <a:srgbClr val="569CD6"/>
                </a:solidFill>
                <a:latin typeface="Source Code Pro"/>
                <a:ea typeface="Source Code Pro"/>
                <a:cs typeface="Source Code Pro"/>
                <a:sym typeface="Source Code Pro"/>
              </a:rPr>
              <a:t>}</a:t>
            </a:r>
            <a:r>
              <a:rPr lang="es" sz="1000">
                <a:solidFill>
                  <a:srgbClr val="CE9178"/>
                </a:solidFill>
                <a:latin typeface="Source Code Pro"/>
                <a:ea typeface="Source Code Pro"/>
                <a:cs typeface="Source Code Pro"/>
                <a:sym typeface="Source Code Pro"/>
              </a:rPr>
              <a:t>"</a:t>
            </a:r>
            <a:endParaRPr sz="100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569CD6"/>
                </a:solidFill>
                <a:latin typeface="Source Code Pro"/>
                <a:ea typeface="Source Code Pro"/>
                <a:cs typeface="Source Code Pro"/>
                <a:sym typeface="Source Code Pro"/>
              </a:rPr>
              <a:t>class</a:t>
            </a:r>
            <a:r>
              <a:rPr lang="es" sz="1000">
                <a:solidFill>
                  <a:srgbClr val="CCCCCC"/>
                </a:solidFill>
                <a:latin typeface="Source Code Pro"/>
                <a:ea typeface="Source Code Pro"/>
                <a:cs typeface="Source Code Pro"/>
                <a:sym typeface="Source Code Pro"/>
              </a:rPr>
              <a:t> </a:t>
            </a:r>
            <a:r>
              <a:rPr lang="es" sz="1000">
                <a:solidFill>
                  <a:srgbClr val="4EC9B0"/>
                </a:solidFill>
                <a:latin typeface="Source Code Pro"/>
                <a:ea typeface="Source Code Pro"/>
                <a:cs typeface="Source Code Pro"/>
                <a:sym typeface="Source Code Pro"/>
              </a:rPr>
              <a:t>Tester</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DCDCAA"/>
                </a:solidFill>
                <a:latin typeface="Source Code Pro"/>
                <a:ea typeface="Source Code Pro"/>
                <a:cs typeface="Source Code Pro"/>
                <a:sym typeface="Source Code Pro"/>
              </a:rPr>
              <a:t>@</a:t>
            </a:r>
            <a:r>
              <a:rPr lang="es" sz="1000">
                <a:solidFill>
                  <a:srgbClr val="4EC9B0"/>
                </a:solidFill>
                <a:latin typeface="Source Code Pro"/>
                <a:ea typeface="Source Code Pro"/>
                <a:cs typeface="Source Code Pro"/>
                <a:sym typeface="Source Code Pro"/>
              </a:rPr>
              <a:t>staticmethod</a:t>
            </a:r>
            <a:endParaRPr sz="100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569CD6"/>
                </a:solidFill>
                <a:latin typeface="Source Code Pro"/>
                <a:ea typeface="Source Code Pro"/>
                <a:cs typeface="Source Code Pro"/>
                <a:sym typeface="Source Code Pro"/>
              </a:rPr>
              <a:t>def</a:t>
            </a:r>
            <a:r>
              <a:rPr lang="es" sz="1000">
                <a:solidFill>
                  <a:srgbClr val="CCCCCC"/>
                </a:solidFill>
                <a:latin typeface="Source Code Pro"/>
                <a:ea typeface="Source Code Pro"/>
                <a:cs typeface="Source Code Pro"/>
                <a:sym typeface="Source Code Pro"/>
              </a:rPr>
              <a:t> </a:t>
            </a:r>
            <a:r>
              <a:rPr lang="es" sz="1000">
                <a:solidFill>
                  <a:srgbClr val="DCDCAA"/>
                </a:solidFill>
                <a:latin typeface="Source Code Pro"/>
                <a:ea typeface="Source Code Pro"/>
                <a:cs typeface="Source Code Pro"/>
                <a:sym typeface="Source Code Pro"/>
              </a:rPr>
              <a:t>test</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6A9955"/>
                </a:solidFill>
                <a:latin typeface="Source Code Pro"/>
                <a:ea typeface="Source Code Pro"/>
                <a:cs typeface="Source Code Pro"/>
                <a:sym typeface="Source Code Pro"/>
              </a:rPr>
              <a:t># Crear algunas instancias</a:t>
            </a:r>
            <a:endParaRPr sz="100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p1</a:t>
            </a:r>
            <a:r>
              <a:rPr lang="es" sz="1000">
                <a:solidFill>
                  <a:srgbClr val="CCCCCC"/>
                </a:solidFill>
                <a:latin typeface="Source Code Pro"/>
                <a:ea typeface="Source Code Pro"/>
                <a:cs typeface="Source Code Pro"/>
                <a:sym typeface="Source Code Pro"/>
              </a:rPr>
              <a:t> </a:t>
            </a:r>
            <a:r>
              <a:rPr lang="es" sz="1000">
                <a:solidFill>
                  <a:srgbClr val="D4D4D4"/>
                </a:solidFill>
                <a:latin typeface="Source Code Pro"/>
                <a:ea typeface="Source Code Pro"/>
                <a:cs typeface="Source Code Pro"/>
                <a:sym typeface="Source Code Pro"/>
              </a:rPr>
              <a:t>=</a:t>
            </a:r>
            <a:r>
              <a:rPr lang="es" sz="1000">
                <a:solidFill>
                  <a:srgbClr val="CCCCCC"/>
                </a:solidFill>
                <a:latin typeface="Source Code Pro"/>
                <a:ea typeface="Source Code Pro"/>
                <a:cs typeface="Source Code Pro"/>
                <a:sym typeface="Source Code Pro"/>
              </a:rPr>
              <a:t> </a:t>
            </a:r>
            <a:r>
              <a:rPr lang="es" sz="1000">
                <a:solidFill>
                  <a:srgbClr val="4EC9B0"/>
                </a:solidFill>
                <a:latin typeface="Source Code Pro"/>
                <a:ea typeface="Source Code Pro"/>
                <a:cs typeface="Source Code Pro"/>
                <a:sym typeface="Source Code Pro"/>
              </a:rPr>
              <a:t>Persona</a:t>
            </a:r>
            <a:r>
              <a:rPr lang="es" sz="1000">
                <a:solidFill>
                  <a:srgbClr val="CCCCCC"/>
                </a:solidFill>
                <a:latin typeface="Source Code Pro"/>
                <a:ea typeface="Source Code Pro"/>
                <a:cs typeface="Source Code Pro"/>
                <a:sym typeface="Source Code Pro"/>
              </a:rPr>
              <a:t>(</a:t>
            </a:r>
            <a:r>
              <a:rPr lang="es" sz="1000">
                <a:solidFill>
                  <a:srgbClr val="CE9178"/>
                </a:solidFill>
                <a:latin typeface="Source Code Pro"/>
                <a:ea typeface="Source Code Pro"/>
                <a:cs typeface="Source Code Pro"/>
                <a:sym typeface="Source Code Pro"/>
              </a:rPr>
              <a:t>"Juan"</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p2</a:t>
            </a:r>
            <a:r>
              <a:rPr lang="es" sz="1000">
                <a:solidFill>
                  <a:srgbClr val="CCCCCC"/>
                </a:solidFill>
                <a:latin typeface="Source Code Pro"/>
                <a:ea typeface="Source Code Pro"/>
                <a:cs typeface="Source Code Pro"/>
                <a:sym typeface="Source Code Pro"/>
              </a:rPr>
              <a:t> </a:t>
            </a:r>
            <a:r>
              <a:rPr lang="es" sz="1000">
                <a:solidFill>
                  <a:srgbClr val="D4D4D4"/>
                </a:solidFill>
                <a:latin typeface="Source Code Pro"/>
                <a:ea typeface="Source Code Pro"/>
                <a:cs typeface="Source Code Pro"/>
                <a:sym typeface="Source Code Pro"/>
              </a:rPr>
              <a:t>=</a:t>
            </a:r>
            <a:r>
              <a:rPr lang="es" sz="1000">
                <a:solidFill>
                  <a:srgbClr val="CCCCCC"/>
                </a:solidFill>
                <a:latin typeface="Source Code Pro"/>
                <a:ea typeface="Source Code Pro"/>
                <a:cs typeface="Source Code Pro"/>
                <a:sym typeface="Source Code Pro"/>
              </a:rPr>
              <a:t> </a:t>
            </a:r>
            <a:r>
              <a:rPr lang="es" sz="1000">
                <a:solidFill>
                  <a:srgbClr val="4EC9B0"/>
                </a:solidFill>
                <a:latin typeface="Source Code Pro"/>
                <a:ea typeface="Source Code Pro"/>
                <a:cs typeface="Source Code Pro"/>
                <a:sym typeface="Source Code Pro"/>
              </a:rPr>
              <a:t>Persona</a:t>
            </a:r>
            <a:r>
              <a:rPr lang="es" sz="1000">
                <a:solidFill>
                  <a:srgbClr val="CCCCCC"/>
                </a:solidFill>
                <a:latin typeface="Source Code Pro"/>
                <a:ea typeface="Source Code Pro"/>
                <a:cs typeface="Source Code Pro"/>
                <a:sym typeface="Source Code Pro"/>
              </a:rPr>
              <a:t>(</a:t>
            </a:r>
            <a:r>
              <a:rPr lang="es" sz="1000">
                <a:solidFill>
                  <a:srgbClr val="CE9178"/>
                </a:solidFill>
                <a:latin typeface="Source Code Pro"/>
                <a:ea typeface="Source Code Pro"/>
                <a:cs typeface="Source Code Pro"/>
                <a:sym typeface="Source Code Pro"/>
              </a:rPr>
              <a:t>"María"</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6A9955"/>
                </a:solidFill>
                <a:latin typeface="Source Code Pro"/>
                <a:ea typeface="Source Code Pro"/>
                <a:cs typeface="Source Code Pro"/>
                <a:sym typeface="Source Code Pro"/>
              </a:rPr>
              <a:t># Llamar al método de clase sin usar una instancia específica</a:t>
            </a:r>
            <a:endParaRPr sz="100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DCDCAA"/>
                </a:solidFill>
                <a:latin typeface="Source Code Pro"/>
                <a:ea typeface="Source Code Pro"/>
                <a:cs typeface="Source Code Pro"/>
                <a:sym typeface="Source Code Pro"/>
              </a:rPr>
              <a:t>print</a:t>
            </a:r>
            <a:r>
              <a:rPr lang="es" sz="1000">
                <a:solidFill>
                  <a:srgbClr val="CCCCCC"/>
                </a:solidFill>
                <a:latin typeface="Source Code Pro"/>
                <a:ea typeface="Source Code Pro"/>
                <a:cs typeface="Source Code Pro"/>
                <a:sym typeface="Source Code Pro"/>
              </a:rPr>
              <a:t>(</a:t>
            </a:r>
            <a:r>
              <a:rPr lang="es" sz="1000">
                <a:solidFill>
                  <a:srgbClr val="4EC9B0"/>
                </a:solidFill>
                <a:latin typeface="Source Code Pro"/>
                <a:ea typeface="Source Code Pro"/>
                <a:cs typeface="Source Code Pro"/>
                <a:sym typeface="Source Code Pro"/>
              </a:rPr>
              <a:t>Persona</a:t>
            </a:r>
            <a:r>
              <a:rPr lang="es" sz="1000">
                <a:solidFill>
                  <a:srgbClr val="CCCCCC"/>
                </a:solidFill>
                <a:latin typeface="Source Code Pro"/>
                <a:ea typeface="Source Code Pro"/>
                <a:cs typeface="Source Code Pro"/>
                <a:sym typeface="Source Code Pro"/>
              </a:rPr>
              <a:t>.</a:t>
            </a:r>
            <a:r>
              <a:rPr lang="es" sz="1000">
                <a:solidFill>
                  <a:srgbClr val="DCDCAA"/>
                </a:solidFill>
                <a:latin typeface="Source Code Pro"/>
                <a:ea typeface="Source Code Pro"/>
                <a:cs typeface="Source Code Pro"/>
                <a:sym typeface="Source Code Pro"/>
              </a:rPr>
              <a:t>mostrar_cantidad</a:t>
            </a:r>
            <a:r>
              <a:rPr lang="es" sz="1000">
                <a:solidFill>
                  <a:srgbClr val="CCCCCC"/>
                </a:solidFill>
                <a:latin typeface="Source Code Pro"/>
                <a:ea typeface="Source Code Pro"/>
                <a:cs typeface="Source Code Pro"/>
                <a:sym typeface="Source Code Pro"/>
              </a:rPr>
              <a:t>())  </a:t>
            </a:r>
            <a:r>
              <a:rPr lang="es" sz="1000">
                <a:solidFill>
                  <a:srgbClr val="6A9955"/>
                </a:solidFill>
                <a:latin typeface="Source Code Pro"/>
                <a:ea typeface="Source Code Pro"/>
                <a:cs typeface="Source Code Pro"/>
                <a:sym typeface="Source Code Pro"/>
              </a:rPr>
              <a:t># Salida: Cantidad de personas: 2</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d49d31f6c8_0_3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a:t>
            </a:r>
            <a:r>
              <a:rPr lang="es"/>
              <a:t>stándares de intercambio de datos - </a:t>
            </a:r>
            <a:r>
              <a:rPr lang="es"/>
              <a:t>Definición</a:t>
            </a:r>
            <a:endParaRPr/>
          </a:p>
        </p:txBody>
      </p:sp>
      <p:sp>
        <p:nvSpPr>
          <p:cNvPr id="97" name="Google Shape;97;g2d49d31f6c8_0_3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2000"/>
              <a:t>Los estándares de intercambio de datos son conjuntos de reglas y convenciones que especifican cómo los datos deben ser formateados y estructurados para que puedan ser compartidos y entendidos por diferentes sistemas o aplicaciones. </a:t>
            </a:r>
            <a:endParaRPr sz="2000"/>
          </a:p>
          <a:p>
            <a:pPr indent="0" lvl="0" marL="0" rtl="0" algn="l">
              <a:lnSpc>
                <a:spcPct val="115000"/>
              </a:lnSpc>
              <a:spcBef>
                <a:spcPts val="1200"/>
              </a:spcBef>
              <a:spcAft>
                <a:spcPts val="1200"/>
              </a:spcAft>
              <a:buSzPts val="1800"/>
              <a:buNone/>
            </a:pPr>
            <a:r>
              <a:rPr lang="es" sz="2000"/>
              <a:t>Estos estándares garantizan la interoperabilidad, es decir, la capacidad de sistemas heterogéneos para comunicarse entre sí de manera coherente.</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¿Por qué los necesitamos?</a:t>
            </a:r>
            <a:endParaRPr/>
          </a:p>
        </p:txBody>
      </p:sp>
      <p:sp>
        <p:nvSpPr>
          <p:cNvPr id="103" name="Google Shape;103;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2000"/>
              <a:t>Los estándares de intercambio de datos son esenciales para lograr una comunicación efectiva entre sistemas distribuidos y para evitar problemas de incompatibilidad. Al seguir estas normas, se simplifica el proceso de integración de sistemas, la automatización de tareas y la colaboración entre aplicaciones.</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8187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Serialización de Objetos</a:t>
            </a:r>
            <a:endParaRPr/>
          </a:p>
        </p:txBody>
      </p:sp>
      <p:sp>
        <p:nvSpPr>
          <p:cNvPr id="109" name="Google Shape;109;p22"/>
          <p:cNvSpPr txBox="1"/>
          <p:nvPr>
            <p:ph idx="1" type="body"/>
          </p:nvPr>
        </p:nvSpPr>
        <p:spPr>
          <a:xfrm>
            <a:off x="111175" y="896775"/>
            <a:ext cx="8923200" cy="4120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s"/>
              <a:t>Como estamos trabajando bajo el paradigma de programación orientada a objetos, nuestros sistemas tendrán objetos conteniendo la información.</a:t>
            </a:r>
            <a:endParaRPr/>
          </a:p>
          <a:p>
            <a:pPr indent="0" lvl="0" marL="0" rtl="0" algn="l">
              <a:lnSpc>
                <a:spcPct val="115000"/>
              </a:lnSpc>
              <a:spcBef>
                <a:spcPts val="1200"/>
              </a:spcBef>
              <a:spcAft>
                <a:spcPts val="0"/>
              </a:spcAft>
              <a:buSzPts val="1800"/>
              <a:buNone/>
            </a:pPr>
            <a:r>
              <a:rPr lang="es"/>
              <a:t>Para poder convertir esa </a:t>
            </a:r>
            <a:r>
              <a:rPr lang="es"/>
              <a:t>información</a:t>
            </a:r>
            <a:r>
              <a:rPr lang="es"/>
              <a:t> contenida en el objeto a un estándar de intercambio de datos necesitamos </a:t>
            </a:r>
            <a:r>
              <a:rPr i="1" lang="es"/>
              <a:t>serializarlo</a:t>
            </a:r>
            <a:r>
              <a:rPr lang="es"/>
              <a:t>.</a:t>
            </a:r>
            <a:endParaRPr/>
          </a:p>
          <a:p>
            <a:pPr indent="0" lvl="0" marL="0" rtl="0" algn="l">
              <a:lnSpc>
                <a:spcPct val="115000"/>
              </a:lnSpc>
              <a:spcBef>
                <a:spcPts val="1200"/>
              </a:spcBef>
              <a:spcAft>
                <a:spcPts val="0"/>
              </a:spcAft>
              <a:buSzPts val="1800"/>
              <a:buNone/>
            </a:pPr>
            <a:r>
              <a:t/>
            </a:r>
            <a:endParaRPr/>
          </a:p>
          <a:p>
            <a:pPr indent="0" lvl="0" marL="0" rtl="0" algn="l">
              <a:spcBef>
                <a:spcPts val="1200"/>
              </a:spcBef>
              <a:spcAft>
                <a:spcPts val="1200"/>
              </a:spcAft>
              <a:buNone/>
            </a:pPr>
            <a:r>
              <a:rPr lang="es"/>
              <a:t>La serialización es el proceso de convertir un objeto de un programa en una secuencia de bytes. Esto permite almacenar el objeto en un archivo, transmitirlo a través de una red o simplemente guardarlo en memoria para su posterior uso. En esencia, es como tomar una fotografía de un objeto en un momento dado y guardarla para más adelante.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d49d31f6c8_0_15"/>
          <p:cNvSpPr txBox="1"/>
          <p:nvPr>
            <p:ph type="title"/>
          </p:nvPr>
        </p:nvSpPr>
        <p:spPr>
          <a:xfrm>
            <a:off x="311700" y="8187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Serialización/</a:t>
            </a:r>
            <a:r>
              <a:rPr lang="es"/>
              <a:t>Deserialización</a:t>
            </a:r>
            <a:r>
              <a:rPr lang="es"/>
              <a:t> de Objetos</a:t>
            </a:r>
            <a:endParaRPr/>
          </a:p>
        </p:txBody>
      </p:sp>
      <p:sp>
        <p:nvSpPr>
          <p:cNvPr id="115" name="Google Shape;115;g2d49d31f6c8_0_15"/>
          <p:cNvSpPr txBox="1"/>
          <p:nvPr>
            <p:ph idx="1" type="body"/>
          </p:nvPr>
        </p:nvSpPr>
        <p:spPr>
          <a:xfrm>
            <a:off x="111175" y="896775"/>
            <a:ext cx="8923200" cy="4202100"/>
          </a:xfrm>
          <a:prstGeom prst="rect">
            <a:avLst/>
          </a:prstGeom>
          <a:noFill/>
          <a:ln>
            <a:noFill/>
          </a:ln>
        </p:spPr>
        <p:txBody>
          <a:bodyPr anchorCtr="0" anchor="t" bIns="91425" lIns="91425" spcFirstLastPara="1" rIns="91425" wrap="square" tIns="91425">
            <a:normAutofit fontScale="70000" lnSpcReduction="10000"/>
          </a:bodyPr>
          <a:lstStyle/>
          <a:p>
            <a:pPr indent="0" lvl="0" marL="0" rtl="0" algn="l">
              <a:spcBef>
                <a:spcPts val="1200"/>
              </a:spcBef>
              <a:spcAft>
                <a:spcPts val="0"/>
              </a:spcAft>
              <a:buNone/>
            </a:pPr>
            <a:r>
              <a:rPr b="1" lang="es"/>
              <a:t>¿Por qué es importante la serialización en POO?</a:t>
            </a:r>
            <a:endParaRPr b="1"/>
          </a:p>
          <a:p>
            <a:pPr indent="-308610" lvl="0" marL="457200" rtl="0" algn="l">
              <a:spcBef>
                <a:spcPts val="1200"/>
              </a:spcBef>
              <a:spcAft>
                <a:spcPts val="0"/>
              </a:spcAft>
              <a:buSzPct val="100000"/>
              <a:buChar char="●"/>
            </a:pPr>
            <a:r>
              <a:rPr lang="es"/>
              <a:t>Persistencia: Permite guardar el estado de un objeto para su uso posterior, incluso después de que el programa se haya cerrado.</a:t>
            </a:r>
            <a:endParaRPr/>
          </a:p>
          <a:p>
            <a:pPr indent="-308610" lvl="0" marL="457200" rtl="0" algn="l">
              <a:spcBef>
                <a:spcPts val="1000"/>
              </a:spcBef>
              <a:spcAft>
                <a:spcPts val="0"/>
              </a:spcAft>
              <a:buSzPct val="100000"/>
              <a:buChar char="●"/>
            </a:pPr>
            <a:r>
              <a:rPr lang="es"/>
              <a:t>Transmisión de datos: Facilita el envío de objetos a través de redes, por ejemplo, para comunicarse entre diferentes aplicaciones o sistemas.</a:t>
            </a:r>
            <a:endParaRPr/>
          </a:p>
          <a:p>
            <a:pPr indent="-308610" lvl="0" marL="457200" rtl="0" algn="l">
              <a:spcBef>
                <a:spcPts val="1200"/>
              </a:spcBef>
              <a:spcAft>
                <a:spcPts val="0"/>
              </a:spcAft>
              <a:buSzPct val="100000"/>
              <a:buChar char="●"/>
            </a:pPr>
            <a:r>
              <a:rPr lang="es"/>
              <a:t>Almacenamiento: Permite guardar objetos en bases de datos o archivos de configuración.</a:t>
            </a:r>
            <a:endParaRPr/>
          </a:p>
          <a:p>
            <a:pPr indent="0" lvl="0" marL="0" rtl="0" algn="l">
              <a:spcBef>
                <a:spcPts val="1200"/>
              </a:spcBef>
              <a:spcAft>
                <a:spcPts val="0"/>
              </a:spcAft>
              <a:buNone/>
            </a:pPr>
            <a:r>
              <a:rPr b="1" lang="es"/>
              <a:t>¿Cómo funciona la serialización?</a:t>
            </a:r>
            <a:endParaRPr b="1"/>
          </a:p>
          <a:p>
            <a:pPr indent="-308610" lvl="0" marL="457200" rtl="0" algn="l">
              <a:spcBef>
                <a:spcPts val="1200"/>
              </a:spcBef>
              <a:spcAft>
                <a:spcPts val="0"/>
              </a:spcAft>
              <a:buSzPct val="100000"/>
              <a:buChar char="●"/>
            </a:pPr>
            <a:r>
              <a:rPr b="1" lang="es"/>
              <a:t>Serialización</a:t>
            </a:r>
            <a:r>
              <a:rPr lang="es"/>
              <a:t>/Conversión a una representación serializable: El objeto se descompone en sus componentes básicos (atributos, valores, relaciones) y se convierte en una estructura de datos que puede ser fácilmente almacenada o transmitida. (</a:t>
            </a:r>
            <a:r>
              <a:rPr i="1" lang="es"/>
              <a:t>Nosotros usaremos diccionarios y listas de diccionarios</a:t>
            </a:r>
            <a:r>
              <a:rPr lang="es"/>
              <a:t>)</a:t>
            </a:r>
            <a:endParaRPr/>
          </a:p>
          <a:p>
            <a:pPr indent="-308610" lvl="0" marL="457200" rtl="0" algn="l">
              <a:spcBef>
                <a:spcPts val="1000"/>
              </a:spcBef>
              <a:spcAft>
                <a:spcPts val="0"/>
              </a:spcAft>
              <a:buSzPct val="100000"/>
              <a:buChar char="●"/>
            </a:pPr>
            <a:r>
              <a:rPr lang="es"/>
              <a:t>Almacenamiento o transmisión: La representación serializada se guarda en un archivo, se envía a través de una red o se almacena en memoria.</a:t>
            </a:r>
            <a:endParaRPr/>
          </a:p>
          <a:p>
            <a:pPr indent="-308610" lvl="0" marL="457200" rtl="0" algn="l">
              <a:spcBef>
                <a:spcPts val="1200"/>
              </a:spcBef>
              <a:spcAft>
                <a:spcPts val="1000"/>
              </a:spcAft>
              <a:buSzPct val="100000"/>
              <a:buChar char="●"/>
            </a:pPr>
            <a:r>
              <a:rPr b="1" lang="es"/>
              <a:t>Deserialización</a:t>
            </a:r>
            <a:r>
              <a:rPr lang="es"/>
              <a:t>/Restauración: Cuando se necesita recuperar el objeto, la secuencia de bytes se lee y se reconstruye el objeto original a partir de ella.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