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PT Sans Narrow" panose="020B0506020203020204" pitchFamily="34" charset="0"/>
      <p:regular r:id="rId31"/>
      <p:bold r:id="rId32"/>
    </p:embeddedFont>
    <p:embeddedFont>
      <p:font typeface="Source Code Pro" panose="020B050903040302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fb6390da1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0fb6390da1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0fb6390da1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0fb6390da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fb6390da1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0fb6390da1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0fb6390da1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0fb6390da1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0fb6390da1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0fb6390da1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0fb6390da1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0fb6390da1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0fb6390da1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0fb6390da1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fb6390da1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fb6390da1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0fb6390da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0fb6390da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0fb6390da1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0fb6390da1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fb6390da1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30fb6390da1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0fb6390da1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0fb6390da1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fb6390da1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0fb6390da1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fb6390da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0fb6390da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fb6390da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0fb6390da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fb6390da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0fb6390da1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fb6390da1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0fb6390da1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fb6390da1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0fb6390da1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fb6390da1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0fb6390da1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fb6390da1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0fb6390da1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fb6390da1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0fb6390da1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fb6390da1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0fb6390da1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cxnSp>
        <p:nvCxnSpPr>
          <p:cNvPr id="67" name="Google Shape;67;p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8" name="Google Shape;68;p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9" name="Google Shape;69;p14"/>
          <p:cNvGrpSpPr/>
          <p:nvPr/>
        </p:nvGrpSpPr>
        <p:grpSpPr>
          <a:xfrm>
            <a:off x="1004144" y="1022025"/>
            <a:ext cx="7136668" cy="152400"/>
            <a:chOff x="1346429" y="1011300"/>
            <a:chExt cx="6452100" cy="152400"/>
          </a:xfrm>
        </p:grpSpPr>
        <p:cxnSp>
          <p:nvCxnSpPr>
            <p:cNvPr id="70" name="Google Shape;70;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1" name="Google Shape;71;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72" name="Google Shape;72;p14"/>
          <p:cNvGrpSpPr/>
          <p:nvPr/>
        </p:nvGrpSpPr>
        <p:grpSpPr>
          <a:xfrm>
            <a:off x="1004151" y="3969100"/>
            <a:ext cx="7136668" cy="152400"/>
            <a:chOff x="1346435" y="3969088"/>
            <a:chExt cx="6452100" cy="152400"/>
          </a:xfrm>
        </p:grpSpPr>
        <p:cxnSp>
          <p:nvCxnSpPr>
            <p:cNvPr id="73" name="Google Shape;73;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4" name="Google Shape;74;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75" name="Google Shape;75;p1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76" name="Google Shape;76;p1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77" name="Google Shape;7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1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1" name="Google Shape;81;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2" name="Google Shape;8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86" name="Google Shape;8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9" name="Google Shape;89;p17"/>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0" name="Google Shape;90;p17"/>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1" name="Google Shape;9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94" name="Google Shape;9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7" name="Google Shape;97;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101" name="Google Shape;10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21"/>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4" name="Google Shape;104;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5" name="Google Shape;105;p21"/>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6" name="Google Shape;106;p21"/>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7" name="Google Shape;107;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08" name="Google Shape;10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11" name="Google Shape;11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2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3"/>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15" name="Google Shape;115;p23"/>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16" name="Google Shape;11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64" name="Google Shape;64;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Programación 2</a:t>
            </a:r>
            <a:endParaRPr/>
          </a:p>
        </p:txBody>
      </p:sp>
      <p:sp>
        <p:nvSpPr>
          <p:cNvPr id="124" name="Google Shape;124;p25"/>
          <p:cNvSpPr txBox="1">
            <a:spLocks noGrp="1"/>
          </p:cNvSpPr>
          <p:nvPr>
            <p:ph type="subTitle" idx="1"/>
          </p:nvPr>
        </p:nvSpPr>
        <p:spPr>
          <a:xfrm>
            <a:off x="2109012" y="2850052"/>
            <a:ext cx="4925975" cy="92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JSON</a:t>
            </a:r>
            <a:endParaRPr dirty="0"/>
          </a:p>
          <a:p>
            <a:pPr marL="0" lvl="0" indent="0" algn="ctr" rtl="0">
              <a:spcBef>
                <a:spcPts val="0"/>
              </a:spcBef>
              <a:spcAft>
                <a:spcPts val="0"/>
              </a:spcAft>
              <a:buNone/>
            </a:pPr>
            <a:r>
              <a:rPr lang="es" dirty="0"/>
              <a:t>Serializando objetos compuestos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de JSON de objetos con atributos de tipo clase</a:t>
            </a:r>
            <a:endParaRPr/>
          </a:p>
        </p:txBody>
      </p:sp>
      <p:sp>
        <p:nvSpPr>
          <p:cNvPr id="191" name="Google Shape;191;p34"/>
          <p:cNvSpPr txBox="1">
            <a:spLocks noGrp="1"/>
          </p:cNvSpPr>
          <p:nvPr>
            <p:ph type="body" idx="1"/>
          </p:nvPr>
        </p:nvSpPr>
        <p:spPr>
          <a:xfrm>
            <a:off x="239750" y="1266325"/>
            <a:ext cx="8592600" cy="3797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"nombre"</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"Juan"</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"apellido"</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"Perez"</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"edad"</a:t>
            </a:r>
            <a:r>
              <a:rPr lang="es" sz="1650" dirty="0">
                <a:solidFill>
                  <a:srgbClr val="CCCCCC"/>
                </a:solidFill>
                <a:latin typeface="Courier New"/>
                <a:ea typeface="Courier New"/>
                <a:cs typeface="Courier New"/>
                <a:sym typeface="Courier New"/>
              </a:rPr>
              <a:t>: </a:t>
            </a:r>
            <a:r>
              <a:rPr lang="es" sz="1650" dirty="0">
                <a:solidFill>
                  <a:srgbClr val="B5CEA8"/>
                </a:solidFill>
                <a:latin typeface="Courier New"/>
                <a:ea typeface="Courier New"/>
                <a:cs typeface="Courier New"/>
                <a:sym typeface="Courier New"/>
              </a:rPr>
              <a:t>30</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"direccion"</a:t>
            </a: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"calle"</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"Av. Siempre Viva"</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"numero"</a:t>
            </a:r>
            <a:r>
              <a:rPr lang="es" sz="1650" dirty="0">
                <a:solidFill>
                  <a:srgbClr val="CCCCCC"/>
                </a:solidFill>
                <a:latin typeface="Courier New"/>
                <a:ea typeface="Courier New"/>
                <a:cs typeface="Courier New"/>
                <a:sym typeface="Courier New"/>
              </a:rPr>
              <a:t>: </a:t>
            </a:r>
            <a:r>
              <a:rPr lang="es" sz="1650" dirty="0">
                <a:solidFill>
                  <a:srgbClr val="B5CEA8"/>
                </a:solidFill>
                <a:latin typeface="Courier New"/>
                <a:ea typeface="Courier New"/>
                <a:cs typeface="Courier New"/>
                <a:sym typeface="Courier New"/>
              </a:rPr>
              <a:t>742</a:t>
            </a:r>
            <a:endParaRPr sz="1650" dirty="0">
              <a:solidFill>
                <a:srgbClr val="B5CEA8"/>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a:t>
            </a:r>
            <a:endParaRPr sz="1650" dirty="0">
              <a:solidFill>
                <a:srgbClr val="FFFFFF"/>
              </a:solidFill>
              <a:latin typeface="Courier New"/>
              <a:ea typeface="Courier New"/>
              <a:cs typeface="Courier New"/>
              <a:sym typeface="Courier New"/>
            </a:endParaRPr>
          </a:p>
        </p:txBody>
      </p:sp>
      <p:sp>
        <p:nvSpPr>
          <p:cNvPr id="193" name="Google Shape;193;p34"/>
          <p:cNvSpPr/>
          <p:nvPr/>
        </p:nvSpPr>
        <p:spPr>
          <a:xfrm>
            <a:off x="585500" y="1452625"/>
            <a:ext cx="5091600" cy="34242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34"/>
          <p:cNvSpPr txBox="1"/>
          <p:nvPr/>
        </p:nvSpPr>
        <p:spPr>
          <a:xfrm>
            <a:off x="3194325" y="1452625"/>
            <a:ext cx="21123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chemeClr val="lt1"/>
                </a:solidFill>
                <a:latin typeface="Open Sans"/>
                <a:ea typeface="Open Sans"/>
                <a:cs typeface="Open Sans"/>
                <a:sym typeface="Open Sans"/>
              </a:rPr>
              <a:t>Objeto persona</a:t>
            </a:r>
            <a:endParaRPr sz="1600">
              <a:solidFill>
                <a:schemeClr val="lt1"/>
              </a:solidFill>
              <a:latin typeface="Open Sans"/>
              <a:ea typeface="Open Sans"/>
              <a:cs typeface="Open Sans"/>
              <a:sym typeface="Open Sans"/>
            </a:endParaRPr>
          </a:p>
        </p:txBody>
      </p:sp>
      <p:sp>
        <p:nvSpPr>
          <p:cNvPr id="195" name="Google Shape;195;p34"/>
          <p:cNvSpPr/>
          <p:nvPr/>
        </p:nvSpPr>
        <p:spPr>
          <a:xfrm>
            <a:off x="778200" y="1735199"/>
            <a:ext cx="229800" cy="280675"/>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6" name="Google Shape;196;p34"/>
          <p:cNvSpPr/>
          <p:nvPr/>
        </p:nvSpPr>
        <p:spPr>
          <a:xfrm>
            <a:off x="778200" y="4474174"/>
            <a:ext cx="229800" cy="280676"/>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8" name="Google Shape;198;p34"/>
          <p:cNvSpPr/>
          <p:nvPr/>
        </p:nvSpPr>
        <p:spPr>
          <a:xfrm>
            <a:off x="1563800" y="3401824"/>
            <a:ext cx="6759300" cy="774175"/>
          </a:xfrm>
          <a:prstGeom prst="roundRect">
            <a:avLst>
              <a:gd name="adj" fmla="val 16667"/>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34"/>
          <p:cNvSpPr/>
          <p:nvPr/>
        </p:nvSpPr>
        <p:spPr>
          <a:xfrm>
            <a:off x="1286300" y="4109225"/>
            <a:ext cx="277500" cy="307900"/>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0" name="Google Shape;200;p34"/>
          <p:cNvSpPr/>
          <p:nvPr/>
        </p:nvSpPr>
        <p:spPr>
          <a:xfrm>
            <a:off x="2906175" y="3101625"/>
            <a:ext cx="277500" cy="300200"/>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1" name="Google Shape;201;p34"/>
          <p:cNvSpPr txBox="1"/>
          <p:nvPr/>
        </p:nvSpPr>
        <p:spPr>
          <a:xfrm>
            <a:off x="5810525" y="3557475"/>
            <a:ext cx="2171400" cy="3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500">
                <a:solidFill>
                  <a:schemeClr val="lt1"/>
                </a:solidFill>
                <a:latin typeface="Open Sans"/>
                <a:ea typeface="Open Sans"/>
                <a:cs typeface="Open Sans"/>
                <a:sym typeface="Open Sans"/>
              </a:rPr>
              <a:t>Objeto direccion</a:t>
            </a:r>
            <a:endParaRPr sz="1500">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0" y="0"/>
            <a:ext cx="9144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40"/>
              <a:t>Problemas de la serialización de objetos con referencias a otros objetos</a:t>
            </a:r>
            <a:endParaRPr sz="2740"/>
          </a:p>
        </p:txBody>
      </p:sp>
      <p:sp>
        <p:nvSpPr>
          <p:cNvPr id="207" name="Google Shape;207;p35"/>
          <p:cNvSpPr txBox="1">
            <a:spLocks noGrp="1"/>
          </p:cNvSpPr>
          <p:nvPr>
            <p:ph type="body" idx="1"/>
          </p:nvPr>
        </p:nvSpPr>
        <p:spPr>
          <a:xfrm>
            <a:off x="66700" y="793025"/>
            <a:ext cx="8765700" cy="377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s" b="1"/>
              <a:t>Serialización en Cadena dentro de Cadena</a:t>
            </a:r>
            <a:r>
              <a:rPr lang="es"/>
              <a:t>:</a:t>
            </a:r>
            <a:br>
              <a:rPr lang="es"/>
            </a:br>
            <a:endParaRPr/>
          </a:p>
          <a:p>
            <a:pPr marL="457200" lvl="0" indent="0" algn="l" rtl="0">
              <a:spcBef>
                <a:spcPts val="0"/>
              </a:spcBef>
              <a:spcAft>
                <a:spcPts val="0"/>
              </a:spcAft>
              <a:buNone/>
            </a:pPr>
            <a:r>
              <a:rPr lang="es"/>
              <a:t>Cuando llamamos a json.dumps() en cada nivel de anidación (por ejemplo, en los objetos relacionados), estamos generando un problema de "JSON dentro de JSON". Cada llamada a json.dumps() convierte el objeto en una cadena JSON, pero si luego esa cadena JSON se incluye en otro json.dumps(), aparecerán caracteres de escape adicionales (como \), creando una estructura que es difícil de leer y trabajar. Esto resulta en un JSON final que contiene demasiados caracteres de escape, haciendo que parezca desordenado y difícil de procesar.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t>Problemas de la serialización de objetos con referencias a otros objetos</a:t>
            </a:r>
            <a:endParaRPr sz="2700"/>
          </a:p>
        </p:txBody>
      </p:sp>
      <p:sp>
        <p:nvSpPr>
          <p:cNvPr id="213" name="Google Shape;213;p36"/>
          <p:cNvSpPr txBox="1">
            <a:spLocks noGrp="1"/>
          </p:cNvSpPr>
          <p:nvPr>
            <p:ph type="body" idx="1"/>
          </p:nvPr>
        </p:nvSpPr>
        <p:spPr>
          <a:xfrm>
            <a:off x="66700" y="793025"/>
            <a:ext cx="8765700" cy="377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startAt="2"/>
            </a:pPr>
            <a:r>
              <a:rPr lang="es" b="1"/>
              <a:t>Pérdida de Flexibilidad en la Manipulación de Objetos</a:t>
            </a:r>
            <a:r>
              <a:rPr lang="es"/>
              <a:t>:</a:t>
            </a:r>
            <a:br>
              <a:rPr lang="es"/>
            </a:br>
            <a:endParaRPr/>
          </a:p>
          <a:p>
            <a:pPr marL="457200" lvl="0" indent="0" algn="l" rtl="0">
              <a:spcBef>
                <a:spcPts val="0"/>
              </a:spcBef>
              <a:spcAft>
                <a:spcPts val="0"/>
              </a:spcAft>
              <a:buNone/>
            </a:pPr>
            <a:r>
              <a:rPr lang="es"/>
              <a:t>Si cada atributo de tipo objeto ya está serializado en JSON, no se pueden acceder a los datos de esos objetos de manera sencilla. Esto limita la capacidad de manipular o extraer información del diccionario resultante en su forma de Python, porque en lugar de anidar diccionarios u otros objetos JSON directamente, tienes cadenas de texto. Esto hace que se pierda el beneficio de la estructura de datos y obliga a deserializar cada nivel de JSON para acceder a los datos.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s" sz="2740"/>
              <a:t>Problemas de la serialización de objetos con referencias a otros objetos</a:t>
            </a:r>
            <a:endParaRPr sz="2740"/>
          </a:p>
        </p:txBody>
      </p:sp>
      <p:sp>
        <p:nvSpPr>
          <p:cNvPr id="219" name="Google Shape;219;p37"/>
          <p:cNvSpPr txBox="1">
            <a:spLocks noGrp="1"/>
          </p:cNvSpPr>
          <p:nvPr>
            <p:ph type="body" idx="1"/>
          </p:nvPr>
        </p:nvSpPr>
        <p:spPr>
          <a:xfrm>
            <a:off x="66700" y="793025"/>
            <a:ext cx="8765700" cy="377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startAt="3"/>
            </a:pPr>
            <a:r>
              <a:rPr lang="es" b="1"/>
              <a:t>Duplicación de Trabajo de Serialización:</a:t>
            </a:r>
            <a:br>
              <a:rPr lang="es" b="1"/>
            </a:br>
            <a:endParaRPr b="1"/>
          </a:p>
          <a:p>
            <a:pPr marL="457200" lvl="0" indent="0" algn="l" rtl="0">
              <a:spcBef>
                <a:spcPts val="0"/>
              </a:spcBef>
              <a:spcAft>
                <a:spcPts val="0"/>
              </a:spcAft>
              <a:buNone/>
            </a:pPr>
            <a:r>
              <a:rPr lang="es"/>
              <a:t>Cada llamada a json.dumps() implica un procesamiento adicional de serialización. Esto no solo es innecesario, sino que también consume recursos y aumenta la complejidad, especialmente si los datos deben ser reutilizados en varios lugares del programa.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Problemas de la serialización - Solución</a:t>
            </a:r>
            <a:endParaRPr/>
          </a:p>
        </p:txBody>
      </p:sp>
      <p:sp>
        <p:nvSpPr>
          <p:cNvPr id="225" name="Google Shape;225;p38"/>
          <p:cNvSpPr txBox="1">
            <a:spLocks noGrp="1"/>
          </p:cNvSpPr>
          <p:nvPr>
            <p:ph type="body" idx="1"/>
          </p:nvPr>
        </p:nvSpPr>
        <p:spPr>
          <a:xfrm>
            <a:off x="66700" y="793025"/>
            <a:ext cx="8765700" cy="3776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b="1"/>
              <a:t>Usar Diccionarios en lugar de json.dumps() en cada Objeto.</a:t>
            </a:r>
            <a:endParaRPr b="1"/>
          </a:p>
          <a:p>
            <a:pPr marL="0" lvl="0" indent="0" algn="l" rtl="0">
              <a:spcBef>
                <a:spcPts val="0"/>
              </a:spcBef>
              <a:spcAft>
                <a:spcPts val="0"/>
              </a:spcAft>
              <a:buNone/>
            </a:pPr>
            <a:endParaRPr/>
          </a:p>
          <a:p>
            <a:pPr marL="0" lvl="0" indent="0" algn="l" rtl="0">
              <a:spcBef>
                <a:spcPts val="0"/>
              </a:spcBef>
              <a:spcAft>
                <a:spcPts val="0"/>
              </a:spcAft>
              <a:buNone/>
            </a:pPr>
            <a:r>
              <a:rPr lang="es"/>
              <a:t>En lugar de serializar los objetos anidados directamente con </a:t>
            </a:r>
            <a:r>
              <a:rPr lang="es">
                <a:latin typeface="Source Code Pro"/>
                <a:ea typeface="Source Code Pro"/>
                <a:cs typeface="Source Code Pro"/>
                <a:sym typeface="Source Code Pro"/>
              </a:rPr>
              <a:t>json.dumps()</a:t>
            </a:r>
            <a:r>
              <a:rPr lang="es"/>
              <a:t>, es mejor reemplazar cada método </a:t>
            </a:r>
            <a:r>
              <a:rPr lang="es">
                <a:latin typeface="Source Code Pro"/>
                <a:ea typeface="Source Code Pro"/>
                <a:cs typeface="Source Code Pro"/>
                <a:sym typeface="Source Code Pro"/>
              </a:rPr>
              <a:t>toJson</a:t>
            </a:r>
            <a:r>
              <a:rPr lang="es"/>
              <a:t> en las clases por un método </a:t>
            </a:r>
            <a:r>
              <a:rPr lang="es">
                <a:latin typeface="Source Code Pro"/>
                <a:ea typeface="Source Code Pro"/>
                <a:cs typeface="Source Code Pro"/>
                <a:sym typeface="Source Code Pro"/>
              </a:rPr>
              <a:t>toDict()</a:t>
            </a:r>
            <a:r>
              <a:rPr lang="es"/>
              <a:t> ó </a:t>
            </a:r>
            <a:r>
              <a:rPr lang="es">
                <a:latin typeface="Source Code Pro"/>
                <a:ea typeface="Source Code Pro"/>
                <a:cs typeface="Source Code Pro"/>
                <a:sym typeface="Source Code Pro"/>
              </a:rPr>
              <a:t>toDiccionario()</a:t>
            </a:r>
            <a:r>
              <a:rPr lang="es"/>
              <a:t> que retorne un diccionario en lugar de una cadena JSON. </a:t>
            </a:r>
            <a:endParaRPr/>
          </a:p>
          <a:p>
            <a:pPr marL="0" lvl="0" indent="0" algn="l" rtl="0">
              <a:spcBef>
                <a:spcPts val="0"/>
              </a:spcBef>
              <a:spcAft>
                <a:spcPts val="0"/>
              </a:spcAft>
              <a:buNone/>
            </a:pPr>
            <a:endParaRPr/>
          </a:p>
          <a:p>
            <a:pPr marL="0" lvl="0" indent="0" algn="l" rtl="0">
              <a:spcBef>
                <a:spcPts val="0"/>
              </a:spcBef>
              <a:spcAft>
                <a:spcPts val="0"/>
              </a:spcAft>
              <a:buNone/>
            </a:pPr>
            <a:r>
              <a:rPr lang="es"/>
              <a:t>De esta manera, el método </a:t>
            </a:r>
            <a:r>
              <a:rPr lang="es">
                <a:solidFill>
                  <a:schemeClr val="accent5"/>
                </a:solidFill>
                <a:latin typeface="Source Code Pro"/>
                <a:ea typeface="Source Code Pro"/>
                <a:cs typeface="Source Code Pro"/>
                <a:sym typeface="Source Code Pro"/>
              </a:rPr>
              <a:t>toDiccionario()</a:t>
            </a:r>
            <a:r>
              <a:rPr lang="es"/>
              <a:t> del objeto principal puede simplemente acumular todos los datos en un diccionario grande que finalmente puede ser serializado una sola vez por la clase que esté utilizando el objeto. Es decir, el objeto compuesto llamará al método </a:t>
            </a:r>
            <a:r>
              <a:rPr lang="es">
                <a:solidFill>
                  <a:schemeClr val="accent5"/>
                </a:solidFill>
                <a:latin typeface="Source Code Pro"/>
                <a:ea typeface="Source Code Pro"/>
                <a:cs typeface="Source Code Pro"/>
                <a:sym typeface="Source Code Pro"/>
              </a:rPr>
              <a:t>toDiccionario() </a:t>
            </a:r>
            <a:r>
              <a:rPr lang="es"/>
              <a:t>de sus atributos de tipo clase, obteniendo un diccionario por cada atributo de tipo clase.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311700" y="744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de aplicación</a:t>
            </a:r>
            <a:endParaRPr/>
          </a:p>
        </p:txBody>
      </p:sp>
      <p:sp>
        <p:nvSpPr>
          <p:cNvPr id="231" name="Google Shape;231;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4EA52548-70FA-B868-DD9C-65A04B9C6B88}"/>
              </a:ext>
            </a:extLst>
          </p:cNvPr>
          <p:cNvPicPr>
            <a:picLocks noChangeAspect="1"/>
          </p:cNvPicPr>
          <p:nvPr/>
        </p:nvPicPr>
        <p:blipFill>
          <a:blip r:embed="rId3"/>
          <a:stretch>
            <a:fillRect/>
          </a:stretch>
        </p:blipFill>
        <p:spPr>
          <a:xfrm>
            <a:off x="0" y="862012"/>
            <a:ext cx="9144000" cy="34194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8" name="Google Shape;238;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5E0E8CFE-3E15-D5FA-F7D1-E7CA246574F0}"/>
              </a:ext>
            </a:extLst>
          </p:cNvPr>
          <p:cNvPicPr>
            <a:picLocks noChangeAspect="1"/>
          </p:cNvPicPr>
          <p:nvPr/>
        </p:nvPicPr>
        <p:blipFill>
          <a:blip r:embed="rId3"/>
          <a:stretch>
            <a:fillRect/>
          </a:stretch>
        </p:blipFill>
        <p:spPr>
          <a:xfrm>
            <a:off x="70809" y="885589"/>
            <a:ext cx="9002381" cy="33723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800" dirty="0">
                <a:solidFill>
                  <a:srgbClr val="C586C0"/>
                </a:solidFill>
                <a:latin typeface="Source Code Pro"/>
                <a:ea typeface="Source Code Pro"/>
                <a:cs typeface="Source Code Pro"/>
                <a:sym typeface="Source Code Pro"/>
              </a:rPr>
              <a:t>import</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json</a:t>
            </a:r>
            <a:endParaRPr sz="800" dirty="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569CD6"/>
                </a:solidFill>
                <a:latin typeface="Source Code Pro"/>
                <a:ea typeface="Source Code Pro"/>
                <a:cs typeface="Source Code Pro"/>
                <a:sym typeface="Source Code Pro"/>
              </a:rPr>
              <a:t>class</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Direccion</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6A9955"/>
                </a:solidFill>
                <a:latin typeface="Source Code Pro"/>
                <a:ea typeface="Source Code Pro"/>
                <a:cs typeface="Source Code Pro"/>
                <a:sym typeface="Source Code Pro"/>
              </a:rPr>
              <a:t>#metodos de clase ---------------------------------------------------------</a:t>
            </a:r>
            <a:endParaRPr sz="800" dirty="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a:t>
            </a:r>
            <a:r>
              <a:rPr lang="es" sz="800" dirty="0">
                <a:solidFill>
                  <a:srgbClr val="4EC9B0"/>
                </a:solidFill>
                <a:latin typeface="Source Code Pro"/>
                <a:ea typeface="Source Code Pro"/>
                <a:cs typeface="Source Code Pro"/>
                <a:sym typeface="Source Code Pro"/>
              </a:rPr>
              <a:t>classmethod</a:t>
            </a:r>
            <a:endParaRPr sz="800" dirty="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fromDiccionario</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cls</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data</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dict</a:t>
            </a:r>
            <a:r>
              <a:rPr lang="es" sz="800" dirty="0">
                <a:solidFill>
                  <a:srgbClr val="CCCCCC"/>
                </a:solidFill>
                <a:latin typeface="Source Code Pro"/>
                <a:ea typeface="Source Code Pro"/>
                <a:cs typeface="Source Code Pro"/>
                <a:sym typeface="Source Code Pro"/>
              </a:rPr>
              <a:t>)-&gt;</a:t>
            </a:r>
            <a:r>
              <a:rPr lang="es" sz="800" dirty="0">
                <a:solidFill>
                  <a:srgbClr val="CE9178"/>
                </a:solidFill>
                <a:latin typeface="Source Code Pro"/>
                <a:ea typeface="Source Code Pro"/>
                <a:cs typeface="Source Code Pro"/>
                <a:sym typeface="Source Code Pro"/>
              </a:rPr>
              <a:t>"</a:t>
            </a:r>
            <a:r>
              <a:rPr lang="es" sz="800" dirty="0">
                <a:solidFill>
                  <a:srgbClr val="4EC9B0"/>
                </a:solidFill>
                <a:latin typeface="Source Code Pro"/>
                <a:ea typeface="Source Code Pro"/>
                <a:cs typeface="Source Code Pro"/>
                <a:sym typeface="Source Code Pro"/>
              </a:rPr>
              <a:t>Direccion</a:t>
            </a:r>
            <a:r>
              <a:rPr lang="es" sz="800" dirty="0">
                <a:solidFill>
                  <a:srgbClr val="CE9178"/>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if</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not</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isinstance</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data</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dict</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raise</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ValueError</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"El parámetro data debe ser un diccionario."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return</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cls</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data</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data</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"numero"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6A9955"/>
                </a:solidFill>
                <a:latin typeface="Source Code Pro"/>
                <a:ea typeface="Source Code Pro"/>
                <a:cs typeface="Source Code Pro"/>
                <a:sym typeface="Source Code Pro"/>
              </a:rPr>
              <a:t>#constructor y métodos de instancia ---------------------------------------</a:t>
            </a:r>
            <a:endParaRPr sz="800" dirty="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__init__</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numero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if</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not</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isinstance</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str</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or</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CE9178"/>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or</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a:t>
            </a:r>
            <a:r>
              <a:rPr lang="es" sz="800" dirty="0">
                <a:solidFill>
                  <a:srgbClr val="DCDCAA"/>
                </a:solidFill>
                <a:latin typeface="Source Code Pro"/>
                <a:ea typeface="Source Code Pro"/>
                <a:cs typeface="Source Code Pro"/>
                <a:sym typeface="Source Code Pro"/>
              </a:rPr>
              <a:t>isspace</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raise</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ValueError</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"La calle debe ser un string válido."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if</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not</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isinstance</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numero</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int</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or</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numero</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&lt;</a:t>
            </a:r>
            <a:r>
              <a:rPr lang="es" sz="800" dirty="0">
                <a:solidFill>
                  <a:srgbClr val="CCCCCC"/>
                </a:solidFill>
                <a:latin typeface="Source Code Pro"/>
                <a:ea typeface="Source Code Pro"/>
                <a:cs typeface="Source Code Pro"/>
                <a:sym typeface="Source Code Pro"/>
              </a:rPr>
              <a:t> </a:t>
            </a:r>
            <a:r>
              <a:rPr lang="es" sz="800" dirty="0">
                <a:solidFill>
                  <a:srgbClr val="B5CEA8"/>
                </a:solidFill>
                <a:latin typeface="Source Code Pro"/>
                <a:ea typeface="Source Code Pro"/>
                <a:cs typeface="Source Code Pro"/>
                <a:sym typeface="Source Code Pro"/>
              </a:rPr>
              <a:t>0</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raise</a:t>
            </a:r>
            <a:r>
              <a:rPr lang="es" sz="800" dirty="0">
                <a:solidFill>
                  <a:srgbClr val="CCCCCC"/>
                </a:solidFill>
                <a:latin typeface="Source Code Pro"/>
                <a:ea typeface="Source Code Pro"/>
                <a:cs typeface="Source Code Pro"/>
                <a:sym typeface="Source Code Pro"/>
              </a:rPr>
              <a:t> </a:t>
            </a:r>
            <a:r>
              <a:rPr lang="es" sz="800" dirty="0">
                <a:solidFill>
                  <a:srgbClr val="4EC9B0"/>
                </a:solidFill>
                <a:latin typeface="Source Code Pro"/>
                <a:ea typeface="Source Code Pro"/>
                <a:cs typeface="Source Code Pro"/>
                <a:sym typeface="Source Code Pro"/>
              </a:rPr>
              <a:t>ValueError</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"El número debe ser un entero positivo."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__calle</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calle</a:t>
            </a:r>
            <a:endParaRPr sz="80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__numero</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numero</a:t>
            </a:r>
            <a:endParaRPr sz="80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obtenerCalle</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)-&gt;</a:t>
            </a:r>
            <a:r>
              <a:rPr lang="es" sz="800" dirty="0">
                <a:solidFill>
                  <a:srgbClr val="4EC9B0"/>
                </a:solidFill>
                <a:latin typeface="Source Code Pro"/>
                <a:ea typeface="Source Code Pro"/>
                <a:cs typeface="Source Code Pro"/>
                <a:sym typeface="Source Code Pro"/>
              </a:rPr>
              <a:t>str</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return</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__calle</a:t>
            </a:r>
            <a:endParaRPr sz="80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obtenerNumero</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)-&gt;</a:t>
            </a:r>
            <a:r>
              <a:rPr lang="es" sz="800" dirty="0">
                <a:solidFill>
                  <a:srgbClr val="4EC9B0"/>
                </a:solidFill>
                <a:latin typeface="Source Code Pro"/>
                <a:ea typeface="Source Code Pro"/>
                <a:cs typeface="Source Code Pro"/>
                <a:sym typeface="Source Code Pro"/>
              </a:rPr>
              <a:t>int</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return</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__numero</a:t>
            </a:r>
            <a:endParaRPr sz="80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esIgualProf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otra</a:t>
            </a:r>
            <a:r>
              <a:rPr lang="es" sz="800" dirty="0">
                <a:solidFill>
                  <a:srgbClr val="CCCCCC"/>
                </a:solidFill>
                <a:latin typeface="Source Code Pro"/>
                <a:ea typeface="Source Code Pro"/>
                <a:cs typeface="Source Code Pro"/>
                <a:sym typeface="Source Code Pro"/>
              </a:rPr>
              <a:t>:</a:t>
            </a:r>
            <a:r>
              <a:rPr lang="es" sz="800" dirty="0">
                <a:solidFill>
                  <a:srgbClr val="CE9178"/>
                </a:solidFill>
                <a:latin typeface="Source Code Pro"/>
                <a:ea typeface="Source Code Pro"/>
                <a:cs typeface="Source Code Pro"/>
                <a:sym typeface="Source Code Pro"/>
              </a:rPr>
              <a:t>"</a:t>
            </a:r>
            <a:r>
              <a:rPr lang="es" sz="800" dirty="0">
                <a:solidFill>
                  <a:srgbClr val="4EC9B0"/>
                </a:solidFill>
                <a:latin typeface="Source Code Pro"/>
                <a:ea typeface="Source Code Pro"/>
                <a:cs typeface="Source Code Pro"/>
                <a:sym typeface="Source Code Pro"/>
              </a:rPr>
              <a:t>Direccion</a:t>
            </a:r>
            <a:r>
              <a:rPr lang="es" sz="800" dirty="0">
                <a:solidFill>
                  <a:srgbClr val="CE9178"/>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)-&gt;</a:t>
            </a:r>
            <a:r>
              <a:rPr lang="es" sz="800" dirty="0">
                <a:solidFill>
                  <a:srgbClr val="4EC9B0"/>
                </a:solidFill>
                <a:latin typeface="Source Code Pro"/>
                <a:ea typeface="Source Code Pro"/>
                <a:cs typeface="Source Code Pro"/>
                <a:sym typeface="Source Code Pro"/>
              </a:rPr>
              <a:t>bool</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return</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__calle</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otra</a:t>
            </a:r>
            <a:r>
              <a:rPr lang="es" sz="800" dirty="0">
                <a:solidFill>
                  <a:srgbClr val="CCCCCC"/>
                </a:solidFill>
                <a:latin typeface="Source Code Pro"/>
                <a:ea typeface="Source Code Pro"/>
                <a:cs typeface="Source Code Pro"/>
                <a:sym typeface="Source Code Pro"/>
              </a:rPr>
              <a:t>.</a:t>
            </a:r>
            <a:r>
              <a:rPr lang="es" sz="800" dirty="0">
                <a:solidFill>
                  <a:srgbClr val="DCDCAA"/>
                </a:solidFill>
                <a:latin typeface="Source Code Pro"/>
                <a:ea typeface="Source Code Pro"/>
                <a:cs typeface="Source Code Pro"/>
                <a:sym typeface="Source Code Pro"/>
              </a:rPr>
              <a:t>obtenerCalle</a:t>
            </a: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and</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__numero</a:t>
            </a:r>
            <a:r>
              <a:rPr lang="es" sz="800" dirty="0">
                <a:solidFill>
                  <a:srgbClr val="CCCCCC"/>
                </a:solidFill>
                <a:latin typeface="Source Code Pro"/>
                <a:ea typeface="Source Code Pro"/>
                <a:cs typeface="Source Code Pro"/>
                <a:sym typeface="Source Code Pro"/>
              </a:rPr>
              <a:t> </a:t>
            </a:r>
            <a:r>
              <a:rPr lang="es" sz="800" dirty="0">
                <a:solidFill>
                  <a:srgbClr val="D4D4D4"/>
                </a:solidFill>
                <a:latin typeface="Source Code Pro"/>
                <a:ea typeface="Source Code Pro"/>
                <a:cs typeface="Source Code Pro"/>
                <a:sym typeface="Source Code Pro"/>
              </a:rPr>
              <a:t>==</a:t>
            </a:r>
            <a:r>
              <a:rPr lang="es" sz="800" dirty="0">
                <a:solidFill>
                  <a:srgbClr val="CCCCCC"/>
                </a:solidFill>
                <a:latin typeface="Source Code Pro"/>
                <a:ea typeface="Source Code Pro"/>
                <a:cs typeface="Source Code Pro"/>
                <a:sym typeface="Source Code Pro"/>
              </a:rPr>
              <a:t> </a:t>
            </a:r>
            <a:r>
              <a:rPr lang="es" sz="800" dirty="0">
                <a:solidFill>
                  <a:srgbClr val="9CDCFE"/>
                </a:solidFill>
                <a:latin typeface="Source Code Pro"/>
                <a:ea typeface="Source Code Pro"/>
                <a:cs typeface="Source Code Pro"/>
                <a:sym typeface="Source Code Pro"/>
              </a:rPr>
              <a:t>otra</a:t>
            </a:r>
            <a:r>
              <a:rPr lang="es" sz="800" dirty="0">
                <a:solidFill>
                  <a:srgbClr val="CCCCCC"/>
                </a:solidFill>
                <a:latin typeface="Source Code Pro"/>
                <a:ea typeface="Source Code Pro"/>
                <a:cs typeface="Source Code Pro"/>
                <a:sym typeface="Source Code Pro"/>
              </a:rPr>
              <a:t>.</a:t>
            </a:r>
            <a:r>
              <a:rPr lang="es" sz="800" dirty="0">
                <a:solidFill>
                  <a:srgbClr val="DCDCAA"/>
                </a:solidFill>
                <a:latin typeface="Source Code Pro"/>
                <a:ea typeface="Source Code Pro"/>
                <a:cs typeface="Source Code Pro"/>
                <a:sym typeface="Source Code Pro"/>
              </a:rPr>
              <a:t>obtenerNumero</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569CD6"/>
                </a:solidFill>
                <a:latin typeface="Source Code Pro"/>
                <a:ea typeface="Source Code Pro"/>
                <a:cs typeface="Source Code Pro"/>
                <a:sym typeface="Source Code Pro"/>
              </a:rPr>
              <a:t>def</a:t>
            </a:r>
            <a:r>
              <a:rPr lang="es" sz="800" dirty="0">
                <a:solidFill>
                  <a:srgbClr val="CCCCCC"/>
                </a:solidFill>
                <a:latin typeface="Source Code Pro"/>
                <a:ea typeface="Source Code Pro"/>
                <a:cs typeface="Source Code Pro"/>
                <a:sym typeface="Source Code Pro"/>
              </a:rPr>
              <a:t> </a:t>
            </a:r>
            <a:r>
              <a:rPr lang="es" sz="800" dirty="0">
                <a:solidFill>
                  <a:srgbClr val="DCDCAA"/>
                </a:solidFill>
                <a:latin typeface="Source Code Pro"/>
                <a:ea typeface="Source Code Pro"/>
                <a:cs typeface="Source Code Pro"/>
                <a:sym typeface="Source Code Pro"/>
              </a:rPr>
              <a:t>toDiccionario</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endParaRPr sz="80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800" dirty="0">
                <a:solidFill>
                  <a:srgbClr val="CCCCCC"/>
                </a:solidFill>
                <a:latin typeface="Source Code Pro"/>
                <a:ea typeface="Source Code Pro"/>
                <a:cs typeface="Source Code Pro"/>
                <a:sym typeface="Source Code Pro"/>
              </a:rPr>
              <a:t>        </a:t>
            </a:r>
            <a:r>
              <a:rPr lang="es" sz="800" dirty="0">
                <a:solidFill>
                  <a:srgbClr val="C586C0"/>
                </a:solidFill>
                <a:latin typeface="Source Code Pro"/>
                <a:ea typeface="Source Code Pro"/>
                <a:cs typeface="Source Code Pro"/>
                <a:sym typeface="Source Code Pro"/>
              </a:rPr>
              <a:t>return</a:t>
            </a:r>
            <a:r>
              <a:rPr lang="es" sz="800" dirty="0">
                <a:solidFill>
                  <a:srgbClr val="CCCCCC"/>
                </a:solidFill>
                <a:latin typeface="Source Code Pro"/>
                <a:ea typeface="Source Code Pro"/>
                <a:cs typeface="Source Code Pro"/>
                <a:sym typeface="Source Code Pro"/>
              </a:rPr>
              <a:t> {</a:t>
            </a:r>
            <a:r>
              <a:rPr lang="es" sz="800" dirty="0">
                <a:solidFill>
                  <a:srgbClr val="CE9178"/>
                </a:solidFill>
                <a:latin typeface="Source Code Pro"/>
                <a:ea typeface="Source Code Pro"/>
                <a:cs typeface="Source Code Pro"/>
                <a:sym typeface="Source Code Pro"/>
              </a:rPr>
              <a:t>"calle"</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__calle</a:t>
            </a:r>
            <a:r>
              <a:rPr lang="es" sz="800" dirty="0">
                <a:solidFill>
                  <a:srgbClr val="CCCCCC"/>
                </a:solidFill>
                <a:latin typeface="Source Code Pro"/>
                <a:ea typeface="Source Code Pro"/>
                <a:cs typeface="Source Code Pro"/>
                <a:sym typeface="Source Code Pro"/>
              </a:rPr>
              <a:t>, </a:t>
            </a:r>
            <a:r>
              <a:rPr lang="es" sz="800" dirty="0">
                <a:solidFill>
                  <a:srgbClr val="CE9178"/>
                </a:solidFill>
                <a:latin typeface="Source Code Pro"/>
                <a:ea typeface="Source Code Pro"/>
                <a:cs typeface="Source Code Pro"/>
                <a:sym typeface="Source Code Pro"/>
              </a:rPr>
              <a:t>"numero"</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self</a:t>
            </a:r>
            <a:r>
              <a:rPr lang="es" sz="800" dirty="0">
                <a:solidFill>
                  <a:srgbClr val="CCCCCC"/>
                </a:solidFill>
                <a:latin typeface="Source Code Pro"/>
                <a:ea typeface="Source Code Pro"/>
                <a:cs typeface="Source Code Pro"/>
                <a:sym typeface="Source Code Pro"/>
              </a:rPr>
              <a:t>.</a:t>
            </a:r>
            <a:r>
              <a:rPr lang="es" sz="800" dirty="0">
                <a:solidFill>
                  <a:srgbClr val="9CDCFE"/>
                </a:solidFill>
                <a:latin typeface="Source Code Pro"/>
                <a:ea typeface="Source Code Pro"/>
                <a:cs typeface="Source Code Pro"/>
                <a:sym typeface="Source Code Pro"/>
              </a:rPr>
              <a:t>__numero</a:t>
            </a:r>
            <a:r>
              <a:rPr lang="es" sz="800" dirty="0">
                <a:solidFill>
                  <a:srgbClr val="CCCCCC"/>
                </a:solidFill>
                <a:latin typeface="Source Code Pro"/>
                <a:ea typeface="Source Code Pro"/>
                <a:cs typeface="Source Code Pro"/>
                <a:sym typeface="Source Code Pro"/>
              </a:rPr>
              <a:t>}</a:t>
            </a:r>
            <a:endParaRPr sz="800" dirty="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None/>
            </a:pPr>
            <a:r>
              <a:rPr lang="es" sz="1050" dirty="0">
                <a:solidFill>
                  <a:srgbClr val="569CD6"/>
                </a:solidFill>
                <a:latin typeface="Source Code Pro"/>
                <a:ea typeface="Source Code Pro"/>
                <a:cs typeface="Source Code Pro"/>
                <a:sym typeface="Source Code Pro"/>
              </a:rPr>
              <a:t>class</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Persona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6A9955"/>
                </a:solidFill>
                <a:latin typeface="Source Code Pro"/>
                <a:ea typeface="Source Code Pro"/>
                <a:cs typeface="Source Code Pro"/>
                <a:sym typeface="Source Code Pro"/>
              </a:rPr>
              <a:t>#metodos de clase ---------------------------------------------------------</a:t>
            </a:r>
            <a:endParaRPr sz="1050" dirty="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classmethod</a:t>
            </a:r>
            <a:endParaRPr sz="1050" dirty="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fromDiccionario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cls</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dict</a:t>
            </a:r>
            <a:r>
              <a:rPr lang="es" sz="1050" dirty="0">
                <a:solidFill>
                  <a:srgbClr val="CCCCCC"/>
                </a:solidFill>
                <a:latin typeface="Source Code Pro"/>
                <a:ea typeface="Source Code Pro"/>
                <a:cs typeface="Source Code Pro"/>
                <a:sym typeface="Source Code Pro"/>
              </a:rPr>
              <a:t>)-&gt;</a:t>
            </a:r>
            <a:r>
              <a:rPr lang="es" sz="1050" dirty="0">
                <a:solidFill>
                  <a:srgbClr val="CE9178"/>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Persona</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dict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parámetro data debe ser un 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cls</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fromDiccionario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6A9955"/>
                </a:solidFill>
                <a:latin typeface="Source Code Pro"/>
                <a:ea typeface="Source Code Pro"/>
                <a:cs typeface="Source Code Pro"/>
                <a:sym typeface="Source Code Pro"/>
              </a:rPr>
              <a:t>#constructor y métodos de instancia ---------------------------------------</a:t>
            </a:r>
            <a:endParaRPr sz="1050" dirty="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__init__</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isspace</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nombre debe ser un string válido."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isspace</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apellido debe ser un string válido."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"La dirección debe ser una instancia de la clase direccion."</a:t>
            </a: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__apellido</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__direccion</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direccion</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obtenerNombre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obtenerApellido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__apellido</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obtenerDireccion</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__direccion</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esIgualProf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otra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Persona</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bool</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otra</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obtenerNombre</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and</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__apellido</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otra</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obtenerApellido</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and</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__direccion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esIgualProf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otra</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obtenerDireccion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__apellido</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__direccion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586C0"/>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rmAutofit fontScale="92500" lnSpcReduction="20000"/>
          </a:bodyPr>
          <a:lstStyle/>
          <a:p>
            <a:pPr marL="0" lvl="0" indent="0" algn="l" rtl="0">
              <a:lnSpc>
                <a:spcPct val="135714"/>
              </a:lnSpc>
              <a:spcBef>
                <a:spcPts val="0"/>
              </a:spcBef>
              <a:spcAft>
                <a:spcPts val="0"/>
              </a:spcAft>
              <a:buNone/>
            </a:pPr>
            <a:r>
              <a:rPr lang="es" sz="1050" dirty="0">
                <a:solidFill>
                  <a:srgbClr val="569CD6"/>
                </a:solidFill>
                <a:latin typeface="Source Code Pro"/>
                <a:ea typeface="Source Code Pro"/>
                <a:cs typeface="Source Code Pro"/>
                <a:sym typeface="Source Code Pro"/>
              </a:rPr>
              <a:t>class</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Equipo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6A9955"/>
                </a:solidFill>
                <a:latin typeface="Source Code Pro"/>
                <a:ea typeface="Source Code Pro"/>
                <a:cs typeface="Source Code Pro"/>
                <a:sym typeface="Source Code Pro"/>
              </a:rPr>
              <a:t>#metodos de clase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classmethod</a:t>
            </a:r>
            <a:endParaRPr sz="1050" dirty="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fromDiccionario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cls</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dict</a:t>
            </a:r>
            <a:r>
              <a:rPr lang="es" sz="1050" dirty="0">
                <a:solidFill>
                  <a:srgbClr val="CCCCCC"/>
                </a:solidFill>
                <a:latin typeface="Source Code Pro"/>
                <a:ea typeface="Source Code Pro"/>
                <a:cs typeface="Source Code Pro"/>
                <a:sym typeface="Source Code Pro"/>
              </a:rPr>
              <a:t>)-&gt;</a:t>
            </a:r>
            <a:r>
              <a:rPr lang="es" sz="1050" dirty="0">
                <a:solidFill>
                  <a:srgbClr val="CE9178"/>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Equipo</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dict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parámetro data debe ser un 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cls</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Persona</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fromDiccionario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data</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6A9955"/>
                </a:solidFill>
                <a:latin typeface="Source Code Pro"/>
                <a:ea typeface="Source Code Pro"/>
                <a:cs typeface="Source Code Pro"/>
                <a:sym typeface="Source Code Pro"/>
              </a:rPr>
              <a:t>#constructor y métodos de instancia ---------------------------------------</a:t>
            </a:r>
            <a:endParaRPr sz="1050" dirty="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__init__</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Persona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isspace</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nombre debe ser un string válido."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if</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not</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isinstance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Persona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raise</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ValueError</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"El líder debe ser una instancia de la clase Persona."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__lider</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lider</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obtenerNombre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str</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obtenerLider</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Persona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__lider</a:t>
            </a:r>
            <a:endParaRPr sz="1050" dirty="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__lider</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def</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esIgualProf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otro</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Equipo</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)-&gt;</a:t>
            </a:r>
            <a:r>
              <a:rPr lang="es" sz="1050" dirty="0">
                <a:solidFill>
                  <a:srgbClr val="4EC9B0"/>
                </a:solidFill>
                <a:latin typeface="Source Code Pro"/>
                <a:ea typeface="Source Code Pro"/>
                <a:cs typeface="Source Code Pro"/>
                <a:sym typeface="Source Code Pro"/>
              </a:rPr>
              <a:t>bool</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return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__nombre</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otro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obtenerNombre</a:t>
            </a:r>
            <a:r>
              <a:rPr lang="es" sz="1050" dirty="0">
                <a:solidFill>
                  <a:srgbClr val="CCCCCC"/>
                </a:solidFill>
                <a:latin typeface="Source Code Pro"/>
                <a:ea typeface="Source Code Pro"/>
                <a:cs typeface="Source Code Pro"/>
                <a:sym typeface="Source Code Pro"/>
              </a:rPr>
              <a:t>() </a:t>
            </a:r>
            <a:r>
              <a:rPr lang="es" sz="1050" dirty="0">
                <a:solidFill>
                  <a:srgbClr val="569CD6"/>
                </a:solidFill>
                <a:latin typeface="Source Code Pro"/>
                <a:ea typeface="Source Code Pro"/>
                <a:cs typeface="Source Code Pro"/>
                <a:sym typeface="Source Code Pro"/>
              </a:rPr>
              <a:t>and</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self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__lider</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esIgualProf</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otro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obtenerLider</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569CD6"/>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Repaso - JSON</a:t>
            </a:r>
            <a:endParaRPr/>
          </a:p>
        </p:txBody>
      </p:sp>
      <p:sp>
        <p:nvSpPr>
          <p:cNvPr id="130" name="Google Shape;130;p2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2000"/>
              <a:t>JSON es un formato ligero de intercambio de datos basado en texto que se utiliza para representar objetos y estructuras de datos. Aunque se originó en el contexto de JavaScript, se ha convertido en un estándar ampliamente adoptado y se utiliza en una variedad de lenguajes de programación.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Tester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staticmethod</a:t>
            </a:r>
            <a:endParaRPr sz="105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test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lista_direcciones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lista_personas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lista_equipos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dir1</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Direccion</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"Av. Siempre Viva"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742</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dir2</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Direccion</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"Av. Siempre Viva"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730</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homero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"Homero"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"Simpson"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dir1</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ned</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"Ned"</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"Flanders"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dir2</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equipo_homero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Equipo</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"Los Simpsons"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homero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equipo_ned</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Equipo</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"Los Flanders"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ned</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lista_direcciones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dir1</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lista_direcciones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dir2</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homero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ned</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lista_equipos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equipo_homero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lista_equipos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equipo_ned</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a:spLocks noGrp="1"/>
          </p:cNvSpPr>
          <p:nvPr>
            <p:ph type="body" idx="1"/>
          </p:nvPr>
        </p:nvSpPr>
        <p:spPr>
          <a:xfrm>
            <a:off x="0" y="0"/>
            <a:ext cx="9144000" cy="5143500"/>
          </a:xfrm>
          <a:prstGeom prst="rect">
            <a:avLst/>
          </a:prstGeom>
          <a:solidFill>
            <a:srgbClr val="000000"/>
          </a:solidFill>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"print de objeto.toDiccionario()"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dir1</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homero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equipo_homero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t>
            </a:r>
            <a:r>
              <a:rPr lang="es" sz="1050" dirty="0">
                <a:solidFill>
                  <a:srgbClr val="D7BA7D"/>
                </a:solidFill>
                <a:latin typeface="Source Code Pro"/>
                <a:ea typeface="Source Code Pro"/>
                <a:cs typeface="Source Code Pro"/>
                <a:sym typeface="Source Code Pro"/>
              </a:rPr>
              <a:t>\n</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"Convierto equipo.toDiccionario() a JSON con json.dumps(obj.toDiccionario(), indent=4)"</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str_equipo_homero</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json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dumps</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equipo_homero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indent</a:t>
            </a:r>
            <a:r>
              <a:rPr lang="es" sz="1050" dirty="0">
                <a:solidFill>
                  <a:srgbClr val="D4D4D4"/>
                </a:solidFill>
                <a:latin typeface="Source Code Pro"/>
                <a:ea typeface="Source Code Pro"/>
                <a:cs typeface="Source Code Pro"/>
                <a:sym typeface="Source Code Pro"/>
              </a:rPr>
              <a:t>=</a:t>
            </a:r>
            <a:r>
              <a:rPr lang="es" sz="1050" dirty="0">
                <a:solidFill>
                  <a:srgbClr val="B5CEA8"/>
                </a:solidFill>
                <a:latin typeface="Source Code Pro"/>
                <a:ea typeface="Source Code Pro"/>
                <a:cs typeface="Source Code Pro"/>
                <a:sym typeface="Source Code Pro"/>
              </a:rPr>
              <a:t>4</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"print de JSON 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"print de type(str_equipo_homero)"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type</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t>
            </a:r>
            <a:r>
              <a:rPr lang="es" sz="1050" dirty="0">
                <a:solidFill>
                  <a:srgbClr val="D7BA7D"/>
                </a:solidFill>
                <a:latin typeface="Source Code Pro"/>
                <a:ea typeface="Source Code Pro"/>
                <a:cs typeface="Source Code Pro"/>
                <a:sym typeface="Source Code Pro"/>
              </a:rPr>
              <a:t>\n</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"Convierto JSON a objeto con json.loads(str_equipo_homero)"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eq_recreado</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Equipo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fromDiccionario</a:t>
            </a:r>
            <a:r>
              <a:rPr lang="es" sz="1050" dirty="0">
                <a:solidFill>
                  <a:srgbClr val="CCCCCC"/>
                </a:solidFill>
                <a:latin typeface="Source Code Pro"/>
                <a:ea typeface="Source Code Pro"/>
                <a:cs typeface="Source Code Pro"/>
                <a:sym typeface="Source Code Pro"/>
              </a:rPr>
              <a:t>(</a:t>
            </a:r>
            <a:r>
              <a:rPr lang="es" sz="1050" dirty="0">
                <a:solidFill>
                  <a:srgbClr val="4EC9B0"/>
                </a:solidFill>
                <a:latin typeface="Source Code Pro"/>
                <a:ea typeface="Source Code Pro"/>
                <a:cs typeface="Source Code Pro"/>
                <a:sym typeface="Source Code Pro"/>
              </a:rPr>
              <a:t>json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loads</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str_equipo_homero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"print de obj.toDiccionario() de un objeto creado a partir de un JSON"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eq_recreado</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toDiccionario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a:t>
            </a:r>
            <a:r>
              <a:rPr lang="es" sz="1050" dirty="0">
                <a:solidFill>
                  <a:srgbClr val="D7BA7D"/>
                </a:solidFill>
                <a:latin typeface="Source Code Pro"/>
                <a:ea typeface="Source Code Pro"/>
                <a:cs typeface="Source Code Pro"/>
                <a:sym typeface="Source Code Pro"/>
              </a:rPr>
              <a:t>\n</a:t>
            </a:r>
            <a:r>
              <a:rPr lang="es" sz="1050" dirty="0">
                <a:solidFill>
                  <a:srgbClr val="CE9178"/>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print</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"Guardo los equipos en un archivo JSON"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with</a:t>
            </a:r>
            <a:r>
              <a:rPr lang="es" sz="1050" dirty="0">
                <a:solidFill>
                  <a:srgbClr val="CCCCCC"/>
                </a:solidFill>
                <a:latin typeface="Source Code Pro"/>
                <a:ea typeface="Source Code Pro"/>
                <a:cs typeface="Source Code Pro"/>
                <a:sym typeface="Source Code Pro"/>
              </a:rPr>
              <a:t> </a:t>
            </a:r>
            <a:r>
              <a:rPr lang="es" sz="1050" dirty="0">
                <a:solidFill>
                  <a:srgbClr val="DCDCAA"/>
                </a:solidFill>
                <a:latin typeface="Source Code Pro"/>
                <a:ea typeface="Source Code Pro"/>
                <a:cs typeface="Source Code Pro"/>
                <a:sym typeface="Source Code Pro"/>
              </a:rPr>
              <a:t>open</a:t>
            </a:r>
            <a:r>
              <a:rPr lang="es" sz="1050" dirty="0">
                <a:solidFill>
                  <a:srgbClr val="CCCCCC"/>
                </a:solidFill>
                <a:latin typeface="Source Code Pro"/>
                <a:ea typeface="Source Code Pro"/>
                <a:cs typeface="Source Code Pro"/>
                <a:sym typeface="Source Code Pro"/>
              </a:rPr>
              <a:t>(</a:t>
            </a:r>
            <a:r>
              <a:rPr lang="es" sz="1050" dirty="0">
                <a:solidFill>
                  <a:srgbClr val="CE9178"/>
                </a:solidFill>
                <a:latin typeface="Source Code Pro"/>
                <a:ea typeface="Source Code Pro"/>
                <a:cs typeface="Source Code Pro"/>
                <a:sym typeface="Source Code Pro"/>
              </a:rPr>
              <a:t>"equipos.json"</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"w"</a:t>
            </a: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as</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file</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diccionarios_equipos</a:t>
            </a:r>
            <a:r>
              <a:rPr lang="es" sz="1050" dirty="0">
                <a:solidFill>
                  <a:srgbClr val="CCCCCC"/>
                </a:solidFill>
                <a:latin typeface="Source Code Pro"/>
                <a:ea typeface="Source Code Pro"/>
                <a:cs typeface="Source Code Pro"/>
                <a:sym typeface="Source Code Pro"/>
              </a:rPr>
              <a:t> </a:t>
            </a:r>
            <a:r>
              <a:rPr lang="es" sz="1050" dirty="0">
                <a:solidFill>
                  <a:srgbClr val="D4D4D4"/>
                </a:solidFill>
                <a:latin typeface="Source Code Pro"/>
                <a:ea typeface="Source Code Pro"/>
                <a:cs typeface="Source Code Pro"/>
                <a:sym typeface="Source Code Pro"/>
              </a:rPr>
              <a:t>=</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equipo</a:t>
            </a:r>
            <a:r>
              <a:rPr lang="es" sz="1050" dirty="0">
                <a:solidFill>
                  <a:srgbClr val="CCCCCC"/>
                </a:solidFill>
                <a:latin typeface="Source Code Pro"/>
                <a:ea typeface="Source Code Pro"/>
                <a:cs typeface="Source Code Pro"/>
                <a:sym typeface="Source Code Pro"/>
              </a:rPr>
              <a:t>.toDiccionario() </a:t>
            </a:r>
            <a:r>
              <a:rPr lang="es" sz="1050" dirty="0">
                <a:solidFill>
                  <a:srgbClr val="C586C0"/>
                </a:solidFill>
                <a:latin typeface="Source Code Pro"/>
                <a:ea typeface="Source Code Pro"/>
                <a:cs typeface="Source Code Pro"/>
                <a:sym typeface="Source Code Pro"/>
              </a:rPr>
              <a:t>for</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equipo</a:t>
            </a:r>
            <a:r>
              <a:rPr lang="es" sz="1050" dirty="0">
                <a:solidFill>
                  <a:srgbClr val="CCCCCC"/>
                </a:solidFill>
                <a:latin typeface="Source Code Pro"/>
                <a:ea typeface="Source Code Pro"/>
                <a:cs typeface="Source Code Pro"/>
                <a:sym typeface="Source Code Pro"/>
              </a:rPr>
              <a:t> </a:t>
            </a:r>
            <a:r>
              <a:rPr lang="es" sz="1050" dirty="0">
                <a:solidFill>
                  <a:srgbClr val="C586C0"/>
                </a:solidFill>
                <a:latin typeface="Source Code Pro"/>
                <a:ea typeface="Source Code Pro"/>
                <a:cs typeface="Source Code Pro"/>
                <a:sym typeface="Source Code Pro"/>
              </a:rPr>
              <a:t>in</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lista_equipos</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4EC9B0"/>
                </a:solidFill>
                <a:latin typeface="Source Code Pro"/>
                <a:ea typeface="Source Code Pro"/>
                <a:cs typeface="Source Code Pro"/>
                <a:sym typeface="Source Code Pro"/>
              </a:rPr>
              <a:t>json</a:t>
            </a:r>
            <a:r>
              <a:rPr lang="es" sz="1050" dirty="0">
                <a:solidFill>
                  <a:srgbClr val="CCCCCC"/>
                </a:solidFill>
                <a:latin typeface="Source Code Pro"/>
                <a:ea typeface="Source Code Pro"/>
                <a:cs typeface="Source Code Pro"/>
                <a:sym typeface="Source Code Pro"/>
              </a:rPr>
              <a:t>.</a:t>
            </a:r>
            <a:r>
              <a:rPr lang="es" sz="1050" dirty="0">
                <a:solidFill>
                  <a:srgbClr val="DCDCAA"/>
                </a:solidFill>
                <a:latin typeface="Source Code Pro"/>
                <a:ea typeface="Source Code Pro"/>
                <a:cs typeface="Source Code Pro"/>
                <a:sym typeface="Source Code Pro"/>
              </a:rPr>
              <a:t>dump</a:t>
            </a:r>
            <a:r>
              <a:rPr lang="es" sz="1050" dirty="0">
                <a:solidFill>
                  <a:srgbClr val="CCCCCC"/>
                </a:solidFill>
                <a:latin typeface="Source Code Pro"/>
                <a:ea typeface="Source Code Pro"/>
                <a:cs typeface="Source Code Pro"/>
                <a:sym typeface="Source Code Pro"/>
              </a:rPr>
              <a:t>(</a:t>
            </a:r>
            <a:r>
              <a:rPr lang="es" sz="1050" dirty="0">
                <a:solidFill>
                  <a:srgbClr val="9CDCFE"/>
                </a:solidFill>
                <a:latin typeface="Source Code Pro"/>
                <a:ea typeface="Source Code Pro"/>
                <a:cs typeface="Source Code Pro"/>
                <a:sym typeface="Source Code Pro"/>
              </a:rPr>
              <a:t>diccionarios_equipos</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file</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ensure_ascii</a:t>
            </a:r>
            <a:r>
              <a:rPr lang="es" sz="1050" dirty="0">
                <a:solidFill>
                  <a:srgbClr val="D4D4D4"/>
                </a:solidFill>
                <a:latin typeface="Source Code Pro"/>
                <a:ea typeface="Source Code Pro"/>
                <a:cs typeface="Source Code Pro"/>
                <a:sym typeface="Source Code Pro"/>
              </a:rPr>
              <a:t>=</a:t>
            </a:r>
            <a:r>
              <a:rPr lang="es" sz="1050" dirty="0">
                <a:solidFill>
                  <a:srgbClr val="569CD6"/>
                </a:solidFill>
                <a:latin typeface="Source Code Pro"/>
                <a:ea typeface="Source Code Pro"/>
                <a:cs typeface="Source Code Pro"/>
                <a:sym typeface="Source Code Pro"/>
              </a:rPr>
              <a:t>False</a:t>
            </a: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indent</a:t>
            </a:r>
            <a:r>
              <a:rPr lang="es" sz="1050" dirty="0">
                <a:solidFill>
                  <a:srgbClr val="D4D4D4"/>
                </a:solidFill>
                <a:latin typeface="Source Code Pro"/>
                <a:ea typeface="Source Code Pro"/>
                <a:cs typeface="Source Code Pro"/>
                <a:sym typeface="Source Code Pro"/>
              </a:rPr>
              <a:t>=</a:t>
            </a:r>
            <a:r>
              <a:rPr lang="es" sz="1050" dirty="0">
                <a:solidFill>
                  <a:srgbClr val="B5CEA8"/>
                </a:solidFill>
                <a:latin typeface="Source Code Pro"/>
                <a:ea typeface="Source Code Pro"/>
                <a:cs typeface="Source Code Pro"/>
                <a:sym typeface="Source Code Pro"/>
              </a:rPr>
              <a:t>4</a:t>
            </a:r>
            <a:r>
              <a:rPr lang="es" sz="1050" dirty="0">
                <a:solidFill>
                  <a:srgbClr val="CCCCCC"/>
                </a:solidFill>
                <a:latin typeface="Source Code Pro"/>
                <a:ea typeface="Source Code Pro"/>
                <a:cs typeface="Source Code Pro"/>
                <a:sym typeface="Source Code Pro"/>
              </a:rPr>
              <a:t>)</a:t>
            </a:r>
            <a:endParaRPr sz="1050" dirty="0">
              <a:solidFill>
                <a:srgbClr val="569CD6"/>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Salida (coloreada para mejorar legibilidad):</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print de objeto.toDiccionario()</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{'calle': 'Av. Siempre Viva', 'numero': 742}</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{'nombre': 'Homero', 'apellido': 'Simpson', 'direccion': {'calle': 'Av. Siempre Viva', 'numero': 742}}</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{'nombre': 'Los Simpsons', 'lider': {'nombre': 'Homero', 'apellido': 'Simpson', 'direccion': {'calle': 'Av. Siempre Viva', 'numero': 742}}}</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Convierto equipo.toDiccionario() a JSON con json.dumps(obj.toDiccionario(), indent=4)</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print del JSON generado: str_equipo_homero</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"nombre": "Los Simpsons",</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"lider": {</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"nombre": "Homero",</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"apellido": "Simpson",</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"direccion": {</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"calle": "Av. Siempre Viva",</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"numero": 742</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    }</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print de type(str_equipo_homero)</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&lt;class 'str'&gt;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Convierto JSON a objeto con json.loads(str_equipo_homero)</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print de obj.toDiccionario() de un objeto creado a partir de un JSON</a:t>
            </a:r>
            <a:endParaRPr sz="1050" dirty="0">
              <a:solidFill>
                <a:srgbClr val="FF990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{'nombre': 'Los Simpsons', 'lider': {'nombre': 'Homero', 'apellido': 'Simpson', 'direccion': {'calle': 'Av. Siempre Viva', 'numero': 742}}}</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FF9900"/>
                </a:solidFill>
                <a:latin typeface="Source Code Pro"/>
                <a:ea typeface="Source Code Pro"/>
                <a:cs typeface="Source Code Pro"/>
                <a:sym typeface="Source Code Pro"/>
              </a:rPr>
              <a:t>Guardo los equipos en un archivo JSON</a:t>
            </a:r>
            <a:endParaRPr sz="1050" dirty="0">
              <a:solidFill>
                <a:srgbClr val="FF9900"/>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body" idx="1"/>
          </p:nvPr>
        </p:nvSpPr>
        <p:spPr>
          <a:xfrm>
            <a:off x="0" y="100"/>
            <a:ext cx="9144000" cy="5143400"/>
          </a:xfrm>
          <a:prstGeom prst="rect">
            <a:avLst/>
          </a:prstGeom>
          <a:solidFill>
            <a:srgbClr val="000000"/>
          </a:solidFill>
        </p:spPr>
        <p:txBody>
          <a:bodyPr spcFirstLastPara="1" wrap="square" lIns="91425" tIns="91425" rIns="91425" bIns="91425" anchor="t" anchorCtr="0">
            <a:normAutofit fontScale="92500" lnSpcReduction="20000"/>
          </a:bodyPr>
          <a:lstStyle/>
          <a:p>
            <a:pPr marL="0" lvl="0" indent="0" algn="l" rtl="0">
              <a:lnSpc>
                <a:spcPct val="135714"/>
              </a:lnSpc>
              <a:spcBef>
                <a:spcPts val="0"/>
              </a:spcBef>
              <a:spcAft>
                <a:spcPts val="0"/>
              </a:spcAft>
              <a:buNone/>
            </a:pPr>
            <a:r>
              <a:rPr lang="es" sz="1050" dirty="0">
                <a:solidFill>
                  <a:schemeClr val="lt1"/>
                </a:solidFill>
                <a:latin typeface="Source Code Pro"/>
                <a:ea typeface="Source Code Pro"/>
                <a:cs typeface="Source Code Pro"/>
                <a:sym typeface="Source Code Pro"/>
              </a:rPr>
              <a:t>Archivo Json “equipos.json”:</a:t>
            </a: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050" dirty="0">
              <a:solidFill>
                <a:schemeClr val="lt1"/>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"Los Simpsons"</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"Homero"</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"Simpson"</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"calle"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"Av. Siempre Viva"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"numero"</a:t>
            </a:r>
            <a:r>
              <a:rPr lang="es" sz="1050" dirty="0">
                <a:solidFill>
                  <a:srgbClr val="CCCCCC"/>
                </a:solidFill>
                <a:latin typeface="Source Code Pro"/>
                <a:ea typeface="Source Code Pro"/>
                <a:cs typeface="Source Code Pro"/>
                <a:sym typeface="Source Code Pro"/>
              </a:rPr>
              <a:t>: </a:t>
            </a:r>
            <a:r>
              <a:rPr lang="es" sz="1050" dirty="0">
                <a:solidFill>
                  <a:srgbClr val="B5CEA8"/>
                </a:solidFill>
                <a:latin typeface="Source Code Pro"/>
                <a:ea typeface="Source Code Pro"/>
                <a:cs typeface="Source Code Pro"/>
                <a:sym typeface="Source Code Pro"/>
              </a:rPr>
              <a:t>742</a:t>
            </a:r>
            <a:endParaRPr sz="1050" dirty="0">
              <a:solidFill>
                <a:srgbClr val="B5CEA8"/>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"Los Flanders"</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"lider"</a:t>
            </a: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"nombre"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"Ned"</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"apellido"</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"Flanders"</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"direccion"</a:t>
            </a: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"calle"</a:t>
            </a:r>
            <a:r>
              <a:rPr lang="es" sz="1050" dirty="0">
                <a:solidFill>
                  <a:srgbClr val="CCCCCC"/>
                </a:solidFill>
                <a:latin typeface="Source Code Pro"/>
                <a:ea typeface="Source Code Pro"/>
                <a:cs typeface="Source Code Pro"/>
                <a:sym typeface="Source Code Pro"/>
              </a:rPr>
              <a:t>: </a:t>
            </a:r>
            <a:r>
              <a:rPr lang="es" sz="1050" dirty="0">
                <a:solidFill>
                  <a:srgbClr val="CE9178"/>
                </a:solidFill>
                <a:latin typeface="Source Code Pro"/>
                <a:ea typeface="Source Code Pro"/>
                <a:cs typeface="Source Code Pro"/>
                <a:sym typeface="Source Code Pro"/>
              </a:rPr>
              <a:t>"Av. Siempre Viva"</a:t>
            </a:r>
            <a:r>
              <a:rPr lang="es" sz="1050" dirty="0">
                <a:solidFill>
                  <a:srgbClr val="CCCCCC"/>
                </a:solidFill>
                <a:latin typeface="Source Code Pro"/>
                <a:ea typeface="Source Code Pro"/>
                <a:cs typeface="Source Code Pro"/>
                <a:sym typeface="Source Code Pro"/>
              </a:rPr>
              <a:t>,</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r>
              <a:rPr lang="es" sz="1050" dirty="0">
                <a:solidFill>
                  <a:srgbClr val="9CDCFE"/>
                </a:solidFill>
                <a:latin typeface="Source Code Pro"/>
                <a:ea typeface="Source Code Pro"/>
                <a:cs typeface="Source Code Pro"/>
                <a:sym typeface="Source Code Pro"/>
              </a:rPr>
              <a:t>"numero"</a:t>
            </a:r>
            <a:r>
              <a:rPr lang="es" sz="1050" dirty="0">
                <a:solidFill>
                  <a:srgbClr val="CCCCCC"/>
                </a:solidFill>
                <a:latin typeface="Source Code Pro"/>
                <a:ea typeface="Source Code Pro"/>
                <a:cs typeface="Source Code Pro"/>
                <a:sym typeface="Source Code Pro"/>
              </a:rPr>
              <a:t>: </a:t>
            </a:r>
            <a:r>
              <a:rPr lang="es" sz="1050" dirty="0">
                <a:solidFill>
                  <a:srgbClr val="B5CEA8"/>
                </a:solidFill>
                <a:latin typeface="Source Code Pro"/>
                <a:ea typeface="Source Code Pro"/>
                <a:cs typeface="Source Code Pro"/>
                <a:sym typeface="Source Code Pro"/>
              </a:rPr>
              <a:t>730</a:t>
            </a:r>
            <a:endParaRPr sz="1050" dirty="0">
              <a:solidFill>
                <a:srgbClr val="B5CEA8"/>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    }</a:t>
            </a:r>
            <a:endParaRPr sz="1050" dirty="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050" dirty="0">
                <a:solidFill>
                  <a:srgbClr val="CCCCCC"/>
                </a:solidFill>
                <a:latin typeface="Source Code Pro"/>
                <a:ea typeface="Source Code Pro"/>
                <a:cs typeface="Source Code Pro"/>
                <a:sym typeface="Source Code Pro"/>
              </a:rPr>
              <a:t>]</a:t>
            </a:r>
            <a:endParaRPr sz="1050" dirty="0">
              <a:solidFill>
                <a:schemeClr val="lt1"/>
              </a:solidFill>
              <a:latin typeface="Source Code Pro"/>
              <a:ea typeface="Source Code Pro"/>
              <a:cs typeface="Source Code Pro"/>
              <a:sym typeface="Source Code Pro"/>
            </a:endParaRPr>
          </a:p>
        </p:txBody>
      </p:sp>
      <p:pic>
        <p:nvPicPr>
          <p:cNvPr id="3" name="Imagen 2">
            <a:extLst>
              <a:ext uri="{FF2B5EF4-FFF2-40B4-BE49-F238E27FC236}">
                <a16:creationId xmlns:a16="http://schemas.microsoft.com/office/drawing/2014/main" id="{B98CAF0C-B931-0C3A-76E5-F8CA983BAAB1}"/>
              </a:ext>
            </a:extLst>
          </p:cNvPr>
          <p:cNvPicPr>
            <a:picLocks noChangeAspect="1"/>
          </p:cNvPicPr>
          <p:nvPr/>
        </p:nvPicPr>
        <p:blipFill>
          <a:blip r:embed="rId3"/>
          <a:stretch>
            <a:fillRect/>
          </a:stretch>
        </p:blipFill>
        <p:spPr>
          <a:xfrm>
            <a:off x="4572000" y="113183"/>
            <a:ext cx="4467849" cy="47155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Repaso - Formato / composición</a:t>
            </a:r>
            <a:endParaRPr/>
          </a:p>
        </p:txBody>
      </p:sp>
      <p:sp>
        <p:nvSpPr>
          <p:cNvPr id="136" name="Google Shape;136;p27"/>
          <p:cNvSpPr txBox="1">
            <a:spLocks noGrp="1"/>
          </p:cNvSpPr>
          <p:nvPr>
            <p:ph type="body" idx="1"/>
          </p:nvPr>
        </p:nvSpPr>
        <p:spPr>
          <a:xfrm>
            <a:off x="311700" y="1266325"/>
            <a:ext cx="8520600" cy="3786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a:t>JSON está constituído por dos estructuras:</a:t>
            </a:r>
            <a:endParaRPr/>
          </a:p>
          <a:p>
            <a:pPr marL="457200" lvl="0" indent="-342900" algn="l" rtl="0">
              <a:lnSpc>
                <a:spcPct val="115000"/>
              </a:lnSpc>
              <a:spcBef>
                <a:spcPts val="1200"/>
              </a:spcBef>
              <a:spcAft>
                <a:spcPts val="0"/>
              </a:spcAft>
              <a:buSzPts val="1800"/>
              <a:buAutoNum type="alphaUcPeriod"/>
            </a:pPr>
            <a:r>
              <a:rPr lang="es"/>
              <a:t>Una colección de pares de </a:t>
            </a:r>
            <a:r>
              <a:rPr lang="es" b="1">
                <a:solidFill>
                  <a:schemeClr val="accent5"/>
                </a:solidFill>
                <a:latin typeface="Source Code Pro"/>
                <a:ea typeface="Source Code Pro"/>
                <a:cs typeface="Source Code Pro"/>
                <a:sym typeface="Source Code Pro"/>
              </a:rPr>
              <a:t>"clave" : valor</a:t>
            </a:r>
            <a:r>
              <a:rPr lang="es"/>
              <a:t>. Dependiendo del lenguaje esto es conocido como un </a:t>
            </a:r>
            <a:r>
              <a:rPr lang="es" b="1"/>
              <a:t>objeto</a:t>
            </a:r>
            <a:r>
              <a:rPr lang="es"/>
              <a:t>, registro, estructura, </a:t>
            </a:r>
            <a:r>
              <a:rPr lang="es" b="1"/>
              <a:t>diccionario</a:t>
            </a:r>
            <a:r>
              <a:rPr lang="es"/>
              <a:t>, tabla hash, lista de claves o un arreglo asociativo.</a:t>
            </a:r>
            <a:endParaRPr/>
          </a:p>
          <a:p>
            <a:pPr marL="457200" lvl="0" indent="-342900" algn="l" rtl="0">
              <a:lnSpc>
                <a:spcPct val="115000"/>
              </a:lnSpc>
              <a:spcBef>
                <a:spcPts val="1000"/>
              </a:spcBef>
              <a:spcAft>
                <a:spcPts val="0"/>
              </a:spcAft>
              <a:buSzPts val="1800"/>
              <a:buAutoNum type="alphaUcPeriod"/>
            </a:pPr>
            <a:r>
              <a:rPr lang="es"/>
              <a:t>Una lista ordenada de valores. En la mayoría de los lenguajes, esto se implementa como arreglos, vectores, listas o secuencias.</a:t>
            </a:r>
            <a:endParaRPr/>
          </a:p>
          <a:p>
            <a:pPr marL="0" lvl="0" indent="0" algn="l" rtl="0">
              <a:lnSpc>
                <a:spcPct val="115000"/>
              </a:lnSpc>
              <a:spcBef>
                <a:spcPts val="1000"/>
              </a:spcBef>
              <a:spcAft>
                <a:spcPts val="1200"/>
              </a:spcAft>
              <a:buSzPts val="1800"/>
              <a:buNone/>
            </a:pPr>
            <a:r>
              <a:rPr lang="es"/>
              <a:t>Estas son estructuras universales; virtualmente todos los lenguajes de programación las soportan de una forma u otra. Es razonable que un formato de intercambio de datos que es independiente del lenguaje de programación se base en estas estructuras.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de JSON</a:t>
            </a:r>
            <a:endParaRPr/>
          </a:p>
        </p:txBody>
      </p:sp>
      <p:sp>
        <p:nvSpPr>
          <p:cNvPr id="142" name="Google Shape;142;p28"/>
          <p:cNvSpPr txBox="1">
            <a:spLocks noGrp="1"/>
          </p:cNvSpPr>
          <p:nvPr>
            <p:ph type="body" idx="1"/>
          </p:nvPr>
        </p:nvSpPr>
        <p:spPr>
          <a:xfrm>
            <a:off x="239750" y="707400"/>
            <a:ext cx="8592600" cy="4356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"nombre"</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"Juan"</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"apellido"</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"Perez"</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"edad"</a:t>
            </a:r>
            <a:r>
              <a:rPr lang="es" sz="1650" dirty="0">
                <a:solidFill>
                  <a:srgbClr val="CCCCCC"/>
                </a:solidFill>
                <a:latin typeface="Courier New"/>
                <a:ea typeface="Courier New"/>
                <a:cs typeface="Courier New"/>
                <a:sym typeface="Courier New"/>
              </a:rPr>
              <a:t>: </a:t>
            </a:r>
            <a:r>
              <a:rPr lang="es" sz="1650" dirty="0">
                <a:solidFill>
                  <a:srgbClr val="B5CEA8"/>
                </a:solidFill>
                <a:latin typeface="Courier New"/>
                <a:ea typeface="Courier New"/>
                <a:cs typeface="Courier New"/>
                <a:sym typeface="Courier New"/>
              </a:rPr>
              <a:t>30</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"nombre"</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"Pedro"</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"apellido"</a:t>
            </a:r>
            <a:r>
              <a:rPr lang="es" sz="1650" dirty="0">
                <a:solidFill>
                  <a:srgbClr val="CCCCCC"/>
                </a:solidFill>
                <a:latin typeface="Courier New"/>
                <a:ea typeface="Courier New"/>
                <a:cs typeface="Courier New"/>
                <a:sym typeface="Courier New"/>
              </a:rPr>
              <a:t>: </a:t>
            </a:r>
            <a:r>
              <a:rPr lang="es" sz="1650" dirty="0">
                <a:solidFill>
                  <a:srgbClr val="CE9178"/>
                </a:solidFill>
                <a:latin typeface="Courier New"/>
                <a:ea typeface="Courier New"/>
                <a:cs typeface="Courier New"/>
                <a:sym typeface="Courier New"/>
              </a:rPr>
              <a:t>"González"</a:t>
            </a:r>
            <a:r>
              <a:rPr lang="es" sz="1650" dirty="0">
                <a:solidFill>
                  <a:srgbClr val="CCCCCC"/>
                </a:solidFill>
                <a:latin typeface="Courier New"/>
                <a:ea typeface="Courier New"/>
                <a:cs typeface="Courier New"/>
                <a:sym typeface="Courier New"/>
              </a:rPr>
              <a:t>,</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r>
              <a:rPr lang="es" sz="1650" dirty="0">
                <a:solidFill>
                  <a:srgbClr val="9CDCFE"/>
                </a:solidFill>
                <a:latin typeface="Courier New"/>
                <a:ea typeface="Courier New"/>
                <a:cs typeface="Courier New"/>
                <a:sym typeface="Courier New"/>
              </a:rPr>
              <a:t>"edad"</a:t>
            </a:r>
            <a:r>
              <a:rPr lang="es" sz="1650" dirty="0">
                <a:solidFill>
                  <a:srgbClr val="CCCCCC"/>
                </a:solidFill>
                <a:latin typeface="Courier New"/>
                <a:ea typeface="Courier New"/>
                <a:cs typeface="Courier New"/>
                <a:sym typeface="Courier New"/>
              </a:rPr>
              <a:t>: </a:t>
            </a:r>
            <a:r>
              <a:rPr lang="es" sz="1650" dirty="0">
                <a:solidFill>
                  <a:srgbClr val="B5CEA8"/>
                </a:solidFill>
                <a:latin typeface="Courier New"/>
                <a:ea typeface="Courier New"/>
                <a:cs typeface="Courier New"/>
                <a:sym typeface="Courier New"/>
              </a:rPr>
              <a:t>32</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    }</a:t>
            </a:r>
            <a:endParaRPr sz="1650" dirty="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s" sz="1650" dirty="0">
                <a:solidFill>
                  <a:srgbClr val="CCCCCC"/>
                </a:solidFill>
                <a:latin typeface="Courier New"/>
                <a:ea typeface="Courier New"/>
                <a:cs typeface="Courier New"/>
                <a:sym typeface="Courier New"/>
              </a:rPr>
              <a:t>]</a:t>
            </a:r>
            <a:endParaRPr sz="1650" dirty="0">
              <a:solidFill>
                <a:srgbClr val="FFFFFF"/>
              </a:solidFill>
              <a:latin typeface="Courier New"/>
              <a:ea typeface="Courier New"/>
              <a:cs typeface="Courier New"/>
              <a:sym typeface="Courier New"/>
            </a:endParaRPr>
          </a:p>
        </p:txBody>
      </p:sp>
      <p:grpSp>
        <p:nvGrpSpPr>
          <p:cNvPr id="144" name="Google Shape;144;p28"/>
          <p:cNvGrpSpPr/>
          <p:nvPr/>
        </p:nvGrpSpPr>
        <p:grpSpPr>
          <a:xfrm>
            <a:off x="538950" y="890500"/>
            <a:ext cx="5091600" cy="1994900"/>
            <a:chOff x="538950" y="890500"/>
            <a:chExt cx="5091600" cy="1911000"/>
          </a:xfrm>
        </p:grpSpPr>
        <p:sp>
          <p:nvSpPr>
            <p:cNvPr id="145" name="Google Shape;145;p28"/>
            <p:cNvSpPr/>
            <p:nvPr/>
          </p:nvSpPr>
          <p:spPr>
            <a:xfrm>
              <a:off x="538950" y="890500"/>
              <a:ext cx="5091600" cy="19110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6" name="Google Shape;146;p28"/>
            <p:cNvSpPr txBox="1"/>
            <p:nvPr/>
          </p:nvSpPr>
          <p:spPr>
            <a:xfrm>
              <a:off x="3147775" y="890500"/>
              <a:ext cx="21123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dirty="0">
                  <a:solidFill>
                    <a:schemeClr val="lt1"/>
                  </a:solidFill>
                  <a:latin typeface="Open Sans"/>
                  <a:ea typeface="Open Sans"/>
                  <a:cs typeface="Open Sans"/>
                  <a:sym typeface="Open Sans"/>
                </a:rPr>
                <a:t>Objeto persona</a:t>
              </a:r>
              <a:endParaRPr sz="1600" dirty="0">
                <a:solidFill>
                  <a:schemeClr val="lt1"/>
                </a:solidFill>
                <a:latin typeface="Open Sans"/>
                <a:ea typeface="Open Sans"/>
                <a:cs typeface="Open Sans"/>
                <a:sym typeface="Open Sans"/>
              </a:endParaRPr>
            </a:p>
          </p:txBody>
        </p:sp>
        <p:sp>
          <p:nvSpPr>
            <p:cNvPr id="147" name="Google Shape;147;p28"/>
            <p:cNvSpPr/>
            <p:nvPr/>
          </p:nvSpPr>
          <p:spPr>
            <a:xfrm>
              <a:off x="761300" y="1141350"/>
              <a:ext cx="229800" cy="281700"/>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8" name="Google Shape;148;p28"/>
            <p:cNvSpPr/>
            <p:nvPr/>
          </p:nvSpPr>
          <p:spPr>
            <a:xfrm>
              <a:off x="761300" y="2482825"/>
              <a:ext cx="229800" cy="281700"/>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9" name="Google Shape;149;p28"/>
          <p:cNvSpPr/>
          <p:nvPr/>
        </p:nvSpPr>
        <p:spPr>
          <a:xfrm>
            <a:off x="538950" y="2885400"/>
            <a:ext cx="5091600" cy="18271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0" name="Google Shape;150;p28"/>
          <p:cNvSpPr txBox="1"/>
          <p:nvPr/>
        </p:nvSpPr>
        <p:spPr>
          <a:xfrm>
            <a:off x="3147775" y="2846802"/>
            <a:ext cx="21123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dirty="0">
                <a:solidFill>
                  <a:schemeClr val="lt1"/>
                </a:solidFill>
                <a:latin typeface="Open Sans"/>
                <a:ea typeface="Open Sans"/>
                <a:cs typeface="Open Sans"/>
                <a:sym typeface="Open Sans"/>
              </a:rPr>
              <a:t>Objeto persona</a:t>
            </a:r>
            <a:endParaRPr sz="1600" dirty="0">
              <a:solidFill>
                <a:schemeClr val="lt1"/>
              </a:solidFill>
              <a:latin typeface="Open Sans"/>
              <a:ea typeface="Open Sans"/>
              <a:cs typeface="Open Sans"/>
              <a:sym typeface="Open Sans"/>
            </a:endParaRPr>
          </a:p>
        </p:txBody>
      </p:sp>
      <p:sp>
        <p:nvSpPr>
          <p:cNvPr id="151" name="Google Shape;151;p28"/>
          <p:cNvSpPr/>
          <p:nvPr/>
        </p:nvSpPr>
        <p:spPr>
          <a:xfrm>
            <a:off x="761300" y="2908325"/>
            <a:ext cx="229800" cy="281700"/>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 name="Google Shape;152;p28"/>
          <p:cNvSpPr/>
          <p:nvPr/>
        </p:nvSpPr>
        <p:spPr>
          <a:xfrm>
            <a:off x="761300" y="4247000"/>
            <a:ext cx="229800" cy="281700"/>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Repaso - Características</a:t>
            </a:r>
            <a:endParaRPr/>
          </a:p>
        </p:txBody>
      </p:sp>
      <p:sp>
        <p:nvSpPr>
          <p:cNvPr id="158" name="Google Shape;158;p2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800"/>
              <a:buNone/>
            </a:pPr>
            <a:r>
              <a:rPr lang="es" sz="2000" b="1"/>
              <a:t>Sintaxis Ligera</a:t>
            </a:r>
            <a:r>
              <a:rPr lang="es" sz="2000"/>
              <a:t>: JSON utiliza una sintaxis simple y concisa para representar datos.</a:t>
            </a:r>
            <a:endParaRPr sz="2000"/>
          </a:p>
          <a:p>
            <a:pPr marL="0" lvl="0" indent="0" algn="l" rtl="0">
              <a:lnSpc>
                <a:spcPct val="95000"/>
              </a:lnSpc>
              <a:spcBef>
                <a:spcPts val="1200"/>
              </a:spcBef>
              <a:spcAft>
                <a:spcPts val="0"/>
              </a:spcAft>
              <a:buSzPts val="1800"/>
              <a:buNone/>
            </a:pPr>
            <a:r>
              <a:rPr lang="es" sz="2000" b="1"/>
              <a:t>Estructuras de Datos Simples</a:t>
            </a:r>
            <a:r>
              <a:rPr lang="es" sz="2000"/>
              <a:t>: Soporta tipos de datos como objetos, arreglos, cadenas, números, booleanos y valores nulos.</a:t>
            </a:r>
            <a:endParaRPr sz="2000"/>
          </a:p>
          <a:p>
            <a:pPr marL="0" lvl="0" indent="0" algn="l" rtl="0">
              <a:lnSpc>
                <a:spcPct val="95000"/>
              </a:lnSpc>
              <a:spcBef>
                <a:spcPts val="1200"/>
              </a:spcBef>
              <a:spcAft>
                <a:spcPts val="0"/>
              </a:spcAft>
              <a:buSzPts val="1800"/>
              <a:buNone/>
            </a:pPr>
            <a:r>
              <a:rPr lang="es" sz="2000" b="1"/>
              <a:t>Facilidad de Lectura y Escritura</a:t>
            </a:r>
            <a:r>
              <a:rPr lang="es" sz="2000"/>
              <a:t>: Es fácil de entender para los humanos y fácil de analizar y generar en aplicaciones.</a:t>
            </a:r>
            <a:endParaRPr sz="2000"/>
          </a:p>
          <a:p>
            <a:pPr marL="0" lvl="0" indent="0" algn="l" rtl="0">
              <a:lnSpc>
                <a:spcPct val="95000"/>
              </a:lnSpc>
              <a:spcBef>
                <a:spcPts val="1200"/>
              </a:spcBef>
              <a:spcAft>
                <a:spcPts val="0"/>
              </a:spcAft>
              <a:buSzPts val="1800"/>
              <a:buNone/>
            </a:pPr>
            <a:r>
              <a:rPr lang="es" sz="2000" b="1"/>
              <a:t>Amplia Adopción</a:t>
            </a:r>
            <a:r>
              <a:rPr lang="es" sz="2000"/>
              <a:t>: Se utiliza en servicios web, APIs y aplicaciones en línea debido a su eficiencia y simplicidad.</a:t>
            </a:r>
            <a:endParaRPr sz="2000"/>
          </a:p>
          <a:p>
            <a:pPr marL="0" lvl="0" indent="0" algn="l" rtl="0">
              <a:lnSpc>
                <a:spcPct val="95000"/>
              </a:lnSpc>
              <a:spcBef>
                <a:spcPts val="1200"/>
              </a:spcBef>
              <a:spcAft>
                <a:spcPts val="1200"/>
              </a:spcAft>
              <a:buSzPts val="1800"/>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Trabajando con JSON en python</a:t>
            </a:r>
            <a:endParaRPr/>
          </a:p>
        </p:txBody>
      </p:sp>
      <p:sp>
        <p:nvSpPr>
          <p:cNvPr id="164" name="Google Shape;164;p30"/>
          <p:cNvSpPr txBox="1">
            <a:spLocks noGrp="1"/>
          </p:cNvSpPr>
          <p:nvPr>
            <p:ph type="body" idx="1"/>
          </p:nvPr>
        </p:nvSpPr>
        <p:spPr>
          <a:xfrm>
            <a:off x="222775" y="1281125"/>
            <a:ext cx="8833800" cy="38625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a:t>Para trabajar con JSON simplemente debemos importar la librería que python trae incorporada para codificar y decodificar archivos .json:</a:t>
            </a:r>
            <a:endParaRPr/>
          </a:p>
          <a:p>
            <a:pPr marL="0" lvl="0" indent="0" algn="l" rtl="0">
              <a:lnSpc>
                <a:spcPct val="115000"/>
              </a:lnSpc>
              <a:spcBef>
                <a:spcPts val="1200"/>
              </a:spcBef>
              <a:spcAft>
                <a:spcPts val="0"/>
              </a:spcAft>
              <a:buSzPts val="1800"/>
              <a:buNone/>
            </a:pPr>
            <a:r>
              <a:rPr lang="es" b="1">
                <a:solidFill>
                  <a:schemeClr val="accent5"/>
                </a:solidFill>
                <a:latin typeface="Source Code Pro"/>
                <a:ea typeface="Source Code Pro"/>
                <a:cs typeface="Source Code Pro"/>
                <a:sym typeface="Source Code Pro"/>
              </a:rPr>
              <a:t>import json</a:t>
            </a:r>
            <a:endParaRPr sz="2050" b="1">
              <a:solidFill>
                <a:schemeClr val="accent5"/>
              </a:solidFill>
              <a:highlight>
                <a:srgbClr val="1F1F1F"/>
              </a:highlight>
              <a:latin typeface="Source Code Pro"/>
              <a:ea typeface="Source Code Pro"/>
              <a:cs typeface="Source Code Pro"/>
              <a:sym typeface="Source Code Pro"/>
            </a:endParaRPr>
          </a:p>
          <a:p>
            <a:pPr marL="0" lvl="0" indent="0" algn="l" rtl="0">
              <a:spcBef>
                <a:spcPts val="1200"/>
              </a:spcBef>
              <a:spcAft>
                <a:spcPts val="0"/>
              </a:spcAft>
              <a:buNone/>
            </a:pPr>
            <a:r>
              <a:rPr lang="es"/>
              <a:t>La librería tiene dos métodos principales:</a:t>
            </a:r>
            <a:endParaRPr/>
          </a:p>
          <a:p>
            <a:pPr marL="457200" lvl="0" indent="-342900" algn="l" rtl="0">
              <a:spcBef>
                <a:spcPts val="1200"/>
              </a:spcBef>
              <a:spcAft>
                <a:spcPts val="0"/>
              </a:spcAft>
              <a:buSzPts val="1800"/>
              <a:buChar char="●"/>
            </a:pPr>
            <a:r>
              <a:rPr lang="es" b="1"/>
              <a:t>json.dumps(...)</a:t>
            </a:r>
            <a:r>
              <a:rPr lang="es"/>
              <a:t>: Convierte objetos nativos de Python en cadenas JSON.</a:t>
            </a:r>
            <a:br>
              <a:rPr lang="es"/>
            </a:br>
            <a:r>
              <a:rPr lang="es"/>
              <a:t>(dumps es abreviatura de ‘</a:t>
            </a:r>
            <a:r>
              <a:rPr lang="es" i="1"/>
              <a:t>dump to string</a:t>
            </a:r>
            <a:r>
              <a:rPr lang="es"/>
              <a:t>’). Lo usaremos para serializar un objeto.</a:t>
            </a:r>
            <a:endParaRPr/>
          </a:p>
          <a:p>
            <a:pPr marL="457200" lvl="0" indent="-342900" algn="l" rtl="0">
              <a:spcBef>
                <a:spcPts val="1200"/>
              </a:spcBef>
              <a:spcAft>
                <a:spcPts val="1000"/>
              </a:spcAft>
              <a:buSzPts val="1800"/>
              <a:buChar char="●"/>
            </a:pPr>
            <a:r>
              <a:rPr lang="es" b="1"/>
              <a:t>json.loads(...)</a:t>
            </a:r>
            <a:r>
              <a:rPr lang="es"/>
              <a:t>: Convierte cadenas JSON en objetos Python.</a:t>
            </a:r>
            <a:br>
              <a:rPr lang="es"/>
            </a:br>
            <a:r>
              <a:rPr lang="es"/>
              <a:t>(loads es la abreviación de ‘</a:t>
            </a:r>
            <a:r>
              <a:rPr lang="es" i="1"/>
              <a:t>load string’)</a:t>
            </a:r>
            <a:r>
              <a:rPr lang="es"/>
              <a:t>. Lo usaremos en el método para Reconstruir un objeto con información de un string JSON. (Deserializacion)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de uso básico</a:t>
            </a:r>
            <a:endParaRPr/>
          </a:p>
        </p:txBody>
      </p:sp>
      <p:sp>
        <p:nvSpPr>
          <p:cNvPr id="170" name="Google Shape;170;p31"/>
          <p:cNvSpPr txBox="1">
            <a:spLocks noGrp="1"/>
          </p:cNvSpPr>
          <p:nvPr>
            <p:ph type="body" idx="1"/>
          </p:nvPr>
        </p:nvSpPr>
        <p:spPr>
          <a:xfrm>
            <a:off x="0" y="875525"/>
            <a:ext cx="9144000" cy="4156800"/>
          </a:xfrm>
          <a:prstGeom prst="rect">
            <a:avLst/>
          </a:prstGeom>
          <a:solidFill>
            <a:srgbClr val="000000"/>
          </a:solid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SzPts val="1800"/>
              <a:buNone/>
            </a:pPr>
            <a:r>
              <a:rPr lang="es" sz="1500">
                <a:solidFill>
                  <a:srgbClr val="C586C0"/>
                </a:solidFill>
                <a:latin typeface="Source Code Pro"/>
                <a:ea typeface="Source Code Pro"/>
                <a:cs typeface="Source Code Pro"/>
                <a:sym typeface="Source Code Pro"/>
              </a:rPr>
              <a:t>import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endParaRPr sz="150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SzPts val="1800"/>
              <a:buNone/>
            </a:pPr>
            <a:endParaRPr sz="175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500">
                <a:solidFill>
                  <a:srgbClr val="6A9955"/>
                </a:solidFill>
                <a:latin typeface="Source Code Pro"/>
                <a:ea typeface="Source Code Pro"/>
                <a:cs typeface="Source Code Pro"/>
                <a:sym typeface="Source Code Pro"/>
              </a:rPr>
              <a:t># Convertir diccionario Python a JSON</a:t>
            </a:r>
            <a:endParaRPr sz="150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persona</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"nombre"</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"Juan"</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"edad"</a:t>
            </a:r>
            <a:r>
              <a:rPr lang="es" sz="1500">
                <a:solidFill>
                  <a:srgbClr val="CCCCCC"/>
                </a:solidFill>
                <a:latin typeface="Source Code Pro"/>
                <a:ea typeface="Source Code Pro"/>
                <a:cs typeface="Source Code Pro"/>
                <a:sym typeface="Source Code Pro"/>
              </a:rPr>
              <a:t>: </a:t>
            </a:r>
            <a:r>
              <a:rPr lang="es" sz="1500">
                <a:solidFill>
                  <a:srgbClr val="B5CEA8"/>
                </a:solidFill>
                <a:latin typeface="Source Code Pro"/>
                <a:ea typeface="Source Code Pro"/>
                <a:cs typeface="Source Code Pro"/>
                <a:sym typeface="Source Code Pro"/>
              </a:rPr>
              <a:t>30</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"ciudad"</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"Madrid"</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r>
              <a:rPr lang="es" sz="1500">
                <a:solidFill>
                  <a:srgbClr val="CCCCCC"/>
                </a:solidFill>
                <a:latin typeface="Source Code Pro"/>
                <a:ea typeface="Source Code Pro"/>
                <a:cs typeface="Source Code Pro"/>
                <a:sym typeface="Source Code Pro"/>
              </a:rPr>
              <a:t>.</a:t>
            </a:r>
            <a:r>
              <a:rPr lang="es" sz="1500">
                <a:solidFill>
                  <a:srgbClr val="DCDCAA"/>
                </a:solidFill>
                <a:latin typeface="Source Code Pro"/>
                <a:ea typeface="Source Code Pro"/>
                <a:cs typeface="Source Code Pro"/>
                <a:sym typeface="Source Code Pro"/>
              </a:rPr>
              <a:t>dumps</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persona</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DCDCAA"/>
                </a:solidFill>
                <a:latin typeface="Source Code Pro"/>
                <a:ea typeface="Source Code Pro"/>
                <a:cs typeface="Source Code Pro"/>
                <a:sym typeface="Source Code Pro"/>
              </a:rPr>
              <a:t>print</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  </a:t>
            </a:r>
            <a:r>
              <a:rPr lang="es" sz="1500">
                <a:solidFill>
                  <a:srgbClr val="6A9955"/>
                </a:solidFill>
                <a:latin typeface="Source Code Pro"/>
                <a:ea typeface="Source Code Pro"/>
                <a:cs typeface="Source Code Pro"/>
                <a:sym typeface="Source Code Pro"/>
              </a:rPr>
              <a:t># {"nombre": "Juan", "edad": 30, "ciudad": "Madrid"}</a:t>
            </a:r>
            <a:endParaRPr sz="150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5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6A9955"/>
                </a:solidFill>
                <a:latin typeface="Source Code Pro"/>
                <a:ea typeface="Source Code Pro"/>
                <a:cs typeface="Source Code Pro"/>
                <a:sym typeface="Source Code Pro"/>
              </a:rPr>
              <a:t># Convertir JSON a diccionario Python</a:t>
            </a:r>
            <a:endParaRPr sz="1500">
              <a:solidFill>
                <a:srgbClr val="6A9955"/>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persona_dicc</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r>
              <a:rPr lang="es" sz="1500">
                <a:solidFill>
                  <a:srgbClr val="CCCCCC"/>
                </a:solidFill>
                <a:latin typeface="Source Code Pro"/>
                <a:ea typeface="Source Code Pro"/>
                <a:cs typeface="Source Code Pro"/>
                <a:sym typeface="Source Code Pro"/>
              </a:rPr>
              <a:t>.</a:t>
            </a:r>
            <a:r>
              <a:rPr lang="es" sz="1500">
                <a:solidFill>
                  <a:srgbClr val="DCDCAA"/>
                </a:solidFill>
                <a:latin typeface="Source Code Pro"/>
                <a:ea typeface="Source Code Pro"/>
                <a:cs typeface="Source Code Pro"/>
                <a:sym typeface="Source Code Pro"/>
              </a:rPr>
              <a:t>loads</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500">
                <a:solidFill>
                  <a:srgbClr val="DCDCAA"/>
                </a:solidFill>
                <a:latin typeface="Source Code Pro"/>
                <a:ea typeface="Source Code Pro"/>
                <a:cs typeface="Source Code Pro"/>
                <a:sym typeface="Source Code Pro"/>
              </a:rPr>
              <a:t>print</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persona_dicc</a:t>
            </a:r>
            <a:r>
              <a:rPr lang="es" sz="1500">
                <a:solidFill>
                  <a:srgbClr val="CCCCCC"/>
                </a:solidFill>
                <a:latin typeface="Source Code Pro"/>
                <a:ea typeface="Source Code Pro"/>
                <a:cs typeface="Source Code Pro"/>
                <a:sym typeface="Source Code Pro"/>
              </a:rPr>
              <a:t>[</a:t>
            </a:r>
            <a:r>
              <a:rPr lang="es" sz="1500">
                <a:solidFill>
                  <a:srgbClr val="CE9178"/>
                </a:solidFill>
                <a:latin typeface="Source Code Pro"/>
                <a:ea typeface="Source Code Pro"/>
                <a:cs typeface="Source Code Pro"/>
                <a:sym typeface="Source Code Pro"/>
              </a:rPr>
              <a:t>"nombre"</a:t>
            </a:r>
            <a:r>
              <a:rPr lang="es" sz="1500">
                <a:solidFill>
                  <a:srgbClr val="CCCCCC"/>
                </a:solidFill>
                <a:latin typeface="Source Code Pro"/>
                <a:ea typeface="Source Code Pro"/>
                <a:cs typeface="Source Code Pro"/>
                <a:sym typeface="Source Code Pro"/>
              </a:rPr>
              <a:t>])  </a:t>
            </a:r>
            <a:r>
              <a:rPr lang="es" sz="1500">
                <a:solidFill>
                  <a:srgbClr val="6A9955"/>
                </a:solidFill>
                <a:latin typeface="Source Code Pro"/>
                <a:ea typeface="Source Code Pro"/>
                <a:cs typeface="Source Code Pro"/>
                <a:sym typeface="Source Code Pro"/>
              </a:rPr>
              <a:t># Juan</a:t>
            </a:r>
            <a:endParaRPr sz="1500">
              <a:solidFill>
                <a:srgbClr val="9CDCFE"/>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body" idx="1"/>
          </p:nvPr>
        </p:nvSpPr>
        <p:spPr>
          <a:xfrm>
            <a:off x="-50" y="600325"/>
            <a:ext cx="9144000" cy="44739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200">
                <a:solidFill>
                  <a:srgbClr val="C586C0"/>
                </a:solidFill>
                <a:latin typeface="Source Code Pro"/>
                <a:ea typeface="Source Code Pro"/>
                <a:cs typeface="Source Code Pro"/>
                <a:sym typeface="Source Code Pro"/>
              </a:rPr>
              <a:t>import</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json</a:t>
            </a:r>
            <a:endParaRPr sz="120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569CD6"/>
                </a:solidFill>
                <a:latin typeface="Source Code Pro"/>
                <a:ea typeface="Source Code Pro"/>
                <a:cs typeface="Source Code Pro"/>
                <a:sym typeface="Source Code Pro"/>
              </a:rPr>
              <a:t>class</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Persona</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def</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__init__</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int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int</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DNI debe ser un entero."</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 :</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nombre debe ser un string."</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apellido debe ser un string."</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__dni</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dni</a:t>
            </a:r>
            <a:endParaRPr sz="12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__nombre</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nombre</a:t>
            </a:r>
            <a:endParaRPr sz="12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__apellido</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apellido</a:t>
            </a:r>
            <a:endParaRPr sz="12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def</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to_json</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dicc_persona</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__dni</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__nombre</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__apellido</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return</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json</a:t>
            </a:r>
            <a:r>
              <a:rPr lang="es" sz="1200">
                <a:solidFill>
                  <a:srgbClr val="CCCCCC"/>
                </a:solidFill>
                <a:latin typeface="Source Code Pro"/>
                <a:ea typeface="Source Code Pro"/>
                <a:cs typeface="Source Code Pro"/>
                <a:sym typeface="Source Code Pro"/>
              </a:rPr>
              <a:t>.</a:t>
            </a:r>
            <a:r>
              <a:rPr lang="es" sz="1200">
                <a:solidFill>
                  <a:srgbClr val="DCDCAA"/>
                </a:solidFill>
                <a:latin typeface="Source Code Pro"/>
                <a:ea typeface="Source Code Pro"/>
                <a:cs typeface="Source Code Pro"/>
                <a:sym typeface="Source Code Pro"/>
              </a:rPr>
              <a:t>dumps</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dicc_persona</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ensure_ascii</a:t>
            </a:r>
            <a:r>
              <a:rPr lang="es" sz="1200">
                <a:solidFill>
                  <a:srgbClr val="D4D4D4"/>
                </a:solidFill>
                <a:latin typeface="Source Code Pro"/>
                <a:ea typeface="Source Code Pro"/>
                <a:cs typeface="Source Code Pro"/>
                <a:sym typeface="Source Code Pro"/>
              </a:rPr>
              <a:t>=</a:t>
            </a:r>
            <a:r>
              <a:rPr lang="es" sz="1200">
                <a:solidFill>
                  <a:srgbClr val="569CD6"/>
                </a:solidFill>
                <a:latin typeface="Source Code Pro"/>
                <a:ea typeface="Source Code Pro"/>
                <a:cs typeface="Source Code Pro"/>
                <a:sym typeface="Source Code Pro"/>
              </a:rPr>
              <a:t>False</a:t>
            </a:r>
            <a:r>
              <a:rPr lang="es" sz="1200">
                <a:solidFill>
                  <a:srgbClr val="CCCCCC"/>
                </a:solidFill>
                <a:latin typeface="Source Code Pro"/>
                <a:ea typeface="Source Code Pro"/>
                <a:cs typeface="Source Code Pro"/>
                <a:sym typeface="Source Code Pro"/>
              </a:rPr>
              <a:t>)</a:t>
            </a:r>
            <a:endParaRPr sz="1200">
              <a:solidFill>
                <a:srgbClr val="C586C0"/>
              </a:solidFill>
              <a:latin typeface="Source Code Pro"/>
              <a:ea typeface="Source Code Pro"/>
              <a:cs typeface="Source Code Pro"/>
              <a:sym typeface="Source Code Pro"/>
            </a:endParaRPr>
          </a:p>
        </p:txBody>
      </p:sp>
      <p:sp>
        <p:nvSpPr>
          <p:cNvPr id="176" name="Google Shape;176;p32"/>
          <p:cNvSpPr txBox="1">
            <a:spLocks noGrp="1"/>
          </p:cNvSpPr>
          <p:nvPr>
            <p:ph type="title"/>
          </p:nvPr>
        </p:nvSpPr>
        <p:spPr>
          <a:xfrm>
            <a:off x="311700" y="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Serialización de Objetos simples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body" idx="1"/>
          </p:nvPr>
        </p:nvSpPr>
        <p:spPr>
          <a:xfrm>
            <a:off x="25450" y="0"/>
            <a:ext cx="9118500" cy="514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100">
                <a:solidFill>
                  <a:srgbClr val="C586C0"/>
                </a:solidFill>
                <a:latin typeface="Source Code Pro"/>
                <a:ea typeface="Source Code Pro"/>
                <a:cs typeface="Source Code Pro"/>
                <a:sym typeface="Source Code Pro"/>
              </a:rPr>
              <a:t>import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endParaRPr sz="110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569CD6"/>
                </a:solidFill>
                <a:latin typeface="Source Code Pro"/>
                <a:ea typeface="Source Code Pro"/>
                <a:cs typeface="Source Code Pro"/>
                <a:sym typeface="Source Code Pro"/>
              </a:rPr>
              <a:t>class</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Persona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__init__</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DNI debe ser un entero."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nombre debe ser un string."</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apellido debe ser un string."</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__dni</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dni</a:t>
            </a:r>
            <a:endParaRPr sz="11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__nombre</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nombre</a:t>
            </a:r>
            <a:endParaRPr sz="11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__apellido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apellido</a:t>
            </a:r>
            <a:endParaRPr sz="1100">
              <a:solidFill>
                <a:srgbClr val="9CDCFE"/>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to_json</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dicc_persona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__dni</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__nombre</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__apellido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return</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dumps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dicc_persona</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ensure_ascii</a:t>
            </a:r>
            <a:r>
              <a:rPr lang="es" sz="1100">
                <a:solidFill>
                  <a:srgbClr val="D4D4D4"/>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False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classmethod</a:t>
            </a:r>
            <a:endParaRPr sz="1100">
              <a:solidFill>
                <a:srgbClr val="4EC9B0"/>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from_json</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cls</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json_data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loads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json_data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return</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cls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a:t>
            </a:r>
            <a:endParaRPr sz="1100">
              <a:solidFill>
                <a:srgbClr val="C586C0"/>
              </a:solidFill>
              <a:latin typeface="Source Code Pro"/>
              <a:ea typeface="Source Code Pro"/>
              <a:cs typeface="Source Code Pro"/>
              <a:sym typeface="Source Code Pro"/>
            </a:endParaRPr>
          </a:p>
        </p:txBody>
      </p:sp>
      <p:sp>
        <p:nvSpPr>
          <p:cNvPr id="182" name="Google Shape;182;p33"/>
          <p:cNvSpPr/>
          <p:nvPr/>
        </p:nvSpPr>
        <p:spPr>
          <a:xfrm>
            <a:off x="281650" y="3097950"/>
            <a:ext cx="8700900" cy="9714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3" name="Google Shape;183;p33"/>
          <p:cNvSpPr/>
          <p:nvPr/>
        </p:nvSpPr>
        <p:spPr>
          <a:xfrm>
            <a:off x="221550" y="4172100"/>
            <a:ext cx="8700900" cy="9714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 name="Google Shape;184;p33"/>
          <p:cNvSpPr/>
          <p:nvPr/>
        </p:nvSpPr>
        <p:spPr>
          <a:xfrm>
            <a:off x="5867718" y="3179139"/>
            <a:ext cx="2381100" cy="2949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latin typeface="Open Sans"/>
                <a:ea typeface="Open Sans"/>
                <a:cs typeface="Open Sans"/>
                <a:sym typeface="Open Sans"/>
              </a:rPr>
              <a:t>Serialización</a:t>
            </a:r>
            <a:endParaRPr>
              <a:solidFill>
                <a:schemeClr val="lt1"/>
              </a:solidFill>
              <a:latin typeface="Open Sans"/>
              <a:ea typeface="Open Sans"/>
              <a:cs typeface="Open Sans"/>
              <a:sym typeface="Open Sans"/>
            </a:endParaRPr>
          </a:p>
        </p:txBody>
      </p:sp>
      <p:sp>
        <p:nvSpPr>
          <p:cNvPr id="185" name="Google Shape;185;p33"/>
          <p:cNvSpPr/>
          <p:nvPr/>
        </p:nvSpPr>
        <p:spPr>
          <a:xfrm>
            <a:off x="5598325" y="4343050"/>
            <a:ext cx="2919900" cy="2949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latin typeface="Open Sans"/>
                <a:ea typeface="Open Sans"/>
                <a:cs typeface="Open Sans"/>
                <a:sym typeface="Open Sans"/>
              </a:rPr>
              <a:t>Deserialización/reconstrucción</a:t>
            </a:r>
            <a:endParaRPr>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2916</Words>
  <Application>Microsoft Office PowerPoint</Application>
  <PresentationFormat>Presentación en pantalla (16:9)</PresentationFormat>
  <Paragraphs>308</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23</vt:i4>
      </vt:variant>
    </vt:vector>
  </HeadingPairs>
  <TitlesOfParts>
    <vt:vector size="30" baseType="lpstr">
      <vt:lpstr>Open Sans</vt:lpstr>
      <vt:lpstr>Courier New</vt:lpstr>
      <vt:lpstr>PT Sans Narrow</vt:lpstr>
      <vt:lpstr>Arial</vt:lpstr>
      <vt:lpstr>Source Code Pro</vt:lpstr>
      <vt:lpstr>Tropic</vt:lpstr>
      <vt:lpstr>Tropic</vt:lpstr>
      <vt:lpstr>Programación 2</vt:lpstr>
      <vt:lpstr>Repaso - JSON</vt:lpstr>
      <vt:lpstr>Repaso - Formato / composición</vt:lpstr>
      <vt:lpstr>Ejemplo de JSON</vt:lpstr>
      <vt:lpstr>Repaso - Características</vt:lpstr>
      <vt:lpstr>Trabajando con JSON en python</vt:lpstr>
      <vt:lpstr>Ejemplo de uso básico</vt:lpstr>
      <vt:lpstr>Serialización de Objetos simples</vt:lpstr>
      <vt:lpstr>Presentación de PowerPoint</vt:lpstr>
      <vt:lpstr>Ejemplo de JSON de objetos con atributos de tipo clase</vt:lpstr>
      <vt:lpstr>Problemas de la serialización de objetos con referencias a otros objetos</vt:lpstr>
      <vt:lpstr>Problemas de la serialización de objetos con referencias a otros objetos</vt:lpstr>
      <vt:lpstr>Problemas de la serialización de objetos con referencias a otros objetos</vt:lpstr>
      <vt:lpstr>Problemas de la serialización - Solución</vt:lpstr>
      <vt:lpstr>Ejemplo de aplicación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Damian Ene</cp:lastModifiedBy>
  <cp:revision>3</cp:revision>
  <dcterms:modified xsi:type="dcterms:W3CDTF">2024-10-30T11:11:56Z</dcterms:modified>
</cp:coreProperties>
</file>