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PT Sans Narrow"/>
      <p:regular r:id="rId42"/>
      <p:bold r:id="rId43"/>
    </p:embeddedFont>
    <p:embeddedFont>
      <p:font typeface="Source Code Pro"/>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2" roundtripDataSignature="AMtx7mhWeyk0ZnDFmpvDmp/mLyyId1qf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PTSansNarrow-regular.fntdata"/><Relationship Id="rId41" Type="http://schemas.openxmlformats.org/officeDocument/2006/relationships/slide" Target="slides/slide36.xml"/><Relationship Id="rId44" Type="http://schemas.openxmlformats.org/officeDocument/2006/relationships/font" Target="fonts/SourceCodePro-regular.fntdata"/><Relationship Id="rId43" Type="http://schemas.openxmlformats.org/officeDocument/2006/relationships/font" Target="fonts/PTSansNarrow-bold.fntdata"/><Relationship Id="rId46" Type="http://schemas.openxmlformats.org/officeDocument/2006/relationships/font" Target="fonts/SourceCodePro-italic.fntdata"/><Relationship Id="rId45" Type="http://schemas.openxmlformats.org/officeDocument/2006/relationships/font" Target="fonts/SourceCode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regular.fntdata"/><Relationship Id="rId47" Type="http://schemas.openxmlformats.org/officeDocument/2006/relationships/font" Target="fonts/SourceCodePro-boldItalic.fntdata"/><Relationship Id="rId49"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Italic.fntdata"/><Relationship Id="rId50" Type="http://schemas.openxmlformats.org/officeDocument/2006/relationships/font" Target="fonts/OpenSans-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5256b47c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d5256b47cb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5256b47c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d5256b47cb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5256b47c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d5256b47cb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5256b47c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d5256b47cb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5256b47c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d5256b47cb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5256b47c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d5256b47cb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5256b47c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5256b47c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5256b47cb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d5256b47cb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5256b47cb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d5256b47cb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5256b47cb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d5256b47cb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5256b47cb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d5256b47cb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5256b47cb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d5256b47cb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5256b47cb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d5256b47cb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553b9b7a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d553b9b7a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5256b47cb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d5256b47cb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5256b47cb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d5256b47cb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5256b47cb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d5256b47cb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5256b47c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5256b47c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5256b47cb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d5256b47c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5256b47cb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d5256b47cb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5256b47c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5256b47c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d5256b47c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d5256b47c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5256b47c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5256b47c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5256b47c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d5256b47c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d5256b47c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d5256b47c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5256b47cb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d5256b47cb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5256b47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5256b47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5"/>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15"/>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15"/>
          <p:cNvGrpSpPr/>
          <p:nvPr/>
        </p:nvGrpSpPr>
        <p:grpSpPr>
          <a:xfrm>
            <a:off x="1004144" y="1022025"/>
            <a:ext cx="7136668" cy="152400"/>
            <a:chOff x="1346429" y="1011300"/>
            <a:chExt cx="6452100" cy="152400"/>
          </a:xfrm>
        </p:grpSpPr>
        <p:cxnSp>
          <p:nvCxnSpPr>
            <p:cNvPr id="13" name="Google Shape;13;p15"/>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15"/>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15"/>
          <p:cNvGrpSpPr/>
          <p:nvPr/>
        </p:nvGrpSpPr>
        <p:grpSpPr>
          <a:xfrm>
            <a:off x="1004151" y="3969100"/>
            <a:ext cx="7136668" cy="152400"/>
            <a:chOff x="1346435" y="3969088"/>
            <a:chExt cx="6452100" cy="152400"/>
          </a:xfrm>
        </p:grpSpPr>
        <p:cxnSp>
          <p:nvCxnSpPr>
            <p:cNvPr id="16" name="Google Shape;16;p15"/>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15"/>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1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1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24"/>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4"/>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24"/>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17"/>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7"/>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18"/>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8"/>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21"/>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22"/>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2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22"/>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22"/>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3"/>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s"/>
              <a:t>Programación 2</a:t>
            </a:r>
            <a:endParaRPr/>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s"/>
              <a:t>Modelo de datos en la API</a:t>
            </a:r>
            <a:endParaRPr/>
          </a:p>
          <a:p>
            <a:pPr indent="0" lvl="0" marL="0" rtl="0" algn="ctr">
              <a:spcBef>
                <a:spcPts val="0"/>
              </a:spcBef>
              <a:spcAft>
                <a:spcPts val="0"/>
              </a:spcAft>
              <a:buNone/>
            </a:pPr>
            <a:r>
              <a:t/>
            </a:r>
            <a:endParaRPr/>
          </a:p>
          <a:p>
            <a:pPr indent="0" lvl="0" marL="0" rtl="0" algn="ctr">
              <a:lnSpc>
                <a:spcPct val="100000"/>
              </a:lnSpc>
              <a:spcBef>
                <a:spcPts val="0"/>
              </a:spcBef>
              <a:spcAft>
                <a:spcPts val="0"/>
              </a:spcAft>
              <a:buSzPct val="100000"/>
              <a:buNone/>
            </a:pPr>
            <a:r>
              <a:rPr lang="es"/>
              <a:t>Blueprints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d5256b47cb_0_111"/>
          <p:cNvSpPr txBox="1"/>
          <p:nvPr>
            <p:ph type="title"/>
          </p:nvPr>
        </p:nvSpPr>
        <p:spPr>
          <a:xfrm>
            <a:off x="311700" y="8927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¿Como hacemos para definir rutas fuera de app.py? Blueprints</a:t>
            </a:r>
            <a:endParaRPr/>
          </a:p>
        </p:txBody>
      </p:sp>
      <p:sp>
        <p:nvSpPr>
          <p:cNvPr id="124" name="Google Shape;124;g2d5256b47cb_0_11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Un "blueprint" en Flask es una forma de organizar y estructurar una aplicación web en Python.</a:t>
            </a:r>
            <a:endParaRPr/>
          </a:p>
          <a:p>
            <a:pPr indent="0" lvl="0" marL="0" rtl="0" algn="l">
              <a:lnSpc>
                <a:spcPct val="115000"/>
              </a:lnSpc>
              <a:spcBef>
                <a:spcPts val="1200"/>
              </a:spcBef>
              <a:spcAft>
                <a:spcPts val="0"/>
              </a:spcAft>
              <a:buSzPts val="1800"/>
              <a:buNone/>
            </a:pPr>
            <a:r>
              <a:rPr lang="es"/>
              <a:t>Los "blueprints" permiten dividir una aplicación en componentes más pequeños y reutilizables, lo que hace que el código sea más modular y mantenible. </a:t>
            </a:r>
            <a:endParaRPr/>
          </a:p>
          <a:p>
            <a:pPr indent="0" lvl="0" marL="0" rtl="0" algn="l">
              <a:lnSpc>
                <a:spcPct val="115000"/>
              </a:lnSpc>
              <a:spcBef>
                <a:spcPts val="1200"/>
              </a:spcBef>
              <a:spcAft>
                <a:spcPts val="1200"/>
              </a:spcAft>
              <a:buSzPts val="1800"/>
              <a:buNone/>
            </a:pPr>
            <a:r>
              <a:rPr lang="es"/>
              <a:t>Se utilizan comúnmente para agrupar rutas relacionadas, vistas, plantillas y recursos estáticos.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d5256b47cb_0_116"/>
          <p:cNvSpPr txBox="1"/>
          <p:nvPr>
            <p:ph idx="1" type="body"/>
          </p:nvPr>
        </p:nvSpPr>
        <p:spPr>
          <a:xfrm>
            <a:off x="180825" y="262825"/>
            <a:ext cx="8819100" cy="466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2000"/>
              <a:t>Los "blueprints" son útiles en situaciones en las que tenemos una aplicación web grande o compleja que necesita ser dividida en secciones o módulos independientes. Ej:</a:t>
            </a:r>
            <a:endParaRPr sz="2000"/>
          </a:p>
          <a:p>
            <a:pPr indent="-355600" lvl="0" marL="457200" rtl="0" algn="l">
              <a:lnSpc>
                <a:spcPct val="115000"/>
              </a:lnSpc>
              <a:spcBef>
                <a:spcPts val="1200"/>
              </a:spcBef>
              <a:spcAft>
                <a:spcPts val="0"/>
              </a:spcAft>
              <a:buSzPts val="2000"/>
              <a:buChar char="●"/>
            </a:pPr>
            <a:r>
              <a:rPr b="1" lang="es" sz="2000"/>
              <a:t>Aplicaciones grandes</a:t>
            </a:r>
            <a:r>
              <a:rPr lang="es" sz="2000"/>
              <a:t>: Si tenemos una aplicación con muchas rutas y vistas, los "blueprints" permiten dividirla en partes más manejables.</a:t>
            </a:r>
            <a:endParaRPr sz="2000"/>
          </a:p>
          <a:p>
            <a:pPr indent="-355600" lvl="0" marL="457200" rtl="0" algn="l">
              <a:lnSpc>
                <a:spcPct val="115000"/>
              </a:lnSpc>
              <a:spcBef>
                <a:spcPts val="1000"/>
              </a:spcBef>
              <a:spcAft>
                <a:spcPts val="0"/>
              </a:spcAft>
              <a:buSzPts val="2000"/>
              <a:buChar char="●"/>
            </a:pPr>
            <a:r>
              <a:rPr b="1" lang="es" sz="2000"/>
              <a:t>APIs RESTful</a:t>
            </a:r>
            <a:r>
              <a:rPr lang="es" sz="2000"/>
              <a:t>: </a:t>
            </a:r>
            <a:r>
              <a:rPr lang="es" sz="2000">
                <a:solidFill>
                  <a:schemeClr val="accent5"/>
                </a:solidFill>
              </a:rPr>
              <a:t>Para organizar rutas y vistas relacionadas con una API RESTful, puedes crear un "blueprint" para cada recurso o entidad</a:t>
            </a:r>
            <a:r>
              <a:rPr lang="es" sz="2000"/>
              <a:t>.</a:t>
            </a:r>
            <a:endParaRPr sz="2000"/>
          </a:p>
          <a:p>
            <a:pPr indent="-355600" lvl="0" marL="457200" rtl="0" algn="l">
              <a:lnSpc>
                <a:spcPct val="115000"/>
              </a:lnSpc>
              <a:spcBef>
                <a:spcPts val="1000"/>
              </a:spcBef>
              <a:spcAft>
                <a:spcPts val="1000"/>
              </a:spcAft>
              <a:buSzPts val="2000"/>
              <a:buChar char="●"/>
            </a:pPr>
            <a:r>
              <a:rPr b="1" lang="es" sz="2000"/>
              <a:t>Extensiones de aplicaciones</a:t>
            </a:r>
            <a:r>
              <a:rPr lang="es" sz="2000"/>
              <a:t>: Si se desea agregar funcionalidades a una aplicación existente, los "blueprints" facilitan la incorporación de nuevas características de manera organizada.</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d5256b47cb_0_120"/>
          <p:cNvSpPr txBox="1"/>
          <p:nvPr>
            <p:ph type="title"/>
          </p:nvPr>
        </p:nvSpPr>
        <p:spPr>
          <a:xfrm>
            <a:off x="311700"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¿Cómo lo usamos?</a:t>
            </a:r>
            <a:endParaRPr/>
          </a:p>
        </p:txBody>
      </p:sp>
      <p:sp>
        <p:nvSpPr>
          <p:cNvPr id="135" name="Google Shape;135;g2d5256b47cb_0_120"/>
          <p:cNvSpPr txBox="1"/>
          <p:nvPr>
            <p:ph idx="1" type="body"/>
          </p:nvPr>
        </p:nvSpPr>
        <p:spPr>
          <a:xfrm>
            <a:off x="311700" y="600400"/>
            <a:ext cx="8520600" cy="4414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800"/>
              <a:buNone/>
            </a:pPr>
            <a:r>
              <a:rPr lang="es" sz="1550">
                <a:solidFill>
                  <a:srgbClr val="C586C0"/>
                </a:solidFill>
                <a:latin typeface="Source Code Pro"/>
                <a:ea typeface="Source Code Pro"/>
                <a:cs typeface="Source Code Pro"/>
                <a:sym typeface="Source Code Pro"/>
              </a:rPr>
              <a:t>from</a:t>
            </a:r>
            <a:r>
              <a:rPr lang="es" sz="1550">
                <a:solidFill>
                  <a:srgbClr val="CCCCCC"/>
                </a:solidFill>
                <a:latin typeface="Source Code Pro"/>
                <a:ea typeface="Source Code Pro"/>
                <a:cs typeface="Source Code Pro"/>
                <a:sym typeface="Source Code Pro"/>
              </a:rPr>
              <a:t> </a:t>
            </a:r>
            <a:r>
              <a:rPr lang="es" sz="1550">
                <a:solidFill>
                  <a:srgbClr val="4EC9B0"/>
                </a:solidFill>
                <a:latin typeface="Source Code Pro"/>
                <a:ea typeface="Source Code Pro"/>
                <a:cs typeface="Source Code Pro"/>
                <a:sym typeface="Source Code Pro"/>
              </a:rPr>
              <a:t>flask</a:t>
            </a:r>
            <a:r>
              <a:rPr lang="es" sz="1550">
                <a:solidFill>
                  <a:srgbClr val="CCCCCC"/>
                </a:solidFill>
                <a:latin typeface="Source Code Pro"/>
                <a:ea typeface="Source Code Pro"/>
                <a:cs typeface="Source Code Pro"/>
                <a:sym typeface="Source Code Pro"/>
              </a:rPr>
              <a:t> </a:t>
            </a:r>
            <a:r>
              <a:rPr lang="es" sz="1550">
                <a:solidFill>
                  <a:srgbClr val="C586C0"/>
                </a:solidFill>
                <a:latin typeface="Source Code Pro"/>
                <a:ea typeface="Source Code Pro"/>
                <a:cs typeface="Source Code Pro"/>
                <a:sym typeface="Source Code Pro"/>
              </a:rPr>
              <a:t>import</a:t>
            </a:r>
            <a:r>
              <a:rPr lang="es" sz="1550">
                <a:solidFill>
                  <a:srgbClr val="CCCCCC"/>
                </a:solidFill>
                <a:latin typeface="Source Code Pro"/>
                <a:ea typeface="Source Code Pro"/>
                <a:cs typeface="Source Code Pro"/>
                <a:sym typeface="Source Code Pro"/>
              </a:rPr>
              <a:t> </a:t>
            </a:r>
            <a:r>
              <a:rPr lang="es" sz="1550">
                <a:solidFill>
                  <a:srgbClr val="4EC9B0"/>
                </a:solidFill>
                <a:latin typeface="Source Code Pro"/>
                <a:ea typeface="Source Code Pro"/>
                <a:cs typeface="Source Code Pro"/>
                <a:sym typeface="Source Code Pro"/>
              </a:rPr>
              <a:t>Blueprint     </a:t>
            </a:r>
            <a:r>
              <a:rPr lang="es" sz="1550">
                <a:solidFill>
                  <a:srgbClr val="6A9955"/>
                </a:solidFill>
                <a:latin typeface="Source Code Pro"/>
                <a:ea typeface="Source Code Pro"/>
                <a:cs typeface="Source Code Pro"/>
                <a:sym typeface="Source Code Pro"/>
              </a:rPr>
              <a:t># Archivo de ej.: </a:t>
            </a:r>
            <a:r>
              <a:rPr lang="es" sz="1550">
                <a:solidFill>
                  <a:srgbClr val="00FFFF"/>
                </a:solidFill>
                <a:latin typeface="Source Code Pro"/>
                <a:ea typeface="Source Code Pro"/>
                <a:cs typeface="Source Code Pro"/>
                <a:sym typeface="Source Code Pro"/>
              </a:rPr>
              <a:t>rutas_recurso.py</a:t>
            </a:r>
            <a:endParaRPr sz="1550">
              <a:solidFill>
                <a:srgbClr val="00FFFF"/>
              </a:solidFill>
              <a:latin typeface="Source Code Pro"/>
              <a:ea typeface="Source Code Pro"/>
              <a:cs typeface="Source Code Pro"/>
              <a:sym typeface="Source Code Pro"/>
            </a:endParaRPr>
          </a:p>
          <a:p>
            <a:pPr indent="0" lvl="0" marL="0" rtl="0" algn="l">
              <a:lnSpc>
                <a:spcPct val="135714"/>
              </a:lnSpc>
              <a:spcBef>
                <a:spcPts val="0"/>
              </a:spcBef>
              <a:spcAft>
                <a:spcPts val="0"/>
              </a:spcAft>
              <a:buSzPts val="1800"/>
              <a:buNone/>
            </a:pPr>
            <a:r>
              <a:t/>
            </a:r>
            <a:endParaRPr sz="15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SzPts val="1800"/>
              <a:buNone/>
            </a:pPr>
            <a:r>
              <a:rPr lang="es" sz="1550">
                <a:solidFill>
                  <a:srgbClr val="6A9955"/>
                </a:solidFill>
                <a:latin typeface="Source Code Pro"/>
                <a:ea typeface="Source Code Pro"/>
                <a:cs typeface="Source Code Pro"/>
                <a:sym typeface="Source Code Pro"/>
              </a:rPr>
              <a:t># Crear un objeto Blueprint</a:t>
            </a:r>
            <a:endParaRPr sz="15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SzPts val="1800"/>
              <a:buNone/>
            </a:pPr>
            <a:r>
              <a:rPr lang="es" sz="1550">
                <a:solidFill>
                  <a:srgbClr val="9CDCFE"/>
                </a:solidFill>
                <a:latin typeface="Source Code Pro"/>
                <a:ea typeface="Source Code Pro"/>
                <a:cs typeface="Source Code Pro"/>
                <a:sym typeface="Source Code Pro"/>
              </a:rPr>
              <a:t>bp_recurso</a:t>
            </a:r>
            <a:r>
              <a:rPr lang="es" sz="1550">
                <a:solidFill>
                  <a:srgbClr val="CCCCCC"/>
                </a:solidFill>
                <a:latin typeface="Source Code Pro"/>
                <a:ea typeface="Source Code Pro"/>
                <a:cs typeface="Source Code Pro"/>
                <a:sym typeface="Source Code Pro"/>
              </a:rPr>
              <a:t> </a:t>
            </a:r>
            <a:r>
              <a:rPr lang="es" sz="1550">
                <a:solidFill>
                  <a:srgbClr val="D4D4D4"/>
                </a:solidFill>
                <a:latin typeface="Source Code Pro"/>
                <a:ea typeface="Source Code Pro"/>
                <a:cs typeface="Source Code Pro"/>
                <a:sym typeface="Source Code Pro"/>
              </a:rPr>
              <a:t>=</a:t>
            </a:r>
            <a:r>
              <a:rPr lang="es" sz="1550">
                <a:solidFill>
                  <a:srgbClr val="CCCCCC"/>
                </a:solidFill>
                <a:latin typeface="Source Code Pro"/>
                <a:ea typeface="Source Code Pro"/>
                <a:cs typeface="Source Code Pro"/>
                <a:sym typeface="Source Code Pro"/>
              </a:rPr>
              <a:t> </a:t>
            </a:r>
            <a:r>
              <a:rPr lang="es" sz="1550">
                <a:solidFill>
                  <a:srgbClr val="4EC9B0"/>
                </a:solidFill>
                <a:latin typeface="Source Code Pro"/>
                <a:ea typeface="Source Code Pro"/>
                <a:cs typeface="Source Code Pro"/>
                <a:sym typeface="Source Code Pro"/>
              </a:rPr>
              <a:t>Blueprint</a:t>
            </a:r>
            <a:r>
              <a:rPr lang="es" sz="1550">
                <a:solidFill>
                  <a:srgbClr val="CCCCCC"/>
                </a:solidFill>
                <a:latin typeface="Source Code Pro"/>
                <a:ea typeface="Source Code Pro"/>
                <a:cs typeface="Source Code Pro"/>
                <a:sym typeface="Source Code Pro"/>
              </a:rPr>
              <a:t>(</a:t>
            </a:r>
            <a:r>
              <a:rPr lang="es" sz="1550">
                <a:solidFill>
                  <a:srgbClr val="CE9178"/>
                </a:solidFill>
                <a:latin typeface="Source Code Pro"/>
                <a:ea typeface="Source Code Pro"/>
                <a:cs typeface="Source Code Pro"/>
                <a:sym typeface="Source Code Pro"/>
              </a:rPr>
              <a:t>'bp_recurso'</a:t>
            </a:r>
            <a:r>
              <a:rPr lang="es" sz="1550">
                <a:solidFill>
                  <a:srgbClr val="CCCCCC"/>
                </a:solidFill>
                <a:latin typeface="Source Code Pro"/>
                <a:ea typeface="Source Code Pro"/>
                <a:cs typeface="Source Code Pro"/>
                <a:sym typeface="Source Code Pro"/>
              </a:rPr>
              <a:t>, </a:t>
            </a:r>
            <a:r>
              <a:rPr lang="es" sz="1550">
                <a:solidFill>
                  <a:srgbClr val="9CDCFE"/>
                </a:solidFill>
                <a:latin typeface="Source Code Pro"/>
                <a:ea typeface="Source Code Pro"/>
                <a:cs typeface="Source Code Pro"/>
                <a:sym typeface="Source Code Pro"/>
              </a:rPr>
              <a:t>__name__</a:t>
            </a:r>
            <a:r>
              <a:rPr lang="es" sz="1550">
                <a:solidFill>
                  <a:srgbClr val="CCCCCC"/>
                </a:solidFill>
                <a:latin typeface="Source Code Pro"/>
                <a:ea typeface="Source Code Pro"/>
                <a:cs typeface="Source Code Pro"/>
                <a:sym typeface="Source Code Pro"/>
              </a:rPr>
              <a:t>)</a:t>
            </a:r>
            <a:endParaRPr sz="15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SzPts val="1800"/>
              <a:buNone/>
            </a:pPr>
            <a:r>
              <a:t/>
            </a:r>
            <a:endParaRPr sz="15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SzPts val="1800"/>
              <a:buNone/>
            </a:pPr>
            <a:r>
              <a:rPr lang="es" sz="1550">
                <a:solidFill>
                  <a:srgbClr val="6A9955"/>
                </a:solidFill>
                <a:latin typeface="Source Code Pro"/>
                <a:ea typeface="Source Code Pro"/>
                <a:cs typeface="Source Code Pro"/>
                <a:sym typeface="Source Code Pro"/>
              </a:rPr>
              <a:t># Define rutas y la lógica relacionadas con este "blueprint"</a:t>
            </a:r>
            <a:endParaRPr sz="15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SzPts val="1800"/>
              <a:buNone/>
            </a:pPr>
            <a:r>
              <a:rPr lang="es" sz="1550">
                <a:solidFill>
                  <a:srgbClr val="DCDCAA"/>
                </a:solidFill>
                <a:latin typeface="Source Code Pro"/>
                <a:ea typeface="Source Code Pro"/>
                <a:cs typeface="Source Code Pro"/>
                <a:sym typeface="Source Code Pro"/>
              </a:rPr>
              <a:t>@</a:t>
            </a:r>
            <a:r>
              <a:rPr lang="es" sz="1550">
                <a:solidFill>
                  <a:srgbClr val="9CDCFE"/>
                </a:solidFill>
                <a:latin typeface="Source Code Pro"/>
                <a:ea typeface="Source Code Pro"/>
                <a:cs typeface="Source Code Pro"/>
                <a:sym typeface="Source Code Pro"/>
              </a:rPr>
              <a:t>bp_recurso</a:t>
            </a:r>
            <a:r>
              <a:rPr lang="es" sz="1550">
                <a:solidFill>
                  <a:srgbClr val="CCCCCC"/>
                </a:solidFill>
                <a:latin typeface="Source Code Pro"/>
                <a:ea typeface="Source Code Pro"/>
                <a:cs typeface="Source Code Pro"/>
                <a:sym typeface="Source Code Pro"/>
              </a:rPr>
              <a:t> </a:t>
            </a:r>
            <a:r>
              <a:rPr lang="es" sz="1550">
                <a:solidFill>
                  <a:srgbClr val="DCDCAA"/>
                </a:solidFill>
                <a:latin typeface="Source Code Pro"/>
                <a:ea typeface="Source Code Pro"/>
                <a:cs typeface="Source Code Pro"/>
                <a:sym typeface="Source Code Pro"/>
              </a:rPr>
              <a:t>.route</a:t>
            </a:r>
            <a:r>
              <a:rPr lang="es" sz="1550">
                <a:solidFill>
                  <a:srgbClr val="CCCCCC"/>
                </a:solidFill>
                <a:latin typeface="Source Code Pro"/>
                <a:ea typeface="Source Code Pro"/>
                <a:cs typeface="Source Code Pro"/>
                <a:sym typeface="Source Code Pro"/>
              </a:rPr>
              <a:t>(</a:t>
            </a:r>
            <a:r>
              <a:rPr lang="es" sz="1550">
                <a:solidFill>
                  <a:srgbClr val="CE9178"/>
                </a:solidFill>
                <a:latin typeface="Source Code Pro"/>
                <a:ea typeface="Source Code Pro"/>
                <a:cs typeface="Source Code Pro"/>
                <a:sym typeface="Source Code Pro"/>
              </a:rPr>
              <a:t>'/recurso'</a:t>
            </a:r>
            <a:r>
              <a:rPr lang="es" sz="1550">
                <a:solidFill>
                  <a:srgbClr val="CCCCCC"/>
                </a:solidFill>
                <a:latin typeface="Source Code Pro"/>
                <a:ea typeface="Source Code Pro"/>
                <a:cs typeface="Source Code Pro"/>
                <a:sym typeface="Source Code Pro"/>
              </a:rPr>
              <a:t>, </a:t>
            </a:r>
            <a:r>
              <a:rPr lang="es" sz="1550">
                <a:solidFill>
                  <a:srgbClr val="9CDCFE"/>
                </a:solidFill>
                <a:latin typeface="Source Code Pro"/>
                <a:ea typeface="Source Code Pro"/>
                <a:cs typeface="Source Code Pro"/>
                <a:sym typeface="Source Code Pro"/>
              </a:rPr>
              <a:t>methods</a:t>
            </a:r>
            <a:r>
              <a:rPr lang="es" sz="1550">
                <a:solidFill>
                  <a:srgbClr val="D4D4D4"/>
                </a:solidFill>
                <a:latin typeface="Source Code Pro"/>
                <a:ea typeface="Source Code Pro"/>
                <a:cs typeface="Source Code Pro"/>
                <a:sym typeface="Source Code Pro"/>
              </a:rPr>
              <a:t>=</a:t>
            </a:r>
            <a:r>
              <a:rPr lang="es" sz="1550">
                <a:solidFill>
                  <a:srgbClr val="CCCCCC"/>
                </a:solidFill>
                <a:latin typeface="Source Code Pro"/>
                <a:ea typeface="Source Code Pro"/>
                <a:cs typeface="Source Code Pro"/>
                <a:sym typeface="Source Code Pro"/>
              </a:rPr>
              <a:t>[</a:t>
            </a:r>
            <a:r>
              <a:rPr lang="es" sz="1550">
                <a:solidFill>
                  <a:srgbClr val="CE9178"/>
                </a:solidFill>
                <a:latin typeface="Source Code Pro"/>
                <a:ea typeface="Source Code Pro"/>
                <a:cs typeface="Source Code Pro"/>
                <a:sym typeface="Source Code Pro"/>
              </a:rPr>
              <a:t>"GET"</a:t>
            </a:r>
            <a:r>
              <a:rPr lang="es" sz="1550">
                <a:solidFill>
                  <a:srgbClr val="CCCCCC"/>
                </a:solidFill>
                <a:latin typeface="Source Code Pro"/>
                <a:ea typeface="Source Code Pro"/>
                <a:cs typeface="Source Code Pro"/>
                <a:sym typeface="Source Code Pro"/>
              </a:rPr>
              <a:t>]</a:t>
            </a:r>
            <a:r>
              <a:rPr lang="es" sz="1550">
                <a:solidFill>
                  <a:srgbClr val="CCCCCC"/>
                </a:solidFill>
                <a:latin typeface="Source Code Pro"/>
                <a:ea typeface="Source Code Pro"/>
                <a:cs typeface="Source Code Pro"/>
                <a:sym typeface="Source Code Pro"/>
              </a:rPr>
              <a:t>)</a:t>
            </a:r>
            <a:endParaRPr sz="15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SzPts val="1800"/>
              <a:buNone/>
            </a:pPr>
            <a:r>
              <a:rPr lang="es" sz="1550">
                <a:solidFill>
                  <a:srgbClr val="569CD6"/>
                </a:solidFill>
                <a:latin typeface="Source Code Pro"/>
                <a:ea typeface="Source Code Pro"/>
                <a:cs typeface="Source Code Pro"/>
                <a:sym typeface="Source Code Pro"/>
              </a:rPr>
              <a:t>def</a:t>
            </a:r>
            <a:r>
              <a:rPr lang="es" sz="1550">
                <a:solidFill>
                  <a:srgbClr val="CCCCCC"/>
                </a:solidFill>
                <a:latin typeface="Source Code Pro"/>
                <a:ea typeface="Source Code Pro"/>
                <a:cs typeface="Source Code Pro"/>
                <a:sym typeface="Source Code Pro"/>
              </a:rPr>
              <a:t> </a:t>
            </a:r>
            <a:r>
              <a:rPr lang="es" sz="1550">
                <a:solidFill>
                  <a:srgbClr val="DCDCAA"/>
                </a:solidFill>
                <a:latin typeface="Source Code Pro"/>
                <a:ea typeface="Source Code Pro"/>
                <a:cs typeface="Source Code Pro"/>
                <a:sym typeface="Source Code Pro"/>
              </a:rPr>
              <a:t>operaciones1</a:t>
            </a:r>
            <a:r>
              <a:rPr lang="es" sz="1550">
                <a:solidFill>
                  <a:srgbClr val="CCCCCC"/>
                </a:solidFill>
                <a:latin typeface="Source Code Pro"/>
                <a:ea typeface="Source Code Pro"/>
                <a:cs typeface="Source Code Pro"/>
                <a:sym typeface="Source Code Pro"/>
              </a:rPr>
              <a:t>():</a:t>
            </a:r>
            <a:endParaRPr sz="15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SzPts val="1800"/>
              <a:buNone/>
            </a:pPr>
            <a:r>
              <a:rPr lang="es" sz="1550">
                <a:solidFill>
                  <a:srgbClr val="CCCCCC"/>
                </a:solidFill>
                <a:latin typeface="Source Code Pro"/>
                <a:ea typeface="Source Code Pro"/>
                <a:cs typeface="Source Code Pro"/>
                <a:sym typeface="Source Code Pro"/>
              </a:rPr>
              <a:t>    </a:t>
            </a:r>
            <a:r>
              <a:rPr lang="es" sz="1550">
                <a:solidFill>
                  <a:srgbClr val="C586C0"/>
                </a:solidFill>
                <a:latin typeface="Source Code Pro"/>
                <a:ea typeface="Source Code Pro"/>
                <a:cs typeface="Source Code Pro"/>
                <a:sym typeface="Source Code Pro"/>
              </a:rPr>
              <a:t>return</a:t>
            </a:r>
            <a:r>
              <a:rPr lang="es" sz="1550">
                <a:solidFill>
                  <a:srgbClr val="CCCCCC"/>
                </a:solidFill>
                <a:latin typeface="Source Code Pro"/>
                <a:ea typeface="Source Code Pro"/>
                <a:cs typeface="Source Code Pro"/>
                <a:sym typeface="Source Code Pro"/>
              </a:rPr>
              <a:t> </a:t>
            </a:r>
            <a:r>
              <a:rPr lang="es" sz="1550">
                <a:solidFill>
                  <a:srgbClr val="CE9178"/>
                </a:solidFill>
                <a:latin typeface="Source Code Pro"/>
                <a:ea typeface="Source Code Pro"/>
                <a:cs typeface="Source Code Pro"/>
                <a:sym typeface="Source Code Pro"/>
              </a:rPr>
              <a:t>'Este es el resultado de lo solicitado en recurso'</a:t>
            </a:r>
            <a:endParaRPr sz="15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SzPts val="1800"/>
              <a:buNone/>
            </a:pPr>
            <a:r>
              <a:t/>
            </a:r>
            <a:endParaRPr sz="15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SzPts val="1800"/>
              <a:buNone/>
            </a:pPr>
            <a:r>
              <a:rPr lang="es" sz="1550">
                <a:solidFill>
                  <a:srgbClr val="DCDCAA"/>
                </a:solidFill>
                <a:latin typeface="Source Code Pro"/>
                <a:ea typeface="Source Code Pro"/>
                <a:cs typeface="Source Code Pro"/>
                <a:sym typeface="Source Code Pro"/>
              </a:rPr>
              <a:t>@</a:t>
            </a:r>
            <a:r>
              <a:rPr lang="es" sz="1550">
                <a:solidFill>
                  <a:srgbClr val="9CDCFE"/>
                </a:solidFill>
                <a:latin typeface="Source Code Pro"/>
                <a:ea typeface="Source Code Pro"/>
                <a:cs typeface="Source Code Pro"/>
                <a:sym typeface="Source Code Pro"/>
              </a:rPr>
              <a:t>bp_recurso</a:t>
            </a:r>
            <a:r>
              <a:rPr lang="es" sz="1550">
                <a:solidFill>
                  <a:srgbClr val="CCCCCC"/>
                </a:solidFill>
                <a:latin typeface="Source Code Pro"/>
                <a:ea typeface="Source Code Pro"/>
                <a:cs typeface="Source Code Pro"/>
                <a:sym typeface="Source Code Pro"/>
              </a:rPr>
              <a:t> </a:t>
            </a:r>
            <a:r>
              <a:rPr lang="es" sz="1550">
                <a:solidFill>
                  <a:srgbClr val="DCDCAA"/>
                </a:solidFill>
                <a:latin typeface="Source Code Pro"/>
                <a:ea typeface="Source Code Pro"/>
                <a:cs typeface="Source Code Pro"/>
                <a:sym typeface="Source Code Pro"/>
              </a:rPr>
              <a:t>.route</a:t>
            </a:r>
            <a:r>
              <a:rPr lang="es" sz="1550">
                <a:solidFill>
                  <a:srgbClr val="CCCCCC"/>
                </a:solidFill>
                <a:latin typeface="Source Code Pro"/>
                <a:ea typeface="Source Code Pro"/>
                <a:cs typeface="Source Code Pro"/>
                <a:sym typeface="Source Code Pro"/>
              </a:rPr>
              <a:t>(</a:t>
            </a:r>
            <a:r>
              <a:rPr lang="es" sz="1550">
                <a:solidFill>
                  <a:srgbClr val="CE9178"/>
                </a:solidFill>
                <a:latin typeface="Source Code Pro"/>
                <a:ea typeface="Source Code Pro"/>
                <a:cs typeface="Source Code Pro"/>
                <a:sym typeface="Source Code Pro"/>
              </a:rPr>
              <a:t>'/recurso/&lt;int:id&gt;'</a:t>
            </a:r>
            <a:r>
              <a:rPr lang="es" sz="1550">
                <a:solidFill>
                  <a:srgbClr val="CCCCCC"/>
                </a:solidFill>
                <a:latin typeface="Source Code Pro"/>
                <a:ea typeface="Source Code Pro"/>
                <a:cs typeface="Source Code Pro"/>
                <a:sym typeface="Source Code Pro"/>
              </a:rPr>
              <a:t>, </a:t>
            </a:r>
            <a:r>
              <a:rPr lang="es" sz="1550">
                <a:solidFill>
                  <a:srgbClr val="9CDCFE"/>
                </a:solidFill>
                <a:latin typeface="Source Code Pro"/>
                <a:ea typeface="Source Code Pro"/>
                <a:cs typeface="Source Code Pro"/>
                <a:sym typeface="Source Code Pro"/>
              </a:rPr>
              <a:t>methods</a:t>
            </a:r>
            <a:r>
              <a:rPr lang="es" sz="1550">
                <a:solidFill>
                  <a:srgbClr val="D4D4D4"/>
                </a:solidFill>
                <a:latin typeface="Source Code Pro"/>
                <a:ea typeface="Source Code Pro"/>
                <a:cs typeface="Source Code Pro"/>
                <a:sym typeface="Source Code Pro"/>
              </a:rPr>
              <a:t>=</a:t>
            </a:r>
            <a:r>
              <a:rPr lang="es" sz="1550">
                <a:solidFill>
                  <a:srgbClr val="CCCCCC"/>
                </a:solidFill>
                <a:latin typeface="Source Code Pro"/>
                <a:ea typeface="Source Code Pro"/>
                <a:cs typeface="Source Code Pro"/>
                <a:sym typeface="Source Code Pro"/>
              </a:rPr>
              <a:t>[</a:t>
            </a:r>
            <a:r>
              <a:rPr lang="es" sz="1550">
                <a:solidFill>
                  <a:srgbClr val="CE9178"/>
                </a:solidFill>
                <a:latin typeface="Source Code Pro"/>
                <a:ea typeface="Source Code Pro"/>
                <a:cs typeface="Source Code Pro"/>
                <a:sym typeface="Source Code Pro"/>
              </a:rPr>
              <a:t>"GET"</a:t>
            </a:r>
            <a:r>
              <a:rPr lang="es" sz="1550">
                <a:solidFill>
                  <a:srgbClr val="CCCCCC"/>
                </a:solidFill>
                <a:latin typeface="Source Code Pro"/>
                <a:ea typeface="Source Code Pro"/>
                <a:cs typeface="Source Code Pro"/>
                <a:sym typeface="Source Code Pro"/>
              </a:rPr>
              <a:t>]</a:t>
            </a:r>
            <a:r>
              <a:rPr lang="es" sz="1550">
                <a:solidFill>
                  <a:srgbClr val="CCCCCC"/>
                </a:solidFill>
                <a:latin typeface="Source Code Pro"/>
                <a:ea typeface="Source Code Pro"/>
                <a:cs typeface="Source Code Pro"/>
                <a:sym typeface="Source Code Pro"/>
              </a:rPr>
              <a:t>)</a:t>
            </a:r>
            <a:endParaRPr sz="15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SzPts val="1800"/>
              <a:buNone/>
            </a:pPr>
            <a:r>
              <a:rPr lang="es" sz="1550">
                <a:solidFill>
                  <a:srgbClr val="569CD6"/>
                </a:solidFill>
                <a:latin typeface="Source Code Pro"/>
                <a:ea typeface="Source Code Pro"/>
                <a:cs typeface="Source Code Pro"/>
                <a:sym typeface="Source Code Pro"/>
              </a:rPr>
              <a:t>def</a:t>
            </a:r>
            <a:r>
              <a:rPr lang="es" sz="1550">
                <a:solidFill>
                  <a:srgbClr val="CCCCCC"/>
                </a:solidFill>
                <a:latin typeface="Source Code Pro"/>
                <a:ea typeface="Source Code Pro"/>
                <a:cs typeface="Source Code Pro"/>
                <a:sym typeface="Source Code Pro"/>
              </a:rPr>
              <a:t> </a:t>
            </a:r>
            <a:r>
              <a:rPr lang="es" sz="1550">
                <a:solidFill>
                  <a:srgbClr val="DCDCAA"/>
                </a:solidFill>
                <a:latin typeface="Source Code Pro"/>
                <a:ea typeface="Source Code Pro"/>
                <a:cs typeface="Source Code Pro"/>
                <a:sym typeface="Source Code Pro"/>
              </a:rPr>
              <a:t>operaciones2</a:t>
            </a:r>
            <a:r>
              <a:rPr lang="es" sz="1550">
                <a:solidFill>
                  <a:srgbClr val="CCCCCC"/>
                </a:solidFill>
                <a:latin typeface="Source Code Pro"/>
                <a:ea typeface="Source Code Pro"/>
                <a:cs typeface="Source Code Pro"/>
                <a:sym typeface="Source Code Pro"/>
              </a:rPr>
              <a:t>(</a:t>
            </a:r>
            <a:r>
              <a:rPr lang="es" sz="1550">
                <a:solidFill>
                  <a:srgbClr val="9CDCFE"/>
                </a:solidFill>
                <a:latin typeface="Source Code Pro"/>
                <a:ea typeface="Source Code Pro"/>
                <a:cs typeface="Source Code Pro"/>
                <a:sym typeface="Source Code Pro"/>
              </a:rPr>
              <a:t>id</a:t>
            </a:r>
            <a:r>
              <a:rPr lang="es" sz="1550">
                <a:solidFill>
                  <a:srgbClr val="CCCCCC"/>
                </a:solidFill>
                <a:latin typeface="Source Code Pro"/>
                <a:ea typeface="Source Code Pro"/>
                <a:cs typeface="Source Code Pro"/>
                <a:sym typeface="Source Code Pro"/>
              </a:rPr>
              <a:t>):</a:t>
            </a:r>
            <a:endParaRPr sz="15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SzPts val="1800"/>
              <a:buNone/>
            </a:pPr>
            <a:r>
              <a:rPr lang="es" sz="1550">
                <a:solidFill>
                  <a:srgbClr val="CCCCCC"/>
                </a:solidFill>
                <a:latin typeface="Source Code Pro"/>
                <a:ea typeface="Source Code Pro"/>
                <a:cs typeface="Source Code Pro"/>
                <a:sym typeface="Source Code Pro"/>
              </a:rPr>
              <a:t>    </a:t>
            </a:r>
            <a:r>
              <a:rPr lang="es" sz="1550">
                <a:solidFill>
                  <a:srgbClr val="C586C0"/>
                </a:solidFill>
                <a:latin typeface="Source Code Pro"/>
                <a:ea typeface="Source Code Pro"/>
                <a:cs typeface="Source Code Pro"/>
                <a:sym typeface="Source Code Pro"/>
              </a:rPr>
              <a:t>return</a:t>
            </a:r>
            <a:r>
              <a:rPr lang="es" sz="1550">
                <a:solidFill>
                  <a:srgbClr val="CCCCCC"/>
                </a:solidFill>
                <a:latin typeface="Source Code Pro"/>
                <a:ea typeface="Source Code Pro"/>
                <a:cs typeface="Source Code Pro"/>
                <a:sym typeface="Source Code Pro"/>
              </a:rPr>
              <a:t> </a:t>
            </a:r>
            <a:r>
              <a:rPr lang="es" sz="1550">
                <a:solidFill>
                  <a:srgbClr val="CE9178"/>
                </a:solidFill>
                <a:latin typeface="Source Code Pro"/>
                <a:ea typeface="Source Code Pro"/>
                <a:cs typeface="Source Code Pro"/>
                <a:sym typeface="Source Code Pro"/>
              </a:rPr>
              <a:t>'Este es el resultado de lo solicitado en recurso/id'</a:t>
            </a:r>
            <a:endParaRPr sz="1550">
              <a:solidFill>
                <a:srgbClr val="CE9178"/>
              </a:solidFill>
              <a:latin typeface="Source Code Pro"/>
              <a:ea typeface="Source Code Pro"/>
              <a:cs typeface="Source Code Pro"/>
              <a:sym typeface="Source Code Pro"/>
            </a:endParaRPr>
          </a:p>
          <a:p>
            <a:pPr indent="0" lvl="0" marL="0" rtl="0" algn="l">
              <a:lnSpc>
                <a:spcPct val="115000"/>
              </a:lnSpc>
              <a:spcBef>
                <a:spcPts val="0"/>
              </a:spcBef>
              <a:spcAft>
                <a:spcPts val="1200"/>
              </a:spcAft>
              <a:buSzPts val="1800"/>
              <a:buNone/>
            </a:pPr>
            <a:r>
              <a:t/>
            </a:r>
            <a:endParaRPr sz="2300">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d5256b47cb_0_125"/>
          <p:cNvSpPr txBox="1"/>
          <p:nvPr>
            <p:ph idx="1" type="body"/>
          </p:nvPr>
        </p:nvSpPr>
        <p:spPr>
          <a:xfrm>
            <a:off x="311700" y="375000"/>
            <a:ext cx="8520600" cy="4393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000"/>
              <a:t>En este ejemplo creamos un "blueprint" llamado "my_blueprint" que contiene dos rutas. </a:t>
            </a:r>
            <a:endParaRPr sz="2000"/>
          </a:p>
          <a:p>
            <a:pPr indent="0" lvl="0" marL="0" rtl="0" algn="l">
              <a:lnSpc>
                <a:spcPct val="115000"/>
              </a:lnSpc>
              <a:spcBef>
                <a:spcPts val="1200"/>
              </a:spcBef>
              <a:spcAft>
                <a:spcPts val="0"/>
              </a:spcAft>
              <a:buSzPts val="1800"/>
              <a:buNone/>
            </a:pPr>
            <a:r>
              <a:rPr lang="es" sz="2000"/>
              <a:t>Luego, registramos ese "blueprint" en la aplicación principal usando </a:t>
            </a:r>
            <a:r>
              <a:rPr lang="es" sz="2000">
                <a:solidFill>
                  <a:schemeClr val="accent5"/>
                </a:solidFill>
              </a:rPr>
              <a:t>app.register_blueprint(my_blueprint)</a:t>
            </a:r>
            <a:r>
              <a:rPr lang="es" sz="2000"/>
              <a:t>.</a:t>
            </a:r>
            <a:endParaRPr sz="2000"/>
          </a:p>
          <a:p>
            <a:pPr indent="0" lvl="0" marL="0" rtl="0" algn="l">
              <a:lnSpc>
                <a:spcPct val="115000"/>
              </a:lnSpc>
              <a:spcBef>
                <a:spcPts val="1200"/>
              </a:spcBef>
              <a:spcAft>
                <a:spcPts val="0"/>
              </a:spcAft>
              <a:buSzPts val="1800"/>
              <a:buNone/>
            </a:pPr>
            <a:r>
              <a:t/>
            </a:r>
            <a:endParaRPr sz="2000">
              <a:solidFill>
                <a:srgbClr val="4A86E8"/>
              </a:solidFill>
            </a:endParaRPr>
          </a:p>
          <a:p>
            <a:pPr indent="0" lvl="0" marL="0" rtl="0" algn="l">
              <a:lnSpc>
                <a:spcPct val="115000"/>
              </a:lnSpc>
              <a:spcBef>
                <a:spcPts val="1200"/>
              </a:spcBef>
              <a:spcAft>
                <a:spcPts val="1200"/>
              </a:spcAft>
              <a:buSzPts val="1800"/>
              <a:buNone/>
            </a:pPr>
            <a:r>
              <a:rPr lang="es" sz="2000">
                <a:solidFill>
                  <a:srgbClr val="4A86E8"/>
                </a:solidFill>
              </a:rPr>
              <a:t>Aclaración: no existe una convención estricta para nombrar los "blueprints" en Flask, pero es una buena práctica elegir nombres descriptivos que reflejen la funcionalidad o el propósito del conjunto de rutas agrupadas bajo ese "blueprint".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d5256b47cb_0_1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app.py (ejemplo)</a:t>
            </a:r>
            <a:endParaRPr/>
          </a:p>
        </p:txBody>
      </p:sp>
      <p:sp>
        <p:nvSpPr>
          <p:cNvPr id="146" name="Google Shape;146;g2d5256b47cb_0_129"/>
          <p:cNvSpPr txBox="1"/>
          <p:nvPr>
            <p:ph idx="1" type="body"/>
          </p:nvPr>
        </p:nvSpPr>
        <p:spPr>
          <a:xfrm>
            <a:off x="0" y="1266325"/>
            <a:ext cx="9144000" cy="3759600"/>
          </a:xfrm>
          <a:prstGeom prst="rect">
            <a:avLst/>
          </a:prstGeom>
          <a:solidFill>
            <a:srgbClr val="000000"/>
          </a:solidFill>
          <a:ln>
            <a:noFill/>
          </a:ln>
        </p:spPr>
        <p:txBody>
          <a:bodyPr anchorCtr="0" anchor="t" bIns="91425" lIns="91425" spcFirstLastPara="1" rIns="91425" wrap="square" tIns="91425">
            <a:normAutofit/>
          </a:bodyPr>
          <a:lstStyle/>
          <a:p>
            <a:pPr indent="0" lvl="0" marL="0" rtl="0" algn="l">
              <a:lnSpc>
                <a:spcPct val="115714"/>
              </a:lnSpc>
              <a:spcBef>
                <a:spcPts val="0"/>
              </a:spcBef>
              <a:spcAft>
                <a:spcPts val="0"/>
              </a:spcAft>
              <a:buSzPts val="1800"/>
              <a:buNone/>
            </a:pPr>
            <a:r>
              <a:rPr lang="es" sz="1600">
                <a:solidFill>
                  <a:srgbClr val="C586C0"/>
                </a:solidFill>
                <a:latin typeface="Source Code Pro"/>
                <a:ea typeface="Source Code Pro"/>
                <a:cs typeface="Source Code Pro"/>
                <a:sym typeface="Source Code Pro"/>
              </a:rPr>
              <a:t>from</a:t>
            </a:r>
            <a:r>
              <a:rPr lang="es" sz="1600">
                <a:solidFill>
                  <a:srgbClr val="CCCCCC"/>
                </a:solidFill>
                <a:latin typeface="Source Code Pro"/>
                <a:ea typeface="Source Code Pro"/>
                <a:cs typeface="Source Code Pro"/>
                <a:sym typeface="Source Code Pro"/>
              </a:rPr>
              <a:t> </a:t>
            </a:r>
            <a:r>
              <a:rPr lang="es" sz="1600">
                <a:solidFill>
                  <a:srgbClr val="4EC9B0"/>
                </a:solidFill>
                <a:latin typeface="Source Code Pro"/>
                <a:ea typeface="Source Code Pro"/>
                <a:cs typeface="Source Code Pro"/>
                <a:sym typeface="Source Code Pro"/>
              </a:rPr>
              <a:t>flask</a:t>
            </a:r>
            <a:r>
              <a:rPr lang="es" sz="1600">
                <a:solidFill>
                  <a:srgbClr val="CCCCCC"/>
                </a:solidFill>
                <a:latin typeface="Source Code Pro"/>
                <a:ea typeface="Source Code Pro"/>
                <a:cs typeface="Source Code Pro"/>
                <a:sym typeface="Source Code Pro"/>
              </a:rPr>
              <a:t> </a:t>
            </a:r>
            <a:r>
              <a:rPr lang="es" sz="1600">
                <a:solidFill>
                  <a:srgbClr val="C586C0"/>
                </a:solidFill>
                <a:latin typeface="Source Code Pro"/>
                <a:ea typeface="Source Code Pro"/>
                <a:cs typeface="Source Code Pro"/>
                <a:sym typeface="Source Code Pro"/>
              </a:rPr>
              <a:t>import</a:t>
            </a:r>
            <a:r>
              <a:rPr lang="es" sz="1600">
                <a:solidFill>
                  <a:srgbClr val="CCCCCC"/>
                </a:solidFill>
                <a:latin typeface="Source Code Pro"/>
                <a:ea typeface="Source Code Pro"/>
                <a:cs typeface="Source Code Pro"/>
                <a:sym typeface="Source Code Pro"/>
              </a:rPr>
              <a:t> </a:t>
            </a:r>
            <a:r>
              <a:rPr lang="es" sz="1600">
                <a:solidFill>
                  <a:srgbClr val="4EC9B0"/>
                </a:solidFill>
                <a:latin typeface="Source Code Pro"/>
                <a:ea typeface="Source Code Pro"/>
                <a:cs typeface="Source Code Pro"/>
                <a:sym typeface="Source Code Pro"/>
              </a:rPr>
              <a:t>Flask  </a:t>
            </a:r>
            <a:endParaRPr sz="1600">
              <a:solidFill>
                <a:srgbClr val="4EC9B0"/>
              </a:solidFill>
              <a:latin typeface="Source Code Pro"/>
              <a:ea typeface="Source Code Pro"/>
              <a:cs typeface="Source Code Pro"/>
              <a:sym typeface="Source Code Pro"/>
            </a:endParaRPr>
          </a:p>
          <a:p>
            <a:pPr indent="0" lvl="0" marL="0" rtl="0" algn="l">
              <a:lnSpc>
                <a:spcPct val="115714"/>
              </a:lnSpc>
              <a:spcBef>
                <a:spcPts val="0"/>
              </a:spcBef>
              <a:spcAft>
                <a:spcPts val="0"/>
              </a:spcAft>
              <a:buSzPts val="1800"/>
              <a:buNone/>
            </a:pPr>
            <a:r>
              <a:rPr lang="es" sz="1600">
                <a:solidFill>
                  <a:srgbClr val="C586C0"/>
                </a:solidFill>
                <a:latin typeface="Source Code Pro"/>
                <a:ea typeface="Source Code Pro"/>
                <a:cs typeface="Source Code Pro"/>
                <a:sym typeface="Source Code Pro"/>
              </a:rPr>
              <a:t>from</a:t>
            </a:r>
            <a:r>
              <a:rPr lang="es" sz="1600">
                <a:solidFill>
                  <a:srgbClr val="CCCCCC"/>
                </a:solidFill>
                <a:latin typeface="Source Code Pro"/>
                <a:ea typeface="Source Code Pro"/>
                <a:cs typeface="Source Code Pro"/>
                <a:sym typeface="Source Code Pro"/>
              </a:rPr>
              <a:t> </a:t>
            </a:r>
            <a:r>
              <a:rPr lang="es" sz="1600">
                <a:solidFill>
                  <a:srgbClr val="4EC9B0"/>
                </a:solidFill>
                <a:latin typeface="Source Code Pro"/>
                <a:ea typeface="Source Code Pro"/>
                <a:cs typeface="Source Code Pro"/>
                <a:sym typeface="Source Code Pro"/>
              </a:rPr>
              <a:t>rutas</a:t>
            </a:r>
            <a:r>
              <a:rPr lang="es" sz="1600">
                <a:solidFill>
                  <a:srgbClr val="CCCCCC"/>
                </a:solidFill>
                <a:latin typeface="Source Code Pro"/>
                <a:ea typeface="Source Code Pro"/>
                <a:cs typeface="Source Code Pro"/>
                <a:sym typeface="Source Code Pro"/>
              </a:rPr>
              <a:t>.</a:t>
            </a:r>
            <a:r>
              <a:rPr lang="es" sz="1600">
                <a:solidFill>
                  <a:srgbClr val="4EC9B0"/>
                </a:solidFill>
                <a:latin typeface="Source Code Pro"/>
                <a:ea typeface="Source Code Pro"/>
                <a:cs typeface="Source Code Pro"/>
                <a:sym typeface="Source Code Pro"/>
              </a:rPr>
              <a:t>rutas_recurso</a:t>
            </a:r>
            <a:r>
              <a:rPr lang="es" sz="1600">
                <a:solidFill>
                  <a:srgbClr val="CCCCCC"/>
                </a:solidFill>
                <a:latin typeface="Source Code Pro"/>
                <a:ea typeface="Source Code Pro"/>
                <a:cs typeface="Source Code Pro"/>
                <a:sym typeface="Source Code Pro"/>
              </a:rPr>
              <a:t> </a:t>
            </a:r>
            <a:r>
              <a:rPr lang="es" sz="1600">
                <a:solidFill>
                  <a:srgbClr val="C586C0"/>
                </a:solidFill>
                <a:latin typeface="Source Code Pro"/>
                <a:ea typeface="Source Code Pro"/>
                <a:cs typeface="Source Code Pro"/>
                <a:sym typeface="Source Code Pro"/>
              </a:rPr>
              <a:t>import</a:t>
            </a:r>
            <a:r>
              <a:rPr lang="es" sz="1600">
                <a:solidFill>
                  <a:srgbClr val="CCCCCC"/>
                </a:solidFill>
                <a:latin typeface="Source Code Pro"/>
                <a:ea typeface="Source Code Pro"/>
                <a:cs typeface="Source Code Pro"/>
                <a:sym typeface="Source Code Pro"/>
              </a:rPr>
              <a:t> </a:t>
            </a:r>
            <a:r>
              <a:rPr lang="es" sz="1600">
                <a:solidFill>
                  <a:srgbClr val="9CDCFE"/>
                </a:solidFill>
                <a:latin typeface="Source Code Pro"/>
                <a:ea typeface="Source Code Pro"/>
                <a:cs typeface="Source Code Pro"/>
                <a:sym typeface="Source Code Pro"/>
              </a:rPr>
              <a:t>bp_recurso</a:t>
            </a:r>
            <a:r>
              <a:rPr lang="es" sz="1550">
                <a:solidFill>
                  <a:srgbClr val="CCCCCC"/>
                </a:solidFill>
                <a:latin typeface="Source Code Pro"/>
                <a:ea typeface="Source Code Pro"/>
                <a:cs typeface="Source Code Pro"/>
                <a:sym typeface="Source Code Pro"/>
              </a:rPr>
              <a:t> </a:t>
            </a:r>
            <a:r>
              <a:rPr lang="es" sz="1600">
                <a:solidFill>
                  <a:srgbClr val="6A9955"/>
                </a:solidFill>
                <a:latin typeface="Source Code Pro"/>
                <a:ea typeface="Source Code Pro"/>
                <a:cs typeface="Source Code Pro"/>
                <a:sym typeface="Source Code Pro"/>
              </a:rPr>
              <a:t>#importo el bp del archivo</a:t>
            </a:r>
            <a:endParaRPr sz="1600">
              <a:solidFill>
                <a:srgbClr val="9CDCFE"/>
              </a:solidFill>
              <a:latin typeface="Source Code Pro"/>
              <a:ea typeface="Source Code Pro"/>
              <a:cs typeface="Source Code Pro"/>
              <a:sym typeface="Source Code Pro"/>
            </a:endParaRPr>
          </a:p>
          <a:p>
            <a:pPr indent="0" lvl="0" marL="0" rtl="0" algn="l">
              <a:lnSpc>
                <a:spcPct val="115714"/>
              </a:lnSpc>
              <a:spcBef>
                <a:spcPts val="0"/>
              </a:spcBef>
              <a:spcAft>
                <a:spcPts val="0"/>
              </a:spcAft>
              <a:buSzPts val="1800"/>
              <a:buNone/>
            </a:pPr>
            <a:r>
              <a:t/>
            </a:r>
            <a:endParaRPr sz="1600">
              <a:solidFill>
                <a:srgbClr val="9CDCFE"/>
              </a:solidFill>
              <a:highlight>
                <a:srgbClr val="1F1F1F"/>
              </a:highlight>
              <a:latin typeface="Source Code Pro"/>
              <a:ea typeface="Source Code Pro"/>
              <a:cs typeface="Source Code Pro"/>
              <a:sym typeface="Source Code Pro"/>
            </a:endParaRPr>
          </a:p>
          <a:p>
            <a:pPr indent="0" lvl="0" marL="0" rtl="0" algn="l">
              <a:lnSpc>
                <a:spcPct val="115714"/>
              </a:lnSpc>
              <a:spcBef>
                <a:spcPts val="0"/>
              </a:spcBef>
              <a:spcAft>
                <a:spcPts val="0"/>
              </a:spcAft>
              <a:buSzPts val="1800"/>
              <a:buNone/>
            </a:pPr>
            <a:r>
              <a:rPr lang="es" sz="1600">
                <a:solidFill>
                  <a:srgbClr val="9CDCFE"/>
                </a:solidFill>
                <a:latin typeface="Source Code Pro"/>
                <a:ea typeface="Source Code Pro"/>
                <a:cs typeface="Source Code Pro"/>
                <a:sym typeface="Source Code Pro"/>
              </a:rPr>
              <a:t>app</a:t>
            </a:r>
            <a:r>
              <a:rPr lang="es" sz="1600">
                <a:solidFill>
                  <a:srgbClr val="CCCCCC"/>
                </a:solidFill>
                <a:latin typeface="Source Code Pro"/>
                <a:ea typeface="Source Code Pro"/>
                <a:cs typeface="Source Code Pro"/>
                <a:sym typeface="Source Code Pro"/>
              </a:rPr>
              <a:t> </a:t>
            </a:r>
            <a:r>
              <a:rPr lang="es" sz="1600">
                <a:solidFill>
                  <a:srgbClr val="D4D4D4"/>
                </a:solidFill>
                <a:latin typeface="Source Code Pro"/>
                <a:ea typeface="Source Code Pro"/>
                <a:cs typeface="Source Code Pro"/>
                <a:sym typeface="Source Code Pro"/>
              </a:rPr>
              <a:t>=</a:t>
            </a:r>
            <a:r>
              <a:rPr lang="es" sz="1600">
                <a:solidFill>
                  <a:srgbClr val="CCCCCC"/>
                </a:solidFill>
                <a:latin typeface="Source Code Pro"/>
                <a:ea typeface="Source Code Pro"/>
                <a:cs typeface="Source Code Pro"/>
                <a:sym typeface="Source Code Pro"/>
              </a:rPr>
              <a:t> </a:t>
            </a:r>
            <a:r>
              <a:rPr lang="es" sz="1600">
                <a:solidFill>
                  <a:srgbClr val="4EC9B0"/>
                </a:solidFill>
                <a:latin typeface="Source Code Pro"/>
                <a:ea typeface="Source Code Pro"/>
                <a:cs typeface="Source Code Pro"/>
                <a:sym typeface="Source Code Pro"/>
              </a:rPr>
              <a:t>Flask</a:t>
            </a:r>
            <a:r>
              <a:rPr lang="es" sz="1600">
                <a:solidFill>
                  <a:srgbClr val="CCCCCC"/>
                </a:solidFill>
                <a:latin typeface="Source Code Pro"/>
                <a:ea typeface="Source Code Pro"/>
                <a:cs typeface="Source Code Pro"/>
                <a:sym typeface="Source Code Pro"/>
              </a:rPr>
              <a:t>(</a:t>
            </a:r>
            <a:r>
              <a:rPr lang="es" sz="1600">
                <a:solidFill>
                  <a:srgbClr val="9CDCFE"/>
                </a:solidFill>
                <a:latin typeface="Source Code Pro"/>
                <a:ea typeface="Source Code Pro"/>
                <a:cs typeface="Source Code Pro"/>
                <a:sym typeface="Source Code Pro"/>
              </a:rPr>
              <a:t>__name__</a:t>
            </a:r>
            <a:r>
              <a:rPr lang="es" sz="1600">
                <a:solidFill>
                  <a:srgbClr val="CCCCCC"/>
                </a:solidFill>
                <a:latin typeface="Source Code Pro"/>
                <a:ea typeface="Source Code Pro"/>
                <a:cs typeface="Source Code Pro"/>
                <a:sym typeface="Source Code Pro"/>
              </a:rPr>
              <a:t>)</a:t>
            </a:r>
            <a:endParaRPr sz="1600">
              <a:solidFill>
                <a:srgbClr val="CCCCCC"/>
              </a:solidFill>
              <a:latin typeface="Source Code Pro"/>
              <a:ea typeface="Source Code Pro"/>
              <a:cs typeface="Source Code Pro"/>
              <a:sym typeface="Source Code Pro"/>
            </a:endParaRPr>
          </a:p>
          <a:p>
            <a:pPr indent="0" lvl="0" marL="0" rtl="0" algn="l">
              <a:lnSpc>
                <a:spcPct val="115714"/>
              </a:lnSpc>
              <a:spcBef>
                <a:spcPts val="0"/>
              </a:spcBef>
              <a:spcAft>
                <a:spcPts val="0"/>
              </a:spcAft>
              <a:buSzPts val="1800"/>
              <a:buNone/>
            </a:pPr>
            <a:r>
              <a:t/>
            </a:r>
            <a:endParaRPr sz="1600">
              <a:solidFill>
                <a:srgbClr val="CCCCCC"/>
              </a:solidFill>
              <a:latin typeface="Source Code Pro"/>
              <a:ea typeface="Source Code Pro"/>
              <a:cs typeface="Source Code Pro"/>
              <a:sym typeface="Source Code Pro"/>
            </a:endParaRPr>
          </a:p>
          <a:p>
            <a:pPr indent="0" lvl="0" marL="0" rtl="0" algn="l">
              <a:lnSpc>
                <a:spcPct val="115714"/>
              </a:lnSpc>
              <a:spcBef>
                <a:spcPts val="0"/>
              </a:spcBef>
              <a:spcAft>
                <a:spcPts val="0"/>
              </a:spcAft>
              <a:buSzPts val="1800"/>
              <a:buNone/>
            </a:pPr>
            <a:r>
              <a:rPr lang="es" sz="1600">
                <a:solidFill>
                  <a:srgbClr val="6A9955"/>
                </a:solidFill>
                <a:latin typeface="Source Code Pro"/>
                <a:ea typeface="Source Code Pro"/>
                <a:cs typeface="Source Code Pro"/>
                <a:sym typeface="Source Code Pro"/>
              </a:rPr>
              <a:t># Registrar el "blueprint" en la aplicación</a:t>
            </a:r>
            <a:endParaRPr sz="1600">
              <a:solidFill>
                <a:srgbClr val="6A9955"/>
              </a:solidFill>
              <a:latin typeface="Source Code Pro"/>
              <a:ea typeface="Source Code Pro"/>
              <a:cs typeface="Source Code Pro"/>
              <a:sym typeface="Source Code Pro"/>
            </a:endParaRPr>
          </a:p>
          <a:p>
            <a:pPr indent="0" lvl="0" marL="0" rtl="0" algn="l">
              <a:lnSpc>
                <a:spcPct val="115714"/>
              </a:lnSpc>
              <a:spcBef>
                <a:spcPts val="0"/>
              </a:spcBef>
              <a:spcAft>
                <a:spcPts val="0"/>
              </a:spcAft>
              <a:buSzPts val="1800"/>
              <a:buNone/>
            </a:pPr>
            <a:r>
              <a:rPr lang="es" sz="1600">
                <a:solidFill>
                  <a:srgbClr val="9CDCFE"/>
                </a:solidFill>
                <a:latin typeface="Source Code Pro"/>
                <a:ea typeface="Source Code Pro"/>
                <a:cs typeface="Source Code Pro"/>
                <a:sym typeface="Source Code Pro"/>
              </a:rPr>
              <a:t>app</a:t>
            </a:r>
            <a:r>
              <a:rPr lang="es" sz="1600">
                <a:solidFill>
                  <a:srgbClr val="CCCCCC"/>
                </a:solidFill>
                <a:latin typeface="Source Code Pro"/>
                <a:ea typeface="Source Code Pro"/>
                <a:cs typeface="Source Code Pro"/>
                <a:sym typeface="Source Code Pro"/>
              </a:rPr>
              <a:t>.</a:t>
            </a:r>
            <a:r>
              <a:rPr lang="es" sz="1600">
                <a:solidFill>
                  <a:srgbClr val="DCDCAA"/>
                </a:solidFill>
                <a:latin typeface="Source Code Pro"/>
                <a:ea typeface="Source Code Pro"/>
                <a:cs typeface="Source Code Pro"/>
                <a:sym typeface="Source Code Pro"/>
              </a:rPr>
              <a:t>register_blueprint</a:t>
            </a:r>
            <a:r>
              <a:rPr lang="es" sz="1600">
                <a:solidFill>
                  <a:srgbClr val="CCCCCC"/>
                </a:solidFill>
                <a:latin typeface="Source Code Pro"/>
                <a:ea typeface="Source Code Pro"/>
                <a:cs typeface="Source Code Pro"/>
                <a:sym typeface="Source Code Pro"/>
              </a:rPr>
              <a:t>(</a:t>
            </a:r>
            <a:r>
              <a:rPr lang="es" sz="1600">
                <a:solidFill>
                  <a:srgbClr val="9CDCFE"/>
                </a:solidFill>
                <a:latin typeface="Source Code Pro"/>
                <a:ea typeface="Source Code Pro"/>
                <a:cs typeface="Source Code Pro"/>
                <a:sym typeface="Source Code Pro"/>
              </a:rPr>
              <a:t>bp_recurso</a:t>
            </a:r>
            <a:r>
              <a:rPr lang="es" sz="1600">
                <a:solidFill>
                  <a:srgbClr val="CCCCCC"/>
                </a:solidFill>
                <a:latin typeface="Source Code Pro"/>
                <a:ea typeface="Source Code Pro"/>
                <a:cs typeface="Source Code Pro"/>
                <a:sym typeface="Source Code Pro"/>
              </a:rPr>
              <a:t>)</a:t>
            </a:r>
            <a:endParaRPr sz="1600">
              <a:solidFill>
                <a:srgbClr val="CCCCCC"/>
              </a:solidFill>
              <a:latin typeface="Source Code Pro"/>
              <a:ea typeface="Source Code Pro"/>
              <a:cs typeface="Source Code Pro"/>
              <a:sym typeface="Source Code Pro"/>
            </a:endParaRPr>
          </a:p>
          <a:p>
            <a:pPr indent="0" lvl="0" marL="0" rtl="0" algn="l">
              <a:lnSpc>
                <a:spcPct val="115714"/>
              </a:lnSpc>
              <a:spcBef>
                <a:spcPts val="0"/>
              </a:spcBef>
              <a:spcAft>
                <a:spcPts val="0"/>
              </a:spcAft>
              <a:buSzPts val="1800"/>
              <a:buNone/>
            </a:pPr>
            <a:r>
              <a:t/>
            </a:r>
            <a:endParaRPr sz="1600">
              <a:solidFill>
                <a:srgbClr val="CCCCCC"/>
              </a:solidFill>
              <a:latin typeface="Source Code Pro"/>
              <a:ea typeface="Source Code Pro"/>
              <a:cs typeface="Source Code Pro"/>
              <a:sym typeface="Source Code Pro"/>
            </a:endParaRPr>
          </a:p>
          <a:p>
            <a:pPr indent="0" lvl="0" marL="0" rtl="0" algn="l">
              <a:lnSpc>
                <a:spcPct val="115714"/>
              </a:lnSpc>
              <a:spcBef>
                <a:spcPts val="0"/>
              </a:spcBef>
              <a:spcAft>
                <a:spcPts val="0"/>
              </a:spcAft>
              <a:buSzPts val="1800"/>
              <a:buNone/>
            </a:pPr>
            <a:r>
              <a:rPr lang="es" sz="1600">
                <a:solidFill>
                  <a:srgbClr val="C586C0"/>
                </a:solidFill>
                <a:latin typeface="Source Code Pro"/>
                <a:ea typeface="Source Code Pro"/>
                <a:cs typeface="Source Code Pro"/>
                <a:sym typeface="Source Code Pro"/>
              </a:rPr>
              <a:t>if</a:t>
            </a:r>
            <a:r>
              <a:rPr lang="es" sz="1600">
                <a:solidFill>
                  <a:srgbClr val="CCCCCC"/>
                </a:solidFill>
                <a:latin typeface="Source Code Pro"/>
                <a:ea typeface="Source Code Pro"/>
                <a:cs typeface="Source Code Pro"/>
                <a:sym typeface="Source Code Pro"/>
              </a:rPr>
              <a:t> </a:t>
            </a:r>
            <a:r>
              <a:rPr lang="es" sz="1600">
                <a:solidFill>
                  <a:srgbClr val="9CDCFE"/>
                </a:solidFill>
                <a:latin typeface="Source Code Pro"/>
                <a:ea typeface="Source Code Pro"/>
                <a:cs typeface="Source Code Pro"/>
                <a:sym typeface="Source Code Pro"/>
              </a:rPr>
              <a:t>__name__</a:t>
            </a:r>
            <a:r>
              <a:rPr lang="es" sz="1600">
                <a:solidFill>
                  <a:srgbClr val="CCCCCC"/>
                </a:solidFill>
                <a:latin typeface="Source Code Pro"/>
                <a:ea typeface="Source Code Pro"/>
                <a:cs typeface="Source Code Pro"/>
                <a:sym typeface="Source Code Pro"/>
              </a:rPr>
              <a:t> </a:t>
            </a:r>
            <a:r>
              <a:rPr lang="es" sz="1600">
                <a:solidFill>
                  <a:srgbClr val="D4D4D4"/>
                </a:solidFill>
                <a:latin typeface="Source Code Pro"/>
                <a:ea typeface="Source Code Pro"/>
                <a:cs typeface="Source Code Pro"/>
                <a:sym typeface="Source Code Pro"/>
              </a:rPr>
              <a:t>==</a:t>
            </a:r>
            <a:r>
              <a:rPr lang="es" sz="1600">
                <a:solidFill>
                  <a:srgbClr val="CCCCCC"/>
                </a:solidFill>
                <a:latin typeface="Source Code Pro"/>
                <a:ea typeface="Source Code Pro"/>
                <a:cs typeface="Source Code Pro"/>
                <a:sym typeface="Source Code Pro"/>
              </a:rPr>
              <a:t> </a:t>
            </a:r>
            <a:r>
              <a:rPr lang="es" sz="1600">
                <a:solidFill>
                  <a:srgbClr val="CE9178"/>
                </a:solidFill>
                <a:latin typeface="Source Code Pro"/>
                <a:ea typeface="Source Code Pro"/>
                <a:cs typeface="Source Code Pro"/>
                <a:sym typeface="Source Code Pro"/>
              </a:rPr>
              <a:t>'__main__'</a:t>
            </a:r>
            <a:r>
              <a:rPr lang="es" sz="1600">
                <a:solidFill>
                  <a:srgbClr val="CCCCCC"/>
                </a:solidFill>
                <a:latin typeface="Source Code Pro"/>
                <a:ea typeface="Source Code Pro"/>
                <a:cs typeface="Source Code Pro"/>
                <a:sym typeface="Source Code Pro"/>
              </a:rPr>
              <a:t>:</a:t>
            </a:r>
            <a:endParaRPr sz="1600">
              <a:solidFill>
                <a:srgbClr val="CCCCCC"/>
              </a:solidFill>
              <a:latin typeface="Source Code Pro"/>
              <a:ea typeface="Source Code Pro"/>
              <a:cs typeface="Source Code Pro"/>
              <a:sym typeface="Source Code Pro"/>
            </a:endParaRPr>
          </a:p>
          <a:p>
            <a:pPr indent="0" lvl="0" marL="0" rtl="0" algn="l">
              <a:lnSpc>
                <a:spcPct val="115714"/>
              </a:lnSpc>
              <a:spcBef>
                <a:spcPts val="0"/>
              </a:spcBef>
              <a:spcAft>
                <a:spcPts val="0"/>
              </a:spcAft>
              <a:buSzPts val="1800"/>
              <a:buNone/>
            </a:pPr>
            <a:r>
              <a:rPr lang="es" sz="1600">
                <a:solidFill>
                  <a:srgbClr val="CCCCCC"/>
                </a:solidFill>
                <a:latin typeface="Source Code Pro"/>
                <a:ea typeface="Source Code Pro"/>
                <a:cs typeface="Source Code Pro"/>
                <a:sym typeface="Source Code Pro"/>
              </a:rPr>
              <a:t>    </a:t>
            </a:r>
            <a:r>
              <a:rPr lang="es" sz="1600">
                <a:solidFill>
                  <a:srgbClr val="9CDCFE"/>
                </a:solidFill>
                <a:latin typeface="Source Code Pro"/>
                <a:ea typeface="Source Code Pro"/>
                <a:cs typeface="Source Code Pro"/>
                <a:sym typeface="Source Code Pro"/>
              </a:rPr>
              <a:t>app</a:t>
            </a:r>
            <a:r>
              <a:rPr lang="es" sz="1600">
                <a:solidFill>
                  <a:srgbClr val="CCCCCC"/>
                </a:solidFill>
                <a:latin typeface="Source Code Pro"/>
                <a:ea typeface="Source Code Pro"/>
                <a:cs typeface="Source Code Pro"/>
                <a:sym typeface="Source Code Pro"/>
              </a:rPr>
              <a:t>.</a:t>
            </a:r>
            <a:r>
              <a:rPr lang="es" sz="1600">
                <a:solidFill>
                  <a:srgbClr val="DCDCAA"/>
                </a:solidFill>
                <a:latin typeface="Source Code Pro"/>
                <a:ea typeface="Source Code Pro"/>
                <a:cs typeface="Source Code Pro"/>
                <a:sym typeface="Source Code Pro"/>
              </a:rPr>
              <a:t>run</a:t>
            </a:r>
            <a:r>
              <a:rPr lang="es" sz="1600">
                <a:solidFill>
                  <a:srgbClr val="CCCCCC"/>
                </a:solidFill>
                <a:latin typeface="Source Code Pro"/>
                <a:ea typeface="Source Code Pro"/>
                <a:cs typeface="Source Code Pro"/>
                <a:sym typeface="Source Code Pro"/>
              </a:rPr>
              <a:t>()</a:t>
            </a:r>
            <a:endParaRPr sz="1600">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d5256b47cb_0_134"/>
          <p:cNvSpPr txBox="1"/>
          <p:nvPr>
            <p:ph idx="1" type="body"/>
          </p:nvPr>
        </p:nvSpPr>
        <p:spPr>
          <a:xfrm>
            <a:off x="311700" y="173325"/>
            <a:ext cx="8520600" cy="4654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000"/>
              <a:t>Ahora, cuando se acceda a las rutas </a:t>
            </a:r>
            <a:r>
              <a:rPr i="1" lang="es" sz="2000">
                <a:solidFill>
                  <a:schemeClr val="accent5"/>
                </a:solidFill>
              </a:rPr>
              <a:t>/recurso</a:t>
            </a:r>
            <a:r>
              <a:rPr lang="es" sz="2000"/>
              <a:t> y </a:t>
            </a:r>
            <a:r>
              <a:rPr i="1" lang="es" sz="2000">
                <a:solidFill>
                  <a:schemeClr val="accent5"/>
                </a:solidFill>
              </a:rPr>
              <a:t>/recurso/id</a:t>
            </a:r>
            <a:r>
              <a:rPr lang="es" sz="2000"/>
              <a:t>, Flask dirigirá las solicitudes al "blueprint" correspondiente. </a:t>
            </a:r>
            <a:endParaRPr sz="2000"/>
          </a:p>
          <a:p>
            <a:pPr indent="0" lvl="0" marL="0" rtl="0" algn="l">
              <a:lnSpc>
                <a:spcPct val="115000"/>
              </a:lnSpc>
              <a:spcBef>
                <a:spcPts val="1200"/>
              </a:spcBef>
              <a:spcAft>
                <a:spcPts val="0"/>
              </a:spcAft>
              <a:buSzPts val="1800"/>
              <a:buNone/>
            </a:pPr>
            <a:r>
              <a:rPr lang="es" sz="2000"/>
              <a:t>Los "blueprints" son especialmente útiles para separar la lógica de diferentes partes de la aplicación, como la autenticación, la gestión de usuarios, la API REST, etc.</a:t>
            </a:r>
            <a:endParaRPr sz="2000"/>
          </a:p>
          <a:p>
            <a:pPr indent="0" lvl="0" marL="0" rtl="0" algn="l">
              <a:lnSpc>
                <a:spcPct val="115000"/>
              </a:lnSpc>
              <a:spcBef>
                <a:spcPts val="1200"/>
              </a:spcBef>
              <a:spcAft>
                <a:spcPts val="0"/>
              </a:spcAft>
              <a:buSzPts val="1800"/>
              <a:buNone/>
            </a:pPr>
            <a:r>
              <a:t/>
            </a:r>
            <a:endParaRPr sz="2000"/>
          </a:p>
          <a:p>
            <a:pPr indent="0" lvl="0" marL="0" rtl="0" algn="l">
              <a:lnSpc>
                <a:spcPct val="115000"/>
              </a:lnSpc>
              <a:spcBef>
                <a:spcPts val="1200"/>
              </a:spcBef>
              <a:spcAft>
                <a:spcPts val="0"/>
              </a:spcAft>
              <a:buSzPts val="1800"/>
              <a:buNone/>
            </a:pPr>
            <a:r>
              <a:t/>
            </a:r>
            <a:endParaRPr sz="2000"/>
          </a:p>
          <a:p>
            <a:pPr indent="0" lvl="0" marL="0" rtl="0" algn="l">
              <a:lnSpc>
                <a:spcPct val="115000"/>
              </a:lnSpc>
              <a:spcBef>
                <a:spcPts val="1200"/>
              </a:spcBef>
              <a:spcAft>
                <a:spcPts val="1200"/>
              </a:spcAft>
              <a:buSzPts val="1800"/>
              <a:buNone/>
            </a:pPr>
            <a:r>
              <a:rPr i="1" lang="es" sz="2000"/>
              <a:t>Usar "blueprints" ayuda a mantener tu código organizado y facilita la colaboración en proyectos más grandes al separar las funcionalidades en componentes independientes y reutilizables.</a:t>
            </a:r>
            <a:endParaRPr i="1"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d5256b47cb_0_34"/>
          <p:cNvSpPr txBox="1"/>
          <p:nvPr>
            <p:ph type="title"/>
          </p:nvPr>
        </p:nvSpPr>
        <p:spPr>
          <a:xfrm>
            <a:off x="311700" y="299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de API aplicando todo</a:t>
            </a:r>
            <a:endParaRPr/>
          </a:p>
        </p:txBody>
      </p:sp>
      <p:sp>
        <p:nvSpPr>
          <p:cNvPr id="157" name="Google Shape;157;g2d5256b47cb_0_34"/>
          <p:cNvSpPr txBox="1"/>
          <p:nvPr/>
        </p:nvSpPr>
        <p:spPr>
          <a:xfrm>
            <a:off x="0" y="1030175"/>
            <a:ext cx="4409700" cy="3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600">
                <a:solidFill>
                  <a:schemeClr val="dk2"/>
                </a:solidFill>
                <a:latin typeface="Source Code Pro"/>
                <a:ea typeface="Source Code Pro"/>
                <a:cs typeface="Source Code Pro"/>
                <a:sym typeface="Source Code Pro"/>
              </a:rPr>
              <a:t>mi_proyecto/</a:t>
            </a:r>
            <a:endParaRPr b="1" sz="1600">
              <a:solidFill>
                <a:schemeClr val="dk2"/>
              </a:solidFill>
              <a:latin typeface="Source Code Pro"/>
              <a:ea typeface="Source Code Pro"/>
              <a:cs typeface="Source Code Pro"/>
              <a:sym typeface="Source Code Pro"/>
            </a:endParaRPr>
          </a:p>
          <a:p>
            <a:pPr indent="0" lvl="0" marL="0" rtl="0" algn="l">
              <a:spcBef>
                <a:spcPts val="1000"/>
              </a:spcBef>
              <a:spcAft>
                <a:spcPts val="0"/>
              </a:spcAft>
              <a:buNone/>
            </a:pPr>
            <a:r>
              <a:rPr lang="es" sz="1600">
                <a:solidFill>
                  <a:schemeClr val="dk2"/>
                </a:solidFill>
                <a:latin typeface="Source Code Pro"/>
                <a:ea typeface="Source Code Pro"/>
                <a:cs typeface="Source Code Pro"/>
                <a:sym typeface="Source Code Pro"/>
              </a:rPr>
              <a:t>├── </a:t>
            </a:r>
            <a:r>
              <a:rPr lang="es" sz="1600">
                <a:solidFill>
                  <a:schemeClr val="dk2"/>
                </a:solidFill>
                <a:latin typeface="Source Code Pro"/>
                <a:ea typeface="Source Code Pro"/>
                <a:cs typeface="Source Code Pro"/>
                <a:sym typeface="Source Code Pro"/>
              </a:rPr>
              <a:t>app.py</a:t>
            </a:r>
            <a:r>
              <a:rPr lang="es" sz="1600">
                <a:solidFill>
                  <a:srgbClr val="9900FF"/>
                </a:solidFill>
                <a:latin typeface="Source Code Pro"/>
                <a:ea typeface="Source Code Pro"/>
                <a:cs typeface="Source Code Pro"/>
                <a:sym typeface="Source Code Pro"/>
              </a:rPr>
              <a:t> </a:t>
            </a:r>
            <a:endParaRPr sz="16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600">
                <a:solidFill>
                  <a:schemeClr val="dk2"/>
                </a:solidFill>
                <a:latin typeface="Source Code Pro"/>
                <a:ea typeface="Source Code Pro"/>
                <a:cs typeface="Source Code Pro"/>
                <a:sym typeface="Source Code Pro"/>
              </a:rPr>
              <a:t>├── </a:t>
            </a:r>
            <a:r>
              <a:rPr b="1" lang="es" sz="1600">
                <a:solidFill>
                  <a:schemeClr val="dk2"/>
                </a:solidFill>
                <a:latin typeface="Source Code Pro"/>
                <a:ea typeface="Source Code Pro"/>
                <a:cs typeface="Source Code Pro"/>
                <a:sym typeface="Source Code Pro"/>
              </a:rPr>
              <a:t>modelos/</a:t>
            </a:r>
            <a:r>
              <a:rPr lang="es" sz="1600">
                <a:solidFill>
                  <a:schemeClr val="dk2"/>
                </a:solidFill>
                <a:latin typeface="Source Code Pro"/>
                <a:ea typeface="Source Code Pro"/>
                <a:cs typeface="Source Code Pro"/>
                <a:sym typeface="Source Code Pro"/>
              </a:rPr>
              <a:t>                  </a:t>
            </a:r>
            <a:endParaRPr sz="16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600">
                <a:solidFill>
                  <a:schemeClr val="dk2"/>
                </a:solidFill>
                <a:latin typeface="Source Code Pro"/>
                <a:ea typeface="Source Code Pro"/>
                <a:cs typeface="Source Code Pro"/>
                <a:sym typeface="Source Code Pro"/>
              </a:rPr>
              <a:t>│   ├── </a:t>
            </a:r>
            <a:r>
              <a:rPr b="1" lang="es" sz="1600">
                <a:solidFill>
                  <a:schemeClr val="dk2"/>
                </a:solidFill>
                <a:latin typeface="Source Code Pro"/>
                <a:ea typeface="Source Code Pro"/>
                <a:cs typeface="Source Code Pro"/>
                <a:sym typeface="Source Code Pro"/>
              </a:rPr>
              <a:t>entidades/</a:t>
            </a:r>
            <a:r>
              <a:rPr lang="es" sz="1600">
                <a:solidFill>
                  <a:schemeClr val="dk2"/>
                </a:solidFill>
                <a:latin typeface="Source Code Pro"/>
                <a:ea typeface="Source Code Pro"/>
                <a:cs typeface="Source Code Pro"/>
                <a:sym typeface="Source Code Pro"/>
              </a:rPr>
              <a:t>    </a:t>
            </a:r>
            <a:endParaRPr sz="16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600">
                <a:solidFill>
                  <a:schemeClr val="dk2"/>
                </a:solidFill>
                <a:latin typeface="Source Code Pro"/>
                <a:ea typeface="Source Code Pro"/>
                <a:cs typeface="Source Code Pro"/>
                <a:sym typeface="Source Code Pro"/>
              </a:rPr>
              <a:t>│   │   └── persona.py        </a:t>
            </a:r>
            <a:endParaRPr sz="16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600">
                <a:solidFill>
                  <a:schemeClr val="dk2"/>
                </a:solidFill>
                <a:latin typeface="Source Code Pro"/>
                <a:ea typeface="Source Code Pro"/>
                <a:cs typeface="Source Code Pro"/>
                <a:sym typeface="Source Code Pro"/>
              </a:rPr>
              <a:t>│   └── </a:t>
            </a:r>
            <a:r>
              <a:rPr b="1" lang="es" sz="1600">
                <a:solidFill>
                  <a:schemeClr val="dk2"/>
                </a:solidFill>
                <a:latin typeface="Source Code Pro"/>
                <a:ea typeface="Source Code Pro"/>
                <a:cs typeface="Source Code Pro"/>
                <a:sym typeface="Source Code Pro"/>
              </a:rPr>
              <a:t>repos/</a:t>
            </a:r>
            <a:r>
              <a:rPr lang="es" sz="1600">
                <a:solidFill>
                  <a:schemeClr val="dk2"/>
                </a:solidFill>
                <a:latin typeface="Source Code Pro"/>
                <a:ea typeface="Source Code Pro"/>
                <a:cs typeface="Source Code Pro"/>
                <a:sym typeface="Source Code Pro"/>
              </a:rPr>
              <a:t>             </a:t>
            </a:r>
            <a:endParaRPr sz="16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600">
                <a:solidFill>
                  <a:schemeClr val="dk2"/>
                </a:solidFill>
                <a:latin typeface="Source Code Pro"/>
                <a:ea typeface="Source Code Pro"/>
                <a:cs typeface="Source Code Pro"/>
                <a:sym typeface="Source Code Pro"/>
              </a:rPr>
              <a:t>│       ├── repositorio_persona.py        </a:t>
            </a:r>
            <a:endParaRPr sz="16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600">
                <a:solidFill>
                  <a:schemeClr val="dk2"/>
                </a:solidFill>
                <a:latin typeface="Source Code Pro"/>
                <a:ea typeface="Source Code Pro"/>
                <a:cs typeface="Source Code Pro"/>
                <a:sym typeface="Source Code Pro"/>
              </a:rPr>
              <a:t>│       └── repositorios.py                     </a:t>
            </a:r>
            <a:endParaRPr sz="16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600">
                <a:solidFill>
                  <a:schemeClr val="dk2"/>
                </a:solidFill>
                <a:latin typeface="Source Code Pro"/>
                <a:ea typeface="Source Code Pro"/>
                <a:cs typeface="Source Code Pro"/>
                <a:sym typeface="Source Code Pro"/>
              </a:rPr>
              <a:t>├── </a:t>
            </a:r>
            <a:r>
              <a:rPr b="1" lang="es" sz="1600">
                <a:solidFill>
                  <a:schemeClr val="dk2"/>
                </a:solidFill>
                <a:latin typeface="Source Code Pro"/>
                <a:ea typeface="Source Code Pro"/>
                <a:cs typeface="Source Code Pro"/>
                <a:sym typeface="Source Code Pro"/>
              </a:rPr>
              <a:t>rutas/</a:t>
            </a:r>
            <a:r>
              <a:rPr lang="es" sz="1600">
                <a:solidFill>
                  <a:schemeClr val="dk2"/>
                </a:solidFill>
                <a:latin typeface="Source Code Pro"/>
                <a:ea typeface="Source Code Pro"/>
                <a:cs typeface="Source Code Pro"/>
                <a:sym typeface="Source Code Pro"/>
              </a:rPr>
              <a:t>  </a:t>
            </a:r>
            <a:endParaRPr sz="16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600">
                <a:solidFill>
                  <a:schemeClr val="dk2"/>
                </a:solidFill>
                <a:latin typeface="Source Code Pro"/>
                <a:ea typeface="Source Code Pro"/>
                <a:cs typeface="Source Code Pro"/>
                <a:sym typeface="Source Code Pro"/>
              </a:rPr>
              <a:t>│   └── rutas_persona.py  </a:t>
            </a:r>
            <a:endParaRPr sz="16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600">
                <a:solidFill>
                  <a:schemeClr val="dk2"/>
                </a:solidFill>
                <a:latin typeface="Source Code Pro"/>
                <a:ea typeface="Source Code Pro"/>
                <a:cs typeface="Source Code Pro"/>
                <a:sym typeface="Source Code Pro"/>
              </a:rPr>
              <a:t>└── </a:t>
            </a:r>
            <a:r>
              <a:rPr b="1" lang="es" sz="1600">
                <a:solidFill>
                  <a:schemeClr val="dk2"/>
                </a:solidFill>
                <a:latin typeface="Source Code Pro"/>
                <a:ea typeface="Source Code Pro"/>
                <a:cs typeface="Source Code Pro"/>
                <a:sym typeface="Source Code Pro"/>
              </a:rPr>
              <a:t>datos/</a:t>
            </a:r>
            <a:r>
              <a:rPr lang="es" sz="1600">
                <a:solidFill>
                  <a:schemeClr val="dk2"/>
                </a:solidFill>
                <a:latin typeface="Source Code Pro"/>
                <a:ea typeface="Source Code Pro"/>
                <a:cs typeface="Source Code Pro"/>
                <a:sym typeface="Source Code Pro"/>
              </a:rPr>
              <a:t>   </a:t>
            </a:r>
            <a:endParaRPr sz="16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600">
                <a:solidFill>
                  <a:schemeClr val="dk2"/>
                </a:solidFill>
                <a:latin typeface="Source Code Pro"/>
                <a:ea typeface="Source Code Pro"/>
                <a:cs typeface="Source Code Pro"/>
                <a:sym typeface="Source Code Pro"/>
              </a:rPr>
              <a:t>    └── persona</a:t>
            </a:r>
            <a:r>
              <a:rPr b="1" lang="es" sz="1600">
                <a:solidFill>
                  <a:schemeClr val="dk2"/>
                </a:solidFill>
                <a:latin typeface="Source Code Pro"/>
                <a:ea typeface="Source Code Pro"/>
                <a:cs typeface="Source Code Pro"/>
                <a:sym typeface="Source Code Pro"/>
              </a:rPr>
              <a:t>.json</a:t>
            </a:r>
            <a:endParaRPr b="1" sz="1600">
              <a:solidFill>
                <a:schemeClr val="dk2"/>
              </a:solidFill>
              <a:latin typeface="Source Code Pro"/>
              <a:ea typeface="Source Code Pro"/>
              <a:cs typeface="Source Code Pro"/>
              <a:sym typeface="Source Code Pro"/>
            </a:endParaRPr>
          </a:p>
        </p:txBody>
      </p:sp>
      <p:pic>
        <p:nvPicPr>
          <p:cNvPr id="158" name="Google Shape;158;g2d5256b47cb_0_34"/>
          <p:cNvPicPr preferRelativeResize="0"/>
          <p:nvPr/>
        </p:nvPicPr>
        <p:blipFill>
          <a:blip r:embed="rId3">
            <a:alphaModFix/>
          </a:blip>
          <a:stretch>
            <a:fillRect/>
          </a:stretch>
        </p:blipFill>
        <p:spPr>
          <a:xfrm>
            <a:off x="5511823" y="768700"/>
            <a:ext cx="3320475" cy="4217075"/>
          </a:xfrm>
          <a:prstGeom prst="rect">
            <a:avLst/>
          </a:prstGeom>
          <a:noFill/>
          <a:ln>
            <a:noFill/>
          </a:ln>
        </p:spPr>
      </p:pic>
      <p:cxnSp>
        <p:nvCxnSpPr>
          <p:cNvPr id="159" name="Google Shape;159;g2d5256b47cb_0_34"/>
          <p:cNvCxnSpPr/>
          <p:nvPr/>
        </p:nvCxnSpPr>
        <p:spPr>
          <a:xfrm flipH="1" rot="10800000">
            <a:off x="2942325" y="1845325"/>
            <a:ext cx="2482800" cy="511500"/>
          </a:xfrm>
          <a:prstGeom prst="straightConnector1">
            <a:avLst/>
          </a:prstGeom>
          <a:noFill/>
          <a:ln cap="flat" cmpd="sng" w="19050">
            <a:solidFill>
              <a:schemeClr val="dk2"/>
            </a:solidFill>
            <a:prstDash val="solid"/>
            <a:round/>
            <a:headEnd len="med" w="med" type="none"/>
            <a:tailEnd len="med" w="med" type="stealth"/>
          </a:ln>
        </p:spPr>
      </p:cxnSp>
      <p:cxnSp>
        <p:nvCxnSpPr>
          <p:cNvPr id="160" name="Google Shape;160;g2d5256b47cb_0_34"/>
          <p:cNvCxnSpPr/>
          <p:nvPr/>
        </p:nvCxnSpPr>
        <p:spPr>
          <a:xfrm>
            <a:off x="4283775" y="2905250"/>
            <a:ext cx="993000" cy="563400"/>
          </a:xfrm>
          <a:prstGeom prst="straightConnector1">
            <a:avLst/>
          </a:prstGeom>
          <a:noFill/>
          <a:ln cap="flat" cmpd="sng" w="19050">
            <a:solidFill>
              <a:schemeClr val="dk2"/>
            </a:solidFill>
            <a:prstDash val="solid"/>
            <a:round/>
            <a:headEnd len="med" w="med" type="none"/>
            <a:tailEnd len="med" w="med" type="stealth"/>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9"/>
          <p:cNvSpPr txBox="1"/>
          <p:nvPr>
            <p:ph idx="1" type="body"/>
          </p:nvPr>
        </p:nvSpPr>
        <p:spPr>
          <a:xfrm>
            <a:off x="3120600" y="598450"/>
            <a:ext cx="6023400" cy="4430700"/>
          </a:xfrm>
          <a:prstGeom prst="rect">
            <a:avLst/>
          </a:prstGeom>
          <a:solidFill>
            <a:srgbClr val="000000"/>
          </a:solid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sz="1450">
                <a:solidFill>
                  <a:srgbClr val="C586C0"/>
                </a:solidFill>
                <a:latin typeface="Source Code Pro"/>
                <a:ea typeface="Source Code Pro"/>
                <a:cs typeface="Source Code Pro"/>
                <a:sym typeface="Source Code Pro"/>
              </a:rPr>
              <a:t>from</a:t>
            </a:r>
            <a:r>
              <a:rPr lang="es" sz="1450">
                <a:solidFill>
                  <a:srgbClr val="CCCCCC"/>
                </a:solidFill>
                <a:latin typeface="Source Code Pro"/>
                <a:ea typeface="Source Code Pro"/>
                <a:cs typeface="Source Code Pro"/>
                <a:sym typeface="Source Code Pro"/>
              </a:rPr>
              <a:t> </a:t>
            </a:r>
            <a:r>
              <a:rPr lang="es" sz="1450">
                <a:solidFill>
                  <a:srgbClr val="4EC9B0"/>
                </a:solidFill>
                <a:latin typeface="Source Code Pro"/>
                <a:ea typeface="Source Code Pro"/>
                <a:cs typeface="Source Code Pro"/>
                <a:sym typeface="Source Code Pro"/>
              </a:rPr>
              <a:t>flask</a:t>
            </a:r>
            <a:r>
              <a:rPr lang="es" sz="1450">
                <a:solidFill>
                  <a:srgbClr val="CCCCCC"/>
                </a:solidFill>
                <a:latin typeface="Source Code Pro"/>
                <a:ea typeface="Source Code Pro"/>
                <a:cs typeface="Source Code Pro"/>
                <a:sym typeface="Source Code Pro"/>
              </a:rPr>
              <a:t> </a:t>
            </a:r>
            <a:r>
              <a:rPr lang="es" sz="1450">
                <a:solidFill>
                  <a:srgbClr val="C586C0"/>
                </a:solidFill>
                <a:latin typeface="Source Code Pro"/>
                <a:ea typeface="Source Code Pro"/>
                <a:cs typeface="Source Code Pro"/>
                <a:sym typeface="Source Code Pro"/>
              </a:rPr>
              <a:t>import</a:t>
            </a:r>
            <a:r>
              <a:rPr lang="es" sz="1450">
                <a:solidFill>
                  <a:srgbClr val="CCCCCC"/>
                </a:solidFill>
                <a:latin typeface="Source Code Pro"/>
                <a:ea typeface="Source Code Pro"/>
                <a:cs typeface="Source Code Pro"/>
                <a:sym typeface="Source Code Pro"/>
              </a:rPr>
              <a:t> </a:t>
            </a:r>
            <a:r>
              <a:rPr lang="es" sz="1450">
                <a:solidFill>
                  <a:srgbClr val="4EC9B0"/>
                </a:solidFill>
                <a:latin typeface="Source Code Pro"/>
                <a:ea typeface="Source Code Pro"/>
                <a:cs typeface="Source Code Pro"/>
                <a:sym typeface="Source Code Pro"/>
              </a:rPr>
              <a:t>Flask</a:t>
            </a:r>
            <a:endParaRPr sz="14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450">
                <a:solidFill>
                  <a:srgbClr val="C586C0"/>
                </a:solidFill>
                <a:latin typeface="Source Code Pro"/>
                <a:ea typeface="Source Code Pro"/>
                <a:cs typeface="Source Code Pro"/>
                <a:sym typeface="Source Code Pro"/>
              </a:rPr>
              <a:t>from</a:t>
            </a:r>
            <a:r>
              <a:rPr lang="es" sz="1450">
                <a:solidFill>
                  <a:srgbClr val="CCCCCC"/>
                </a:solidFill>
                <a:latin typeface="Source Code Pro"/>
                <a:ea typeface="Source Code Pro"/>
                <a:cs typeface="Source Code Pro"/>
                <a:sym typeface="Source Code Pro"/>
              </a:rPr>
              <a:t> </a:t>
            </a:r>
            <a:r>
              <a:rPr lang="es" sz="1450">
                <a:solidFill>
                  <a:srgbClr val="4EC9B0"/>
                </a:solidFill>
                <a:latin typeface="Source Code Pro"/>
                <a:ea typeface="Source Code Pro"/>
                <a:cs typeface="Source Code Pro"/>
                <a:sym typeface="Source Code Pro"/>
              </a:rPr>
              <a:t>rutas</a:t>
            </a:r>
            <a:r>
              <a:rPr lang="es" sz="1450">
                <a:solidFill>
                  <a:srgbClr val="CCCCCC"/>
                </a:solidFill>
                <a:latin typeface="Source Code Pro"/>
                <a:ea typeface="Source Code Pro"/>
                <a:cs typeface="Source Code Pro"/>
                <a:sym typeface="Source Code Pro"/>
              </a:rPr>
              <a:t>.</a:t>
            </a:r>
            <a:r>
              <a:rPr lang="es" sz="1450">
                <a:solidFill>
                  <a:srgbClr val="4EC9B0"/>
                </a:solidFill>
                <a:latin typeface="Source Code Pro"/>
                <a:ea typeface="Source Code Pro"/>
                <a:cs typeface="Source Code Pro"/>
                <a:sym typeface="Source Code Pro"/>
              </a:rPr>
              <a:t>rutas_persona</a:t>
            </a:r>
            <a:r>
              <a:rPr lang="es" sz="1450">
                <a:solidFill>
                  <a:srgbClr val="CCCCCC"/>
                </a:solidFill>
                <a:latin typeface="Source Code Pro"/>
                <a:ea typeface="Source Code Pro"/>
                <a:cs typeface="Source Code Pro"/>
                <a:sym typeface="Source Code Pro"/>
              </a:rPr>
              <a:t> </a:t>
            </a:r>
            <a:r>
              <a:rPr lang="es" sz="1450">
                <a:solidFill>
                  <a:srgbClr val="C586C0"/>
                </a:solidFill>
                <a:latin typeface="Source Code Pro"/>
                <a:ea typeface="Source Code Pro"/>
                <a:cs typeface="Source Code Pro"/>
                <a:sym typeface="Source Code Pro"/>
              </a:rPr>
              <a:t>import</a:t>
            </a:r>
            <a:r>
              <a:rPr lang="es" sz="1450">
                <a:solidFill>
                  <a:srgbClr val="CCCCCC"/>
                </a:solidFill>
                <a:latin typeface="Source Code Pro"/>
                <a:ea typeface="Source Code Pro"/>
                <a:cs typeface="Source Code Pro"/>
                <a:sym typeface="Source Code Pro"/>
              </a:rPr>
              <a:t> </a:t>
            </a:r>
            <a:r>
              <a:rPr lang="es" sz="1450">
                <a:solidFill>
                  <a:srgbClr val="9CDCFE"/>
                </a:solidFill>
                <a:latin typeface="Source Code Pro"/>
                <a:ea typeface="Source Code Pro"/>
                <a:cs typeface="Source Code Pro"/>
                <a:sym typeface="Source Code Pro"/>
              </a:rPr>
              <a:t>personas_bp</a:t>
            </a:r>
            <a:endParaRPr sz="14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4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450">
                <a:solidFill>
                  <a:srgbClr val="6A9955"/>
                </a:solidFill>
                <a:latin typeface="Source Code Pro"/>
                <a:ea typeface="Source Code Pro"/>
                <a:cs typeface="Source Code Pro"/>
                <a:sym typeface="Source Code Pro"/>
              </a:rPr>
              <a:t># instancio la aplicación Flask</a:t>
            </a:r>
            <a:endParaRPr sz="14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450">
                <a:solidFill>
                  <a:srgbClr val="9CDCFE"/>
                </a:solidFill>
                <a:latin typeface="Source Code Pro"/>
                <a:ea typeface="Source Code Pro"/>
                <a:cs typeface="Source Code Pro"/>
                <a:sym typeface="Source Code Pro"/>
              </a:rPr>
              <a:t>app</a:t>
            </a:r>
            <a:r>
              <a:rPr lang="es" sz="1450">
                <a:solidFill>
                  <a:srgbClr val="CCCCCC"/>
                </a:solidFill>
                <a:latin typeface="Source Code Pro"/>
                <a:ea typeface="Source Code Pro"/>
                <a:cs typeface="Source Code Pro"/>
                <a:sym typeface="Source Code Pro"/>
              </a:rPr>
              <a:t> </a:t>
            </a:r>
            <a:r>
              <a:rPr lang="es" sz="1450">
                <a:solidFill>
                  <a:srgbClr val="D4D4D4"/>
                </a:solidFill>
                <a:latin typeface="Source Code Pro"/>
                <a:ea typeface="Source Code Pro"/>
                <a:cs typeface="Source Code Pro"/>
                <a:sym typeface="Source Code Pro"/>
              </a:rPr>
              <a:t>=</a:t>
            </a:r>
            <a:r>
              <a:rPr lang="es" sz="1450">
                <a:solidFill>
                  <a:srgbClr val="CCCCCC"/>
                </a:solidFill>
                <a:latin typeface="Source Code Pro"/>
                <a:ea typeface="Source Code Pro"/>
                <a:cs typeface="Source Code Pro"/>
                <a:sym typeface="Source Code Pro"/>
              </a:rPr>
              <a:t> </a:t>
            </a:r>
            <a:r>
              <a:rPr lang="es" sz="1450">
                <a:solidFill>
                  <a:srgbClr val="4EC9B0"/>
                </a:solidFill>
                <a:latin typeface="Source Code Pro"/>
                <a:ea typeface="Source Code Pro"/>
                <a:cs typeface="Source Code Pro"/>
                <a:sym typeface="Source Code Pro"/>
              </a:rPr>
              <a:t>Flask</a:t>
            </a:r>
            <a:r>
              <a:rPr lang="es" sz="1450">
                <a:solidFill>
                  <a:srgbClr val="CCCCCC"/>
                </a:solidFill>
                <a:latin typeface="Source Code Pro"/>
                <a:ea typeface="Source Code Pro"/>
                <a:cs typeface="Source Code Pro"/>
                <a:sym typeface="Source Code Pro"/>
              </a:rPr>
              <a:t>(</a:t>
            </a:r>
            <a:r>
              <a:rPr lang="es" sz="1450">
                <a:solidFill>
                  <a:srgbClr val="9CDCFE"/>
                </a:solidFill>
                <a:latin typeface="Source Code Pro"/>
                <a:ea typeface="Source Code Pro"/>
                <a:cs typeface="Source Code Pro"/>
                <a:sym typeface="Source Code Pro"/>
              </a:rPr>
              <a:t>__name__</a:t>
            </a:r>
            <a:r>
              <a:rPr lang="es" sz="1450">
                <a:solidFill>
                  <a:srgbClr val="CCCCCC"/>
                </a:solidFill>
                <a:latin typeface="Source Code Pro"/>
                <a:ea typeface="Source Code Pro"/>
                <a:cs typeface="Source Code Pro"/>
                <a:sym typeface="Source Code Pro"/>
              </a:rPr>
              <a:t>)</a:t>
            </a:r>
            <a:endParaRPr sz="14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4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450">
                <a:solidFill>
                  <a:srgbClr val="6A9955"/>
                </a:solidFill>
                <a:latin typeface="Source Code Pro"/>
                <a:ea typeface="Source Code Pro"/>
                <a:cs typeface="Source Code Pro"/>
                <a:sym typeface="Source Code Pro"/>
              </a:rPr>
              <a:t># registro el blueprint de personas</a:t>
            </a:r>
            <a:endParaRPr sz="14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450">
                <a:solidFill>
                  <a:srgbClr val="6A9955"/>
                </a:solidFill>
                <a:latin typeface="Source Code Pro"/>
                <a:ea typeface="Source Code Pro"/>
                <a:cs typeface="Source Code Pro"/>
                <a:sym typeface="Source Code Pro"/>
              </a:rPr>
              <a:t># el blueprint es una forma de agrupar rutas</a:t>
            </a:r>
            <a:endParaRPr sz="14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450">
                <a:solidFill>
                  <a:srgbClr val="9CDCFE"/>
                </a:solidFill>
                <a:latin typeface="Source Code Pro"/>
                <a:ea typeface="Source Code Pro"/>
                <a:cs typeface="Source Code Pro"/>
                <a:sym typeface="Source Code Pro"/>
              </a:rPr>
              <a:t>app</a:t>
            </a:r>
            <a:r>
              <a:rPr lang="es" sz="1450">
                <a:solidFill>
                  <a:srgbClr val="CCCCCC"/>
                </a:solidFill>
                <a:latin typeface="Source Code Pro"/>
                <a:ea typeface="Source Code Pro"/>
                <a:cs typeface="Source Code Pro"/>
                <a:sym typeface="Source Code Pro"/>
              </a:rPr>
              <a:t>.</a:t>
            </a:r>
            <a:r>
              <a:rPr lang="es" sz="1450">
                <a:solidFill>
                  <a:srgbClr val="DCDCAA"/>
                </a:solidFill>
                <a:latin typeface="Source Code Pro"/>
                <a:ea typeface="Source Code Pro"/>
                <a:cs typeface="Source Code Pro"/>
                <a:sym typeface="Source Code Pro"/>
              </a:rPr>
              <a:t>register_blueprint</a:t>
            </a:r>
            <a:r>
              <a:rPr lang="es" sz="1450">
                <a:solidFill>
                  <a:srgbClr val="CCCCCC"/>
                </a:solidFill>
                <a:latin typeface="Source Code Pro"/>
                <a:ea typeface="Source Code Pro"/>
                <a:cs typeface="Source Code Pro"/>
                <a:sym typeface="Source Code Pro"/>
              </a:rPr>
              <a:t>(</a:t>
            </a:r>
            <a:r>
              <a:rPr lang="es" sz="1450">
                <a:solidFill>
                  <a:srgbClr val="9CDCFE"/>
                </a:solidFill>
                <a:latin typeface="Source Code Pro"/>
                <a:ea typeface="Source Code Pro"/>
                <a:cs typeface="Source Code Pro"/>
                <a:sym typeface="Source Code Pro"/>
              </a:rPr>
              <a:t>personas_bp</a:t>
            </a:r>
            <a:r>
              <a:rPr lang="es" sz="1450">
                <a:solidFill>
                  <a:srgbClr val="CCCCCC"/>
                </a:solidFill>
                <a:latin typeface="Source Code Pro"/>
                <a:ea typeface="Source Code Pro"/>
                <a:cs typeface="Source Code Pro"/>
                <a:sym typeface="Source Code Pro"/>
              </a:rPr>
              <a:t>)</a:t>
            </a:r>
            <a:endParaRPr sz="14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4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450">
                <a:solidFill>
                  <a:srgbClr val="C586C0"/>
                </a:solidFill>
                <a:latin typeface="Source Code Pro"/>
                <a:ea typeface="Source Code Pro"/>
                <a:cs typeface="Source Code Pro"/>
                <a:sym typeface="Source Code Pro"/>
              </a:rPr>
              <a:t>if</a:t>
            </a:r>
            <a:r>
              <a:rPr lang="es" sz="1450">
                <a:solidFill>
                  <a:srgbClr val="CCCCCC"/>
                </a:solidFill>
                <a:latin typeface="Source Code Pro"/>
                <a:ea typeface="Source Code Pro"/>
                <a:cs typeface="Source Code Pro"/>
                <a:sym typeface="Source Code Pro"/>
              </a:rPr>
              <a:t> </a:t>
            </a:r>
            <a:r>
              <a:rPr lang="es" sz="1450">
                <a:solidFill>
                  <a:srgbClr val="9CDCFE"/>
                </a:solidFill>
                <a:latin typeface="Source Code Pro"/>
                <a:ea typeface="Source Code Pro"/>
                <a:cs typeface="Source Code Pro"/>
                <a:sym typeface="Source Code Pro"/>
              </a:rPr>
              <a:t>__name__</a:t>
            </a:r>
            <a:r>
              <a:rPr lang="es" sz="1450">
                <a:solidFill>
                  <a:srgbClr val="CCCCCC"/>
                </a:solidFill>
                <a:latin typeface="Source Code Pro"/>
                <a:ea typeface="Source Code Pro"/>
                <a:cs typeface="Source Code Pro"/>
                <a:sym typeface="Source Code Pro"/>
              </a:rPr>
              <a:t> </a:t>
            </a:r>
            <a:r>
              <a:rPr lang="es" sz="1450">
                <a:solidFill>
                  <a:srgbClr val="D4D4D4"/>
                </a:solidFill>
                <a:latin typeface="Source Code Pro"/>
                <a:ea typeface="Source Code Pro"/>
                <a:cs typeface="Source Code Pro"/>
                <a:sym typeface="Source Code Pro"/>
              </a:rPr>
              <a:t>==</a:t>
            </a:r>
            <a:r>
              <a:rPr lang="es" sz="1450">
                <a:solidFill>
                  <a:srgbClr val="CCCCCC"/>
                </a:solidFill>
                <a:latin typeface="Source Code Pro"/>
                <a:ea typeface="Source Code Pro"/>
                <a:cs typeface="Source Code Pro"/>
                <a:sym typeface="Source Code Pro"/>
              </a:rPr>
              <a:t> </a:t>
            </a:r>
            <a:r>
              <a:rPr lang="es" sz="1450">
                <a:solidFill>
                  <a:srgbClr val="CE9178"/>
                </a:solidFill>
                <a:latin typeface="Source Code Pro"/>
                <a:ea typeface="Source Code Pro"/>
                <a:cs typeface="Source Code Pro"/>
                <a:sym typeface="Source Code Pro"/>
              </a:rPr>
              <a:t>'__main__'</a:t>
            </a:r>
            <a:r>
              <a:rPr lang="es" sz="1450">
                <a:solidFill>
                  <a:srgbClr val="CCCCCC"/>
                </a:solidFill>
                <a:latin typeface="Source Code Pro"/>
                <a:ea typeface="Source Code Pro"/>
                <a:cs typeface="Source Code Pro"/>
                <a:sym typeface="Source Code Pro"/>
              </a:rPr>
              <a:t>:</a:t>
            </a:r>
            <a:endParaRPr sz="14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450">
                <a:solidFill>
                  <a:srgbClr val="CCCCCC"/>
                </a:solidFill>
                <a:latin typeface="Source Code Pro"/>
                <a:ea typeface="Source Code Pro"/>
                <a:cs typeface="Source Code Pro"/>
                <a:sym typeface="Source Code Pro"/>
              </a:rPr>
              <a:t>    </a:t>
            </a:r>
            <a:r>
              <a:rPr lang="es" sz="1450">
                <a:solidFill>
                  <a:srgbClr val="9CDCFE"/>
                </a:solidFill>
                <a:latin typeface="Source Code Pro"/>
                <a:ea typeface="Source Code Pro"/>
                <a:cs typeface="Source Code Pro"/>
                <a:sym typeface="Source Code Pro"/>
              </a:rPr>
              <a:t>app</a:t>
            </a:r>
            <a:r>
              <a:rPr lang="es" sz="1450">
                <a:solidFill>
                  <a:srgbClr val="CCCCCC"/>
                </a:solidFill>
                <a:latin typeface="Source Code Pro"/>
                <a:ea typeface="Source Code Pro"/>
                <a:cs typeface="Source Code Pro"/>
                <a:sym typeface="Source Code Pro"/>
              </a:rPr>
              <a:t>.</a:t>
            </a:r>
            <a:r>
              <a:rPr lang="es" sz="1450">
                <a:solidFill>
                  <a:srgbClr val="DCDCAA"/>
                </a:solidFill>
                <a:latin typeface="Source Code Pro"/>
                <a:ea typeface="Source Code Pro"/>
                <a:cs typeface="Source Code Pro"/>
                <a:sym typeface="Source Code Pro"/>
              </a:rPr>
              <a:t>run</a:t>
            </a:r>
            <a:r>
              <a:rPr lang="es" sz="1450">
                <a:solidFill>
                  <a:srgbClr val="CCCCCC"/>
                </a:solidFill>
                <a:latin typeface="Source Code Pro"/>
                <a:ea typeface="Source Code Pro"/>
                <a:cs typeface="Source Code Pro"/>
                <a:sym typeface="Source Code Pro"/>
              </a:rPr>
              <a:t>(</a:t>
            </a:r>
            <a:r>
              <a:rPr lang="es" sz="1450">
                <a:solidFill>
                  <a:srgbClr val="9CDCFE"/>
                </a:solidFill>
                <a:latin typeface="Source Code Pro"/>
                <a:ea typeface="Source Code Pro"/>
                <a:cs typeface="Source Code Pro"/>
                <a:sym typeface="Source Code Pro"/>
              </a:rPr>
              <a:t>debug</a:t>
            </a:r>
            <a:r>
              <a:rPr lang="es" sz="1450">
                <a:solidFill>
                  <a:srgbClr val="D4D4D4"/>
                </a:solidFill>
                <a:latin typeface="Source Code Pro"/>
                <a:ea typeface="Source Code Pro"/>
                <a:cs typeface="Source Code Pro"/>
                <a:sym typeface="Source Code Pro"/>
              </a:rPr>
              <a:t>=</a:t>
            </a:r>
            <a:r>
              <a:rPr lang="es" sz="1450">
                <a:solidFill>
                  <a:srgbClr val="569CD6"/>
                </a:solidFill>
                <a:latin typeface="Source Code Pro"/>
                <a:ea typeface="Source Code Pro"/>
                <a:cs typeface="Source Code Pro"/>
                <a:sym typeface="Source Code Pro"/>
              </a:rPr>
              <a:t>True</a:t>
            </a:r>
            <a:r>
              <a:rPr lang="es" sz="1450">
                <a:solidFill>
                  <a:srgbClr val="CCCCCC"/>
                </a:solidFill>
                <a:latin typeface="Source Code Pro"/>
                <a:ea typeface="Source Code Pro"/>
                <a:cs typeface="Source Code Pro"/>
                <a:sym typeface="Source Code Pro"/>
              </a:rPr>
              <a:t>)</a:t>
            </a:r>
            <a:endParaRPr sz="1450">
              <a:solidFill>
                <a:srgbClr val="CCCCCC"/>
              </a:solidFill>
              <a:latin typeface="Source Code Pro"/>
              <a:ea typeface="Source Code Pro"/>
              <a:cs typeface="Source Code Pro"/>
              <a:sym typeface="Source Code Pro"/>
            </a:endParaRPr>
          </a:p>
        </p:txBody>
      </p:sp>
      <p:sp>
        <p:nvSpPr>
          <p:cNvPr id="166" name="Google Shape;166;p9"/>
          <p:cNvSpPr txBox="1"/>
          <p:nvPr/>
        </p:nvSpPr>
        <p:spPr>
          <a:xfrm>
            <a:off x="0" y="658750"/>
            <a:ext cx="3112800" cy="43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dk2"/>
                </a:solidFill>
                <a:latin typeface="Source Code Pro"/>
                <a:ea typeface="Source Code Pro"/>
                <a:cs typeface="Source Code Pro"/>
                <a:sym typeface="Source Code Pro"/>
              </a:rPr>
              <a:t>mi_proyecto/</a:t>
            </a:r>
            <a:endParaRPr b="1" sz="1100">
              <a:solidFill>
                <a:schemeClr val="dk2"/>
              </a:solidFill>
              <a:latin typeface="Source Code Pro"/>
              <a:ea typeface="Source Code Pro"/>
              <a:cs typeface="Source Code Pro"/>
              <a:sym typeface="Source Code Pro"/>
            </a:endParaRPr>
          </a:p>
          <a:p>
            <a:pPr indent="0" lvl="0" marL="0" rtl="0" algn="l">
              <a:spcBef>
                <a:spcPts val="1000"/>
              </a:spcBef>
              <a:spcAft>
                <a:spcPts val="0"/>
              </a:spcAft>
              <a:buNone/>
            </a:pPr>
            <a:r>
              <a:rPr lang="es" sz="1100">
                <a:solidFill>
                  <a:schemeClr val="dk2"/>
                </a:solidFill>
                <a:latin typeface="Source Code Pro"/>
                <a:ea typeface="Source Code Pro"/>
                <a:cs typeface="Source Code Pro"/>
                <a:sym typeface="Source Code Pro"/>
              </a:rPr>
              <a:t>├── </a:t>
            </a:r>
            <a:r>
              <a:rPr b="1" lang="es" sz="1100">
                <a:solidFill>
                  <a:srgbClr val="9900FF"/>
                </a:solidFill>
                <a:latin typeface="Source Code Pro"/>
                <a:ea typeface="Source Code Pro"/>
                <a:cs typeface="Source Code Pro"/>
                <a:sym typeface="Source Code Pro"/>
              </a:rPr>
              <a:t>app.py</a:t>
            </a:r>
            <a:r>
              <a:rPr lang="es" sz="1100">
                <a:solidFill>
                  <a:srgbClr val="9900FF"/>
                </a:solidFill>
                <a:latin typeface="Source Code Pro"/>
                <a:ea typeface="Source Code Pro"/>
                <a:cs typeface="Source Code Pro"/>
                <a:sym typeface="Source Code Pro"/>
              </a:rPr>
              <a:t> </a:t>
            </a:r>
            <a:endParaRPr sz="11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100">
                <a:solidFill>
                  <a:schemeClr val="dk2"/>
                </a:solidFill>
                <a:latin typeface="Source Code Pro"/>
                <a:ea typeface="Source Code Pro"/>
                <a:cs typeface="Source Code Pro"/>
                <a:sym typeface="Source Code Pro"/>
              </a:rPr>
              <a:t>├── </a:t>
            </a:r>
            <a:r>
              <a:rPr b="1" lang="es" sz="1100">
                <a:solidFill>
                  <a:schemeClr val="dk2"/>
                </a:solidFill>
                <a:latin typeface="Source Code Pro"/>
                <a:ea typeface="Source Code Pro"/>
                <a:cs typeface="Source Code Pro"/>
                <a:sym typeface="Source Code Pro"/>
              </a:rPr>
              <a:t>modelos/</a:t>
            </a:r>
            <a:r>
              <a:rPr lang="es" sz="1100">
                <a:solidFill>
                  <a:schemeClr val="dk2"/>
                </a:solidFill>
                <a:latin typeface="Source Code Pro"/>
                <a:ea typeface="Source Code Pro"/>
                <a:cs typeface="Source Code Pro"/>
                <a:sym typeface="Source Code Pro"/>
              </a:rPr>
              <a:t>                  </a:t>
            </a:r>
            <a:endParaRPr sz="11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100">
                <a:solidFill>
                  <a:schemeClr val="dk2"/>
                </a:solidFill>
                <a:latin typeface="Source Code Pro"/>
                <a:ea typeface="Source Code Pro"/>
                <a:cs typeface="Source Code Pro"/>
                <a:sym typeface="Source Code Pro"/>
              </a:rPr>
              <a:t>│   ├── </a:t>
            </a:r>
            <a:r>
              <a:rPr b="1" lang="es" sz="1100">
                <a:solidFill>
                  <a:schemeClr val="dk2"/>
                </a:solidFill>
                <a:latin typeface="Source Code Pro"/>
                <a:ea typeface="Source Code Pro"/>
                <a:cs typeface="Source Code Pro"/>
                <a:sym typeface="Source Code Pro"/>
              </a:rPr>
              <a:t>entidades/</a:t>
            </a:r>
            <a:r>
              <a:rPr lang="es" sz="1100">
                <a:solidFill>
                  <a:schemeClr val="dk2"/>
                </a:solidFill>
                <a:latin typeface="Source Code Pro"/>
                <a:ea typeface="Source Code Pro"/>
                <a:cs typeface="Source Code Pro"/>
                <a:sym typeface="Source Code Pro"/>
              </a:rPr>
              <a:t>    </a:t>
            </a:r>
            <a:endParaRPr sz="11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100">
                <a:solidFill>
                  <a:schemeClr val="dk2"/>
                </a:solidFill>
                <a:latin typeface="Source Code Pro"/>
                <a:ea typeface="Source Code Pro"/>
                <a:cs typeface="Source Code Pro"/>
                <a:sym typeface="Source Code Pro"/>
              </a:rPr>
              <a:t>│   │   └── persona.py        </a:t>
            </a:r>
            <a:endParaRPr sz="11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100">
                <a:solidFill>
                  <a:schemeClr val="dk2"/>
                </a:solidFill>
                <a:latin typeface="Source Code Pro"/>
                <a:ea typeface="Source Code Pro"/>
                <a:cs typeface="Source Code Pro"/>
                <a:sym typeface="Source Code Pro"/>
              </a:rPr>
              <a:t>│   └── </a:t>
            </a:r>
            <a:r>
              <a:rPr b="1" lang="es" sz="1100">
                <a:solidFill>
                  <a:schemeClr val="dk2"/>
                </a:solidFill>
                <a:latin typeface="Source Code Pro"/>
                <a:ea typeface="Source Code Pro"/>
                <a:cs typeface="Source Code Pro"/>
                <a:sym typeface="Source Code Pro"/>
              </a:rPr>
              <a:t>repos/</a:t>
            </a:r>
            <a:r>
              <a:rPr lang="es" sz="1100">
                <a:solidFill>
                  <a:schemeClr val="dk2"/>
                </a:solidFill>
                <a:latin typeface="Source Code Pro"/>
                <a:ea typeface="Source Code Pro"/>
                <a:cs typeface="Source Code Pro"/>
                <a:sym typeface="Source Code Pro"/>
              </a:rPr>
              <a:t>             </a:t>
            </a:r>
            <a:endParaRPr sz="11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100">
                <a:solidFill>
                  <a:schemeClr val="dk2"/>
                </a:solidFill>
                <a:latin typeface="Source Code Pro"/>
                <a:ea typeface="Source Code Pro"/>
                <a:cs typeface="Source Code Pro"/>
                <a:sym typeface="Source Code Pro"/>
              </a:rPr>
              <a:t>│       ├── repositorio_persona.py        </a:t>
            </a:r>
            <a:endParaRPr sz="11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100">
                <a:solidFill>
                  <a:schemeClr val="dk2"/>
                </a:solidFill>
                <a:latin typeface="Source Code Pro"/>
                <a:ea typeface="Source Code Pro"/>
                <a:cs typeface="Source Code Pro"/>
                <a:sym typeface="Source Code Pro"/>
              </a:rPr>
              <a:t>│       └── repositorios.py  </a:t>
            </a:r>
            <a:r>
              <a:rPr lang="es" sz="1100">
                <a:solidFill>
                  <a:schemeClr val="dk2"/>
                </a:solidFill>
                <a:latin typeface="Source Code Pro"/>
                <a:ea typeface="Source Code Pro"/>
                <a:cs typeface="Source Code Pro"/>
                <a:sym typeface="Source Code Pro"/>
              </a:rPr>
              <a:t>                   </a:t>
            </a:r>
            <a:endParaRPr sz="11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100">
                <a:solidFill>
                  <a:schemeClr val="dk2"/>
                </a:solidFill>
                <a:latin typeface="Source Code Pro"/>
                <a:ea typeface="Source Code Pro"/>
                <a:cs typeface="Source Code Pro"/>
                <a:sym typeface="Source Code Pro"/>
              </a:rPr>
              <a:t>├── </a:t>
            </a:r>
            <a:r>
              <a:rPr b="1" lang="es" sz="1100">
                <a:solidFill>
                  <a:schemeClr val="dk2"/>
                </a:solidFill>
                <a:latin typeface="Source Code Pro"/>
                <a:ea typeface="Source Code Pro"/>
                <a:cs typeface="Source Code Pro"/>
                <a:sym typeface="Source Code Pro"/>
              </a:rPr>
              <a:t>rutas/</a:t>
            </a:r>
            <a:r>
              <a:rPr lang="es" sz="1100">
                <a:solidFill>
                  <a:schemeClr val="dk2"/>
                </a:solidFill>
                <a:latin typeface="Source Code Pro"/>
                <a:ea typeface="Source Code Pro"/>
                <a:cs typeface="Source Code Pro"/>
                <a:sym typeface="Source Code Pro"/>
              </a:rPr>
              <a:t>  </a:t>
            </a:r>
            <a:endParaRPr sz="11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100">
                <a:solidFill>
                  <a:schemeClr val="dk2"/>
                </a:solidFill>
                <a:latin typeface="Source Code Pro"/>
                <a:ea typeface="Source Code Pro"/>
                <a:cs typeface="Source Code Pro"/>
                <a:sym typeface="Source Code Pro"/>
              </a:rPr>
              <a:t>│   └── rutas_persona.py</a:t>
            </a:r>
            <a:r>
              <a:rPr lang="es" sz="1100">
                <a:solidFill>
                  <a:schemeClr val="dk2"/>
                </a:solidFill>
                <a:latin typeface="Source Code Pro"/>
                <a:ea typeface="Source Code Pro"/>
                <a:cs typeface="Source Code Pro"/>
                <a:sym typeface="Source Code Pro"/>
              </a:rPr>
              <a:t>  </a:t>
            </a:r>
            <a:endParaRPr sz="11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100">
                <a:solidFill>
                  <a:schemeClr val="dk2"/>
                </a:solidFill>
                <a:latin typeface="Source Code Pro"/>
                <a:ea typeface="Source Code Pro"/>
                <a:cs typeface="Source Code Pro"/>
                <a:sym typeface="Source Code Pro"/>
              </a:rPr>
              <a:t>└── </a:t>
            </a:r>
            <a:r>
              <a:rPr b="1" lang="es" sz="1100">
                <a:solidFill>
                  <a:schemeClr val="dk2"/>
                </a:solidFill>
                <a:latin typeface="Source Code Pro"/>
                <a:ea typeface="Source Code Pro"/>
                <a:cs typeface="Source Code Pro"/>
                <a:sym typeface="Source Code Pro"/>
              </a:rPr>
              <a:t>datos/</a:t>
            </a:r>
            <a:r>
              <a:rPr lang="es" sz="1100">
                <a:solidFill>
                  <a:schemeClr val="dk2"/>
                </a:solidFill>
                <a:latin typeface="Source Code Pro"/>
                <a:ea typeface="Source Code Pro"/>
                <a:cs typeface="Source Code Pro"/>
                <a:sym typeface="Source Code Pro"/>
              </a:rPr>
              <a:t>   </a:t>
            </a:r>
            <a:endParaRPr sz="11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100">
                <a:solidFill>
                  <a:schemeClr val="dk2"/>
                </a:solidFill>
                <a:latin typeface="Source Code Pro"/>
                <a:ea typeface="Source Code Pro"/>
                <a:cs typeface="Source Code Pro"/>
                <a:sym typeface="Source Code Pro"/>
              </a:rPr>
              <a:t>    └── </a:t>
            </a:r>
            <a:r>
              <a:rPr lang="es" sz="1100">
                <a:solidFill>
                  <a:schemeClr val="dk2"/>
                </a:solidFill>
                <a:latin typeface="Source Code Pro"/>
                <a:ea typeface="Source Code Pro"/>
                <a:cs typeface="Source Code Pro"/>
                <a:sym typeface="Source Code Pro"/>
              </a:rPr>
              <a:t>persona</a:t>
            </a:r>
            <a:r>
              <a:rPr b="1" lang="es" sz="1100">
                <a:solidFill>
                  <a:schemeClr val="dk2"/>
                </a:solidFill>
                <a:latin typeface="Source Code Pro"/>
                <a:ea typeface="Source Code Pro"/>
                <a:cs typeface="Source Code Pro"/>
                <a:sym typeface="Source Code Pro"/>
              </a:rPr>
              <a:t>.json</a:t>
            </a:r>
            <a:endParaRPr b="1" sz="1100">
              <a:solidFill>
                <a:schemeClr val="dk2"/>
              </a:solidFill>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g2d5256b47cb_0_61"/>
          <p:cNvSpPr txBox="1"/>
          <p:nvPr>
            <p:ph idx="1" type="body"/>
          </p:nvPr>
        </p:nvSpPr>
        <p:spPr>
          <a:xfrm>
            <a:off x="2319775" y="-50"/>
            <a:ext cx="6824100" cy="514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00">
                <a:solidFill>
                  <a:srgbClr val="569CD6"/>
                </a:solidFill>
                <a:latin typeface="Source Code Pro"/>
                <a:ea typeface="Source Code Pro"/>
                <a:cs typeface="Source Code Pro"/>
                <a:sym typeface="Source Code Pro"/>
              </a:rPr>
              <a:t>class</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Persona</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a:t>
            </a:r>
            <a:r>
              <a:rPr lang="es" sz="1000">
                <a:solidFill>
                  <a:srgbClr val="4EC9B0"/>
                </a:solidFill>
                <a:latin typeface="Source Code Pro"/>
                <a:ea typeface="Source Code Pro"/>
                <a:cs typeface="Source Code Pro"/>
                <a:sym typeface="Source Code Pro"/>
              </a:rPr>
              <a:t>classmethod</a:t>
            </a:r>
            <a:endParaRPr sz="10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def</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fromDiccionario</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cls</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diccionario</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dict</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if</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not</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isinstance</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diccionario</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dict</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raise</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ValueError</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'El parámetro debe ser un diccionario'</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if</a:t>
            </a:r>
            <a:r>
              <a:rPr lang="es" sz="1000">
                <a:solidFill>
                  <a:srgbClr val="CCCCCC"/>
                </a:solidFill>
                <a:latin typeface="Source Code Pro"/>
                <a:ea typeface="Source Code Pro"/>
                <a:cs typeface="Source Code Pro"/>
                <a:sym typeface="Source Code Pro"/>
              </a:rPr>
              <a:t> </a:t>
            </a:r>
            <a:r>
              <a:rPr lang="es" sz="1000">
                <a:solidFill>
                  <a:srgbClr val="CE9178"/>
                </a:solidFill>
                <a:latin typeface="Source Code Pro"/>
                <a:ea typeface="Source Code Pro"/>
                <a:cs typeface="Source Code Pro"/>
                <a:sym typeface="Source Code Pro"/>
              </a:rPr>
              <a:t>'dni'</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not</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in</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diccionario</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raise</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ValueError</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'El diccionario debe tener la clave dni'</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if</a:t>
            </a:r>
            <a:r>
              <a:rPr lang="es" sz="1000">
                <a:solidFill>
                  <a:srgbClr val="CCCCCC"/>
                </a:solidFill>
                <a:latin typeface="Source Code Pro"/>
                <a:ea typeface="Source Code Pro"/>
                <a:cs typeface="Source Code Pro"/>
                <a:sym typeface="Source Code Pro"/>
              </a:rPr>
              <a:t> </a:t>
            </a:r>
            <a:r>
              <a:rPr lang="es" sz="1000">
                <a:solidFill>
                  <a:srgbClr val="CE9178"/>
                </a:solidFill>
                <a:latin typeface="Source Code Pro"/>
                <a:ea typeface="Source Code Pro"/>
                <a:cs typeface="Source Code Pro"/>
                <a:sym typeface="Source Code Pro"/>
              </a:rPr>
              <a:t>'nombre'</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not</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in</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diccionario</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raise</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ValueError</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'El diccionario debe tener la clave nombre'</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if</a:t>
            </a:r>
            <a:r>
              <a:rPr lang="es" sz="1000">
                <a:solidFill>
                  <a:srgbClr val="CCCCCC"/>
                </a:solidFill>
                <a:latin typeface="Source Code Pro"/>
                <a:ea typeface="Source Code Pro"/>
                <a:cs typeface="Source Code Pro"/>
                <a:sym typeface="Source Code Pro"/>
              </a:rPr>
              <a:t> </a:t>
            </a:r>
            <a:r>
              <a:rPr lang="es" sz="1000">
                <a:solidFill>
                  <a:srgbClr val="CE9178"/>
                </a:solidFill>
                <a:latin typeface="Source Code Pro"/>
                <a:ea typeface="Source Code Pro"/>
                <a:cs typeface="Source Code Pro"/>
                <a:sym typeface="Source Code Pro"/>
              </a:rPr>
              <a:t>'apellido'</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not</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in</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diccionario</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raise</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ValueError</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'El diccionario debe tener la clave apellido'</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return</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cls</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diccionario</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'dni'</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diccionario</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'nombre'</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diccionario</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'apellido'</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def</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__init__</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self</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dni</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int</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nombre</a:t>
            </a:r>
            <a:r>
              <a:rPr lang="es" sz="1000">
                <a:solidFill>
                  <a:srgbClr val="CCCCCC"/>
                </a:solidFill>
                <a:latin typeface="Source Code Pro"/>
                <a:ea typeface="Source Code Pro"/>
                <a:cs typeface="Source Code Pro"/>
                <a:sym typeface="Source Code Pro"/>
              </a:rPr>
              <a:t>:</a:t>
            </a:r>
            <a:r>
              <a:rPr lang="es" sz="1000">
                <a:solidFill>
                  <a:srgbClr val="4EC9B0"/>
                </a:solidFill>
                <a:latin typeface="Source Code Pro"/>
                <a:ea typeface="Source Code Pro"/>
                <a:cs typeface="Source Code Pro"/>
                <a:sym typeface="Source Code Pro"/>
              </a:rPr>
              <a:t>str</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apellido</a:t>
            </a:r>
            <a:r>
              <a:rPr lang="es" sz="1000">
                <a:solidFill>
                  <a:srgbClr val="CCCCCC"/>
                </a:solidFill>
                <a:latin typeface="Source Code Pro"/>
                <a:ea typeface="Source Code Pro"/>
                <a:cs typeface="Source Code Pro"/>
                <a:sym typeface="Source Code Pro"/>
              </a:rPr>
              <a:t>:</a:t>
            </a:r>
            <a:r>
              <a:rPr lang="es" sz="1000">
                <a:solidFill>
                  <a:srgbClr val="4EC9B0"/>
                </a:solidFill>
                <a:latin typeface="Source Code Pro"/>
                <a:ea typeface="Source Code Pro"/>
                <a:cs typeface="Source Code Pro"/>
                <a:sym typeface="Source Code Pro"/>
              </a:rPr>
              <a:t>str</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if</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not</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isinstance</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dni</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int</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or</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dni</a:t>
            </a:r>
            <a:r>
              <a:rPr lang="es" sz="1000">
                <a:solidFill>
                  <a:srgbClr val="CCCCCC"/>
                </a:solidFill>
                <a:latin typeface="Source Code Pro"/>
                <a:ea typeface="Source Code Pro"/>
                <a:cs typeface="Source Code Pro"/>
                <a:sym typeface="Source Code Pro"/>
              </a:rPr>
              <a:t> </a:t>
            </a:r>
            <a:r>
              <a:rPr lang="es" sz="1000">
                <a:solidFill>
                  <a:srgbClr val="D4D4D4"/>
                </a:solidFill>
                <a:latin typeface="Source Code Pro"/>
                <a:ea typeface="Source Code Pro"/>
                <a:cs typeface="Source Code Pro"/>
                <a:sym typeface="Source Code Pro"/>
              </a:rPr>
              <a:t>&lt;</a:t>
            </a:r>
            <a:r>
              <a:rPr lang="es" sz="1000">
                <a:solidFill>
                  <a:srgbClr val="CCCCCC"/>
                </a:solidFill>
                <a:latin typeface="Source Code Pro"/>
                <a:ea typeface="Source Code Pro"/>
                <a:cs typeface="Source Code Pro"/>
                <a:sym typeface="Source Code Pro"/>
              </a:rPr>
              <a:t> </a:t>
            </a:r>
            <a:r>
              <a:rPr lang="es" sz="1000">
                <a:solidFill>
                  <a:srgbClr val="B5CEA8"/>
                </a:solidFill>
                <a:latin typeface="Source Code Pro"/>
                <a:ea typeface="Source Code Pro"/>
                <a:cs typeface="Source Code Pro"/>
                <a:sym typeface="Source Code Pro"/>
              </a:rPr>
              <a:t>0</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raise</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ValueError</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'El dni debe ser un entero positivo'</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if</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not</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isinstance</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nombre</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str</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or</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nombre</a:t>
            </a:r>
            <a:r>
              <a:rPr lang="es" sz="1000">
                <a:solidFill>
                  <a:srgbClr val="CCCCCC"/>
                </a:solidFill>
                <a:latin typeface="Source Code Pro"/>
                <a:ea typeface="Source Code Pro"/>
                <a:cs typeface="Source Code Pro"/>
                <a:sym typeface="Source Code Pro"/>
              </a:rPr>
              <a:t> </a:t>
            </a:r>
            <a:r>
              <a:rPr lang="es" sz="1000">
                <a:solidFill>
                  <a:srgbClr val="D4D4D4"/>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 </a:t>
            </a:r>
            <a:r>
              <a:rPr lang="es" sz="1000">
                <a:solidFill>
                  <a:srgbClr val="CE9178"/>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or</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nombre</a:t>
            </a:r>
            <a:r>
              <a:rPr lang="es" sz="1000">
                <a:solidFill>
                  <a:srgbClr val="CCCCCC"/>
                </a:solidFill>
                <a:latin typeface="Source Code Pro"/>
                <a:ea typeface="Source Code Pro"/>
                <a:cs typeface="Source Code Pro"/>
                <a:sym typeface="Source Code Pro"/>
              </a:rPr>
              <a:t>.</a:t>
            </a:r>
            <a:r>
              <a:rPr lang="es" sz="1000">
                <a:solidFill>
                  <a:srgbClr val="DCDCAA"/>
                </a:solidFill>
                <a:latin typeface="Source Code Pro"/>
                <a:ea typeface="Source Code Pro"/>
                <a:cs typeface="Source Code Pro"/>
                <a:sym typeface="Source Code Pro"/>
              </a:rPr>
              <a:t>isspace</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raise</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ValueError</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'El nombre debe ser un string'</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if</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not</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isinstance</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apellido</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str</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or</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apellido</a:t>
            </a:r>
            <a:r>
              <a:rPr lang="es" sz="1000">
                <a:solidFill>
                  <a:srgbClr val="CCCCCC"/>
                </a:solidFill>
                <a:latin typeface="Source Code Pro"/>
                <a:ea typeface="Source Code Pro"/>
                <a:cs typeface="Source Code Pro"/>
                <a:sym typeface="Source Code Pro"/>
              </a:rPr>
              <a:t> </a:t>
            </a:r>
            <a:r>
              <a:rPr lang="es" sz="1000">
                <a:solidFill>
                  <a:srgbClr val="D4D4D4"/>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 </a:t>
            </a:r>
            <a:r>
              <a:rPr lang="es" sz="1000">
                <a:solidFill>
                  <a:srgbClr val="CE9178"/>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 </a:t>
            </a:r>
            <a:r>
              <a:rPr lang="es" sz="1000">
                <a:solidFill>
                  <a:srgbClr val="569CD6"/>
                </a:solidFill>
                <a:latin typeface="Source Code Pro"/>
                <a:ea typeface="Source Code Pro"/>
                <a:cs typeface="Source Code Pro"/>
                <a:sym typeface="Source Code Pro"/>
              </a:rPr>
              <a:t>or</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apellido</a:t>
            </a:r>
            <a:r>
              <a:rPr lang="es" sz="1000">
                <a:solidFill>
                  <a:srgbClr val="CCCCCC"/>
                </a:solidFill>
                <a:latin typeface="Source Code Pro"/>
                <a:ea typeface="Source Code Pro"/>
                <a:cs typeface="Source Code Pro"/>
                <a:sym typeface="Source Code Pro"/>
              </a:rPr>
              <a:t>.</a:t>
            </a:r>
            <a:r>
              <a:rPr lang="es" sz="1000">
                <a:solidFill>
                  <a:srgbClr val="DCDCAA"/>
                </a:solidFill>
                <a:latin typeface="Source Code Pro"/>
                <a:ea typeface="Source Code Pro"/>
                <a:cs typeface="Source Code Pro"/>
                <a:sym typeface="Source Code Pro"/>
              </a:rPr>
              <a:t>isspace</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raise</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ValueError</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'El apellido debe ser un string'</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self</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__dni</a:t>
            </a:r>
            <a:r>
              <a:rPr lang="es" sz="1000">
                <a:solidFill>
                  <a:srgbClr val="CCCCCC"/>
                </a:solidFill>
                <a:latin typeface="Source Code Pro"/>
                <a:ea typeface="Source Code Pro"/>
                <a:cs typeface="Source Code Pro"/>
                <a:sym typeface="Source Code Pro"/>
              </a:rPr>
              <a:t> </a:t>
            </a:r>
            <a:r>
              <a:rPr lang="es" sz="1000">
                <a:solidFill>
                  <a:srgbClr val="D4D4D4"/>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dni</a:t>
            </a:r>
            <a:endParaRPr sz="100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self</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__nombre</a:t>
            </a:r>
            <a:r>
              <a:rPr lang="es" sz="1000">
                <a:solidFill>
                  <a:srgbClr val="CCCCCC"/>
                </a:solidFill>
                <a:latin typeface="Source Code Pro"/>
                <a:ea typeface="Source Code Pro"/>
                <a:cs typeface="Source Code Pro"/>
                <a:sym typeface="Source Code Pro"/>
              </a:rPr>
              <a:t> </a:t>
            </a:r>
            <a:r>
              <a:rPr lang="es" sz="1000">
                <a:solidFill>
                  <a:srgbClr val="D4D4D4"/>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nombre</a:t>
            </a:r>
            <a:endParaRPr sz="100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self</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__apellido</a:t>
            </a:r>
            <a:r>
              <a:rPr lang="es" sz="1000">
                <a:solidFill>
                  <a:srgbClr val="CCCCCC"/>
                </a:solidFill>
                <a:latin typeface="Source Code Pro"/>
                <a:ea typeface="Source Code Pro"/>
                <a:cs typeface="Source Code Pro"/>
                <a:sym typeface="Source Code Pro"/>
              </a:rPr>
              <a:t> </a:t>
            </a:r>
            <a:r>
              <a:rPr lang="es" sz="1000">
                <a:solidFill>
                  <a:srgbClr val="D4D4D4"/>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apellido</a:t>
            </a:r>
            <a:endParaRPr sz="1000">
              <a:solidFill>
                <a:srgbClr val="DCDCAA"/>
              </a:solidFill>
              <a:latin typeface="Source Code Pro"/>
              <a:ea typeface="Source Code Pro"/>
              <a:cs typeface="Source Code Pro"/>
              <a:sym typeface="Source Code Pro"/>
            </a:endParaRPr>
          </a:p>
        </p:txBody>
      </p:sp>
      <p:sp>
        <p:nvSpPr>
          <p:cNvPr id="172" name="Google Shape;172;g2d5256b47cb_0_61"/>
          <p:cNvSpPr txBox="1"/>
          <p:nvPr/>
        </p:nvSpPr>
        <p:spPr>
          <a:xfrm>
            <a:off x="0" y="783725"/>
            <a:ext cx="2801400" cy="23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chemeClr val="dk2"/>
                </a:solidFill>
                <a:latin typeface="Source Code Pro"/>
                <a:ea typeface="Source Code Pro"/>
                <a:cs typeface="Source Code Pro"/>
                <a:sym typeface="Source Code Pro"/>
              </a:rPr>
              <a:t>mi_proyecto/</a:t>
            </a:r>
            <a:endParaRPr b="1" sz="1000">
              <a:solidFill>
                <a:schemeClr val="dk2"/>
              </a:solidFill>
              <a:latin typeface="Source Code Pro"/>
              <a:ea typeface="Source Code Pro"/>
              <a:cs typeface="Source Code Pro"/>
              <a:sym typeface="Source Code Pro"/>
            </a:endParaRPr>
          </a:p>
          <a:p>
            <a:pPr indent="0" lvl="0" marL="0" rtl="0" algn="l">
              <a:spcBef>
                <a:spcPts val="100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app.py</a:t>
            </a:r>
            <a:r>
              <a:rPr lang="es" sz="1000">
                <a:solidFill>
                  <a:srgbClr val="9900FF"/>
                </a:solidFill>
                <a:latin typeface="Source Code Pro"/>
                <a:ea typeface="Source Code Pro"/>
                <a:cs typeface="Source Code Pro"/>
                <a:sym typeface="Source Code Pro"/>
              </a:rPr>
              <a:t>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modelos/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entidades/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 </a:t>
            </a:r>
            <a:r>
              <a:rPr b="1" lang="es" sz="1000">
                <a:solidFill>
                  <a:srgbClr val="9900FF"/>
                </a:solidFill>
                <a:latin typeface="Source Code Pro"/>
                <a:ea typeface="Source Code Pro"/>
                <a:cs typeface="Source Code Pro"/>
                <a:sym typeface="Source Code Pro"/>
              </a:rPr>
              <a:t>persona.py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repos/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repositorio_persona.py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repositorios.py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rutas/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rutas_persona.py</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datos/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persona</a:t>
            </a:r>
            <a:r>
              <a:rPr b="1" lang="es" sz="1000">
                <a:solidFill>
                  <a:schemeClr val="dk2"/>
                </a:solidFill>
                <a:latin typeface="Source Code Pro"/>
                <a:ea typeface="Source Code Pro"/>
                <a:cs typeface="Source Code Pro"/>
                <a:sym typeface="Source Code Pro"/>
              </a:rPr>
              <a:t>.json</a:t>
            </a:r>
            <a:endParaRPr b="1" sz="1000">
              <a:solidFill>
                <a:schemeClr val="dk2"/>
              </a:solidFill>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6" name="Shape 176"/>
        <p:cNvGrpSpPr/>
        <p:nvPr/>
      </p:nvGrpSpPr>
      <p:grpSpPr>
        <a:xfrm>
          <a:off x="0" y="0"/>
          <a:ext cx="0" cy="0"/>
          <a:chOff x="0" y="0"/>
          <a:chExt cx="0" cy="0"/>
        </a:xfrm>
      </p:grpSpPr>
      <p:sp>
        <p:nvSpPr>
          <p:cNvPr id="177" name="Google Shape;177;g2d5256b47cb_0_68"/>
          <p:cNvSpPr txBox="1"/>
          <p:nvPr>
            <p:ph idx="1" type="body"/>
          </p:nvPr>
        </p:nvSpPr>
        <p:spPr>
          <a:xfrm>
            <a:off x="2712575" y="-50"/>
            <a:ext cx="6431400" cy="514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569CD6"/>
                </a:solidFill>
                <a:latin typeface="Source Code Pro"/>
                <a:ea typeface="Source Code Pro"/>
                <a:cs typeface="Source Code Pro"/>
                <a:sym typeface="Source Code Pro"/>
              </a:rPr>
              <a:t>def</a:t>
            </a:r>
            <a:r>
              <a:rPr lang="es" sz="950">
                <a:solidFill>
                  <a:srgbClr val="CCCCCC"/>
                </a:solidFill>
                <a:latin typeface="Source Code Pro"/>
                <a:ea typeface="Source Code Pro"/>
                <a:cs typeface="Source Code Pro"/>
                <a:sym typeface="Source Code Pro"/>
              </a:rPr>
              <a:t> </a:t>
            </a:r>
            <a:r>
              <a:rPr lang="es" sz="950">
                <a:solidFill>
                  <a:srgbClr val="DCDCAA"/>
                </a:solidFill>
                <a:latin typeface="Source Code Pro"/>
                <a:ea typeface="Source Code Pro"/>
                <a:cs typeface="Source Code Pro"/>
                <a:sym typeface="Source Code Pro"/>
              </a:rPr>
              <a:t>obtenerDni</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C586C0"/>
                </a:solidFill>
                <a:latin typeface="Source Code Pro"/>
                <a:ea typeface="Source Code Pro"/>
                <a:cs typeface="Source Code Pro"/>
                <a:sym typeface="Source Code Pro"/>
              </a:rPr>
              <a:t>return</a:t>
            </a:r>
            <a:r>
              <a:rPr lang="es" sz="950">
                <a:solidFill>
                  <a:srgbClr val="CCCCCC"/>
                </a:solidFill>
                <a:latin typeface="Source Code Pro"/>
                <a:ea typeface="Source Code Pro"/>
                <a:cs typeface="Source Code Pro"/>
                <a:sym typeface="Source Code Pro"/>
              </a:rPr>
              <a:t> </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__dni</a:t>
            </a:r>
            <a:endParaRPr sz="9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569CD6"/>
                </a:solidFill>
                <a:latin typeface="Source Code Pro"/>
                <a:ea typeface="Source Code Pro"/>
                <a:cs typeface="Source Code Pro"/>
                <a:sym typeface="Source Code Pro"/>
              </a:rPr>
              <a:t>def</a:t>
            </a:r>
            <a:r>
              <a:rPr lang="es" sz="950">
                <a:solidFill>
                  <a:srgbClr val="CCCCCC"/>
                </a:solidFill>
                <a:latin typeface="Source Code Pro"/>
                <a:ea typeface="Source Code Pro"/>
                <a:cs typeface="Source Code Pro"/>
                <a:sym typeface="Source Code Pro"/>
              </a:rPr>
              <a:t> </a:t>
            </a:r>
            <a:r>
              <a:rPr lang="es" sz="950">
                <a:solidFill>
                  <a:srgbClr val="DCDCAA"/>
                </a:solidFill>
                <a:latin typeface="Source Code Pro"/>
                <a:ea typeface="Source Code Pro"/>
                <a:cs typeface="Source Code Pro"/>
                <a:sym typeface="Source Code Pro"/>
              </a:rPr>
              <a:t>obtenerNombre</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C586C0"/>
                </a:solidFill>
                <a:latin typeface="Source Code Pro"/>
                <a:ea typeface="Source Code Pro"/>
                <a:cs typeface="Source Code Pro"/>
                <a:sym typeface="Source Code Pro"/>
              </a:rPr>
              <a:t>return</a:t>
            </a:r>
            <a:r>
              <a:rPr lang="es" sz="950">
                <a:solidFill>
                  <a:srgbClr val="CCCCCC"/>
                </a:solidFill>
                <a:latin typeface="Source Code Pro"/>
                <a:ea typeface="Source Code Pro"/>
                <a:cs typeface="Source Code Pro"/>
                <a:sym typeface="Source Code Pro"/>
              </a:rPr>
              <a:t> </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__nombre</a:t>
            </a:r>
            <a:endParaRPr sz="9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569CD6"/>
                </a:solidFill>
                <a:latin typeface="Source Code Pro"/>
                <a:ea typeface="Source Code Pro"/>
                <a:cs typeface="Source Code Pro"/>
                <a:sym typeface="Source Code Pro"/>
              </a:rPr>
              <a:t>def</a:t>
            </a:r>
            <a:r>
              <a:rPr lang="es" sz="950">
                <a:solidFill>
                  <a:srgbClr val="CCCCCC"/>
                </a:solidFill>
                <a:latin typeface="Source Code Pro"/>
                <a:ea typeface="Source Code Pro"/>
                <a:cs typeface="Source Code Pro"/>
                <a:sym typeface="Source Code Pro"/>
              </a:rPr>
              <a:t> </a:t>
            </a:r>
            <a:r>
              <a:rPr lang="es" sz="950">
                <a:solidFill>
                  <a:srgbClr val="DCDCAA"/>
                </a:solidFill>
                <a:latin typeface="Source Code Pro"/>
                <a:ea typeface="Source Code Pro"/>
                <a:cs typeface="Source Code Pro"/>
                <a:sym typeface="Source Code Pro"/>
              </a:rPr>
              <a:t>obtenerApellido</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C586C0"/>
                </a:solidFill>
                <a:latin typeface="Source Code Pro"/>
                <a:ea typeface="Source Code Pro"/>
                <a:cs typeface="Source Code Pro"/>
                <a:sym typeface="Source Code Pro"/>
              </a:rPr>
              <a:t>return</a:t>
            </a:r>
            <a:r>
              <a:rPr lang="es" sz="950">
                <a:solidFill>
                  <a:srgbClr val="CCCCCC"/>
                </a:solidFill>
                <a:latin typeface="Source Code Pro"/>
                <a:ea typeface="Source Code Pro"/>
                <a:cs typeface="Source Code Pro"/>
                <a:sym typeface="Source Code Pro"/>
              </a:rPr>
              <a:t> </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__apellido</a:t>
            </a:r>
            <a:endParaRPr sz="9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569CD6"/>
                </a:solidFill>
                <a:latin typeface="Source Code Pro"/>
                <a:ea typeface="Source Code Pro"/>
                <a:cs typeface="Source Code Pro"/>
                <a:sym typeface="Source Code Pro"/>
              </a:rPr>
              <a:t>def</a:t>
            </a:r>
            <a:r>
              <a:rPr lang="es" sz="950">
                <a:solidFill>
                  <a:srgbClr val="CCCCCC"/>
                </a:solidFill>
                <a:latin typeface="Source Code Pro"/>
                <a:ea typeface="Source Code Pro"/>
                <a:cs typeface="Source Code Pro"/>
                <a:sym typeface="Source Code Pro"/>
              </a:rPr>
              <a:t> </a:t>
            </a:r>
            <a:r>
              <a:rPr lang="es" sz="950">
                <a:solidFill>
                  <a:srgbClr val="DCDCAA"/>
                </a:solidFill>
                <a:latin typeface="Source Code Pro"/>
                <a:ea typeface="Source Code Pro"/>
                <a:cs typeface="Source Code Pro"/>
                <a:sym typeface="Source Code Pro"/>
              </a:rPr>
              <a:t>establecerNombre</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 </a:t>
            </a:r>
            <a:r>
              <a:rPr lang="es" sz="950">
                <a:solidFill>
                  <a:srgbClr val="9CDCFE"/>
                </a:solidFill>
                <a:latin typeface="Source Code Pro"/>
                <a:ea typeface="Source Code Pro"/>
                <a:cs typeface="Source Code Pro"/>
                <a:sym typeface="Source Code Pro"/>
              </a:rPr>
              <a:t>nombre</a:t>
            </a:r>
            <a:r>
              <a:rPr lang="es" sz="950">
                <a:solidFill>
                  <a:srgbClr val="CCCCCC"/>
                </a:solidFill>
                <a:latin typeface="Source Code Pro"/>
                <a:ea typeface="Source Code Pro"/>
                <a:cs typeface="Source Code Pro"/>
                <a:sym typeface="Source Code Pro"/>
              </a:rPr>
              <a:t>:</a:t>
            </a:r>
            <a:r>
              <a:rPr lang="es" sz="950">
                <a:solidFill>
                  <a:srgbClr val="4EC9B0"/>
                </a:solidFill>
                <a:latin typeface="Source Code Pro"/>
                <a:ea typeface="Source Code Pro"/>
                <a:cs typeface="Source Code Pro"/>
                <a:sym typeface="Source Code Pro"/>
              </a:rPr>
              <a:t>str</a:t>
            </a:r>
            <a:r>
              <a:rPr lang="es" sz="950">
                <a:solidFill>
                  <a:srgbClr val="CCCCCC"/>
                </a:solidFill>
                <a:latin typeface="Source Code Pro"/>
                <a:ea typeface="Source Code Pro"/>
                <a:cs typeface="Source Code Pro"/>
                <a:sym typeface="Source Code Pro"/>
              </a:rPr>
              <a:t>):</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C586C0"/>
                </a:solidFill>
                <a:latin typeface="Source Code Pro"/>
                <a:ea typeface="Source Code Pro"/>
                <a:cs typeface="Source Code Pro"/>
                <a:sym typeface="Source Code Pro"/>
              </a:rPr>
              <a:t>if</a:t>
            </a:r>
            <a:r>
              <a:rPr lang="es" sz="950">
                <a:solidFill>
                  <a:srgbClr val="CCCCCC"/>
                </a:solidFill>
                <a:latin typeface="Source Code Pro"/>
                <a:ea typeface="Source Code Pro"/>
                <a:cs typeface="Source Code Pro"/>
                <a:sym typeface="Source Code Pro"/>
              </a:rPr>
              <a:t> </a:t>
            </a:r>
            <a:r>
              <a:rPr lang="es" sz="950">
                <a:solidFill>
                  <a:srgbClr val="569CD6"/>
                </a:solidFill>
                <a:latin typeface="Source Code Pro"/>
                <a:ea typeface="Source Code Pro"/>
                <a:cs typeface="Source Code Pro"/>
                <a:sym typeface="Source Code Pro"/>
              </a:rPr>
              <a:t>not</a:t>
            </a:r>
            <a:r>
              <a:rPr lang="es" sz="950">
                <a:solidFill>
                  <a:srgbClr val="CCCCCC"/>
                </a:solidFill>
                <a:latin typeface="Source Code Pro"/>
                <a:ea typeface="Source Code Pro"/>
                <a:cs typeface="Source Code Pro"/>
                <a:sym typeface="Source Code Pro"/>
              </a:rPr>
              <a:t> </a:t>
            </a:r>
            <a:r>
              <a:rPr lang="es" sz="950">
                <a:solidFill>
                  <a:srgbClr val="DCDCAA"/>
                </a:solidFill>
                <a:latin typeface="Source Code Pro"/>
                <a:ea typeface="Source Code Pro"/>
                <a:cs typeface="Source Code Pro"/>
                <a:sym typeface="Source Code Pro"/>
              </a:rPr>
              <a:t>isinstance</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nombre</a:t>
            </a:r>
            <a:r>
              <a:rPr lang="es" sz="950">
                <a:solidFill>
                  <a:srgbClr val="CCCCCC"/>
                </a:solidFill>
                <a:latin typeface="Source Code Pro"/>
                <a:ea typeface="Source Code Pro"/>
                <a:cs typeface="Source Code Pro"/>
                <a:sym typeface="Source Code Pro"/>
              </a:rPr>
              <a:t>, </a:t>
            </a:r>
            <a:r>
              <a:rPr lang="es" sz="950">
                <a:solidFill>
                  <a:srgbClr val="4EC9B0"/>
                </a:solidFill>
                <a:latin typeface="Source Code Pro"/>
                <a:ea typeface="Source Code Pro"/>
                <a:cs typeface="Source Code Pro"/>
                <a:sym typeface="Source Code Pro"/>
              </a:rPr>
              <a:t>str</a:t>
            </a:r>
            <a:r>
              <a:rPr lang="es" sz="950">
                <a:solidFill>
                  <a:srgbClr val="CCCCCC"/>
                </a:solidFill>
                <a:latin typeface="Source Code Pro"/>
                <a:ea typeface="Source Code Pro"/>
                <a:cs typeface="Source Code Pro"/>
                <a:sym typeface="Source Code Pro"/>
              </a:rPr>
              <a:t>) </a:t>
            </a:r>
            <a:r>
              <a:rPr lang="es" sz="950">
                <a:solidFill>
                  <a:srgbClr val="569CD6"/>
                </a:solidFill>
                <a:latin typeface="Source Code Pro"/>
                <a:ea typeface="Source Code Pro"/>
                <a:cs typeface="Source Code Pro"/>
                <a:sym typeface="Source Code Pro"/>
              </a:rPr>
              <a:t>or</a:t>
            </a:r>
            <a:r>
              <a:rPr lang="es" sz="950">
                <a:solidFill>
                  <a:srgbClr val="CCCCCC"/>
                </a:solidFill>
                <a:latin typeface="Source Code Pro"/>
                <a:ea typeface="Source Code Pro"/>
                <a:cs typeface="Source Code Pro"/>
                <a:sym typeface="Source Code Pro"/>
              </a:rPr>
              <a:t> </a:t>
            </a:r>
            <a:r>
              <a:rPr lang="es" sz="950">
                <a:solidFill>
                  <a:srgbClr val="9CDCFE"/>
                </a:solidFill>
                <a:latin typeface="Source Code Pro"/>
                <a:ea typeface="Source Code Pro"/>
                <a:cs typeface="Source Code Pro"/>
                <a:sym typeface="Source Code Pro"/>
              </a:rPr>
              <a:t>nombre</a:t>
            </a:r>
            <a:r>
              <a:rPr lang="es" sz="950">
                <a:solidFill>
                  <a:srgbClr val="CCCCCC"/>
                </a:solidFill>
                <a:latin typeface="Source Code Pro"/>
                <a:ea typeface="Source Code Pro"/>
                <a:cs typeface="Source Code Pro"/>
                <a:sym typeface="Source Code Pro"/>
              </a:rPr>
              <a:t> </a:t>
            </a:r>
            <a:r>
              <a:rPr lang="es" sz="950">
                <a:solidFill>
                  <a:srgbClr val="D4D4D4"/>
                </a:solidFill>
                <a:latin typeface="Source Code Pro"/>
                <a:ea typeface="Source Code Pro"/>
                <a:cs typeface="Source Code Pro"/>
                <a:sym typeface="Source Code Pro"/>
              </a:rPr>
              <a:t>==</a:t>
            </a:r>
            <a:r>
              <a:rPr lang="es" sz="950">
                <a:solidFill>
                  <a:srgbClr val="CCCCCC"/>
                </a:solidFill>
                <a:latin typeface="Source Code Pro"/>
                <a:ea typeface="Source Code Pro"/>
                <a:cs typeface="Source Code Pro"/>
                <a:sym typeface="Source Code Pro"/>
              </a:rPr>
              <a:t> </a:t>
            </a:r>
            <a:r>
              <a:rPr lang="es" sz="950">
                <a:solidFill>
                  <a:srgbClr val="CE9178"/>
                </a:solidFill>
                <a:latin typeface="Source Code Pro"/>
                <a:ea typeface="Source Code Pro"/>
                <a:cs typeface="Source Code Pro"/>
                <a:sym typeface="Source Code Pro"/>
              </a:rPr>
              <a:t>''</a:t>
            </a:r>
            <a:r>
              <a:rPr lang="es" sz="950">
                <a:solidFill>
                  <a:srgbClr val="CCCCCC"/>
                </a:solidFill>
                <a:latin typeface="Source Code Pro"/>
                <a:ea typeface="Source Code Pro"/>
                <a:cs typeface="Source Code Pro"/>
                <a:sym typeface="Source Code Pro"/>
              </a:rPr>
              <a:t> </a:t>
            </a:r>
            <a:r>
              <a:rPr lang="es" sz="950">
                <a:solidFill>
                  <a:srgbClr val="569CD6"/>
                </a:solidFill>
                <a:latin typeface="Source Code Pro"/>
                <a:ea typeface="Source Code Pro"/>
                <a:cs typeface="Source Code Pro"/>
                <a:sym typeface="Source Code Pro"/>
              </a:rPr>
              <a:t>or</a:t>
            </a:r>
            <a:r>
              <a:rPr lang="es" sz="950">
                <a:solidFill>
                  <a:srgbClr val="CCCCCC"/>
                </a:solidFill>
                <a:latin typeface="Source Code Pro"/>
                <a:ea typeface="Source Code Pro"/>
                <a:cs typeface="Source Code Pro"/>
                <a:sym typeface="Source Code Pro"/>
              </a:rPr>
              <a:t> </a:t>
            </a:r>
            <a:r>
              <a:rPr lang="es" sz="950">
                <a:solidFill>
                  <a:srgbClr val="9CDCFE"/>
                </a:solidFill>
                <a:latin typeface="Source Code Pro"/>
                <a:ea typeface="Source Code Pro"/>
                <a:cs typeface="Source Code Pro"/>
                <a:sym typeface="Source Code Pro"/>
              </a:rPr>
              <a:t>nombre</a:t>
            </a:r>
            <a:r>
              <a:rPr lang="es" sz="950">
                <a:solidFill>
                  <a:srgbClr val="CCCCCC"/>
                </a:solidFill>
                <a:latin typeface="Source Code Pro"/>
                <a:ea typeface="Source Code Pro"/>
                <a:cs typeface="Source Code Pro"/>
                <a:sym typeface="Source Code Pro"/>
              </a:rPr>
              <a:t>.</a:t>
            </a:r>
            <a:r>
              <a:rPr lang="es" sz="950">
                <a:solidFill>
                  <a:srgbClr val="DCDCAA"/>
                </a:solidFill>
                <a:latin typeface="Source Code Pro"/>
                <a:ea typeface="Source Code Pro"/>
                <a:cs typeface="Source Code Pro"/>
                <a:sym typeface="Source Code Pro"/>
              </a:rPr>
              <a:t>isspace</a:t>
            </a:r>
            <a:r>
              <a:rPr lang="es" sz="950">
                <a:solidFill>
                  <a:srgbClr val="CCCCCC"/>
                </a:solidFill>
                <a:latin typeface="Source Code Pro"/>
                <a:ea typeface="Source Code Pro"/>
                <a:cs typeface="Source Code Pro"/>
                <a:sym typeface="Source Code Pro"/>
              </a:rPr>
              <a:t>():</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C586C0"/>
                </a:solidFill>
                <a:latin typeface="Source Code Pro"/>
                <a:ea typeface="Source Code Pro"/>
                <a:cs typeface="Source Code Pro"/>
                <a:sym typeface="Source Code Pro"/>
              </a:rPr>
              <a:t>raise</a:t>
            </a:r>
            <a:r>
              <a:rPr lang="es" sz="950">
                <a:solidFill>
                  <a:srgbClr val="CCCCCC"/>
                </a:solidFill>
                <a:latin typeface="Source Code Pro"/>
                <a:ea typeface="Source Code Pro"/>
                <a:cs typeface="Source Code Pro"/>
                <a:sym typeface="Source Code Pro"/>
              </a:rPr>
              <a:t> </a:t>
            </a:r>
            <a:r>
              <a:rPr lang="es" sz="950">
                <a:solidFill>
                  <a:srgbClr val="4EC9B0"/>
                </a:solidFill>
                <a:latin typeface="Source Code Pro"/>
                <a:ea typeface="Source Code Pro"/>
                <a:cs typeface="Source Code Pro"/>
                <a:sym typeface="Source Code Pro"/>
              </a:rPr>
              <a:t>ValueError</a:t>
            </a:r>
            <a:r>
              <a:rPr lang="es" sz="950">
                <a:solidFill>
                  <a:srgbClr val="CCCCCC"/>
                </a:solidFill>
                <a:latin typeface="Source Code Pro"/>
                <a:ea typeface="Source Code Pro"/>
                <a:cs typeface="Source Code Pro"/>
                <a:sym typeface="Source Code Pro"/>
              </a:rPr>
              <a:t>(</a:t>
            </a:r>
            <a:r>
              <a:rPr lang="es" sz="950">
                <a:solidFill>
                  <a:srgbClr val="CE9178"/>
                </a:solidFill>
                <a:latin typeface="Source Code Pro"/>
                <a:ea typeface="Source Code Pro"/>
                <a:cs typeface="Source Code Pro"/>
                <a:sym typeface="Source Code Pro"/>
              </a:rPr>
              <a:t>'El nombre debe ser un string'</a:t>
            </a:r>
            <a:r>
              <a:rPr lang="es" sz="950">
                <a:solidFill>
                  <a:srgbClr val="CCCCCC"/>
                </a:solidFill>
                <a:latin typeface="Source Code Pro"/>
                <a:ea typeface="Source Code Pro"/>
                <a:cs typeface="Source Code Pro"/>
                <a:sym typeface="Source Code Pro"/>
              </a:rPr>
              <a:t>)</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__nombre</a:t>
            </a:r>
            <a:r>
              <a:rPr lang="es" sz="950">
                <a:solidFill>
                  <a:srgbClr val="CCCCCC"/>
                </a:solidFill>
                <a:latin typeface="Source Code Pro"/>
                <a:ea typeface="Source Code Pro"/>
                <a:cs typeface="Source Code Pro"/>
                <a:sym typeface="Source Code Pro"/>
              </a:rPr>
              <a:t> </a:t>
            </a:r>
            <a:r>
              <a:rPr lang="es" sz="950">
                <a:solidFill>
                  <a:srgbClr val="D4D4D4"/>
                </a:solidFill>
                <a:latin typeface="Source Code Pro"/>
                <a:ea typeface="Source Code Pro"/>
                <a:cs typeface="Source Code Pro"/>
                <a:sym typeface="Source Code Pro"/>
              </a:rPr>
              <a:t>=</a:t>
            </a:r>
            <a:r>
              <a:rPr lang="es" sz="950">
                <a:solidFill>
                  <a:srgbClr val="CCCCCC"/>
                </a:solidFill>
                <a:latin typeface="Source Code Pro"/>
                <a:ea typeface="Source Code Pro"/>
                <a:cs typeface="Source Code Pro"/>
                <a:sym typeface="Source Code Pro"/>
              </a:rPr>
              <a:t> </a:t>
            </a:r>
            <a:r>
              <a:rPr lang="es" sz="950">
                <a:solidFill>
                  <a:srgbClr val="9CDCFE"/>
                </a:solidFill>
                <a:latin typeface="Source Code Pro"/>
                <a:ea typeface="Source Code Pro"/>
                <a:cs typeface="Source Code Pro"/>
                <a:sym typeface="Source Code Pro"/>
              </a:rPr>
              <a:t>nombre</a:t>
            </a:r>
            <a:endParaRPr sz="9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569CD6"/>
                </a:solidFill>
                <a:latin typeface="Source Code Pro"/>
                <a:ea typeface="Source Code Pro"/>
                <a:cs typeface="Source Code Pro"/>
                <a:sym typeface="Source Code Pro"/>
              </a:rPr>
              <a:t>def</a:t>
            </a:r>
            <a:r>
              <a:rPr lang="es" sz="950">
                <a:solidFill>
                  <a:srgbClr val="CCCCCC"/>
                </a:solidFill>
                <a:latin typeface="Source Code Pro"/>
                <a:ea typeface="Source Code Pro"/>
                <a:cs typeface="Source Code Pro"/>
                <a:sym typeface="Source Code Pro"/>
              </a:rPr>
              <a:t> </a:t>
            </a:r>
            <a:r>
              <a:rPr lang="es" sz="950">
                <a:solidFill>
                  <a:srgbClr val="DCDCAA"/>
                </a:solidFill>
                <a:latin typeface="Source Code Pro"/>
                <a:ea typeface="Source Code Pro"/>
                <a:cs typeface="Source Code Pro"/>
                <a:sym typeface="Source Code Pro"/>
              </a:rPr>
              <a:t>establecerApellido</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 </a:t>
            </a:r>
            <a:r>
              <a:rPr lang="es" sz="950">
                <a:solidFill>
                  <a:srgbClr val="9CDCFE"/>
                </a:solidFill>
                <a:latin typeface="Source Code Pro"/>
                <a:ea typeface="Source Code Pro"/>
                <a:cs typeface="Source Code Pro"/>
                <a:sym typeface="Source Code Pro"/>
              </a:rPr>
              <a:t>apellido</a:t>
            </a:r>
            <a:r>
              <a:rPr lang="es" sz="950">
                <a:solidFill>
                  <a:srgbClr val="CCCCCC"/>
                </a:solidFill>
                <a:latin typeface="Source Code Pro"/>
                <a:ea typeface="Source Code Pro"/>
                <a:cs typeface="Source Code Pro"/>
                <a:sym typeface="Source Code Pro"/>
              </a:rPr>
              <a:t>:</a:t>
            </a:r>
            <a:r>
              <a:rPr lang="es" sz="950">
                <a:solidFill>
                  <a:srgbClr val="4EC9B0"/>
                </a:solidFill>
                <a:latin typeface="Source Code Pro"/>
                <a:ea typeface="Source Code Pro"/>
                <a:cs typeface="Source Code Pro"/>
                <a:sym typeface="Source Code Pro"/>
              </a:rPr>
              <a:t>str</a:t>
            </a:r>
            <a:r>
              <a:rPr lang="es" sz="950">
                <a:solidFill>
                  <a:srgbClr val="CCCCCC"/>
                </a:solidFill>
                <a:latin typeface="Source Code Pro"/>
                <a:ea typeface="Source Code Pro"/>
                <a:cs typeface="Source Code Pro"/>
                <a:sym typeface="Source Code Pro"/>
              </a:rPr>
              <a:t>):</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C586C0"/>
                </a:solidFill>
                <a:latin typeface="Source Code Pro"/>
                <a:ea typeface="Source Code Pro"/>
                <a:cs typeface="Source Code Pro"/>
                <a:sym typeface="Source Code Pro"/>
              </a:rPr>
              <a:t>if</a:t>
            </a:r>
            <a:r>
              <a:rPr lang="es" sz="950">
                <a:solidFill>
                  <a:srgbClr val="CCCCCC"/>
                </a:solidFill>
                <a:latin typeface="Source Code Pro"/>
                <a:ea typeface="Source Code Pro"/>
                <a:cs typeface="Source Code Pro"/>
                <a:sym typeface="Source Code Pro"/>
              </a:rPr>
              <a:t> </a:t>
            </a:r>
            <a:r>
              <a:rPr lang="es" sz="950">
                <a:solidFill>
                  <a:srgbClr val="569CD6"/>
                </a:solidFill>
                <a:latin typeface="Source Code Pro"/>
                <a:ea typeface="Source Code Pro"/>
                <a:cs typeface="Source Code Pro"/>
                <a:sym typeface="Source Code Pro"/>
              </a:rPr>
              <a:t>not</a:t>
            </a:r>
            <a:r>
              <a:rPr lang="es" sz="950">
                <a:solidFill>
                  <a:srgbClr val="CCCCCC"/>
                </a:solidFill>
                <a:latin typeface="Source Code Pro"/>
                <a:ea typeface="Source Code Pro"/>
                <a:cs typeface="Source Code Pro"/>
                <a:sym typeface="Source Code Pro"/>
              </a:rPr>
              <a:t> </a:t>
            </a:r>
            <a:r>
              <a:rPr lang="es" sz="950">
                <a:solidFill>
                  <a:srgbClr val="DCDCAA"/>
                </a:solidFill>
                <a:latin typeface="Source Code Pro"/>
                <a:ea typeface="Source Code Pro"/>
                <a:cs typeface="Source Code Pro"/>
                <a:sym typeface="Source Code Pro"/>
              </a:rPr>
              <a:t>isinstance</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apellido</a:t>
            </a:r>
            <a:r>
              <a:rPr lang="es" sz="950">
                <a:solidFill>
                  <a:srgbClr val="CCCCCC"/>
                </a:solidFill>
                <a:latin typeface="Source Code Pro"/>
                <a:ea typeface="Source Code Pro"/>
                <a:cs typeface="Source Code Pro"/>
                <a:sym typeface="Source Code Pro"/>
              </a:rPr>
              <a:t>, </a:t>
            </a:r>
            <a:r>
              <a:rPr lang="es" sz="950">
                <a:solidFill>
                  <a:srgbClr val="4EC9B0"/>
                </a:solidFill>
                <a:latin typeface="Source Code Pro"/>
                <a:ea typeface="Source Code Pro"/>
                <a:cs typeface="Source Code Pro"/>
                <a:sym typeface="Source Code Pro"/>
              </a:rPr>
              <a:t>str</a:t>
            </a:r>
            <a:r>
              <a:rPr lang="es" sz="950">
                <a:solidFill>
                  <a:srgbClr val="CCCCCC"/>
                </a:solidFill>
                <a:latin typeface="Source Code Pro"/>
                <a:ea typeface="Source Code Pro"/>
                <a:cs typeface="Source Code Pro"/>
                <a:sym typeface="Source Code Pro"/>
              </a:rPr>
              <a:t>) </a:t>
            </a:r>
            <a:r>
              <a:rPr lang="es" sz="950">
                <a:solidFill>
                  <a:srgbClr val="569CD6"/>
                </a:solidFill>
                <a:latin typeface="Source Code Pro"/>
                <a:ea typeface="Source Code Pro"/>
                <a:cs typeface="Source Code Pro"/>
                <a:sym typeface="Source Code Pro"/>
              </a:rPr>
              <a:t>or</a:t>
            </a:r>
            <a:r>
              <a:rPr lang="es" sz="950">
                <a:solidFill>
                  <a:srgbClr val="CCCCCC"/>
                </a:solidFill>
                <a:latin typeface="Source Code Pro"/>
                <a:ea typeface="Source Code Pro"/>
                <a:cs typeface="Source Code Pro"/>
                <a:sym typeface="Source Code Pro"/>
              </a:rPr>
              <a:t> </a:t>
            </a:r>
            <a:r>
              <a:rPr lang="es" sz="950">
                <a:solidFill>
                  <a:srgbClr val="9CDCFE"/>
                </a:solidFill>
                <a:latin typeface="Source Code Pro"/>
                <a:ea typeface="Source Code Pro"/>
                <a:cs typeface="Source Code Pro"/>
                <a:sym typeface="Source Code Pro"/>
              </a:rPr>
              <a:t>apellido</a:t>
            </a:r>
            <a:r>
              <a:rPr lang="es" sz="950">
                <a:solidFill>
                  <a:srgbClr val="CCCCCC"/>
                </a:solidFill>
                <a:latin typeface="Source Code Pro"/>
                <a:ea typeface="Source Code Pro"/>
                <a:cs typeface="Source Code Pro"/>
                <a:sym typeface="Source Code Pro"/>
              </a:rPr>
              <a:t> </a:t>
            </a:r>
            <a:r>
              <a:rPr lang="es" sz="950">
                <a:solidFill>
                  <a:srgbClr val="D4D4D4"/>
                </a:solidFill>
                <a:latin typeface="Source Code Pro"/>
                <a:ea typeface="Source Code Pro"/>
                <a:cs typeface="Source Code Pro"/>
                <a:sym typeface="Source Code Pro"/>
              </a:rPr>
              <a:t>==</a:t>
            </a:r>
            <a:r>
              <a:rPr lang="es" sz="950">
                <a:solidFill>
                  <a:srgbClr val="CCCCCC"/>
                </a:solidFill>
                <a:latin typeface="Source Code Pro"/>
                <a:ea typeface="Source Code Pro"/>
                <a:cs typeface="Source Code Pro"/>
                <a:sym typeface="Source Code Pro"/>
              </a:rPr>
              <a:t> </a:t>
            </a:r>
            <a:r>
              <a:rPr lang="es" sz="950">
                <a:solidFill>
                  <a:srgbClr val="CE9178"/>
                </a:solidFill>
                <a:latin typeface="Source Code Pro"/>
                <a:ea typeface="Source Code Pro"/>
                <a:cs typeface="Source Code Pro"/>
                <a:sym typeface="Source Code Pro"/>
              </a:rPr>
              <a:t>''</a:t>
            </a:r>
            <a:r>
              <a:rPr lang="es" sz="950">
                <a:solidFill>
                  <a:srgbClr val="CCCCCC"/>
                </a:solidFill>
                <a:latin typeface="Source Code Pro"/>
                <a:ea typeface="Source Code Pro"/>
                <a:cs typeface="Source Code Pro"/>
                <a:sym typeface="Source Code Pro"/>
              </a:rPr>
              <a:t> </a:t>
            </a:r>
            <a:r>
              <a:rPr lang="es" sz="950">
                <a:solidFill>
                  <a:srgbClr val="569CD6"/>
                </a:solidFill>
                <a:latin typeface="Source Code Pro"/>
                <a:ea typeface="Source Code Pro"/>
                <a:cs typeface="Source Code Pro"/>
                <a:sym typeface="Source Code Pro"/>
              </a:rPr>
              <a:t>or</a:t>
            </a:r>
            <a:r>
              <a:rPr lang="es" sz="950">
                <a:solidFill>
                  <a:srgbClr val="CCCCCC"/>
                </a:solidFill>
                <a:latin typeface="Source Code Pro"/>
                <a:ea typeface="Source Code Pro"/>
                <a:cs typeface="Source Code Pro"/>
                <a:sym typeface="Source Code Pro"/>
              </a:rPr>
              <a:t> </a:t>
            </a:r>
            <a:r>
              <a:rPr lang="es" sz="950">
                <a:solidFill>
                  <a:srgbClr val="9CDCFE"/>
                </a:solidFill>
                <a:latin typeface="Source Code Pro"/>
                <a:ea typeface="Source Code Pro"/>
                <a:cs typeface="Source Code Pro"/>
                <a:sym typeface="Source Code Pro"/>
              </a:rPr>
              <a:t>apellido</a:t>
            </a:r>
            <a:r>
              <a:rPr lang="es" sz="950">
                <a:solidFill>
                  <a:srgbClr val="CCCCCC"/>
                </a:solidFill>
                <a:latin typeface="Source Code Pro"/>
                <a:ea typeface="Source Code Pro"/>
                <a:cs typeface="Source Code Pro"/>
                <a:sym typeface="Source Code Pro"/>
              </a:rPr>
              <a:t>.</a:t>
            </a:r>
            <a:r>
              <a:rPr lang="es" sz="950">
                <a:solidFill>
                  <a:srgbClr val="DCDCAA"/>
                </a:solidFill>
                <a:latin typeface="Source Code Pro"/>
                <a:ea typeface="Source Code Pro"/>
                <a:cs typeface="Source Code Pro"/>
                <a:sym typeface="Source Code Pro"/>
              </a:rPr>
              <a:t>isspace</a:t>
            </a:r>
            <a:r>
              <a:rPr lang="es" sz="950">
                <a:solidFill>
                  <a:srgbClr val="CCCCCC"/>
                </a:solidFill>
                <a:latin typeface="Source Code Pro"/>
                <a:ea typeface="Source Code Pro"/>
                <a:cs typeface="Source Code Pro"/>
                <a:sym typeface="Source Code Pro"/>
              </a:rPr>
              <a:t>():</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C586C0"/>
                </a:solidFill>
                <a:latin typeface="Source Code Pro"/>
                <a:ea typeface="Source Code Pro"/>
                <a:cs typeface="Source Code Pro"/>
                <a:sym typeface="Source Code Pro"/>
              </a:rPr>
              <a:t>raise</a:t>
            </a:r>
            <a:r>
              <a:rPr lang="es" sz="950">
                <a:solidFill>
                  <a:srgbClr val="CCCCCC"/>
                </a:solidFill>
                <a:latin typeface="Source Code Pro"/>
                <a:ea typeface="Source Code Pro"/>
                <a:cs typeface="Source Code Pro"/>
                <a:sym typeface="Source Code Pro"/>
              </a:rPr>
              <a:t> </a:t>
            </a:r>
            <a:r>
              <a:rPr lang="es" sz="950">
                <a:solidFill>
                  <a:srgbClr val="4EC9B0"/>
                </a:solidFill>
                <a:latin typeface="Source Code Pro"/>
                <a:ea typeface="Source Code Pro"/>
                <a:cs typeface="Source Code Pro"/>
                <a:sym typeface="Source Code Pro"/>
              </a:rPr>
              <a:t>ValueError</a:t>
            </a:r>
            <a:r>
              <a:rPr lang="es" sz="950">
                <a:solidFill>
                  <a:srgbClr val="CCCCCC"/>
                </a:solidFill>
                <a:latin typeface="Source Code Pro"/>
                <a:ea typeface="Source Code Pro"/>
                <a:cs typeface="Source Code Pro"/>
                <a:sym typeface="Source Code Pro"/>
              </a:rPr>
              <a:t>(</a:t>
            </a:r>
            <a:r>
              <a:rPr lang="es" sz="950">
                <a:solidFill>
                  <a:srgbClr val="CE9178"/>
                </a:solidFill>
                <a:latin typeface="Source Code Pro"/>
                <a:ea typeface="Source Code Pro"/>
                <a:cs typeface="Source Code Pro"/>
                <a:sym typeface="Source Code Pro"/>
              </a:rPr>
              <a:t>'El apellido debe ser un string'</a:t>
            </a:r>
            <a:r>
              <a:rPr lang="es" sz="950">
                <a:solidFill>
                  <a:srgbClr val="CCCCCC"/>
                </a:solidFill>
                <a:latin typeface="Source Code Pro"/>
                <a:ea typeface="Source Code Pro"/>
                <a:cs typeface="Source Code Pro"/>
                <a:sym typeface="Source Code Pro"/>
              </a:rPr>
              <a:t>)</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__apellido</a:t>
            </a:r>
            <a:r>
              <a:rPr lang="es" sz="950">
                <a:solidFill>
                  <a:srgbClr val="CCCCCC"/>
                </a:solidFill>
                <a:latin typeface="Source Code Pro"/>
                <a:ea typeface="Source Code Pro"/>
                <a:cs typeface="Source Code Pro"/>
                <a:sym typeface="Source Code Pro"/>
              </a:rPr>
              <a:t> </a:t>
            </a:r>
            <a:r>
              <a:rPr lang="es" sz="950">
                <a:solidFill>
                  <a:srgbClr val="D4D4D4"/>
                </a:solidFill>
                <a:latin typeface="Source Code Pro"/>
                <a:ea typeface="Source Code Pro"/>
                <a:cs typeface="Source Code Pro"/>
                <a:sym typeface="Source Code Pro"/>
              </a:rPr>
              <a:t>=</a:t>
            </a:r>
            <a:r>
              <a:rPr lang="es" sz="950">
                <a:solidFill>
                  <a:srgbClr val="CCCCCC"/>
                </a:solidFill>
                <a:latin typeface="Source Code Pro"/>
                <a:ea typeface="Source Code Pro"/>
                <a:cs typeface="Source Code Pro"/>
                <a:sym typeface="Source Code Pro"/>
              </a:rPr>
              <a:t> </a:t>
            </a:r>
            <a:r>
              <a:rPr lang="es" sz="950">
                <a:solidFill>
                  <a:srgbClr val="9CDCFE"/>
                </a:solidFill>
                <a:latin typeface="Source Code Pro"/>
                <a:ea typeface="Source Code Pro"/>
                <a:cs typeface="Source Code Pro"/>
                <a:sym typeface="Source Code Pro"/>
              </a:rPr>
              <a:t>apellido</a:t>
            </a:r>
            <a:endParaRPr sz="9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569CD6"/>
                </a:solidFill>
                <a:latin typeface="Source Code Pro"/>
                <a:ea typeface="Source Code Pro"/>
                <a:cs typeface="Source Code Pro"/>
                <a:sym typeface="Source Code Pro"/>
              </a:rPr>
              <a:t>def</a:t>
            </a:r>
            <a:r>
              <a:rPr lang="es" sz="950">
                <a:solidFill>
                  <a:srgbClr val="CCCCCC"/>
                </a:solidFill>
                <a:latin typeface="Source Code Pro"/>
                <a:ea typeface="Source Code Pro"/>
                <a:cs typeface="Source Code Pro"/>
                <a:sym typeface="Source Code Pro"/>
              </a:rPr>
              <a:t> </a:t>
            </a:r>
            <a:r>
              <a:rPr lang="es" sz="950">
                <a:solidFill>
                  <a:srgbClr val="DCDCAA"/>
                </a:solidFill>
                <a:latin typeface="Source Code Pro"/>
                <a:ea typeface="Source Code Pro"/>
                <a:cs typeface="Source Code Pro"/>
                <a:sym typeface="Source Code Pro"/>
              </a:rPr>
              <a:t>toDiccionario</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C586C0"/>
                </a:solidFill>
                <a:latin typeface="Source Code Pro"/>
                <a:ea typeface="Source Code Pro"/>
                <a:cs typeface="Source Code Pro"/>
                <a:sym typeface="Source Code Pro"/>
              </a:rPr>
              <a:t>return</a:t>
            </a:r>
            <a:r>
              <a:rPr lang="es" sz="950">
                <a:solidFill>
                  <a:srgbClr val="CCCCCC"/>
                </a:solidFill>
                <a:latin typeface="Source Code Pro"/>
                <a:ea typeface="Source Code Pro"/>
                <a:cs typeface="Source Code Pro"/>
                <a:sym typeface="Source Code Pro"/>
              </a:rPr>
              <a:t> {</a:t>
            </a:r>
            <a:r>
              <a:rPr lang="es" sz="950">
                <a:solidFill>
                  <a:srgbClr val="CE9178"/>
                </a:solidFill>
                <a:latin typeface="Source Code Pro"/>
                <a:ea typeface="Source Code Pro"/>
                <a:cs typeface="Source Code Pro"/>
                <a:sym typeface="Source Code Pro"/>
              </a:rPr>
              <a:t>'dni'</a:t>
            </a:r>
            <a:r>
              <a:rPr lang="es" sz="950">
                <a:solidFill>
                  <a:srgbClr val="CCCCCC"/>
                </a:solidFill>
                <a:latin typeface="Source Code Pro"/>
                <a:ea typeface="Source Code Pro"/>
                <a:cs typeface="Source Code Pro"/>
                <a:sym typeface="Source Code Pro"/>
              </a:rPr>
              <a:t>: </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__dni</a:t>
            </a:r>
            <a:r>
              <a:rPr lang="es" sz="950">
                <a:solidFill>
                  <a:srgbClr val="CCCCCC"/>
                </a:solidFill>
                <a:latin typeface="Source Code Pro"/>
                <a:ea typeface="Source Code Pro"/>
                <a:cs typeface="Source Code Pro"/>
                <a:sym typeface="Source Code Pro"/>
              </a:rPr>
              <a:t>,</a:t>
            </a:r>
            <a:r>
              <a:rPr lang="es" sz="950">
                <a:solidFill>
                  <a:srgbClr val="CE9178"/>
                </a:solidFill>
                <a:latin typeface="Source Code Pro"/>
                <a:ea typeface="Source Code Pro"/>
                <a:cs typeface="Source Code Pro"/>
                <a:sym typeface="Source Code Pro"/>
              </a:rPr>
              <a:t>'nombre'</a:t>
            </a:r>
            <a:r>
              <a:rPr lang="es" sz="950">
                <a:solidFill>
                  <a:srgbClr val="CCCCCC"/>
                </a:solidFill>
                <a:latin typeface="Source Code Pro"/>
                <a:ea typeface="Source Code Pro"/>
                <a:cs typeface="Source Code Pro"/>
                <a:sym typeface="Source Code Pro"/>
              </a:rPr>
              <a:t>: </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__nombre</a:t>
            </a:r>
            <a:r>
              <a:rPr lang="es" sz="950">
                <a:solidFill>
                  <a:srgbClr val="CCCCCC"/>
                </a:solidFill>
                <a:latin typeface="Source Code Pro"/>
                <a:ea typeface="Source Code Pro"/>
                <a:cs typeface="Source Code Pro"/>
                <a:sym typeface="Source Code Pro"/>
              </a:rPr>
              <a:t>,</a:t>
            </a:r>
            <a:r>
              <a:rPr lang="es" sz="950">
                <a:solidFill>
                  <a:srgbClr val="CE9178"/>
                </a:solidFill>
                <a:latin typeface="Source Code Pro"/>
                <a:ea typeface="Source Code Pro"/>
                <a:cs typeface="Source Code Pro"/>
                <a:sym typeface="Source Code Pro"/>
              </a:rPr>
              <a:t>'apellido'</a:t>
            </a:r>
            <a:r>
              <a:rPr lang="es" sz="950">
                <a:solidFill>
                  <a:srgbClr val="CCCCCC"/>
                </a:solidFill>
                <a:latin typeface="Source Code Pro"/>
                <a:ea typeface="Source Code Pro"/>
                <a:cs typeface="Source Code Pro"/>
                <a:sym typeface="Source Code Pro"/>
              </a:rPr>
              <a:t>: </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__apellido</a:t>
            </a:r>
            <a:r>
              <a:rPr lang="es" sz="950">
                <a:solidFill>
                  <a:srgbClr val="CCCCCC"/>
                </a:solidFill>
                <a:latin typeface="Source Code Pro"/>
                <a:ea typeface="Source Code Pro"/>
                <a:cs typeface="Source Code Pro"/>
                <a:sym typeface="Source Code Pro"/>
              </a:rPr>
              <a:t>}</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569CD6"/>
                </a:solidFill>
                <a:latin typeface="Source Code Pro"/>
                <a:ea typeface="Source Code Pro"/>
                <a:cs typeface="Source Code Pro"/>
                <a:sym typeface="Source Code Pro"/>
              </a:rPr>
              <a:t>def</a:t>
            </a:r>
            <a:r>
              <a:rPr lang="es" sz="950">
                <a:solidFill>
                  <a:srgbClr val="CCCCCC"/>
                </a:solidFill>
                <a:latin typeface="Source Code Pro"/>
                <a:ea typeface="Source Code Pro"/>
                <a:cs typeface="Source Code Pro"/>
                <a:sym typeface="Source Code Pro"/>
              </a:rPr>
              <a:t> </a:t>
            </a:r>
            <a:r>
              <a:rPr lang="es" sz="950">
                <a:solidFill>
                  <a:srgbClr val="DCDCAA"/>
                </a:solidFill>
                <a:latin typeface="Source Code Pro"/>
                <a:ea typeface="Source Code Pro"/>
                <a:cs typeface="Source Code Pro"/>
                <a:sym typeface="Source Code Pro"/>
              </a:rPr>
              <a:t>__str__</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a:t>
            </a:r>
            <a:endParaRPr sz="9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950">
                <a:solidFill>
                  <a:srgbClr val="CCCCCC"/>
                </a:solidFill>
                <a:latin typeface="Source Code Pro"/>
                <a:ea typeface="Source Code Pro"/>
                <a:cs typeface="Source Code Pro"/>
                <a:sym typeface="Source Code Pro"/>
              </a:rPr>
              <a:t>        </a:t>
            </a:r>
            <a:r>
              <a:rPr lang="es" sz="950">
                <a:solidFill>
                  <a:srgbClr val="C586C0"/>
                </a:solidFill>
                <a:latin typeface="Source Code Pro"/>
                <a:ea typeface="Source Code Pro"/>
                <a:cs typeface="Source Code Pro"/>
                <a:sym typeface="Source Code Pro"/>
              </a:rPr>
              <a:t>return</a:t>
            </a:r>
            <a:r>
              <a:rPr lang="es" sz="950">
                <a:solidFill>
                  <a:srgbClr val="CCCCCC"/>
                </a:solidFill>
                <a:latin typeface="Source Code Pro"/>
                <a:ea typeface="Source Code Pro"/>
                <a:cs typeface="Source Code Pro"/>
                <a:sym typeface="Source Code Pro"/>
              </a:rPr>
              <a:t> </a:t>
            </a:r>
            <a:r>
              <a:rPr lang="es" sz="950">
                <a:solidFill>
                  <a:srgbClr val="569CD6"/>
                </a:solidFill>
                <a:latin typeface="Source Code Pro"/>
                <a:ea typeface="Source Code Pro"/>
                <a:cs typeface="Source Code Pro"/>
                <a:sym typeface="Source Code Pro"/>
              </a:rPr>
              <a:t>f</a:t>
            </a:r>
            <a:r>
              <a:rPr lang="es" sz="950">
                <a:solidFill>
                  <a:srgbClr val="CE9178"/>
                </a:solidFill>
                <a:latin typeface="Source Code Pro"/>
                <a:ea typeface="Source Code Pro"/>
                <a:cs typeface="Source Code Pro"/>
                <a:sym typeface="Source Code Pro"/>
              </a:rPr>
              <a:t>'</a:t>
            </a:r>
            <a:r>
              <a:rPr lang="es" sz="950">
                <a:solidFill>
                  <a:srgbClr val="569CD6"/>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__dni</a:t>
            </a:r>
            <a:r>
              <a:rPr lang="es" sz="950">
                <a:solidFill>
                  <a:srgbClr val="569CD6"/>
                </a:solidFill>
                <a:latin typeface="Source Code Pro"/>
                <a:ea typeface="Source Code Pro"/>
                <a:cs typeface="Source Code Pro"/>
                <a:sym typeface="Source Code Pro"/>
              </a:rPr>
              <a:t>}</a:t>
            </a:r>
            <a:r>
              <a:rPr lang="es" sz="950">
                <a:solidFill>
                  <a:srgbClr val="CE9178"/>
                </a:solidFill>
                <a:latin typeface="Source Code Pro"/>
                <a:ea typeface="Source Code Pro"/>
                <a:cs typeface="Source Code Pro"/>
                <a:sym typeface="Source Code Pro"/>
              </a:rPr>
              <a:t> - </a:t>
            </a:r>
            <a:r>
              <a:rPr lang="es" sz="950">
                <a:solidFill>
                  <a:srgbClr val="569CD6"/>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__nombre</a:t>
            </a:r>
            <a:r>
              <a:rPr lang="es" sz="950">
                <a:solidFill>
                  <a:srgbClr val="569CD6"/>
                </a:solidFill>
                <a:latin typeface="Source Code Pro"/>
                <a:ea typeface="Source Code Pro"/>
                <a:cs typeface="Source Code Pro"/>
                <a:sym typeface="Source Code Pro"/>
              </a:rPr>
              <a:t>}</a:t>
            </a:r>
            <a:r>
              <a:rPr lang="es" sz="950">
                <a:solidFill>
                  <a:srgbClr val="CE9178"/>
                </a:solidFill>
                <a:latin typeface="Source Code Pro"/>
                <a:ea typeface="Source Code Pro"/>
                <a:cs typeface="Source Code Pro"/>
                <a:sym typeface="Source Code Pro"/>
              </a:rPr>
              <a:t> </a:t>
            </a:r>
            <a:r>
              <a:rPr lang="es" sz="950">
                <a:solidFill>
                  <a:srgbClr val="569CD6"/>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self</a:t>
            </a:r>
            <a:r>
              <a:rPr lang="es" sz="950">
                <a:solidFill>
                  <a:srgbClr val="CCCCCC"/>
                </a:solidFill>
                <a:latin typeface="Source Code Pro"/>
                <a:ea typeface="Source Code Pro"/>
                <a:cs typeface="Source Code Pro"/>
                <a:sym typeface="Source Code Pro"/>
              </a:rPr>
              <a:t>.</a:t>
            </a:r>
            <a:r>
              <a:rPr lang="es" sz="950">
                <a:solidFill>
                  <a:srgbClr val="9CDCFE"/>
                </a:solidFill>
                <a:latin typeface="Source Code Pro"/>
                <a:ea typeface="Source Code Pro"/>
                <a:cs typeface="Source Code Pro"/>
                <a:sym typeface="Source Code Pro"/>
              </a:rPr>
              <a:t>__apellido</a:t>
            </a:r>
            <a:r>
              <a:rPr lang="es" sz="950">
                <a:solidFill>
                  <a:srgbClr val="569CD6"/>
                </a:solidFill>
                <a:latin typeface="Source Code Pro"/>
                <a:ea typeface="Source Code Pro"/>
                <a:cs typeface="Source Code Pro"/>
                <a:sym typeface="Source Code Pro"/>
              </a:rPr>
              <a:t>}</a:t>
            </a:r>
            <a:r>
              <a:rPr lang="es" sz="950">
                <a:solidFill>
                  <a:srgbClr val="CE9178"/>
                </a:solidFill>
                <a:latin typeface="Source Code Pro"/>
                <a:ea typeface="Source Code Pro"/>
                <a:cs typeface="Source Code Pro"/>
                <a:sym typeface="Source Code Pro"/>
              </a:rPr>
              <a:t>'</a:t>
            </a:r>
            <a:endParaRPr sz="900">
              <a:solidFill>
                <a:srgbClr val="569CD6"/>
              </a:solidFill>
              <a:latin typeface="Source Code Pro"/>
              <a:ea typeface="Source Code Pro"/>
              <a:cs typeface="Source Code Pro"/>
              <a:sym typeface="Source Code Pro"/>
            </a:endParaRPr>
          </a:p>
        </p:txBody>
      </p:sp>
      <p:sp>
        <p:nvSpPr>
          <p:cNvPr id="178" name="Google Shape;178;g2d5256b47cb_0_68"/>
          <p:cNvSpPr txBox="1"/>
          <p:nvPr/>
        </p:nvSpPr>
        <p:spPr>
          <a:xfrm>
            <a:off x="0" y="783725"/>
            <a:ext cx="2801400" cy="23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chemeClr val="dk2"/>
                </a:solidFill>
                <a:latin typeface="Source Code Pro"/>
                <a:ea typeface="Source Code Pro"/>
                <a:cs typeface="Source Code Pro"/>
                <a:sym typeface="Source Code Pro"/>
              </a:rPr>
              <a:t>mi_proyecto/</a:t>
            </a:r>
            <a:endParaRPr b="1" sz="1000">
              <a:solidFill>
                <a:schemeClr val="dk2"/>
              </a:solidFill>
              <a:latin typeface="Source Code Pro"/>
              <a:ea typeface="Source Code Pro"/>
              <a:cs typeface="Source Code Pro"/>
              <a:sym typeface="Source Code Pro"/>
            </a:endParaRPr>
          </a:p>
          <a:p>
            <a:pPr indent="0" lvl="0" marL="0" rtl="0" algn="l">
              <a:spcBef>
                <a:spcPts val="100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app.py</a:t>
            </a:r>
            <a:r>
              <a:rPr lang="es" sz="1000">
                <a:solidFill>
                  <a:srgbClr val="9900FF"/>
                </a:solidFill>
                <a:latin typeface="Source Code Pro"/>
                <a:ea typeface="Source Code Pro"/>
                <a:cs typeface="Source Code Pro"/>
                <a:sym typeface="Source Code Pro"/>
              </a:rPr>
              <a:t>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modelos/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entidades/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 </a:t>
            </a:r>
            <a:r>
              <a:rPr b="1" lang="es" sz="1000">
                <a:solidFill>
                  <a:srgbClr val="9900FF"/>
                </a:solidFill>
                <a:latin typeface="Source Code Pro"/>
                <a:ea typeface="Source Code Pro"/>
                <a:cs typeface="Source Code Pro"/>
                <a:sym typeface="Source Code Pro"/>
              </a:rPr>
              <a:t>persona.py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repos/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repositorio_persona.py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repositorios.py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rutas/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rutas_persona.py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datos/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persona</a:t>
            </a:r>
            <a:r>
              <a:rPr b="1" lang="es" sz="1000">
                <a:solidFill>
                  <a:schemeClr val="dk2"/>
                </a:solidFill>
                <a:latin typeface="Source Code Pro"/>
                <a:ea typeface="Source Code Pro"/>
                <a:cs typeface="Source Code Pro"/>
                <a:sym typeface="Source Code Pro"/>
              </a:rPr>
              <a:t>.json</a:t>
            </a:r>
            <a:endParaRPr b="1" sz="1000">
              <a:solidFill>
                <a:schemeClr val="dk2"/>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¿Qué es MVC?</a:t>
            </a:r>
            <a:endParaRPr/>
          </a:p>
        </p:txBody>
      </p:sp>
      <p:sp>
        <p:nvSpPr>
          <p:cNvPr id="73" name="Google Shape;73;p2"/>
          <p:cNvSpPr txBox="1"/>
          <p:nvPr>
            <p:ph idx="1" type="body"/>
          </p:nvPr>
        </p:nvSpPr>
        <p:spPr>
          <a:xfrm>
            <a:off x="311700" y="1152425"/>
            <a:ext cx="8520600" cy="3946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88235"/>
              <a:buNone/>
            </a:pPr>
            <a:r>
              <a:rPr lang="es" sz="2400"/>
              <a:t>La arquitectura MVC (modelo, vista, controlador) consiste en un patrón de diseño de software que se utiliza para separar el desarrollo </a:t>
            </a:r>
            <a:r>
              <a:rPr lang="es" sz="2400"/>
              <a:t>de una aplicación</a:t>
            </a:r>
            <a:r>
              <a:rPr lang="es" sz="2400"/>
              <a:t> en tres componentes: </a:t>
            </a:r>
            <a:r>
              <a:rPr b="1" lang="es" sz="2400"/>
              <a:t>los datos, la metodología y la interfaz gráfica</a:t>
            </a:r>
            <a:r>
              <a:rPr lang="es" sz="2400"/>
              <a:t>. La gran ventaja que posee esta técnica de programación es que permite modificar cada uno de ellos sin necesidad de modificar los demás, lo que permite desarrollar aplicaciones modulares y escalables que se puedan actualizar fácilmente y añadir o eliminar nuevos módulos o funcionalidades de forma paquetizada, ya que cada “paquete” utiliza el mismo sistema con sus vistas, modelos y controladores.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2" name="Shape 182"/>
        <p:cNvGrpSpPr/>
        <p:nvPr/>
      </p:nvGrpSpPr>
      <p:grpSpPr>
        <a:xfrm>
          <a:off x="0" y="0"/>
          <a:ext cx="0" cy="0"/>
          <a:chOff x="0" y="0"/>
          <a:chExt cx="0" cy="0"/>
        </a:xfrm>
      </p:grpSpPr>
      <p:sp>
        <p:nvSpPr>
          <p:cNvPr id="183" name="Google Shape;183;g2d5256b47cb_0_75"/>
          <p:cNvSpPr txBox="1"/>
          <p:nvPr>
            <p:ph idx="1" type="body"/>
          </p:nvPr>
        </p:nvSpPr>
        <p:spPr>
          <a:xfrm>
            <a:off x="2779200" y="-50"/>
            <a:ext cx="6364800" cy="514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C586C0"/>
                </a:solidFill>
                <a:latin typeface="Source Code Pro"/>
                <a:ea typeface="Source Code Pro"/>
                <a:cs typeface="Source Code Pro"/>
                <a:sym typeface="Source Code Pro"/>
              </a:rPr>
              <a:t>from</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modelos</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entidades</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import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a:t>
            </a:r>
            <a:endParaRPr sz="10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586C0"/>
                </a:solidFill>
                <a:latin typeface="Source Code Pro"/>
                <a:ea typeface="Source Code Pro"/>
                <a:cs typeface="Source Code Pro"/>
                <a:sym typeface="Source Code Pro"/>
              </a:rPr>
              <a:t>import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json</a:t>
            </a:r>
            <a:endParaRPr sz="10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class</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RepositorioPersona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FILE_PATH</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"datos\personas.json"</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__init__</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"""Inicializa el repositorio de personas con los datos del archivo."""</a:t>
            </a:r>
            <a:endParaRPr sz="1050">
              <a:solidFill>
                <a:srgbClr val="CE917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__personas</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__cargarTodas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__cargarTodas</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lista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try</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with</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open</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RepositorioPersona</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FILE_PATH</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'r'</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as</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file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personas</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json</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load</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file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for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personas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lista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append</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fromDiccionario</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a:t>
            </a: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except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FileNotFoundError</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print</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"No se encontró el archivo con datos de personas."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lista</a:t>
            </a:r>
            <a:endParaRPr sz="950">
              <a:solidFill>
                <a:srgbClr val="CCCCCC"/>
              </a:solidFill>
              <a:latin typeface="Source Code Pro"/>
              <a:ea typeface="Source Code Pro"/>
              <a:cs typeface="Source Code Pro"/>
              <a:sym typeface="Source Code Pro"/>
            </a:endParaRPr>
          </a:p>
        </p:txBody>
      </p:sp>
      <p:sp>
        <p:nvSpPr>
          <p:cNvPr id="184" name="Google Shape;184;g2d5256b47cb_0_75"/>
          <p:cNvSpPr txBox="1"/>
          <p:nvPr/>
        </p:nvSpPr>
        <p:spPr>
          <a:xfrm>
            <a:off x="0" y="783725"/>
            <a:ext cx="2779200" cy="23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chemeClr val="dk2"/>
                </a:solidFill>
                <a:latin typeface="Source Code Pro"/>
                <a:ea typeface="Source Code Pro"/>
                <a:cs typeface="Source Code Pro"/>
                <a:sym typeface="Source Code Pro"/>
              </a:rPr>
              <a:t>mi_proyecto/</a:t>
            </a:r>
            <a:endParaRPr b="1" sz="1000">
              <a:solidFill>
                <a:schemeClr val="dk2"/>
              </a:solidFill>
              <a:latin typeface="Source Code Pro"/>
              <a:ea typeface="Source Code Pro"/>
              <a:cs typeface="Source Code Pro"/>
              <a:sym typeface="Source Code Pro"/>
            </a:endParaRPr>
          </a:p>
          <a:p>
            <a:pPr indent="0" lvl="0" marL="0" rtl="0" algn="l">
              <a:spcBef>
                <a:spcPts val="100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app.py</a:t>
            </a:r>
            <a:r>
              <a:rPr lang="es" sz="1000">
                <a:solidFill>
                  <a:srgbClr val="9900FF"/>
                </a:solidFill>
                <a:latin typeface="Source Code Pro"/>
                <a:ea typeface="Source Code Pro"/>
                <a:cs typeface="Source Code Pro"/>
                <a:sym typeface="Source Code Pro"/>
              </a:rPr>
              <a:t>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modelos/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entidades/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 </a:t>
            </a:r>
            <a:r>
              <a:rPr lang="es" sz="1000">
                <a:solidFill>
                  <a:schemeClr val="dk2"/>
                </a:solidFill>
                <a:latin typeface="Source Code Pro"/>
                <a:ea typeface="Source Code Pro"/>
                <a:cs typeface="Source Code Pro"/>
                <a:sym typeface="Source Code Pro"/>
              </a:rPr>
              <a:t>persona.py</a:t>
            </a:r>
            <a:r>
              <a:rPr b="1" lang="es" sz="1000">
                <a:solidFill>
                  <a:srgbClr val="9900FF"/>
                </a:solidFill>
                <a:latin typeface="Source Code Pro"/>
                <a:ea typeface="Source Code Pro"/>
                <a:cs typeface="Source Code Pro"/>
                <a:sym typeface="Source Code Pro"/>
              </a:rPr>
              <a:t>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repos/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rgbClr val="9900FF"/>
                </a:solidFill>
                <a:latin typeface="Source Code Pro"/>
                <a:ea typeface="Source Code Pro"/>
                <a:cs typeface="Source Code Pro"/>
                <a:sym typeface="Source Code Pro"/>
              </a:rPr>
              <a:t>repositorio_persona.py</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repositorios.py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rutas/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rutas_persona.py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datos/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persona</a:t>
            </a:r>
            <a:r>
              <a:rPr b="1" lang="es" sz="1000">
                <a:solidFill>
                  <a:schemeClr val="dk2"/>
                </a:solidFill>
                <a:latin typeface="Source Code Pro"/>
                <a:ea typeface="Source Code Pro"/>
                <a:cs typeface="Source Code Pro"/>
                <a:sym typeface="Source Code Pro"/>
              </a:rPr>
              <a:t>.json</a:t>
            </a:r>
            <a:endParaRPr b="1" sz="1000">
              <a:solidFill>
                <a:schemeClr val="dk2"/>
              </a:solidFill>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8" name="Shape 188"/>
        <p:cNvGrpSpPr/>
        <p:nvPr/>
      </p:nvGrpSpPr>
      <p:grpSpPr>
        <a:xfrm>
          <a:off x="0" y="0"/>
          <a:ext cx="0" cy="0"/>
          <a:chOff x="0" y="0"/>
          <a:chExt cx="0" cy="0"/>
        </a:xfrm>
      </p:grpSpPr>
      <p:sp>
        <p:nvSpPr>
          <p:cNvPr id="189" name="Google Shape;189;g2d5256b47cb_0_89"/>
          <p:cNvSpPr txBox="1"/>
          <p:nvPr>
            <p:ph idx="1" type="body"/>
          </p:nvPr>
        </p:nvSpPr>
        <p:spPr>
          <a:xfrm>
            <a:off x="2779200" y="-50"/>
            <a:ext cx="6364800" cy="514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    </a:t>
            </a:r>
            <a:endParaRPr sz="1050">
              <a:solidFill>
                <a:srgbClr val="569CD6"/>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__guardarTodas</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try</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lista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for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__personas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lista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append</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a:t>
            </a:r>
            <a:r>
              <a:rPr lang="es" sz="1050">
                <a:solidFill>
                  <a:srgbClr val="CCCCCC"/>
                </a:solidFill>
                <a:latin typeface="Source Code Pro"/>
                <a:ea typeface="Source Code Pro"/>
                <a:cs typeface="Source Code Pro"/>
                <a:sym typeface="Source Code Pro"/>
              </a:rPr>
              <a:t>.toDiccionario())</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with</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open</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RepositorioPersona</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FILE_PATH</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'w'</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as</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file</a:t>
            </a: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json</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dump</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lista</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file</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indent</a:t>
            </a:r>
            <a:r>
              <a:rPr lang="es" sz="1050">
                <a:solidFill>
                  <a:srgbClr val="D4D4D4"/>
                </a:solidFill>
                <a:latin typeface="Source Code Pro"/>
                <a:ea typeface="Source Code Pro"/>
                <a:cs typeface="Source Code Pro"/>
                <a:sym typeface="Source Code Pro"/>
              </a:rPr>
              <a:t>=</a:t>
            </a:r>
            <a:r>
              <a:rPr lang="es" sz="1050">
                <a:solidFill>
                  <a:srgbClr val="B5CEA8"/>
                </a:solidFill>
                <a:latin typeface="Source Code Pro"/>
                <a:ea typeface="Source Code Pro"/>
                <a:cs typeface="Source Code Pro"/>
                <a:sym typeface="Source Code Pro"/>
              </a:rPr>
              <a:t>4</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except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FileNotFoundError</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print</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"No se encontró el archivo con datos de personas."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retornar todas las personas</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obtenerTodas</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__personas</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obtener una persona por dni</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obtenerPorDni</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for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__personas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a:t>
            </a:r>
            <a:r>
              <a:rPr lang="es" sz="1050">
                <a:solidFill>
                  <a:srgbClr val="CCCCCC"/>
                </a:solidFill>
                <a:latin typeface="Source Code Pro"/>
                <a:ea typeface="Source Code Pro"/>
                <a:cs typeface="Source Code Pro"/>
                <a:sym typeface="Source Code Pro"/>
              </a:rPr>
              <a:t>.obtenerDni()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None</a:t>
            </a:r>
            <a:endParaRPr sz="1050">
              <a:solidFill>
                <a:srgbClr val="C586C0"/>
              </a:solidFill>
              <a:latin typeface="Source Code Pro"/>
              <a:ea typeface="Source Code Pro"/>
              <a:cs typeface="Source Code Pro"/>
              <a:sym typeface="Source Code Pro"/>
            </a:endParaRPr>
          </a:p>
        </p:txBody>
      </p:sp>
      <p:sp>
        <p:nvSpPr>
          <p:cNvPr id="190" name="Google Shape;190;g2d5256b47cb_0_89"/>
          <p:cNvSpPr txBox="1"/>
          <p:nvPr/>
        </p:nvSpPr>
        <p:spPr>
          <a:xfrm>
            <a:off x="0" y="783725"/>
            <a:ext cx="2779200" cy="23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chemeClr val="dk2"/>
                </a:solidFill>
                <a:latin typeface="Source Code Pro"/>
                <a:ea typeface="Source Code Pro"/>
                <a:cs typeface="Source Code Pro"/>
                <a:sym typeface="Source Code Pro"/>
              </a:rPr>
              <a:t>mi_proyecto/</a:t>
            </a:r>
            <a:endParaRPr b="1" sz="1000">
              <a:solidFill>
                <a:schemeClr val="dk2"/>
              </a:solidFill>
              <a:latin typeface="Source Code Pro"/>
              <a:ea typeface="Source Code Pro"/>
              <a:cs typeface="Source Code Pro"/>
              <a:sym typeface="Source Code Pro"/>
            </a:endParaRPr>
          </a:p>
          <a:p>
            <a:pPr indent="0" lvl="0" marL="0" rtl="0" algn="l">
              <a:spcBef>
                <a:spcPts val="100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app.py</a:t>
            </a:r>
            <a:r>
              <a:rPr lang="es" sz="1000">
                <a:solidFill>
                  <a:srgbClr val="9900FF"/>
                </a:solidFill>
                <a:latin typeface="Source Code Pro"/>
                <a:ea typeface="Source Code Pro"/>
                <a:cs typeface="Source Code Pro"/>
                <a:sym typeface="Source Code Pro"/>
              </a:rPr>
              <a:t>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modelos/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entidades/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 persona.py</a:t>
            </a:r>
            <a:r>
              <a:rPr b="1" lang="es" sz="1000">
                <a:solidFill>
                  <a:srgbClr val="9900FF"/>
                </a:solidFill>
                <a:latin typeface="Source Code Pro"/>
                <a:ea typeface="Source Code Pro"/>
                <a:cs typeface="Source Code Pro"/>
                <a:sym typeface="Source Code Pro"/>
              </a:rPr>
              <a:t>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repos/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rgbClr val="9900FF"/>
                </a:solidFill>
                <a:latin typeface="Source Code Pro"/>
                <a:ea typeface="Source Code Pro"/>
                <a:cs typeface="Source Code Pro"/>
                <a:sym typeface="Source Code Pro"/>
              </a:rPr>
              <a:t>repositorio_persona.py</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repositorios.py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rutas/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rutas_persona.py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datos/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persona</a:t>
            </a:r>
            <a:r>
              <a:rPr b="1" lang="es" sz="1000">
                <a:solidFill>
                  <a:schemeClr val="dk2"/>
                </a:solidFill>
                <a:latin typeface="Source Code Pro"/>
                <a:ea typeface="Source Code Pro"/>
                <a:cs typeface="Source Code Pro"/>
                <a:sym typeface="Source Code Pro"/>
              </a:rPr>
              <a:t>.json</a:t>
            </a:r>
            <a:endParaRPr b="1" sz="1000">
              <a:solidFill>
                <a:schemeClr val="dk2"/>
              </a:solidFill>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4" name="Shape 194"/>
        <p:cNvGrpSpPr/>
        <p:nvPr/>
      </p:nvGrpSpPr>
      <p:grpSpPr>
        <a:xfrm>
          <a:off x="0" y="0"/>
          <a:ext cx="0" cy="0"/>
          <a:chOff x="0" y="0"/>
          <a:chExt cx="0" cy="0"/>
        </a:xfrm>
      </p:grpSpPr>
      <p:sp>
        <p:nvSpPr>
          <p:cNvPr id="195" name="Google Shape;195;g2d5256b47cb_0_95"/>
          <p:cNvSpPr txBox="1"/>
          <p:nvPr>
            <p:ph idx="1" type="body"/>
          </p:nvPr>
        </p:nvSpPr>
        <p:spPr>
          <a:xfrm>
            <a:off x="2779200" y="-50"/>
            <a:ext cx="6364800" cy="514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agregar una persona</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agregar</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not</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isinstance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raise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'El parámetro debe ser una Persona'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existeDni</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obtenerDni</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raise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'Ya existe una persona con ese DNI'</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__personas</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append</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__guardarTodas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verificar si existe una persona por dni</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existeDni</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)-&gt;</a:t>
            </a:r>
            <a:r>
              <a:rPr lang="es" sz="1050">
                <a:solidFill>
                  <a:srgbClr val="4EC9B0"/>
                </a:solidFill>
                <a:latin typeface="Source Code Pro"/>
                <a:ea typeface="Source Code Pro"/>
                <a:cs typeface="Source Code Pro"/>
                <a:sym typeface="Source Code Pro"/>
              </a:rPr>
              <a:t>bool</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for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__personas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a:t>
            </a:r>
            <a:r>
              <a:rPr lang="es" sz="1050">
                <a:solidFill>
                  <a:srgbClr val="CCCCCC"/>
                </a:solidFill>
                <a:latin typeface="Source Code Pro"/>
                <a:ea typeface="Source Code Pro"/>
                <a:cs typeface="Source Code Pro"/>
                <a:sym typeface="Source Code Pro"/>
              </a:rPr>
              <a:t>.obtenerDni()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True</a:t>
            </a:r>
            <a:endParaRPr sz="1050">
              <a:solidFill>
                <a:srgbClr val="569CD6"/>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False</a:t>
            </a:r>
            <a:endParaRPr sz="1050">
              <a:solidFill>
                <a:srgbClr val="569CD6"/>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569CD6"/>
              </a:solidFill>
              <a:latin typeface="Source Code Pro"/>
              <a:ea typeface="Source Code Pro"/>
              <a:cs typeface="Source Code Pro"/>
              <a:sym typeface="Source Code Pro"/>
            </a:endParaRPr>
          </a:p>
        </p:txBody>
      </p:sp>
      <p:sp>
        <p:nvSpPr>
          <p:cNvPr id="196" name="Google Shape;196;g2d5256b47cb_0_95"/>
          <p:cNvSpPr txBox="1"/>
          <p:nvPr/>
        </p:nvSpPr>
        <p:spPr>
          <a:xfrm>
            <a:off x="0" y="783725"/>
            <a:ext cx="2779200" cy="23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chemeClr val="dk2"/>
                </a:solidFill>
                <a:latin typeface="Source Code Pro"/>
                <a:ea typeface="Source Code Pro"/>
                <a:cs typeface="Source Code Pro"/>
                <a:sym typeface="Source Code Pro"/>
              </a:rPr>
              <a:t>mi_proyecto/</a:t>
            </a:r>
            <a:endParaRPr b="1" sz="1000">
              <a:solidFill>
                <a:schemeClr val="dk2"/>
              </a:solidFill>
              <a:latin typeface="Source Code Pro"/>
              <a:ea typeface="Source Code Pro"/>
              <a:cs typeface="Source Code Pro"/>
              <a:sym typeface="Source Code Pro"/>
            </a:endParaRPr>
          </a:p>
          <a:p>
            <a:pPr indent="0" lvl="0" marL="0" rtl="0" algn="l">
              <a:spcBef>
                <a:spcPts val="100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app.py</a:t>
            </a:r>
            <a:r>
              <a:rPr lang="es" sz="1000">
                <a:solidFill>
                  <a:srgbClr val="9900FF"/>
                </a:solidFill>
                <a:latin typeface="Source Code Pro"/>
                <a:ea typeface="Source Code Pro"/>
                <a:cs typeface="Source Code Pro"/>
                <a:sym typeface="Source Code Pro"/>
              </a:rPr>
              <a:t>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modelos/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entidades/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 persona.py</a:t>
            </a:r>
            <a:r>
              <a:rPr b="1" lang="es" sz="1000">
                <a:solidFill>
                  <a:srgbClr val="9900FF"/>
                </a:solidFill>
                <a:latin typeface="Source Code Pro"/>
                <a:ea typeface="Source Code Pro"/>
                <a:cs typeface="Source Code Pro"/>
                <a:sym typeface="Source Code Pro"/>
              </a:rPr>
              <a:t>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repos/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rgbClr val="9900FF"/>
                </a:solidFill>
                <a:latin typeface="Source Code Pro"/>
                <a:ea typeface="Source Code Pro"/>
                <a:cs typeface="Source Code Pro"/>
                <a:sym typeface="Source Code Pro"/>
              </a:rPr>
              <a:t>repositorio_persona.py</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repositorios.py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rutas/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rutas_persona.py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datos/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persona</a:t>
            </a:r>
            <a:r>
              <a:rPr b="1" lang="es" sz="1000">
                <a:solidFill>
                  <a:schemeClr val="dk2"/>
                </a:solidFill>
                <a:latin typeface="Source Code Pro"/>
                <a:ea typeface="Source Code Pro"/>
                <a:cs typeface="Source Code Pro"/>
                <a:sym typeface="Source Code Pro"/>
              </a:rPr>
              <a:t>.json</a:t>
            </a:r>
            <a:endParaRPr b="1" sz="1000">
              <a:solidFill>
                <a:schemeClr val="dk2"/>
              </a:solidFill>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0" name="Shape 200"/>
        <p:cNvGrpSpPr/>
        <p:nvPr/>
      </p:nvGrpSpPr>
      <p:grpSpPr>
        <a:xfrm>
          <a:off x="0" y="0"/>
          <a:ext cx="0" cy="0"/>
          <a:chOff x="0" y="0"/>
          <a:chExt cx="0" cy="0"/>
        </a:xfrm>
      </p:grpSpPr>
      <p:sp>
        <p:nvSpPr>
          <p:cNvPr id="201" name="Google Shape;201;g2d5256b47cb_0_101"/>
          <p:cNvSpPr txBox="1"/>
          <p:nvPr>
            <p:ph idx="1" type="body"/>
          </p:nvPr>
        </p:nvSpPr>
        <p:spPr>
          <a:xfrm>
            <a:off x="2779200" y="-50"/>
            <a:ext cx="6364800" cy="514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modificar el nombre de una persona por dni</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modificarPorDni</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str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str</a:t>
            </a:r>
            <a:r>
              <a:rPr lang="es" sz="1050">
                <a:solidFill>
                  <a:srgbClr val="CCCCCC"/>
                </a:solidFill>
                <a:latin typeface="Source Code Pro"/>
                <a:ea typeface="Source Code Pro"/>
                <a:cs typeface="Source Code Pro"/>
                <a:sym typeface="Source Code Pro"/>
              </a:rPr>
              <a:t>)-&gt;</a:t>
            </a:r>
            <a:r>
              <a:rPr lang="es" sz="1050">
                <a:solidFill>
                  <a:srgbClr val="4EC9B0"/>
                </a:solidFill>
                <a:latin typeface="Source Code Pro"/>
                <a:ea typeface="Source Code Pro"/>
                <a:cs typeface="Source Code Pro"/>
                <a:sym typeface="Source Code Pro"/>
              </a:rPr>
              <a:t>bool</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for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__personas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a:t>
            </a:r>
            <a:r>
              <a:rPr lang="es" sz="1050">
                <a:solidFill>
                  <a:srgbClr val="CCCCCC"/>
                </a:solidFill>
                <a:latin typeface="Source Code Pro"/>
                <a:ea typeface="Source Code Pro"/>
                <a:cs typeface="Source Code Pro"/>
                <a:sym typeface="Source Code Pro"/>
              </a:rPr>
              <a:t>.obtenerDni()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a:t>
            </a:r>
            <a:r>
              <a:rPr lang="es" sz="1050">
                <a:solidFill>
                  <a:srgbClr val="CCCCCC"/>
                </a:solidFill>
                <a:latin typeface="Source Code Pro"/>
                <a:ea typeface="Source Code Pro"/>
                <a:cs typeface="Source Code Pro"/>
                <a:sym typeface="Source Code Pro"/>
              </a:rPr>
              <a:t>.establecerNombre(</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a:t>
            </a:r>
            <a:r>
              <a:rPr lang="es" sz="1050">
                <a:solidFill>
                  <a:srgbClr val="CCCCCC"/>
                </a:solidFill>
                <a:latin typeface="Source Code Pro"/>
                <a:ea typeface="Source Code Pro"/>
                <a:cs typeface="Source Code Pro"/>
                <a:sym typeface="Source Code Pro"/>
              </a:rPr>
              <a:t>.establecerApellido(</a:t>
            </a:r>
            <a:r>
              <a:rPr lang="es" sz="1050">
                <a:solidFill>
                  <a:srgbClr val="9CDCFE"/>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__guardarTodas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True</a:t>
            </a:r>
            <a:endParaRPr sz="1050">
              <a:solidFill>
                <a:srgbClr val="569CD6"/>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False</a:t>
            </a:r>
            <a:endParaRPr sz="1050">
              <a:solidFill>
                <a:srgbClr val="569CD6"/>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eliminar una persona por dni</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eliminarPorDni</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int</a:t>
            </a:r>
            <a:r>
              <a:rPr lang="es" sz="1050">
                <a:solidFill>
                  <a:srgbClr val="CCCCCC"/>
                </a:solidFill>
                <a:latin typeface="Source Code Pro"/>
                <a:ea typeface="Source Code Pro"/>
                <a:cs typeface="Source Code Pro"/>
                <a:sym typeface="Source Code Pro"/>
              </a:rPr>
              <a:t>)-&gt;</a:t>
            </a:r>
            <a:r>
              <a:rPr lang="es" sz="1050">
                <a:solidFill>
                  <a:srgbClr val="4EC9B0"/>
                </a:solidFill>
                <a:latin typeface="Source Code Pro"/>
                <a:ea typeface="Source Code Pro"/>
                <a:cs typeface="Source Code Pro"/>
                <a:sym typeface="Source Code Pro"/>
              </a:rPr>
              <a:t>bool</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for</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__personas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a:t>
            </a:r>
            <a:r>
              <a:rPr lang="es" sz="1050">
                <a:solidFill>
                  <a:srgbClr val="CCCCCC"/>
                </a:solidFill>
                <a:latin typeface="Source Code Pro"/>
                <a:ea typeface="Source Code Pro"/>
                <a:cs typeface="Source Code Pro"/>
                <a:sym typeface="Source Code Pro"/>
              </a:rPr>
              <a:t>.obtenerDni()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__personas</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remove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self</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__guardarTodas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True</a:t>
            </a:r>
            <a:endParaRPr sz="1050">
              <a:solidFill>
                <a:srgbClr val="569CD6"/>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False</a:t>
            </a:r>
            <a:endParaRPr sz="1050">
              <a:solidFill>
                <a:srgbClr val="569CD6"/>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569CD6"/>
              </a:solidFill>
              <a:latin typeface="Source Code Pro"/>
              <a:ea typeface="Source Code Pro"/>
              <a:cs typeface="Source Code Pro"/>
              <a:sym typeface="Source Code Pro"/>
            </a:endParaRPr>
          </a:p>
        </p:txBody>
      </p:sp>
      <p:sp>
        <p:nvSpPr>
          <p:cNvPr id="202" name="Google Shape;202;g2d5256b47cb_0_101"/>
          <p:cNvSpPr txBox="1"/>
          <p:nvPr/>
        </p:nvSpPr>
        <p:spPr>
          <a:xfrm>
            <a:off x="0" y="783725"/>
            <a:ext cx="2779200" cy="23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chemeClr val="dk2"/>
                </a:solidFill>
                <a:latin typeface="Source Code Pro"/>
                <a:ea typeface="Source Code Pro"/>
                <a:cs typeface="Source Code Pro"/>
                <a:sym typeface="Source Code Pro"/>
              </a:rPr>
              <a:t>mi_proyecto/</a:t>
            </a:r>
            <a:endParaRPr b="1" sz="1000">
              <a:solidFill>
                <a:schemeClr val="dk2"/>
              </a:solidFill>
              <a:latin typeface="Source Code Pro"/>
              <a:ea typeface="Source Code Pro"/>
              <a:cs typeface="Source Code Pro"/>
              <a:sym typeface="Source Code Pro"/>
            </a:endParaRPr>
          </a:p>
          <a:p>
            <a:pPr indent="0" lvl="0" marL="0" rtl="0" algn="l">
              <a:spcBef>
                <a:spcPts val="100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app.py</a:t>
            </a:r>
            <a:r>
              <a:rPr lang="es" sz="1000">
                <a:solidFill>
                  <a:srgbClr val="9900FF"/>
                </a:solidFill>
                <a:latin typeface="Source Code Pro"/>
                <a:ea typeface="Source Code Pro"/>
                <a:cs typeface="Source Code Pro"/>
                <a:sym typeface="Source Code Pro"/>
              </a:rPr>
              <a:t>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modelos/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entidades/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 persona.py</a:t>
            </a:r>
            <a:r>
              <a:rPr b="1" lang="es" sz="1000">
                <a:solidFill>
                  <a:srgbClr val="9900FF"/>
                </a:solidFill>
                <a:latin typeface="Source Code Pro"/>
                <a:ea typeface="Source Code Pro"/>
                <a:cs typeface="Source Code Pro"/>
                <a:sym typeface="Source Code Pro"/>
              </a:rPr>
              <a:t>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repos/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rgbClr val="9900FF"/>
                </a:solidFill>
                <a:latin typeface="Source Code Pro"/>
                <a:ea typeface="Source Code Pro"/>
                <a:cs typeface="Source Code Pro"/>
                <a:sym typeface="Source Code Pro"/>
              </a:rPr>
              <a:t>repositorio_persona.py</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repositorios.py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rutas/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rutas_persona.py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datos/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persona</a:t>
            </a:r>
            <a:r>
              <a:rPr b="1" lang="es" sz="1000">
                <a:solidFill>
                  <a:schemeClr val="dk2"/>
                </a:solidFill>
                <a:latin typeface="Source Code Pro"/>
                <a:ea typeface="Source Code Pro"/>
                <a:cs typeface="Source Code Pro"/>
                <a:sym typeface="Source Code Pro"/>
              </a:rPr>
              <a:t>.json</a:t>
            </a:r>
            <a:endParaRPr b="1" sz="1000">
              <a:solidFill>
                <a:schemeClr val="dk2"/>
              </a:solidFill>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6" name="Shape 206"/>
        <p:cNvGrpSpPr/>
        <p:nvPr/>
      </p:nvGrpSpPr>
      <p:grpSpPr>
        <a:xfrm>
          <a:off x="0" y="0"/>
          <a:ext cx="0" cy="0"/>
          <a:chOff x="0" y="0"/>
          <a:chExt cx="0" cy="0"/>
        </a:xfrm>
      </p:grpSpPr>
      <p:sp>
        <p:nvSpPr>
          <p:cNvPr id="207" name="Google Shape;207;g2d553b9b7a5_0_0"/>
          <p:cNvSpPr txBox="1"/>
          <p:nvPr>
            <p:ph idx="1" type="body"/>
          </p:nvPr>
        </p:nvSpPr>
        <p:spPr>
          <a:xfrm>
            <a:off x="2779200" y="-50"/>
            <a:ext cx="6364800" cy="514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C586C0"/>
                </a:solidFill>
                <a:latin typeface="Source Code Pro"/>
                <a:ea typeface="Source Code Pro"/>
                <a:cs typeface="Source Code Pro"/>
                <a:sym typeface="Source Code Pro"/>
              </a:rPr>
              <a:t>from</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modelos</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repos</a:t>
            </a:r>
            <a:r>
              <a:rPr lang="es" sz="1050">
                <a:solidFill>
                  <a:srgbClr val="CCCCCC"/>
                </a:solidFill>
                <a:latin typeface="Source Code Pro"/>
                <a:ea typeface="Source Code Pro"/>
                <a:cs typeface="Source Code Pro"/>
                <a:sym typeface="Source Code Pro"/>
              </a:rPr>
              <a:t>.</a:t>
            </a:r>
            <a:r>
              <a:rPr lang="es" sz="1050">
                <a:solidFill>
                  <a:srgbClr val="4EC9B0"/>
                </a:solidFill>
                <a:latin typeface="Source Code Pro"/>
                <a:ea typeface="Source Code Pro"/>
                <a:cs typeface="Source Code Pro"/>
                <a:sym typeface="Source Code Pro"/>
              </a:rPr>
              <a:t>repositorio_persona</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import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RepositorioPersona</a:t>
            </a:r>
            <a:endParaRPr sz="105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6A9955"/>
                </a:solidFill>
                <a:latin typeface="Source Code Pro"/>
                <a:ea typeface="Source Code Pro"/>
                <a:cs typeface="Source Code Pro"/>
                <a:sym typeface="Source Code Pro"/>
              </a:rPr>
              <a:t># defino un repositorio para cada entidad que tuviera en el proyecto</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6A9955"/>
                </a:solidFill>
                <a:latin typeface="Source Code Pro"/>
                <a:ea typeface="Source Code Pro"/>
                <a:cs typeface="Source Code Pro"/>
                <a:sym typeface="Source Code Pro"/>
              </a:rPr>
              <a:t># lo declaro como variable global para que sea accesible desde cualquier parte del proyecto</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9CDCFE"/>
                </a:solidFill>
                <a:latin typeface="Source Code Pro"/>
                <a:ea typeface="Source Code Pro"/>
                <a:cs typeface="Source Code Pro"/>
                <a:sym typeface="Source Code Pro"/>
              </a:rPr>
              <a:t>repo_Personas</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None</a:t>
            </a:r>
            <a:endParaRPr sz="1050">
              <a:solidFill>
                <a:srgbClr val="569CD6"/>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obtenerRepositorioPersonas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declaro que voy a usar la variable global</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global</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repo_Personas</a:t>
            </a:r>
            <a:endParaRPr sz="1050">
              <a:solidFill>
                <a:srgbClr val="9CDCFE"/>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6A9955"/>
                </a:solidFill>
                <a:latin typeface="Source Code Pro"/>
                <a:ea typeface="Source Code Pro"/>
                <a:cs typeface="Source Code Pro"/>
                <a:sym typeface="Source Code Pro"/>
              </a:rPr>
              <a:t># instancio el repositorio de personas</a:t>
            </a:r>
            <a:endParaRPr sz="1050">
              <a:solidFill>
                <a:srgbClr val="6A9955"/>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repo_Personas</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is</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None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repo_Personas</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RepositorioPersona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repo_Personas</a:t>
            </a:r>
            <a:endParaRPr sz="1050">
              <a:solidFill>
                <a:srgbClr val="9CDCFE"/>
              </a:solidFill>
              <a:latin typeface="Source Code Pro"/>
              <a:ea typeface="Source Code Pro"/>
              <a:cs typeface="Source Code Pro"/>
              <a:sym typeface="Source Code Pro"/>
            </a:endParaRPr>
          </a:p>
        </p:txBody>
      </p:sp>
      <p:sp>
        <p:nvSpPr>
          <p:cNvPr id="208" name="Google Shape;208;g2d553b9b7a5_0_0"/>
          <p:cNvSpPr txBox="1"/>
          <p:nvPr/>
        </p:nvSpPr>
        <p:spPr>
          <a:xfrm>
            <a:off x="0" y="762525"/>
            <a:ext cx="2779200" cy="23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chemeClr val="dk2"/>
                </a:solidFill>
                <a:latin typeface="Source Code Pro"/>
                <a:ea typeface="Source Code Pro"/>
                <a:cs typeface="Source Code Pro"/>
                <a:sym typeface="Source Code Pro"/>
              </a:rPr>
              <a:t>mi_proyecto/</a:t>
            </a:r>
            <a:endParaRPr b="1" sz="1000">
              <a:solidFill>
                <a:schemeClr val="dk2"/>
              </a:solidFill>
              <a:latin typeface="Source Code Pro"/>
              <a:ea typeface="Source Code Pro"/>
              <a:cs typeface="Source Code Pro"/>
              <a:sym typeface="Source Code Pro"/>
            </a:endParaRPr>
          </a:p>
          <a:p>
            <a:pPr indent="0" lvl="0" marL="0" rtl="0" algn="l">
              <a:spcBef>
                <a:spcPts val="100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app.py</a:t>
            </a:r>
            <a:r>
              <a:rPr lang="es" sz="1000">
                <a:solidFill>
                  <a:srgbClr val="9900FF"/>
                </a:solidFill>
                <a:latin typeface="Source Code Pro"/>
                <a:ea typeface="Source Code Pro"/>
                <a:cs typeface="Source Code Pro"/>
                <a:sym typeface="Source Code Pro"/>
              </a:rPr>
              <a:t>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modelos/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entidades/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 persona.py</a:t>
            </a:r>
            <a:r>
              <a:rPr b="1" lang="es" sz="1000">
                <a:solidFill>
                  <a:srgbClr val="9900FF"/>
                </a:solidFill>
                <a:latin typeface="Source Code Pro"/>
                <a:ea typeface="Source Code Pro"/>
                <a:cs typeface="Source Code Pro"/>
                <a:sym typeface="Source Code Pro"/>
              </a:rPr>
              <a:t>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repos/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lang="es" sz="1000">
                <a:solidFill>
                  <a:schemeClr val="dk2"/>
                </a:solidFill>
                <a:latin typeface="Source Code Pro"/>
                <a:ea typeface="Source Code Pro"/>
                <a:cs typeface="Source Code Pro"/>
                <a:sym typeface="Source Code Pro"/>
              </a:rPr>
              <a:t>repositorio_persona.py</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rgbClr val="9900FF"/>
                </a:solidFill>
                <a:latin typeface="Source Code Pro"/>
                <a:ea typeface="Source Code Pro"/>
                <a:cs typeface="Source Code Pro"/>
                <a:sym typeface="Source Code Pro"/>
              </a:rPr>
              <a:t>repositorios.py </a:t>
            </a:r>
            <a:endParaRPr b="1" sz="1000">
              <a:solidFill>
                <a:srgbClr val="9900FF"/>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rutas/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rutas_persona.py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datos/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persona</a:t>
            </a:r>
            <a:r>
              <a:rPr b="1" lang="es" sz="1000">
                <a:solidFill>
                  <a:schemeClr val="dk2"/>
                </a:solidFill>
                <a:latin typeface="Source Code Pro"/>
                <a:ea typeface="Source Code Pro"/>
                <a:cs typeface="Source Code Pro"/>
                <a:sym typeface="Source Code Pro"/>
              </a:rPr>
              <a:t>.json</a:t>
            </a:r>
            <a:endParaRPr b="1" sz="1000">
              <a:solidFill>
                <a:schemeClr val="dk2"/>
              </a:solidFill>
              <a:latin typeface="Source Code Pro"/>
              <a:ea typeface="Source Code Pro"/>
              <a:cs typeface="Source Code Pro"/>
              <a:sym typeface="Source Code Pro"/>
            </a:endParaRPr>
          </a:p>
        </p:txBody>
      </p:sp>
      <p:sp>
        <p:nvSpPr>
          <p:cNvPr id="209" name="Google Shape;209;g2d553b9b7a5_0_0"/>
          <p:cNvSpPr txBox="1"/>
          <p:nvPr/>
        </p:nvSpPr>
        <p:spPr>
          <a:xfrm>
            <a:off x="0" y="3068325"/>
            <a:ext cx="2779200" cy="20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chemeClr val="dk2"/>
                </a:solidFill>
                <a:latin typeface="Source Code Pro"/>
                <a:ea typeface="Source Code Pro"/>
                <a:cs typeface="Source Code Pro"/>
                <a:sym typeface="Source Code Pro"/>
              </a:rPr>
              <a:t>Este patrón es útil para evitar múltiples instancias del repositorio, lo que podría llevar a inconsistencias en los datos si diferentes partes del programa estuvieran trabajando con diferentes instancias. Al mantener una única instancia global, se garantiza que todas las operaciones sobre el repositorio de personas se realicen sobre el mismo conjunto de datos.</a:t>
            </a:r>
            <a:endParaRPr i="1" sz="1000">
              <a:solidFill>
                <a:schemeClr val="dk2"/>
              </a:solidFill>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sp>
        <p:nvSpPr>
          <p:cNvPr id="214" name="Google Shape;214;g2d5256b47cb_0_39"/>
          <p:cNvSpPr txBox="1"/>
          <p:nvPr>
            <p:ph idx="1" type="body"/>
          </p:nvPr>
        </p:nvSpPr>
        <p:spPr>
          <a:xfrm>
            <a:off x="3120200" y="489150"/>
            <a:ext cx="6023700" cy="4654500"/>
          </a:xfrm>
          <a:prstGeom prst="rect">
            <a:avLst/>
          </a:prstGeom>
          <a:solidFill>
            <a:srgbClr val="000000"/>
          </a:solidFill>
          <a:ln>
            <a:noFill/>
          </a:ln>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s" sz="1000">
                <a:solidFill>
                  <a:srgbClr val="C586C0"/>
                </a:solidFill>
                <a:latin typeface="Source Code Pro"/>
                <a:ea typeface="Source Code Pro"/>
                <a:cs typeface="Source Code Pro"/>
                <a:sym typeface="Source Code Pro"/>
              </a:rPr>
              <a:t>from</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flask</a:t>
            </a: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import</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Blueprint</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request</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jsonify</a:t>
            </a:r>
            <a:endParaRPr sz="1000">
              <a:solidFill>
                <a:srgbClr val="DCDCAA"/>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586C0"/>
                </a:solidFill>
                <a:latin typeface="Source Code Pro"/>
                <a:ea typeface="Source Code Pro"/>
                <a:cs typeface="Source Code Pro"/>
                <a:sym typeface="Source Code Pro"/>
              </a:rPr>
              <a:t>from</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modelos</a:t>
            </a:r>
            <a:r>
              <a:rPr lang="es" sz="1000">
                <a:solidFill>
                  <a:srgbClr val="CCCCCC"/>
                </a:solidFill>
                <a:latin typeface="Source Code Pro"/>
                <a:ea typeface="Source Code Pro"/>
                <a:cs typeface="Source Code Pro"/>
                <a:sym typeface="Source Code Pro"/>
              </a:rPr>
              <a:t>.</a:t>
            </a:r>
            <a:r>
              <a:rPr lang="es" sz="1000">
                <a:solidFill>
                  <a:srgbClr val="4EC9B0"/>
                </a:solidFill>
                <a:latin typeface="Source Code Pro"/>
                <a:ea typeface="Source Code Pro"/>
                <a:cs typeface="Source Code Pro"/>
                <a:sym typeface="Source Code Pro"/>
              </a:rPr>
              <a:t>entidades</a:t>
            </a:r>
            <a:r>
              <a:rPr lang="es" sz="1000">
                <a:solidFill>
                  <a:srgbClr val="CCCCCC"/>
                </a:solidFill>
                <a:latin typeface="Source Code Pro"/>
                <a:ea typeface="Source Code Pro"/>
                <a:cs typeface="Source Code Pro"/>
                <a:sym typeface="Source Code Pro"/>
              </a:rPr>
              <a:t>.</a:t>
            </a:r>
            <a:r>
              <a:rPr lang="es" sz="1000">
                <a:solidFill>
                  <a:srgbClr val="4EC9B0"/>
                </a:solidFill>
                <a:latin typeface="Source Code Pro"/>
                <a:ea typeface="Source Code Pro"/>
                <a:cs typeface="Source Code Pro"/>
                <a:sym typeface="Source Code Pro"/>
              </a:rPr>
              <a:t>persona</a:t>
            </a: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import</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Persona</a:t>
            </a:r>
            <a:endParaRPr sz="1000">
              <a:solidFill>
                <a:srgbClr val="4EC9B0"/>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586C0"/>
                </a:solidFill>
                <a:latin typeface="Source Code Pro"/>
                <a:ea typeface="Source Code Pro"/>
                <a:cs typeface="Source Code Pro"/>
                <a:sym typeface="Source Code Pro"/>
              </a:rPr>
              <a:t>from</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modelos</a:t>
            </a:r>
            <a:r>
              <a:rPr lang="es" sz="1000">
                <a:solidFill>
                  <a:srgbClr val="CCCCCC"/>
                </a:solidFill>
                <a:latin typeface="Source Code Pro"/>
                <a:ea typeface="Source Code Pro"/>
                <a:cs typeface="Source Code Pro"/>
                <a:sym typeface="Source Code Pro"/>
              </a:rPr>
              <a:t>.</a:t>
            </a:r>
            <a:r>
              <a:rPr lang="es" sz="1000">
                <a:solidFill>
                  <a:srgbClr val="4EC9B0"/>
                </a:solidFill>
                <a:latin typeface="Source Code Pro"/>
                <a:ea typeface="Source Code Pro"/>
                <a:cs typeface="Source Code Pro"/>
                <a:sym typeface="Source Code Pro"/>
              </a:rPr>
              <a:t>repos</a:t>
            </a:r>
            <a:r>
              <a:rPr lang="es" sz="1000">
                <a:solidFill>
                  <a:srgbClr val="CCCCCC"/>
                </a:solidFill>
                <a:latin typeface="Source Code Pro"/>
                <a:ea typeface="Source Code Pro"/>
                <a:cs typeface="Source Code Pro"/>
                <a:sym typeface="Source Code Pro"/>
              </a:rPr>
              <a:t>.</a:t>
            </a:r>
            <a:r>
              <a:rPr lang="es" sz="1000">
                <a:solidFill>
                  <a:srgbClr val="4EC9B0"/>
                </a:solidFill>
                <a:latin typeface="Source Code Pro"/>
                <a:ea typeface="Source Code Pro"/>
                <a:cs typeface="Source Code Pro"/>
                <a:sym typeface="Source Code Pro"/>
              </a:rPr>
              <a:t>repositorios</a:t>
            </a: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import</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obtenerRepositorioPersonas</a:t>
            </a:r>
            <a:endParaRPr sz="1000">
              <a:solidFill>
                <a:srgbClr val="DCDCAA"/>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9CDCFE"/>
                </a:solidFill>
                <a:latin typeface="Source Code Pro"/>
                <a:ea typeface="Source Code Pro"/>
                <a:cs typeface="Source Code Pro"/>
                <a:sym typeface="Source Code Pro"/>
              </a:rPr>
              <a:t>repo_Personas</a:t>
            </a:r>
            <a:r>
              <a:rPr lang="es" sz="1000">
                <a:solidFill>
                  <a:srgbClr val="CCCCCC"/>
                </a:solidFill>
                <a:latin typeface="Source Code Pro"/>
                <a:ea typeface="Source Code Pro"/>
                <a:cs typeface="Source Code Pro"/>
                <a:sym typeface="Source Code Pro"/>
              </a:rPr>
              <a:t> </a:t>
            </a:r>
            <a:r>
              <a:rPr lang="es" sz="1000">
                <a:solidFill>
                  <a:srgbClr val="D4D4D4"/>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obtenerRepositorioPersonas</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9CDCFE"/>
                </a:solidFill>
                <a:latin typeface="Source Code Pro"/>
                <a:ea typeface="Source Code Pro"/>
                <a:cs typeface="Source Code Pro"/>
                <a:sym typeface="Source Code Pro"/>
              </a:rPr>
              <a:t>personas_bp</a:t>
            </a:r>
            <a:r>
              <a:rPr lang="es" sz="1000">
                <a:solidFill>
                  <a:srgbClr val="CCCCCC"/>
                </a:solidFill>
                <a:latin typeface="Source Code Pro"/>
                <a:ea typeface="Source Code Pro"/>
                <a:cs typeface="Source Code Pro"/>
                <a:sym typeface="Source Code Pro"/>
              </a:rPr>
              <a:t> </a:t>
            </a:r>
            <a:r>
              <a:rPr lang="es" sz="1000">
                <a:solidFill>
                  <a:srgbClr val="D4D4D4"/>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Blueprint</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'personas_bp'</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__name__</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DCDCAA"/>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personas_bp</a:t>
            </a:r>
            <a:r>
              <a:rPr lang="es" sz="1000">
                <a:solidFill>
                  <a:srgbClr val="DCDCAA"/>
                </a:solidFill>
                <a:latin typeface="Source Code Pro"/>
                <a:ea typeface="Source Code Pro"/>
                <a:cs typeface="Source Code Pro"/>
                <a:sym typeface="Source Code Pro"/>
              </a:rPr>
              <a:t>.route</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'/personas'</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methods</a:t>
            </a:r>
            <a:r>
              <a:rPr lang="es" sz="1000">
                <a:solidFill>
                  <a:srgbClr val="D4D4D4"/>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'GET'</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569CD6"/>
                </a:solidFill>
                <a:latin typeface="Source Code Pro"/>
                <a:ea typeface="Source Code Pro"/>
                <a:cs typeface="Source Code Pro"/>
                <a:sym typeface="Source Code Pro"/>
              </a:rPr>
              <a:t>def</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obtener_personas</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return</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jsonify</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p</a:t>
            </a:r>
            <a:r>
              <a:rPr lang="es" sz="1000">
                <a:solidFill>
                  <a:srgbClr val="CCCCCC"/>
                </a:solidFill>
                <a:latin typeface="Source Code Pro"/>
                <a:ea typeface="Source Code Pro"/>
                <a:cs typeface="Source Code Pro"/>
                <a:sym typeface="Source Code Pro"/>
              </a:rPr>
              <a:t>.toDiccionario() </a:t>
            </a:r>
            <a:r>
              <a:rPr lang="es" sz="1000">
                <a:solidFill>
                  <a:srgbClr val="C586C0"/>
                </a:solidFill>
                <a:latin typeface="Source Code Pro"/>
                <a:ea typeface="Source Code Pro"/>
                <a:cs typeface="Source Code Pro"/>
                <a:sym typeface="Source Code Pro"/>
              </a:rPr>
              <a:t>for</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p</a:t>
            </a: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in</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repo_Personas</a:t>
            </a:r>
            <a:r>
              <a:rPr lang="es" sz="1000">
                <a:solidFill>
                  <a:srgbClr val="CCCCCC"/>
                </a:solidFill>
                <a:latin typeface="Source Code Pro"/>
                <a:ea typeface="Source Code Pro"/>
                <a:cs typeface="Source Code Pro"/>
                <a:sym typeface="Source Code Pro"/>
              </a:rPr>
              <a:t>.</a:t>
            </a:r>
            <a:r>
              <a:rPr lang="es" sz="1000">
                <a:solidFill>
                  <a:srgbClr val="DCDCAA"/>
                </a:solidFill>
                <a:latin typeface="Source Code Pro"/>
                <a:ea typeface="Source Code Pro"/>
                <a:cs typeface="Source Code Pro"/>
                <a:sym typeface="Source Code Pro"/>
              </a:rPr>
              <a:t>obtenerTodas</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DCDCAA"/>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personas_bp</a:t>
            </a:r>
            <a:r>
              <a:rPr lang="es" sz="1000">
                <a:solidFill>
                  <a:srgbClr val="DCDCAA"/>
                </a:solidFill>
                <a:latin typeface="Source Code Pro"/>
                <a:ea typeface="Source Code Pro"/>
                <a:cs typeface="Source Code Pro"/>
                <a:sym typeface="Source Code Pro"/>
              </a:rPr>
              <a:t>.route</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'/personas/&lt;int:dni&gt;'</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methods</a:t>
            </a:r>
            <a:r>
              <a:rPr lang="es" sz="1000">
                <a:solidFill>
                  <a:srgbClr val="D4D4D4"/>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'GET'</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569CD6"/>
                </a:solidFill>
                <a:latin typeface="Source Code Pro"/>
                <a:ea typeface="Source Code Pro"/>
                <a:cs typeface="Source Code Pro"/>
                <a:sym typeface="Source Code Pro"/>
              </a:rPr>
              <a:t>def</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obtener_persona</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dni</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persona_encontrada</a:t>
            </a:r>
            <a:r>
              <a:rPr lang="es" sz="1000">
                <a:solidFill>
                  <a:srgbClr val="CCCCCC"/>
                </a:solidFill>
                <a:latin typeface="Source Code Pro"/>
                <a:ea typeface="Source Code Pro"/>
                <a:cs typeface="Source Code Pro"/>
                <a:sym typeface="Source Code Pro"/>
              </a:rPr>
              <a:t> </a:t>
            </a:r>
            <a:r>
              <a:rPr lang="es" sz="1000">
                <a:solidFill>
                  <a:srgbClr val="D4D4D4"/>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repo_Personas</a:t>
            </a:r>
            <a:r>
              <a:rPr lang="es" sz="1000">
                <a:solidFill>
                  <a:srgbClr val="CCCCCC"/>
                </a:solidFill>
                <a:latin typeface="Source Code Pro"/>
                <a:ea typeface="Source Code Pro"/>
                <a:cs typeface="Source Code Pro"/>
                <a:sym typeface="Source Code Pro"/>
              </a:rPr>
              <a:t>.</a:t>
            </a:r>
            <a:r>
              <a:rPr lang="es" sz="1000">
                <a:solidFill>
                  <a:srgbClr val="DCDCAA"/>
                </a:solidFill>
                <a:latin typeface="Source Code Pro"/>
                <a:ea typeface="Source Code Pro"/>
                <a:cs typeface="Source Code Pro"/>
                <a:sym typeface="Source Code Pro"/>
              </a:rPr>
              <a:t>obtenerPorDni</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dni</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if</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isinstance</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persona_encontrada</a:t>
            </a:r>
            <a:r>
              <a:rPr lang="es" sz="1000">
                <a:solidFill>
                  <a:srgbClr val="CCCCCC"/>
                </a:solidFill>
                <a:latin typeface="Source Code Pro"/>
                <a:ea typeface="Source Code Pro"/>
                <a:cs typeface="Source Code Pro"/>
                <a:sym typeface="Source Code Pro"/>
              </a:rPr>
              <a:t>, </a:t>
            </a:r>
            <a:r>
              <a:rPr lang="es" sz="1000">
                <a:solidFill>
                  <a:srgbClr val="4EC9B0"/>
                </a:solidFill>
                <a:latin typeface="Source Code Pro"/>
                <a:ea typeface="Source Code Pro"/>
                <a:cs typeface="Source Code Pro"/>
                <a:sym typeface="Source Code Pro"/>
              </a:rPr>
              <a:t>Persona</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return</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jsonify</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persona_encontrada</a:t>
            </a:r>
            <a:r>
              <a:rPr lang="es" sz="1000">
                <a:solidFill>
                  <a:srgbClr val="CCCCCC"/>
                </a:solidFill>
                <a:latin typeface="Source Code Pro"/>
                <a:ea typeface="Source Code Pro"/>
                <a:cs typeface="Source Code Pro"/>
                <a:sym typeface="Source Code Pro"/>
              </a:rPr>
              <a:t>.</a:t>
            </a:r>
            <a:r>
              <a:rPr lang="es" sz="1000">
                <a:solidFill>
                  <a:srgbClr val="DCDCAA"/>
                </a:solidFill>
                <a:latin typeface="Source Code Pro"/>
                <a:ea typeface="Source Code Pro"/>
                <a:cs typeface="Source Code Pro"/>
                <a:sym typeface="Source Code Pro"/>
              </a:rPr>
              <a:t>toDiccionario</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else</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return</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jsonify</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'error'</a:t>
            </a:r>
            <a:r>
              <a:rPr lang="es" sz="1000">
                <a:solidFill>
                  <a:srgbClr val="CCCCCC"/>
                </a:solidFill>
                <a:latin typeface="Source Code Pro"/>
                <a:ea typeface="Source Code Pro"/>
                <a:cs typeface="Source Code Pro"/>
                <a:sym typeface="Source Code Pro"/>
              </a:rPr>
              <a:t>: </a:t>
            </a:r>
            <a:r>
              <a:rPr lang="es" sz="1000">
                <a:solidFill>
                  <a:srgbClr val="CE9178"/>
                </a:solidFill>
                <a:latin typeface="Source Code Pro"/>
                <a:ea typeface="Source Code Pro"/>
                <a:cs typeface="Source Code Pro"/>
                <a:sym typeface="Source Code Pro"/>
              </a:rPr>
              <a:t>'No se encontró la persona'</a:t>
            </a:r>
            <a:r>
              <a:rPr lang="es" sz="1000">
                <a:solidFill>
                  <a:srgbClr val="CCCCCC"/>
                </a:solidFill>
                <a:latin typeface="Source Code Pro"/>
                <a:ea typeface="Source Code Pro"/>
                <a:cs typeface="Source Code Pro"/>
                <a:sym typeface="Source Code Pro"/>
              </a:rPr>
              <a:t>}), </a:t>
            </a:r>
            <a:r>
              <a:rPr lang="es" sz="1000">
                <a:solidFill>
                  <a:srgbClr val="B5CEA8"/>
                </a:solidFill>
                <a:latin typeface="Source Code Pro"/>
                <a:ea typeface="Source Code Pro"/>
                <a:cs typeface="Source Code Pro"/>
                <a:sym typeface="Source Code Pro"/>
              </a:rPr>
              <a:t>404</a:t>
            </a:r>
            <a:endParaRPr sz="100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0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DCDCAA"/>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personas_bp</a:t>
            </a:r>
            <a:r>
              <a:rPr lang="es" sz="1050">
                <a:solidFill>
                  <a:srgbClr val="DCDCAA"/>
                </a:solidFill>
                <a:latin typeface="Source Code Pro"/>
                <a:ea typeface="Source Code Pro"/>
                <a:cs typeface="Source Code Pro"/>
                <a:sym typeface="Source Code Pro"/>
              </a:rPr>
              <a:t>.route</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'/personas/&lt;int:dni&gt;'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methods</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'DELETE'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eliminar_persona</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repo_Personas</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eliminarPorDni</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'mensaje'</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'Persona eliminada'</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200</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'error'</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'No se encontró la persona'</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404</a:t>
            </a:r>
            <a:endParaRPr sz="1050">
              <a:solidFill>
                <a:srgbClr val="B5CEA8"/>
              </a:solidFill>
              <a:latin typeface="Source Code Pro"/>
              <a:ea typeface="Source Code Pro"/>
              <a:cs typeface="Source Code Pro"/>
              <a:sym typeface="Source Code Pro"/>
            </a:endParaRPr>
          </a:p>
        </p:txBody>
      </p:sp>
      <p:sp>
        <p:nvSpPr>
          <p:cNvPr id="215" name="Google Shape;215;g2d5256b47cb_0_39"/>
          <p:cNvSpPr txBox="1"/>
          <p:nvPr/>
        </p:nvSpPr>
        <p:spPr>
          <a:xfrm>
            <a:off x="0" y="796250"/>
            <a:ext cx="2801400" cy="23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chemeClr val="dk2"/>
                </a:solidFill>
                <a:latin typeface="Source Code Pro"/>
                <a:ea typeface="Source Code Pro"/>
                <a:cs typeface="Source Code Pro"/>
                <a:sym typeface="Source Code Pro"/>
              </a:rPr>
              <a:t>mi_proyecto/</a:t>
            </a:r>
            <a:endParaRPr b="1" sz="1000">
              <a:solidFill>
                <a:schemeClr val="dk2"/>
              </a:solidFill>
              <a:latin typeface="Source Code Pro"/>
              <a:ea typeface="Source Code Pro"/>
              <a:cs typeface="Source Code Pro"/>
              <a:sym typeface="Source Code Pro"/>
            </a:endParaRPr>
          </a:p>
          <a:p>
            <a:pPr indent="0" lvl="0" marL="0" rtl="0" algn="l">
              <a:spcBef>
                <a:spcPts val="100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app.py</a:t>
            </a:r>
            <a:r>
              <a:rPr lang="es" sz="1000">
                <a:solidFill>
                  <a:srgbClr val="9900FF"/>
                </a:solidFill>
                <a:latin typeface="Source Code Pro"/>
                <a:ea typeface="Source Code Pro"/>
                <a:cs typeface="Source Code Pro"/>
                <a:sym typeface="Source Code Pro"/>
              </a:rPr>
              <a:t> </a:t>
            </a:r>
            <a:r>
              <a:rPr lang="es" sz="1000">
                <a:solidFill>
                  <a:schemeClr val="dk2"/>
                </a:solidFill>
                <a:latin typeface="Source Code Pro"/>
                <a:ea typeface="Source Code Pro"/>
                <a:cs typeface="Source Code Pro"/>
                <a:sym typeface="Source Code Pro"/>
              </a:rPr>
              <a:t> </a:t>
            </a:r>
            <a:endParaRPr b="1" sz="1000">
              <a:solidFill>
                <a:srgbClr val="9900FF"/>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modelos/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entidades/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 persona.py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repos/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repositorio_persona.py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repositorios.py  </a:t>
            </a:r>
            <a:r>
              <a:rPr lang="es" sz="1000">
                <a:solidFill>
                  <a:srgbClr val="9900FF"/>
                </a:solidFill>
                <a:latin typeface="Source Code Pro"/>
                <a:ea typeface="Source Code Pro"/>
                <a:cs typeface="Source Code Pro"/>
                <a:sym typeface="Source Code Pro"/>
              </a:rPr>
              <a:t>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rutas/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rgbClr val="9900FF"/>
                </a:solidFill>
                <a:latin typeface="Source Code Pro"/>
                <a:ea typeface="Source Code Pro"/>
                <a:cs typeface="Source Code Pro"/>
                <a:sym typeface="Source Code Pro"/>
              </a:rPr>
              <a:t>rutas_persona.py</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datos/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persona</a:t>
            </a:r>
            <a:r>
              <a:rPr b="1" lang="es" sz="1000">
                <a:solidFill>
                  <a:schemeClr val="dk2"/>
                </a:solidFill>
                <a:latin typeface="Source Code Pro"/>
                <a:ea typeface="Source Code Pro"/>
                <a:cs typeface="Source Code Pro"/>
                <a:sym typeface="Source Code Pro"/>
              </a:rPr>
              <a:t>.json</a:t>
            </a:r>
            <a:endParaRPr b="1" sz="1000">
              <a:solidFill>
                <a:schemeClr val="dk2"/>
              </a:solidFill>
              <a:latin typeface="Source Code Pro"/>
              <a:ea typeface="Source Code Pro"/>
              <a:cs typeface="Source Code Pro"/>
              <a:sym typeface="Source Code Pro"/>
            </a:endParaRPr>
          </a:p>
        </p:txBody>
      </p:sp>
      <p:sp>
        <p:nvSpPr>
          <p:cNvPr id="216" name="Google Shape;216;g2d5256b47cb_0_39"/>
          <p:cNvSpPr txBox="1"/>
          <p:nvPr/>
        </p:nvSpPr>
        <p:spPr>
          <a:xfrm>
            <a:off x="34950" y="3535325"/>
            <a:ext cx="2972100" cy="1348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700">
                <a:solidFill>
                  <a:srgbClr val="FFFF00"/>
                </a:solidFill>
                <a:latin typeface="Source Code Pro"/>
                <a:ea typeface="Source Code Pro"/>
                <a:cs typeface="Source Code Pro"/>
                <a:sym typeface="Source Code Pro"/>
              </a:rPr>
              <a:t>Es lo mismo que:</a:t>
            </a:r>
            <a:endParaRPr sz="700">
              <a:solidFill>
                <a:srgbClr val="FFFF00"/>
              </a:solidFill>
              <a:latin typeface="Source Code Pro"/>
              <a:ea typeface="Source Code Pro"/>
              <a:cs typeface="Source Code Pro"/>
              <a:sym typeface="Source Code Pro"/>
            </a:endParaRPr>
          </a:p>
          <a:p>
            <a:pPr indent="0" lvl="0" marL="0" rtl="0" algn="l">
              <a:spcBef>
                <a:spcPts val="0"/>
              </a:spcBef>
              <a:spcAft>
                <a:spcPts val="0"/>
              </a:spcAft>
              <a:buNone/>
            </a:pPr>
            <a:r>
              <a:t/>
            </a:r>
            <a:endParaRPr sz="700">
              <a:solidFill>
                <a:schemeClr val="lt1"/>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700">
                <a:solidFill>
                  <a:srgbClr val="DCDCAA"/>
                </a:solidFill>
                <a:latin typeface="Source Code Pro"/>
                <a:ea typeface="Source Code Pro"/>
                <a:cs typeface="Source Code Pro"/>
                <a:sym typeface="Source Code Pro"/>
              </a:rPr>
              <a:t>@</a:t>
            </a:r>
            <a:r>
              <a:rPr lang="es" sz="700">
                <a:solidFill>
                  <a:srgbClr val="9CDCFE"/>
                </a:solidFill>
                <a:latin typeface="Source Code Pro"/>
                <a:ea typeface="Source Code Pro"/>
                <a:cs typeface="Source Code Pro"/>
                <a:sym typeface="Source Code Pro"/>
              </a:rPr>
              <a:t>personas_bp</a:t>
            </a:r>
            <a:r>
              <a:rPr lang="es" sz="700">
                <a:solidFill>
                  <a:srgbClr val="DCDCAA"/>
                </a:solidFill>
                <a:latin typeface="Source Code Pro"/>
                <a:ea typeface="Source Code Pro"/>
                <a:cs typeface="Source Code Pro"/>
                <a:sym typeface="Source Code Pro"/>
              </a:rPr>
              <a:t>.route</a:t>
            </a:r>
            <a:r>
              <a:rPr lang="es" sz="700">
                <a:solidFill>
                  <a:srgbClr val="CCCCCC"/>
                </a:solidFill>
                <a:latin typeface="Source Code Pro"/>
                <a:ea typeface="Source Code Pro"/>
                <a:cs typeface="Source Code Pro"/>
                <a:sym typeface="Source Code Pro"/>
              </a:rPr>
              <a:t>(</a:t>
            </a:r>
            <a:r>
              <a:rPr lang="es" sz="700">
                <a:solidFill>
                  <a:srgbClr val="CE9178"/>
                </a:solidFill>
                <a:latin typeface="Source Code Pro"/>
                <a:ea typeface="Source Code Pro"/>
                <a:cs typeface="Source Code Pro"/>
                <a:sym typeface="Source Code Pro"/>
              </a:rPr>
              <a:t>'/personas'</a:t>
            </a:r>
            <a:r>
              <a:rPr lang="es" sz="700">
                <a:solidFill>
                  <a:srgbClr val="CCCCCC"/>
                </a:solidFill>
                <a:latin typeface="Source Code Pro"/>
                <a:ea typeface="Source Code Pro"/>
                <a:cs typeface="Source Code Pro"/>
                <a:sym typeface="Source Code Pro"/>
              </a:rPr>
              <a:t>, </a:t>
            </a:r>
            <a:r>
              <a:rPr lang="es" sz="700">
                <a:solidFill>
                  <a:srgbClr val="9CDCFE"/>
                </a:solidFill>
                <a:latin typeface="Source Code Pro"/>
                <a:ea typeface="Source Code Pro"/>
                <a:cs typeface="Source Code Pro"/>
                <a:sym typeface="Source Code Pro"/>
              </a:rPr>
              <a:t>methods</a:t>
            </a:r>
            <a:r>
              <a:rPr lang="es" sz="700">
                <a:solidFill>
                  <a:srgbClr val="D4D4D4"/>
                </a:solidFill>
                <a:latin typeface="Source Code Pro"/>
                <a:ea typeface="Source Code Pro"/>
                <a:cs typeface="Source Code Pro"/>
                <a:sym typeface="Source Code Pro"/>
              </a:rPr>
              <a:t>=</a:t>
            </a:r>
            <a:r>
              <a:rPr lang="es" sz="700">
                <a:solidFill>
                  <a:srgbClr val="CCCCCC"/>
                </a:solidFill>
                <a:latin typeface="Source Code Pro"/>
                <a:ea typeface="Source Code Pro"/>
                <a:cs typeface="Source Code Pro"/>
                <a:sym typeface="Source Code Pro"/>
              </a:rPr>
              <a:t>[</a:t>
            </a:r>
            <a:r>
              <a:rPr lang="es" sz="700">
                <a:solidFill>
                  <a:srgbClr val="CE9178"/>
                </a:solidFill>
                <a:latin typeface="Source Code Pro"/>
                <a:ea typeface="Source Code Pro"/>
                <a:cs typeface="Source Code Pro"/>
                <a:sym typeface="Source Code Pro"/>
              </a:rPr>
              <a:t>'GET'</a:t>
            </a:r>
            <a:r>
              <a:rPr lang="es" sz="700">
                <a:solidFill>
                  <a:srgbClr val="CCCCCC"/>
                </a:solidFill>
                <a:latin typeface="Source Code Pro"/>
                <a:ea typeface="Source Code Pro"/>
                <a:cs typeface="Source Code Pro"/>
                <a:sym typeface="Source Code Pro"/>
              </a:rPr>
              <a:t>])</a:t>
            </a:r>
            <a:endParaRPr sz="7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700">
                <a:solidFill>
                  <a:srgbClr val="569CD6"/>
                </a:solidFill>
                <a:latin typeface="Source Code Pro"/>
                <a:ea typeface="Source Code Pro"/>
                <a:cs typeface="Source Code Pro"/>
                <a:sym typeface="Source Code Pro"/>
              </a:rPr>
              <a:t>def</a:t>
            </a:r>
            <a:r>
              <a:rPr lang="es" sz="700">
                <a:solidFill>
                  <a:srgbClr val="CCCCCC"/>
                </a:solidFill>
                <a:latin typeface="Source Code Pro"/>
                <a:ea typeface="Source Code Pro"/>
                <a:cs typeface="Source Code Pro"/>
                <a:sym typeface="Source Code Pro"/>
              </a:rPr>
              <a:t> </a:t>
            </a:r>
            <a:r>
              <a:rPr lang="es" sz="700">
                <a:solidFill>
                  <a:srgbClr val="DCDCAA"/>
                </a:solidFill>
                <a:latin typeface="Source Code Pro"/>
                <a:ea typeface="Source Code Pro"/>
                <a:cs typeface="Source Code Pro"/>
                <a:sym typeface="Source Code Pro"/>
              </a:rPr>
              <a:t>obtener_personas</a:t>
            </a:r>
            <a:r>
              <a:rPr lang="es" sz="700">
                <a:solidFill>
                  <a:srgbClr val="CCCCCC"/>
                </a:solidFill>
                <a:latin typeface="Source Code Pro"/>
                <a:ea typeface="Source Code Pro"/>
                <a:cs typeface="Source Code Pro"/>
                <a:sym typeface="Source Code Pro"/>
              </a:rPr>
              <a:t>():</a:t>
            </a:r>
            <a:endParaRPr sz="7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700">
                <a:solidFill>
                  <a:srgbClr val="CCCCCC"/>
                </a:solidFill>
                <a:latin typeface="Source Code Pro"/>
                <a:ea typeface="Source Code Pro"/>
                <a:cs typeface="Source Code Pro"/>
                <a:sym typeface="Source Code Pro"/>
              </a:rPr>
              <a:t>    </a:t>
            </a:r>
            <a:r>
              <a:rPr lang="es" sz="700">
                <a:solidFill>
                  <a:srgbClr val="9CDCFE"/>
                </a:solidFill>
                <a:latin typeface="Source Code Pro"/>
                <a:ea typeface="Source Code Pro"/>
                <a:cs typeface="Source Code Pro"/>
                <a:sym typeface="Source Code Pro"/>
              </a:rPr>
              <a:t>lista_diccionarios</a:t>
            </a:r>
            <a:r>
              <a:rPr lang="es" sz="700">
                <a:solidFill>
                  <a:srgbClr val="CCCCCC"/>
                </a:solidFill>
                <a:latin typeface="Source Code Pro"/>
                <a:ea typeface="Source Code Pro"/>
                <a:cs typeface="Source Code Pro"/>
                <a:sym typeface="Source Code Pro"/>
              </a:rPr>
              <a:t> </a:t>
            </a:r>
            <a:r>
              <a:rPr lang="es" sz="700">
                <a:solidFill>
                  <a:srgbClr val="D4D4D4"/>
                </a:solidFill>
                <a:latin typeface="Source Code Pro"/>
                <a:ea typeface="Source Code Pro"/>
                <a:cs typeface="Source Code Pro"/>
                <a:sym typeface="Source Code Pro"/>
              </a:rPr>
              <a:t>=</a:t>
            </a:r>
            <a:r>
              <a:rPr lang="es" sz="700">
                <a:solidFill>
                  <a:srgbClr val="CCCCCC"/>
                </a:solidFill>
                <a:latin typeface="Source Code Pro"/>
                <a:ea typeface="Source Code Pro"/>
                <a:cs typeface="Source Code Pro"/>
                <a:sym typeface="Source Code Pro"/>
              </a:rPr>
              <a:t> []</a:t>
            </a:r>
            <a:endParaRPr sz="7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700">
                <a:solidFill>
                  <a:srgbClr val="CCCCCC"/>
                </a:solidFill>
                <a:latin typeface="Source Code Pro"/>
                <a:ea typeface="Source Code Pro"/>
                <a:cs typeface="Source Code Pro"/>
                <a:sym typeface="Source Code Pro"/>
              </a:rPr>
              <a:t>    </a:t>
            </a:r>
            <a:r>
              <a:rPr lang="es" sz="700">
                <a:solidFill>
                  <a:srgbClr val="C586C0"/>
                </a:solidFill>
                <a:latin typeface="Source Code Pro"/>
                <a:ea typeface="Source Code Pro"/>
                <a:cs typeface="Source Code Pro"/>
                <a:sym typeface="Source Code Pro"/>
              </a:rPr>
              <a:t>for</a:t>
            </a:r>
            <a:r>
              <a:rPr lang="es" sz="700">
                <a:solidFill>
                  <a:srgbClr val="CCCCCC"/>
                </a:solidFill>
                <a:latin typeface="Source Code Pro"/>
                <a:ea typeface="Source Code Pro"/>
                <a:cs typeface="Source Code Pro"/>
                <a:sym typeface="Source Code Pro"/>
              </a:rPr>
              <a:t> </a:t>
            </a:r>
            <a:r>
              <a:rPr lang="es" sz="700">
                <a:solidFill>
                  <a:srgbClr val="9CDCFE"/>
                </a:solidFill>
                <a:latin typeface="Source Code Pro"/>
                <a:ea typeface="Source Code Pro"/>
                <a:cs typeface="Source Code Pro"/>
                <a:sym typeface="Source Code Pro"/>
              </a:rPr>
              <a:t>p</a:t>
            </a:r>
            <a:r>
              <a:rPr lang="es" sz="700">
                <a:solidFill>
                  <a:srgbClr val="CCCCCC"/>
                </a:solidFill>
                <a:latin typeface="Source Code Pro"/>
                <a:ea typeface="Source Code Pro"/>
                <a:cs typeface="Source Code Pro"/>
                <a:sym typeface="Source Code Pro"/>
              </a:rPr>
              <a:t> </a:t>
            </a:r>
            <a:r>
              <a:rPr lang="es" sz="700">
                <a:solidFill>
                  <a:srgbClr val="C586C0"/>
                </a:solidFill>
                <a:latin typeface="Source Code Pro"/>
                <a:ea typeface="Source Code Pro"/>
                <a:cs typeface="Source Code Pro"/>
                <a:sym typeface="Source Code Pro"/>
              </a:rPr>
              <a:t>in</a:t>
            </a:r>
            <a:r>
              <a:rPr lang="es" sz="700">
                <a:solidFill>
                  <a:srgbClr val="CCCCCC"/>
                </a:solidFill>
                <a:latin typeface="Source Code Pro"/>
                <a:ea typeface="Source Code Pro"/>
                <a:cs typeface="Source Code Pro"/>
                <a:sym typeface="Source Code Pro"/>
              </a:rPr>
              <a:t> </a:t>
            </a:r>
            <a:r>
              <a:rPr lang="es" sz="700">
                <a:solidFill>
                  <a:srgbClr val="9CDCFE"/>
                </a:solidFill>
                <a:latin typeface="Source Code Pro"/>
                <a:ea typeface="Source Code Pro"/>
                <a:cs typeface="Source Code Pro"/>
                <a:sym typeface="Source Code Pro"/>
              </a:rPr>
              <a:t>repo_Personas</a:t>
            </a:r>
            <a:r>
              <a:rPr lang="es" sz="700">
                <a:solidFill>
                  <a:srgbClr val="CCCCCC"/>
                </a:solidFill>
                <a:latin typeface="Source Code Pro"/>
                <a:ea typeface="Source Code Pro"/>
                <a:cs typeface="Source Code Pro"/>
                <a:sym typeface="Source Code Pro"/>
              </a:rPr>
              <a:t>.</a:t>
            </a:r>
            <a:r>
              <a:rPr lang="es" sz="700">
                <a:solidFill>
                  <a:srgbClr val="DCDCAA"/>
                </a:solidFill>
                <a:latin typeface="Source Code Pro"/>
                <a:ea typeface="Source Code Pro"/>
                <a:cs typeface="Source Code Pro"/>
                <a:sym typeface="Source Code Pro"/>
              </a:rPr>
              <a:t>obtenerTodas</a:t>
            </a:r>
            <a:r>
              <a:rPr lang="es" sz="700">
                <a:solidFill>
                  <a:srgbClr val="CCCCCC"/>
                </a:solidFill>
                <a:latin typeface="Source Code Pro"/>
                <a:ea typeface="Source Code Pro"/>
                <a:cs typeface="Source Code Pro"/>
                <a:sym typeface="Source Code Pro"/>
              </a:rPr>
              <a:t>():</a:t>
            </a:r>
            <a:endParaRPr sz="7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700">
                <a:solidFill>
                  <a:srgbClr val="CCCCCC"/>
                </a:solidFill>
                <a:latin typeface="Source Code Pro"/>
                <a:ea typeface="Source Code Pro"/>
                <a:cs typeface="Source Code Pro"/>
                <a:sym typeface="Source Code Pro"/>
              </a:rPr>
              <a:t>        </a:t>
            </a:r>
            <a:r>
              <a:rPr lang="es" sz="700">
                <a:solidFill>
                  <a:srgbClr val="9CDCFE"/>
                </a:solidFill>
                <a:latin typeface="Source Code Pro"/>
                <a:ea typeface="Source Code Pro"/>
                <a:cs typeface="Source Code Pro"/>
                <a:sym typeface="Source Code Pro"/>
              </a:rPr>
              <a:t>lista_diccionarios</a:t>
            </a:r>
            <a:r>
              <a:rPr lang="es" sz="700">
                <a:solidFill>
                  <a:srgbClr val="CCCCCC"/>
                </a:solidFill>
                <a:latin typeface="Source Code Pro"/>
                <a:ea typeface="Source Code Pro"/>
                <a:cs typeface="Source Code Pro"/>
                <a:sym typeface="Source Code Pro"/>
              </a:rPr>
              <a:t>.</a:t>
            </a:r>
            <a:r>
              <a:rPr lang="es" sz="700">
                <a:solidFill>
                  <a:srgbClr val="DCDCAA"/>
                </a:solidFill>
                <a:latin typeface="Source Code Pro"/>
                <a:ea typeface="Source Code Pro"/>
                <a:cs typeface="Source Code Pro"/>
                <a:sym typeface="Source Code Pro"/>
              </a:rPr>
              <a:t>append</a:t>
            </a:r>
            <a:r>
              <a:rPr lang="es" sz="700">
                <a:solidFill>
                  <a:srgbClr val="CCCCCC"/>
                </a:solidFill>
                <a:latin typeface="Source Code Pro"/>
                <a:ea typeface="Source Code Pro"/>
                <a:cs typeface="Source Code Pro"/>
                <a:sym typeface="Source Code Pro"/>
              </a:rPr>
              <a:t>(</a:t>
            </a:r>
            <a:r>
              <a:rPr lang="es" sz="700">
                <a:solidFill>
                  <a:srgbClr val="9CDCFE"/>
                </a:solidFill>
                <a:latin typeface="Source Code Pro"/>
                <a:ea typeface="Source Code Pro"/>
                <a:cs typeface="Source Code Pro"/>
                <a:sym typeface="Source Code Pro"/>
              </a:rPr>
              <a:t>p</a:t>
            </a:r>
            <a:r>
              <a:rPr lang="es" sz="700">
                <a:solidFill>
                  <a:srgbClr val="CCCCCC"/>
                </a:solidFill>
                <a:latin typeface="Source Code Pro"/>
                <a:ea typeface="Source Code Pro"/>
                <a:cs typeface="Source Code Pro"/>
                <a:sym typeface="Source Code Pro"/>
              </a:rPr>
              <a:t>.toDiccionario())</a:t>
            </a:r>
            <a:endParaRPr sz="7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700">
                <a:solidFill>
                  <a:srgbClr val="CCCCCC"/>
                </a:solidFill>
                <a:latin typeface="Source Code Pro"/>
                <a:ea typeface="Source Code Pro"/>
                <a:cs typeface="Source Code Pro"/>
                <a:sym typeface="Source Code Pro"/>
              </a:rPr>
              <a:t>    </a:t>
            </a:r>
            <a:r>
              <a:rPr lang="es" sz="700">
                <a:solidFill>
                  <a:srgbClr val="C586C0"/>
                </a:solidFill>
                <a:latin typeface="Source Code Pro"/>
                <a:ea typeface="Source Code Pro"/>
                <a:cs typeface="Source Code Pro"/>
                <a:sym typeface="Source Code Pro"/>
              </a:rPr>
              <a:t>return</a:t>
            </a:r>
            <a:r>
              <a:rPr lang="es" sz="700">
                <a:solidFill>
                  <a:srgbClr val="CCCCCC"/>
                </a:solidFill>
                <a:latin typeface="Source Code Pro"/>
                <a:ea typeface="Source Code Pro"/>
                <a:cs typeface="Source Code Pro"/>
                <a:sym typeface="Source Code Pro"/>
              </a:rPr>
              <a:t> </a:t>
            </a:r>
            <a:r>
              <a:rPr lang="es" sz="700">
                <a:solidFill>
                  <a:srgbClr val="DCDCAA"/>
                </a:solidFill>
                <a:latin typeface="Source Code Pro"/>
                <a:ea typeface="Source Code Pro"/>
                <a:cs typeface="Source Code Pro"/>
                <a:sym typeface="Source Code Pro"/>
              </a:rPr>
              <a:t>jsonify</a:t>
            </a:r>
            <a:r>
              <a:rPr lang="es" sz="700">
                <a:solidFill>
                  <a:srgbClr val="CCCCCC"/>
                </a:solidFill>
                <a:latin typeface="Source Code Pro"/>
                <a:ea typeface="Source Code Pro"/>
                <a:cs typeface="Source Code Pro"/>
                <a:sym typeface="Source Code Pro"/>
              </a:rPr>
              <a:t>(</a:t>
            </a:r>
            <a:r>
              <a:rPr lang="es" sz="700">
                <a:solidFill>
                  <a:srgbClr val="9CDCFE"/>
                </a:solidFill>
                <a:latin typeface="Source Code Pro"/>
                <a:ea typeface="Source Code Pro"/>
                <a:cs typeface="Source Code Pro"/>
                <a:sym typeface="Source Code Pro"/>
              </a:rPr>
              <a:t>lista_diccionarios</a:t>
            </a:r>
            <a:r>
              <a:rPr lang="es" sz="700">
                <a:solidFill>
                  <a:srgbClr val="CCCCCC"/>
                </a:solidFill>
                <a:latin typeface="Source Code Pro"/>
                <a:ea typeface="Source Code Pro"/>
                <a:cs typeface="Source Code Pro"/>
                <a:sym typeface="Source Code Pro"/>
              </a:rPr>
              <a:t>), </a:t>
            </a:r>
            <a:r>
              <a:rPr lang="es" sz="700">
                <a:solidFill>
                  <a:srgbClr val="B5CEA8"/>
                </a:solidFill>
                <a:latin typeface="Source Code Pro"/>
                <a:ea typeface="Source Code Pro"/>
                <a:cs typeface="Source Code Pro"/>
                <a:sym typeface="Source Code Pro"/>
              </a:rPr>
              <a:t>200</a:t>
            </a:r>
            <a:endParaRPr sz="700">
              <a:solidFill>
                <a:schemeClr val="dk2"/>
              </a:solidFill>
              <a:latin typeface="Source Code Pro"/>
              <a:ea typeface="Source Code Pro"/>
              <a:cs typeface="Source Code Pro"/>
              <a:sym typeface="Source Code Pro"/>
            </a:endParaRPr>
          </a:p>
        </p:txBody>
      </p:sp>
      <p:sp>
        <p:nvSpPr>
          <p:cNvPr id="217" name="Google Shape;217;g2d5256b47cb_0_39"/>
          <p:cNvSpPr/>
          <p:nvPr/>
        </p:nvSpPr>
        <p:spPr>
          <a:xfrm>
            <a:off x="3155850" y="1882475"/>
            <a:ext cx="149700" cy="533700"/>
          </a:xfrm>
          <a:prstGeom prst="leftBracket">
            <a:avLst>
              <a:gd fmla="val 8333"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218" name="Google Shape;218;g2d5256b47cb_0_39"/>
          <p:cNvCxnSpPr>
            <a:stCxn id="217" idx="1"/>
            <a:endCxn id="216" idx="0"/>
          </p:cNvCxnSpPr>
          <p:nvPr/>
        </p:nvCxnSpPr>
        <p:spPr>
          <a:xfrm flipH="1">
            <a:off x="1521150" y="2149325"/>
            <a:ext cx="1634700" cy="1386000"/>
          </a:xfrm>
          <a:prstGeom prst="curvedConnector2">
            <a:avLst/>
          </a:prstGeom>
          <a:noFill/>
          <a:ln cap="flat" cmpd="sng" w="28575">
            <a:solidFill>
              <a:schemeClr val="accent1"/>
            </a:solidFill>
            <a:prstDash val="solid"/>
            <a:round/>
            <a:headEnd len="med" w="med" type="stealth"/>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2" name="Shape 222"/>
        <p:cNvGrpSpPr/>
        <p:nvPr/>
      </p:nvGrpSpPr>
      <p:grpSpPr>
        <a:xfrm>
          <a:off x="0" y="0"/>
          <a:ext cx="0" cy="0"/>
          <a:chOff x="0" y="0"/>
          <a:chExt cx="0" cy="0"/>
        </a:xfrm>
      </p:grpSpPr>
      <p:sp>
        <p:nvSpPr>
          <p:cNvPr id="223" name="Google Shape;223;g2d5256b47cb_0_52"/>
          <p:cNvSpPr txBox="1"/>
          <p:nvPr>
            <p:ph idx="1" type="body"/>
          </p:nvPr>
        </p:nvSpPr>
        <p:spPr>
          <a:xfrm>
            <a:off x="2801400" y="598450"/>
            <a:ext cx="6342600" cy="4545000"/>
          </a:xfrm>
          <a:prstGeom prst="rect">
            <a:avLst/>
          </a:prstGeom>
          <a:solidFill>
            <a:srgbClr val="000000"/>
          </a:solidFill>
          <a:ln>
            <a:noFill/>
          </a:ln>
        </p:spPr>
        <p:txBody>
          <a:bodyPr anchorCtr="0" anchor="t" bIns="91425" lIns="91425" spcFirstLastPara="1" rIns="91425" wrap="square" tIns="91425">
            <a:normAutofit fontScale="77500" lnSpcReduction="10000"/>
          </a:bodyPr>
          <a:lstStyle/>
          <a:p>
            <a:pPr indent="0" lvl="0" marL="0" rtl="0" algn="l">
              <a:lnSpc>
                <a:spcPct val="135714"/>
              </a:lnSpc>
              <a:spcBef>
                <a:spcPts val="0"/>
              </a:spcBef>
              <a:spcAft>
                <a:spcPts val="0"/>
              </a:spcAft>
              <a:buNone/>
            </a:pPr>
            <a:r>
              <a:rPr lang="es" sz="1050">
                <a:solidFill>
                  <a:srgbClr val="DCDCAA"/>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personas_bp</a:t>
            </a:r>
            <a:r>
              <a:rPr lang="es" sz="1050">
                <a:solidFill>
                  <a:srgbClr val="DCDCAA"/>
                </a:solidFill>
                <a:latin typeface="Source Code Pro"/>
                <a:ea typeface="Source Code Pro"/>
                <a:cs typeface="Source Code Pro"/>
                <a:sym typeface="Source Code Pro"/>
              </a:rPr>
              <a:t>.route</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'/personas'</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methods</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'POST'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agregar_persona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request</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is_json</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datos</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request</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get_json</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try</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fromDiccionario</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datos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repo_Personas</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agregar</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toDiccionario</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201</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except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as</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'error'</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str</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e</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400</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'error'</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'El contenido debe ser JSON'</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400</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DCDCAA"/>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personas_bp</a:t>
            </a:r>
            <a:r>
              <a:rPr lang="es" sz="1050">
                <a:solidFill>
                  <a:srgbClr val="DCDCAA"/>
                </a:solidFill>
                <a:latin typeface="Source Code Pro"/>
                <a:ea typeface="Source Code Pro"/>
                <a:cs typeface="Source Code Pro"/>
                <a:sym typeface="Source Code Pro"/>
              </a:rPr>
              <a:t>.route</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'/personas/&lt;int:dni&gt;'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methods</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'PUT'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modificar_persona</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request</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is_json</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datos</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request</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get_json</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in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datos</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and</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in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datos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datos</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datos</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repo_Personas</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modificarPorDni</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'mensaje'</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'Persona modificada'</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200</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'error'</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'No se encontró la persona'</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404</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'error'</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'Faltan datos'</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400</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'error'</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'El contenido debe ser JSON'</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400</a:t>
            </a:r>
            <a:endParaRPr sz="1050">
              <a:solidFill>
                <a:srgbClr val="C586C0"/>
              </a:solidFill>
              <a:latin typeface="Source Code Pro"/>
              <a:ea typeface="Source Code Pro"/>
              <a:cs typeface="Source Code Pro"/>
              <a:sym typeface="Source Code Pro"/>
            </a:endParaRPr>
          </a:p>
        </p:txBody>
      </p:sp>
      <p:sp>
        <p:nvSpPr>
          <p:cNvPr id="224" name="Google Shape;224;g2d5256b47cb_0_52"/>
          <p:cNvSpPr txBox="1"/>
          <p:nvPr/>
        </p:nvSpPr>
        <p:spPr>
          <a:xfrm>
            <a:off x="0" y="783725"/>
            <a:ext cx="2801400" cy="23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chemeClr val="dk2"/>
                </a:solidFill>
                <a:latin typeface="Source Code Pro"/>
                <a:ea typeface="Source Code Pro"/>
                <a:cs typeface="Source Code Pro"/>
                <a:sym typeface="Source Code Pro"/>
              </a:rPr>
              <a:t>mi_proyecto/</a:t>
            </a:r>
            <a:endParaRPr b="1" sz="1000">
              <a:solidFill>
                <a:schemeClr val="dk2"/>
              </a:solidFill>
              <a:latin typeface="Source Code Pro"/>
              <a:ea typeface="Source Code Pro"/>
              <a:cs typeface="Source Code Pro"/>
              <a:sym typeface="Source Code Pro"/>
            </a:endParaRPr>
          </a:p>
          <a:p>
            <a:pPr indent="0" lvl="0" marL="0" rtl="0" algn="l">
              <a:spcBef>
                <a:spcPts val="100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app.py</a:t>
            </a:r>
            <a:endParaRPr b="1" sz="1000">
              <a:solidFill>
                <a:srgbClr val="9900FF"/>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modelos/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entidades/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 persona.py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repos/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repositorio_persona.py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repositorios.py  </a:t>
            </a:r>
            <a:r>
              <a:rPr lang="es" sz="1000">
                <a:solidFill>
                  <a:srgbClr val="9900FF"/>
                </a:solidFill>
                <a:latin typeface="Source Code Pro"/>
                <a:ea typeface="Source Code Pro"/>
                <a:cs typeface="Source Code Pro"/>
                <a:sym typeface="Source Code Pro"/>
              </a:rPr>
              <a:t>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rutas/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rgbClr val="9900FF"/>
                </a:solidFill>
                <a:latin typeface="Source Code Pro"/>
                <a:ea typeface="Source Code Pro"/>
                <a:cs typeface="Source Code Pro"/>
                <a:sym typeface="Source Code Pro"/>
              </a:rPr>
              <a:t>rutas_persona.py</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datos/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persona</a:t>
            </a:r>
            <a:r>
              <a:rPr b="1" lang="es" sz="1000">
                <a:solidFill>
                  <a:schemeClr val="dk2"/>
                </a:solidFill>
                <a:latin typeface="Source Code Pro"/>
                <a:ea typeface="Source Code Pro"/>
                <a:cs typeface="Source Code Pro"/>
                <a:sym typeface="Source Code Pro"/>
              </a:rPr>
              <a:t>.json</a:t>
            </a:r>
            <a:endParaRPr b="1" sz="1000">
              <a:solidFill>
                <a:schemeClr val="dk2"/>
              </a:solidFill>
              <a:latin typeface="Source Code Pro"/>
              <a:ea typeface="Source Code Pro"/>
              <a:cs typeface="Source Code Pro"/>
              <a:sym typeface="Source Code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8" name="Shape 228"/>
        <p:cNvGrpSpPr/>
        <p:nvPr/>
      </p:nvGrpSpPr>
      <p:grpSpPr>
        <a:xfrm>
          <a:off x="0" y="0"/>
          <a:ext cx="0" cy="0"/>
          <a:chOff x="0" y="0"/>
          <a:chExt cx="0" cy="0"/>
        </a:xfrm>
      </p:grpSpPr>
      <p:sp>
        <p:nvSpPr>
          <p:cNvPr id="229" name="Google Shape;229;g2d5256b47cb_0_199"/>
          <p:cNvSpPr txBox="1"/>
          <p:nvPr>
            <p:ph idx="1" type="body"/>
          </p:nvPr>
        </p:nvSpPr>
        <p:spPr>
          <a:xfrm>
            <a:off x="2801400" y="0"/>
            <a:ext cx="6305700" cy="5143500"/>
          </a:xfrm>
          <a:prstGeom prst="rect">
            <a:avLst/>
          </a:prstGeom>
          <a:solidFill>
            <a:srgbClr val="000000"/>
          </a:solid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45720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12345678</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"Sheldon"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"Cooper"</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45720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87654321</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"Leonard"</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"Hofstadter"</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45720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21348765</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"Howard"</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"Wolowitz"</a:t>
            </a: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45720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87652134</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"Rajesh"</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"Koothrappali"</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45720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12438765</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"Penny"</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"Hofstadter"</a:t>
            </a: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45720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87654312</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"Bernadette"</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"Rostenkowski"</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45720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21354678</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"Amy"</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"Farrah Fowler"</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45720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86751234</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"Stuart"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"Bloom"</a:t>
            </a:r>
            <a:r>
              <a:rPr lang="es" sz="1050">
                <a:solidFill>
                  <a:srgbClr val="CCCCCC"/>
                </a:solidFill>
                <a:latin typeface="Source Code Pro"/>
                <a:ea typeface="Source Code Pro"/>
                <a:cs typeface="Source Code Pro"/>
                <a:sym typeface="Source Code Pro"/>
              </a:rPr>
              <a:t>}, </a:t>
            </a:r>
            <a:endParaRPr sz="1050">
              <a:solidFill>
                <a:srgbClr val="CCCCCC"/>
              </a:solidFill>
              <a:latin typeface="Source Code Pro"/>
              <a:ea typeface="Source Code Pro"/>
              <a:cs typeface="Source Code Pro"/>
              <a:sym typeface="Source Code Pro"/>
            </a:endParaRPr>
          </a:p>
          <a:p>
            <a:pPr indent="45720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35795165</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"Wil"</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"Wheaton"</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t/>
            </a:r>
            <a:endParaRPr sz="1050">
              <a:solidFill>
                <a:srgbClr val="CCCCCC"/>
              </a:solidFill>
              <a:latin typeface="Source Code Pro"/>
              <a:ea typeface="Source Code Pro"/>
              <a:cs typeface="Source Code Pro"/>
              <a:sym typeface="Source Code Pro"/>
            </a:endParaRPr>
          </a:p>
        </p:txBody>
      </p:sp>
      <p:sp>
        <p:nvSpPr>
          <p:cNvPr id="230" name="Google Shape;230;g2d5256b47cb_0_199"/>
          <p:cNvSpPr txBox="1"/>
          <p:nvPr/>
        </p:nvSpPr>
        <p:spPr>
          <a:xfrm>
            <a:off x="0" y="783725"/>
            <a:ext cx="2801400" cy="23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chemeClr val="dk2"/>
                </a:solidFill>
                <a:latin typeface="Source Code Pro"/>
                <a:ea typeface="Source Code Pro"/>
                <a:cs typeface="Source Code Pro"/>
                <a:sym typeface="Source Code Pro"/>
              </a:rPr>
              <a:t>mi_proyecto/</a:t>
            </a:r>
            <a:endParaRPr b="1" sz="1000">
              <a:solidFill>
                <a:schemeClr val="dk2"/>
              </a:solidFill>
              <a:latin typeface="Source Code Pro"/>
              <a:ea typeface="Source Code Pro"/>
              <a:cs typeface="Source Code Pro"/>
              <a:sym typeface="Source Code Pro"/>
            </a:endParaRPr>
          </a:p>
          <a:p>
            <a:pPr indent="0" lvl="0" marL="0" rtl="0" algn="l">
              <a:spcBef>
                <a:spcPts val="100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app.py</a:t>
            </a:r>
            <a:endParaRPr b="1" sz="1000">
              <a:solidFill>
                <a:srgbClr val="9900FF"/>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modelos/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entidades/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 persona.py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chemeClr val="dk2"/>
                </a:solidFill>
                <a:latin typeface="Source Code Pro"/>
                <a:ea typeface="Source Code Pro"/>
                <a:cs typeface="Source Code Pro"/>
                <a:sym typeface="Source Code Pro"/>
              </a:rPr>
              <a:t>repos/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repositorio_persona.py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repositorios.py  </a:t>
            </a:r>
            <a:r>
              <a:rPr lang="es" sz="1000">
                <a:solidFill>
                  <a:srgbClr val="9900FF"/>
                </a:solidFill>
                <a:latin typeface="Source Code Pro"/>
                <a:ea typeface="Source Code Pro"/>
                <a:cs typeface="Source Code Pro"/>
                <a:sym typeface="Source Code Pro"/>
              </a:rPr>
              <a:t>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rutas/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lang="es" sz="1000">
                <a:solidFill>
                  <a:schemeClr val="dk2"/>
                </a:solidFill>
                <a:latin typeface="Source Code Pro"/>
                <a:ea typeface="Source Code Pro"/>
                <a:cs typeface="Source Code Pro"/>
                <a:sym typeface="Source Code Pro"/>
              </a:rPr>
              <a:t>rutas_persona.py </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a:t>
            </a:r>
            <a:r>
              <a:rPr b="1" lang="es" sz="1000">
                <a:solidFill>
                  <a:schemeClr val="dk2"/>
                </a:solidFill>
                <a:latin typeface="Source Code Pro"/>
                <a:ea typeface="Source Code Pro"/>
                <a:cs typeface="Source Code Pro"/>
                <a:sym typeface="Source Code Pro"/>
              </a:rPr>
              <a:t>datos/</a:t>
            </a:r>
            <a:r>
              <a:rPr lang="es" sz="1000">
                <a:solidFill>
                  <a:schemeClr val="dk2"/>
                </a:solidFill>
                <a:latin typeface="Source Code Pro"/>
                <a:ea typeface="Source Code Pro"/>
                <a:cs typeface="Source Code Pro"/>
                <a:sym typeface="Source Code Pro"/>
              </a:rPr>
              <a:t>   </a:t>
            </a:r>
            <a:endParaRPr sz="10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000">
                <a:solidFill>
                  <a:schemeClr val="dk2"/>
                </a:solidFill>
                <a:latin typeface="Source Code Pro"/>
                <a:ea typeface="Source Code Pro"/>
                <a:cs typeface="Source Code Pro"/>
                <a:sym typeface="Source Code Pro"/>
              </a:rPr>
              <a:t>    └── </a:t>
            </a:r>
            <a:r>
              <a:rPr b="1" lang="es" sz="1000">
                <a:solidFill>
                  <a:srgbClr val="9900FF"/>
                </a:solidFill>
                <a:latin typeface="Source Code Pro"/>
                <a:ea typeface="Source Code Pro"/>
                <a:cs typeface="Source Code Pro"/>
                <a:sym typeface="Source Code Pro"/>
              </a:rPr>
              <a:t>persona</a:t>
            </a:r>
            <a:r>
              <a:rPr b="1" lang="es" sz="1000">
                <a:solidFill>
                  <a:srgbClr val="9900FF"/>
                </a:solidFill>
                <a:latin typeface="Source Code Pro"/>
                <a:ea typeface="Source Code Pro"/>
                <a:cs typeface="Source Code Pro"/>
                <a:sym typeface="Source Code Pro"/>
              </a:rPr>
              <a:t>.json</a:t>
            </a:r>
            <a:endParaRPr b="1" sz="1000">
              <a:solidFill>
                <a:srgbClr val="9900FF"/>
              </a:solidFill>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d5256b47cb_0_208"/>
          <p:cNvSpPr txBox="1"/>
          <p:nvPr>
            <p:ph type="title"/>
          </p:nvPr>
        </p:nvSpPr>
        <p:spPr>
          <a:xfrm>
            <a:off x="311700" y="118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Probar las rutas con postman - GET</a:t>
            </a:r>
            <a:endParaRPr/>
          </a:p>
        </p:txBody>
      </p:sp>
      <p:sp>
        <p:nvSpPr>
          <p:cNvPr id="236" name="Google Shape;236;g2d5256b47cb_0_208"/>
          <p:cNvSpPr txBox="1"/>
          <p:nvPr>
            <p:ph idx="1" type="body"/>
          </p:nvPr>
        </p:nvSpPr>
        <p:spPr>
          <a:xfrm>
            <a:off x="311700" y="874550"/>
            <a:ext cx="8520600" cy="39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7" name="Google Shape;237;g2d5256b47cb_0_208"/>
          <p:cNvSpPr txBox="1"/>
          <p:nvPr>
            <p:ph idx="1" type="body"/>
          </p:nvPr>
        </p:nvSpPr>
        <p:spPr>
          <a:xfrm>
            <a:off x="0" y="826325"/>
            <a:ext cx="9144000" cy="626400"/>
          </a:xfrm>
          <a:prstGeom prst="rect">
            <a:avLst/>
          </a:prstGeom>
          <a:solidFill>
            <a:srgbClr val="000000"/>
          </a:solidFill>
          <a:ln>
            <a:noFill/>
          </a:ln>
        </p:spPr>
        <p:txBody>
          <a:bodyPr anchorCtr="0" anchor="t" bIns="91425" lIns="91425" spcFirstLastPara="1" rIns="91425" wrap="square" tIns="91425">
            <a:normAutofit/>
          </a:bodyPr>
          <a:lstStyle/>
          <a:p>
            <a:pPr indent="0" lvl="0" marL="0" rtl="0" algn="l">
              <a:lnSpc>
                <a:spcPct val="115714"/>
              </a:lnSpc>
              <a:spcBef>
                <a:spcPts val="0"/>
              </a:spcBef>
              <a:spcAft>
                <a:spcPts val="0"/>
              </a:spcAft>
              <a:buNone/>
            </a:pPr>
            <a:r>
              <a:rPr lang="es" sz="800">
                <a:solidFill>
                  <a:srgbClr val="DCDCAA"/>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personas_bp</a:t>
            </a:r>
            <a:r>
              <a:rPr lang="es" sz="800">
                <a:solidFill>
                  <a:srgbClr val="DCDCAA"/>
                </a:solidFill>
                <a:latin typeface="Source Code Pro"/>
                <a:ea typeface="Source Code Pro"/>
                <a:cs typeface="Source Code Pro"/>
                <a:sym typeface="Source Code Pro"/>
              </a:rPr>
              <a:t>.route</a:t>
            </a:r>
            <a:r>
              <a:rPr lang="es" sz="800">
                <a:solidFill>
                  <a:srgbClr val="CCCCCC"/>
                </a:solidFill>
                <a:latin typeface="Source Code Pro"/>
                <a:ea typeface="Source Code Pro"/>
                <a:cs typeface="Source Code Pro"/>
                <a:sym typeface="Source Code Pro"/>
              </a:rPr>
              <a:t>(</a:t>
            </a:r>
            <a:r>
              <a:rPr lang="es" sz="800">
                <a:solidFill>
                  <a:srgbClr val="CE9178"/>
                </a:solidFill>
                <a:latin typeface="Source Code Pro"/>
                <a:ea typeface="Source Code Pro"/>
                <a:cs typeface="Source Code Pro"/>
                <a:sym typeface="Source Code Pro"/>
              </a:rPr>
              <a:t>'/personas'</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methods</a:t>
            </a:r>
            <a:r>
              <a:rPr lang="es" sz="800">
                <a:solidFill>
                  <a:srgbClr val="D4D4D4"/>
                </a:solidFill>
                <a:latin typeface="Source Code Pro"/>
                <a:ea typeface="Source Code Pro"/>
                <a:cs typeface="Source Code Pro"/>
                <a:sym typeface="Source Code Pro"/>
              </a:rPr>
              <a:t>=</a:t>
            </a:r>
            <a:r>
              <a:rPr lang="es" sz="800">
                <a:solidFill>
                  <a:srgbClr val="CCCCCC"/>
                </a:solidFill>
                <a:latin typeface="Source Code Pro"/>
                <a:ea typeface="Source Code Pro"/>
                <a:cs typeface="Source Code Pro"/>
                <a:sym typeface="Source Code Pro"/>
              </a:rPr>
              <a:t>[</a:t>
            </a:r>
            <a:r>
              <a:rPr lang="es" sz="800">
                <a:solidFill>
                  <a:srgbClr val="CE9178"/>
                </a:solidFill>
                <a:latin typeface="Source Code Pro"/>
                <a:ea typeface="Source Code Pro"/>
                <a:cs typeface="Source Code Pro"/>
                <a:sym typeface="Source Code Pro"/>
              </a:rPr>
              <a:t>'GET'</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15714"/>
              </a:lnSpc>
              <a:spcBef>
                <a:spcPts val="0"/>
              </a:spcBef>
              <a:spcAft>
                <a:spcPts val="0"/>
              </a:spcAft>
              <a:buNone/>
            </a:pPr>
            <a:r>
              <a:rPr lang="es" sz="800">
                <a:solidFill>
                  <a:srgbClr val="569CD6"/>
                </a:solidFill>
                <a:latin typeface="Source Code Pro"/>
                <a:ea typeface="Source Code Pro"/>
                <a:cs typeface="Source Code Pro"/>
                <a:sym typeface="Source Code Pro"/>
              </a:rPr>
              <a:t>def</a:t>
            </a:r>
            <a:r>
              <a:rPr lang="es" sz="800">
                <a:solidFill>
                  <a:srgbClr val="CCCCCC"/>
                </a:solidFill>
                <a:latin typeface="Source Code Pro"/>
                <a:ea typeface="Source Code Pro"/>
                <a:cs typeface="Source Code Pro"/>
                <a:sym typeface="Source Code Pro"/>
              </a:rPr>
              <a:t> </a:t>
            </a:r>
            <a:r>
              <a:rPr lang="es" sz="800">
                <a:solidFill>
                  <a:srgbClr val="DCDCAA"/>
                </a:solidFill>
                <a:latin typeface="Source Code Pro"/>
                <a:ea typeface="Source Code Pro"/>
                <a:cs typeface="Source Code Pro"/>
                <a:sym typeface="Source Code Pro"/>
              </a:rPr>
              <a:t>obtener_personas</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1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C586C0"/>
                </a:solidFill>
                <a:latin typeface="Source Code Pro"/>
                <a:ea typeface="Source Code Pro"/>
                <a:cs typeface="Source Code Pro"/>
                <a:sym typeface="Source Code Pro"/>
              </a:rPr>
              <a:t>return</a:t>
            </a:r>
            <a:r>
              <a:rPr lang="es" sz="800">
                <a:solidFill>
                  <a:srgbClr val="CCCCCC"/>
                </a:solidFill>
                <a:latin typeface="Source Code Pro"/>
                <a:ea typeface="Source Code Pro"/>
                <a:cs typeface="Source Code Pro"/>
                <a:sym typeface="Source Code Pro"/>
              </a:rPr>
              <a:t> </a:t>
            </a:r>
            <a:r>
              <a:rPr lang="es" sz="800">
                <a:solidFill>
                  <a:srgbClr val="DCDCAA"/>
                </a:solidFill>
                <a:latin typeface="Source Code Pro"/>
                <a:ea typeface="Source Code Pro"/>
                <a:cs typeface="Source Code Pro"/>
                <a:sym typeface="Source Code Pro"/>
              </a:rPr>
              <a:t>jsonify</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p</a:t>
            </a:r>
            <a:r>
              <a:rPr lang="es" sz="800">
                <a:solidFill>
                  <a:srgbClr val="CCCCCC"/>
                </a:solidFill>
                <a:latin typeface="Source Code Pro"/>
                <a:ea typeface="Source Code Pro"/>
                <a:cs typeface="Source Code Pro"/>
                <a:sym typeface="Source Code Pro"/>
              </a:rPr>
              <a:t>.toDiccionario() </a:t>
            </a:r>
            <a:r>
              <a:rPr lang="es" sz="800">
                <a:solidFill>
                  <a:srgbClr val="C586C0"/>
                </a:solidFill>
                <a:latin typeface="Source Code Pro"/>
                <a:ea typeface="Source Code Pro"/>
                <a:cs typeface="Source Code Pro"/>
                <a:sym typeface="Source Code Pro"/>
              </a:rPr>
              <a:t>for</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p</a:t>
            </a:r>
            <a:r>
              <a:rPr lang="es" sz="800">
                <a:solidFill>
                  <a:srgbClr val="CCCCCC"/>
                </a:solidFill>
                <a:latin typeface="Source Code Pro"/>
                <a:ea typeface="Source Code Pro"/>
                <a:cs typeface="Source Code Pro"/>
                <a:sym typeface="Source Code Pro"/>
              </a:rPr>
              <a:t> </a:t>
            </a:r>
            <a:r>
              <a:rPr lang="es" sz="800">
                <a:solidFill>
                  <a:srgbClr val="C586C0"/>
                </a:solidFill>
                <a:latin typeface="Source Code Pro"/>
                <a:ea typeface="Source Code Pro"/>
                <a:cs typeface="Source Code Pro"/>
                <a:sym typeface="Source Code Pro"/>
              </a:rPr>
              <a:t>in</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repo_Personas</a:t>
            </a:r>
            <a:r>
              <a:rPr lang="es" sz="800">
                <a:solidFill>
                  <a:srgbClr val="CCCCCC"/>
                </a:solidFill>
                <a:latin typeface="Source Code Pro"/>
                <a:ea typeface="Source Code Pro"/>
                <a:cs typeface="Source Code Pro"/>
                <a:sym typeface="Source Code Pro"/>
              </a:rPr>
              <a:t>.</a:t>
            </a:r>
            <a:r>
              <a:rPr lang="es" sz="800">
                <a:solidFill>
                  <a:srgbClr val="DCDCAA"/>
                </a:solidFill>
                <a:latin typeface="Source Code Pro"/>
                <a:ea typeface="Source Code Pro"/>
                <a:cs typeface="Source Code Pro"/>
                <a:sym typeface="Source Code Pro"/>
              </a:rPr>
              <a:t>obtenerTodas</a:t>
            </a:r>
            <a:r>
              <a:rPr lang="es" sz="800">
                <a:solidFill>
                  <a:srgbClr val="CCCCCC"/>
                </a:solidFill>
                <a:latin typeface="Source Code Pro"/>
                <a:ea typeface="Source Code Pro"/>
                <a:cs typeface="Source Code Pro"/>
                <a:sym typeface="Source Code Pro"/>
              </a:rPr>
              <a:t>()])</a:t>
            </a:r>
            <a:endParaRPr sz="850">
              <a:solidFill>
                <a:srgbClr val="B5CEA8"/>
              </a:solidFill>
              <a:latin typeface="Source Code Pro"/>
              <a:ea typeface="Source Code Pro"/>
              <a:cs typeface="Source Code Pro"/>
              <a:sym typeface="Source Code Pro"/>
            </a:endParaRPr>
          </a:p>
        </p:txBody>
      </p:sp>
      <p:pic>
        <p:nvPicPr>
          <p:cNvPr id="238" name="Google Shape;238;g2d5256b47cb_0_208"/>
          <p:cNvPicPr preferRelativeResize="0"/>
          <p:nvPr/>
        </p:nvPicPr>
        <p:blipFill>
          <a:blip r:embed="rId3">
            <a:alphaModFix/>
          </a:blip>
          <a:stretch>
            <a:fillRect/>
          </a:stretch>
        </p:blipFill>
        <p:spPr>
          <a:xfrm>
            <a:off x="611438" y="1588724"/>
            <a:ext cx="7921125" cy="3273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d5256b47cb_0_239"/>
          <p:cNvSpPr txBox="1"/>
          <p:nvPr>
            <p:ph type="title"/>
          </p:nvPr>
        </p:nvSpPr>
        <p:spPr>
          <a:xfrm>
            <a:off x="311700" y="118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Probar las rutas con postman - GET</a:t>
            </a:r>
            <a:endParaRPr/>
          </a:p>
        </p:txBody>
      </p:sp>
      <p:sp>
        <p:nvSpPr>
          <p:cNvPr id="244" name="Google Shape;244;g2d5256b47cb_0_239"/>
          <p:cNvSpPr txBox="1"/>
          <p:nvPr>
            <p:ph idx="1" type="body"/>
          </p:nvPr>
        </p:nvSpPr>
        <p:spPr>
          <a:xfrm>
            <a:off x="311700" y="874550"/>
            <a:ext cx="8520600" cy="39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5" name="Google Shape;245;g2d5256b47cb_0_239"/>
          <p:cNvSpPr txBox="1"/>
          <p:nvPr>
            <p:ph idx="1" type="body"/>
          </p:nvPr>
        </p:nvSpPr>
        <p:spPr>
          <a:xfrm>
            <a:off x="0" y="826325"/>
            <a:ext cx="9144000" cy="626400"/>
          </a:xfrm>
          <a:prstGeom prst="rect">
            <a:avLst/>
          </a:prstGeom>
          <a:solidFill>
            <a:srgbClr val="000000"/>
          </a:solidFill>
          <a:ln>
            <a:noFill/>
          </a:ln>
        </p:spPr>
        <p:txBody>
          <a:bodyPr anchorCtr="0" anchor="t" bIns="91425" lIns="91425" spcFirstLastPara="1" rIns="91425" wrap="square" tIns="91425">
            <a:normAutofit/>
          </a:bodyPr>
          <a:lstStyle/>
          <a:p>
            <a:pPr indent="0" lvl="0" marL="0" rtl="0" algn="l">
              <a:lnSpc>
                <a:spcPct val="115714"/>
              </a:lnSpc>
              <a:spcBef>
                <a:spcPts val="0"/>
              </a:spcBef>
              <a:spcAft>
                <a:spcPts val="0"/>
              </a:spcAft>
              <a:buNone/>
            </a:pPr>
            <a:r>
              <a:rPr lang="es" sz="800">
                <a:solidFill>
                  <a:srgbClr val="DCDCAA"/>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personas_bp</a:t>
            </a:r>
            <a:r>
              <a:rPr lang="es" sz="800">
                <a:solidFill>
                  <a:srgbClr val="DCDCAA"/>
                </a:solidFill>
                <a:latin typeface="Source Code Pro"/>
                <a:ea typeface="Source Code Pro"/>
                <a:cs typeface="Source Code Pro"/>
                <a:sym typeface="Source Code Pro"/>
              </a:rPr>
              <a:t>.route</a:t>
            </a:r>
            <a:r>
              <a:rPr lang="es" sz="800">
                <a:solidFill>
                  <a:srgbClr val="CCCCCC"/>
                </a:solidFill>
                <a:latin typeface="Source Code Pro"/>
                <a:ea typeface="Source Code Pro"/>
                <a:cs typeface="Source Code Pro"/>
                <a:sym typeface="Source Code Pro"/>
              </a:rPr>
              <a:t>(</a:t>
            </a:r>
            <a:r>
              <a:rPr lang="es" sz="800">
                <a:solidFill>
                  <a:srgbClr val="CE9178"/>
                </a:solidFill>
                <a:latin typeface="Source Code Pro"/>
                <a:ea typeface="Source Code Pro"/>
                <a:cs typeface="Source Code Pro"/>
                <a:sym typeface="Source Code Pro"/>
              </a:rPr>
              <a:t>'/personas'</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methods</a:t>
            </a:r>
            <a:r>
              <a:rPr lang="es" sz="800">
                <a:solidFill>
                  <a:srgbClr val="D4D4D4"/>
                </a:solidFill>
                <a:latin typeface="Source Code Pro"/>
                <a:ea typeface="Source Code Pro"/>
                <a:cs typeface="Source Code Pro"/>
                <a:sym typeface="Source Code Pro"/>
              </a:rPr>
              <a:t>=</a:t>
            </a:r>
            <a:r>
              <a:rPr lang="es" sz="800">
                <a:solidFill>
                  <a:srgbClr val="CCCCCC"/>
                </a:solidFill>
                <a:latin typeface="Source Code Pro"/>
                <a:ea typeface="Source Code Pro"/>
                <a:cs typeface="Source Code Pro"/>
                <a:sym typeface="Source Code Pro"/>
              </a:rPr>
              <a:t>[</a:t>
            </a:r>
            <a:r>
              <a:rPr lang="es" sz="800">
                <a:solidFill>
                  <a:srgbClr val="CE9178"/>
                </a:solidFill>
                <a:latin typeface="Source Code Pro"/>
                <a:ea typeface="Source Code Pro"/>
                <a:cs typeface="Source Code Pro"/>
                <a:sym typeface="Source Code Pro"/>
              </a:rPr>
              <a:t>'GET'</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15714"/>
              </a:lnSpc>
              <a:spcBef>
                <a:spcPts val="0"/>
              </a:spcBef>
              <a:spcAft>
                <a:spcPts val="0"/>
              </a:spcAft>
              <a:buNone/>
            </a:pPr>
            <a:r>
              <a:rPr lang="es" sz="800">
                <a:solidFill>
                  <a:srgbClr val="569CD6"/>
                </a:solidFill>
                <a:latin typeface="Source Code Pro"/>
                <a:ea typeface="Source Code Pro"/>
                <a:cs typeface="Source Code Pro"/>
                <a:sym typeface="Source Code Pro"/>
              </a:rPr>
              <a:t>def</a:t>
            </a:r>
            <a:r>
              <a:rPr lang="es" sz="800">
                <a:solidFill>
                  <a:srgbClr val="CCCCCC"/>
                </a:solidFill>
                <a:latin typeface="Source Code Pro"/>
                <a:ea typeface="Source Code Pro"/>
                <a:cs typeface="Source Code Pro"/>
                <a:sym typeface="Source Code Pro"/>
              </a:rPr>
              <a:t> </a:t>
            </a:r>
            <a:r>
              <a:rPr lang="es" sz="800">
                <a:solidFill>
                  <a:srgbClr val="DCDCAA"/>
                </a:solidFill>
                <a:latin typeface="Source Code Pro"/>
                <a:ea typeface="Source Code Pro"/>
                <a:cs typeface="Source Code Pro"/>
                <a:sym typeface="Source Code Pro"/>
              </a:rPr>
              <a:t>obtener_personas</a:t>
            </a:r>
            <a:r>
              <a:rPr lang="es" sz="800">
                <a:solidFill>
                  <a:srgbClr val="CCCCCC"/>
                </a:solidFill>
                <a:latin typeface="Source Code Pro"/>
                <a:ea typeface="Source Code Pro"/>
                <a:cs typeface="Source Code Pro"/>
                <a:sym typeface="Source Code Pro"/>
              </a:rPr>
              <a:t>():</a:t>
            </a:r>
            <a:endParaRPr sz="800">
              <a:solidFill>
                <a:srgbClr val="CCCCCC"/>
              </a:solidFill>
              <a:latin typeface="Source Code Pro"/>
              <a:ea typeface="Source Code Pro"/>
              <a:cs typeface="Source Code Pro"/>
              <a:sym typeface="Source Code Pro"/>
            </a:endParaRPr>
          </a:p>
          <a:p>
            <a:pPr indent="0" lvl="0" marL="0" rtl="0" algn="l">
              <a:lnSpc>
                <a:spcPct val="115714"/>
              </a:lnSpc>
              <a:spcBef>
                <a:spcPts val="0"/>
              </a:spcBef>
              <a:spcAft>
                <a:spcPts val="0"/>
              </a:spcAft>
              <a:buNone/>
            </a:pPr>
            <a:r>
              <a:rPr lang="es" sz="800">
                <a:solidFill>
                  <a:srgbClr val="CCCCCC"/>
                </a:solidFill>
                <a:latin typeface="Source Code Pro"/>
                <a:ea typeface="Source Code Pro"/>
                <a:cs typeface="Source Code Pro"/>
                <a:sym typeface="Source Code Pro"/>
              </a:rPr>
              <a:t>    </a:t>
            </a:r>
            <a:r>
              <a:rPr lang="es" sz="800">
                <a:solidFill>
                  <a:srgbClr val="C586C0"/>
                </a:solidFill>
                <a:latin typeface="Source Code Pro"/>
                <a:ea typeface="Source Code Pro"/>
                <a:cs typeface="Source Code Pro"/>
                <a:sym typeface="Source Code Pro"/>
              </a:rPr>
              <a:t>return</a:t>
            </a:r>
            <a:r>
              <a:rPr lang="es" sz="800">
                <a:solidFill>
                  <a:srgbClr val="CCCCCC"/>
                </a:solidFill>
                <a:latin typeface="Source Code Pro"/>
                <a:ea typeface="Source Code Pro"/>
                <a:cs typeface="Source Code Pro"/>
                <a:sym typeface="Source Code Pro"/>
              </a:rPr>
              <a:t> </a:t>
            </a:r>
            <a:r>
              <a:rPr lang="es" sz="800">
                <a:solidFill>
                  <a:srgbClr val="DCDCAA"/>
                </a:solidFill>
                <a:latin typeface="Source Code Pro"/>
                <a:ea typeface="Source Code Pro"/>
                <a:cs typeface="Source Code Pro"/>
                <a:sym typeface="Source Code Pro"/>
              </a:rPr>
              <a:t>jsonify</a:t>
            </a:r>
            <a:r>
              <a:rPr lang="es" sz="800">
                <a:solidFill>
                  <a:srgbClr val="CCCCCC"/>
                </a:solidFill>
                <a:latin typeface="Source Code Pro"/>
                <a:ea typeface="Source Code Pro"/>
                <a:cs typeface="Source Code Pro"/>
                <a:sym typeface="Source Code Pro"/>
              </a:rPr>
              <a:t>([</a:t>
            </a:r>
            <a:r>
              <a:rPr lang="es" sz="800">
                <a:solidFill>
                  <a:srgbClr val="9CDCFE"/>
                </a:solidFill>
                <a:latin typeface="Source Code Pro"/>
                <a:ea typeface="Source Code Pro"/>
                <a:cs typeface="Source Code Pro"/>
                <a:sym typeface="Source Code Pro"/>
              </a:rPr>
              <a:t>p</a:t>
            </a:r>
            <a:r>
              <a:rPr lang="es" sz="800">
                <a:solidFill>
                  <a:srgbClr val="CCCCCC"/>
                </a:solidFill>
                <a:latin typeface="Source Code Pro"/>
                <a:ea typeface="Source Code Pro"/>
                <a:cs typeface="Source Code Pro"/>
                <a:sym typeface="Source Code Pro"/>
              </a:rPr>
              <a:t>.toDiccionario() </a:t>
            </a:r>
            <a:r>
              <a:rPr lang="es" sz="800">
                <a:solidFill>
                  <a:srgbClr val="C586C0"/>
                </a:solidFill>
                <a:latin typeface="Source Code Pro"/>
                <a:ea typeface="Source Code Pro"/>
                <a:cs typeface="Source Code Pro"/>
                <a:sym typeface="Source Code Pro"/>
              </a:rPr>
              <a:t>for</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p</a:t>
            </a:r>
            <a:r>
              <a:rPr lang="es" sz="800">
                <a:solidFill>
                  <a:srgbClr val="CCCCCC"/>
                </a:solidFill>
                <a:latin typeface="Source Code Pro"/>
                <a:ea typeface="Source Code Pro"/>
                <a:cs typeface="Source Code Pro"/>
                <a:sym typeface="Source Code Pro"/>
              </a:rPr>
              <a:t> </a:t>
            </a:r>
            <a:r>
              <a:rPr lang="es" sz="800">
                <a:solidFill>
                  <a:srgbClr val="C586C0"/>
                </a:solidFill>
                <a:latin typeface="Source Code Pro"/>
                <a:ea typeface="Source Code Pro"/>
                <a:cs typeface="Source Code Pro"/>
                <a:sym typeface="Source Code Pro"/>
              </a:rPr>
              <a:t>in</a:t>
            </a:r>
            <a:r>
              <a:rPr lang="es" sz="800">
                <a:solidFill>
                  <a:srgbClr val="CCCCCC"/>
                </a:solidFill>
                <a:latin typeface="Source Code Pro"/>
                <a:ea typeface="Source Code Pro"/>
                <a:cs typeface="Source Code Pro"/>
                <a:sym typeface="Source Code Pro"/>
              </a:rPr>
              <a:t> </a:t>
            </a:r>
            <a:r>
              <a:rPr lang="es" sz="800">
                <a:solidFill>
                  <a:srgbClr val="9CDCFE"/>
                </a:solidFill>
                <a:latin typeface="Source Code Pro"/>
                <a:ea typeface="Source Code Pro"/>
                <a:cs typeface="Source Code Pro"/>
                <a:sym typeface="Source Code Pro"/>
              </a:rPr>
              <a:t>repo_Personas</a:t>
            </a:r>
            <a:r>
              <a:rPr lang="es" sz="800">
                <a:solidFill>
                  <a:srgbClr val="CCCCCC"/>
                </a:solidFill>
                <a:latin typeface="Source Code Pro"/>
                <a:ea typeface="Source Code Pro"/>
                <a:cs typeface="Source Code Pro"/>
                <a:sym typeface="Source Code Pro"/>
              </a:rPr>
              <a:t>.</a:t>
            </a:r>
            <a:r>
              <a:rPr lang="es" sz="800">
                <a:solidFill>
                  <a:srgbClr val="DCDCAA"/>
                </a:solidFill>
                <a:latin typeface="Source Code Pro"/>
                <a:ea typeface="Source Code Pro"/>
                <a:cs typeface="Source Code Pro"/>
                <a:sym typeface="Source Code Pro"/>
              </a:rPr>
              <a:t>obtenerTodas</a:t>
            </a:r>
            <a:r>
              <a:rPr lang="es" sz="800">
                <a:solidFill>
                  <a:srgbClr val="CCCCCC"/>
                </a:solidFill>
                <a:latin typeface="Source Code Pro"/>
                <a:ea typeface="Source Code Pro"/>
                <a:cs typeface="Source Code Pro"/>
                <a:sym typeface="Source Code Pro"/>
              </a:rPr>
              <a:t>()])</a:t>
            </a:r>
            <a:endParaRPr sz="850">
              <a:solidFill>
                <a:srgbClr val="B5CEA8"/>
              </a:solidFill>
              <a:latin typeface="Source Code Pro"/>
              <a:ea typeface="Source Code Pro"/>
              <a:cs typeface="Source Code Pro"/>
              <a:sym typeface="Source Code Pro"/>
            </a:endParaRPr>
          </a:p>
        </p:txBody>
      </p:sp>
      <p:pic>
        <p:nvPicPr>
          <p:cNvPr id="246" name="Google Shape;246;g2d5256b47cb_0_239"/>
          <p:cNvPicPr preferRelativeResize="0"/>
          <p:nvPr/>
        </p:nvPicPr>
        <p:blipFill>
          <a:blip r:embed="rId3">
            <a:alphaModFix/>
          </a:blip>
          <a:stretch>
            <a:fillRect/>
          </a:stretch>
        </p:blipFill>
        <p:spPr>
          <a:xfrm>
            <a:off x="1523125" y="1550275"/>
            <a:ext cx="6097751" cy="359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134472"/>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¿Por qué utilizar estos patrones de diseño de software?</a:t>
            </a:r>
            <a:endParaRPr/>
          </a:p>
        </p:txBody>
      </p:sp>
      <p:sp>
        <p:nvSpPr>
          <p:cNvPr id="79" name="Google Shape;79;p3"/>
          <p:cNvSpPr txBox="1"/>
          <p:nvPr>
            <p:ph idx="1" type="body"/>
          </p:nvPr>
        </p:nvSpPr>
        <p:spPr>
          <a:xfrm>
            <a:off x="194982" y="841873"/>
            <a:ext cx="8637318" cy="4254562"/>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97297"/>
              <a:buNone/>
            </a:pPr>
            <a:r>
              <a:rPr lang="es" sz="2000"/>
              <a:t>Porque es un patrón de diseño de software probado y se sabe que funciona. Con MVC la aplicación se puede desarrollar rápidamente, de forma modular y mantenible. Separar las funciones de la aplicación en modelos, vistas y controladores hace que la aplicación sea muy ligera. </a:t>
            </a:r>
            <a:endParaRPr/>
          </a:p>
          <a:p>
            <a:pPr indent="0" lvl="0" marL="0" rtl="0" algn="l">
              <a:lnSpc>
                <a:spcPct val="115000"/>
              </a:lnSpc>
              <a:spcBef>
                <a:spcPts val="1200"/>
              </a:spcBef>
              <a:spcAft>
                <a:spcPts val="0"/>
              </a:spcAft>
              <a:buSzPct val="97297"/>
              <a:buNone/>
            </a:pPr>
            <a:r>
              <a:rPr lang="es" sz="2000"/>
              <a:t>El uso de MVC tiene beneficios en términos de claridad del código, reutilización de componentes y facilidad para realizar cambios o actualizaciones en la aplicación. Esto puede llevar a un desarrollo más eficiente y a una mayor escalabilidad del software, lo que puede influir positivamente en el rendimiento de la aplicación.</a:t>
            </a:r>
            <a:endParaRPr sz="2000"/>
          </a:p>
          <a:p>
            <a:pPr indent="0" lvl="0" marL="0" rtl="0" algn="l">
              <a:lnSpc>
                <a:spcPct val="115000"/>
              </a:lnSpc>
              <a:spcBef>
                <a:spcPts val="1200"/>
              </a:spcBef>
              <a:spcAft>
                <a:spcPts val="1200"/>
              </a:spcAft>
              <a:buSzPct val="97297"/>
              <a:buNone/>
            </a:pPr>
            <a:r>
              <a:rPr lang="es" sz="2000"/>
              <a:t>El diseño modular permite a los diseñadores y a los desarrolladores trabajar conjuntamente, así como realizar rápidamente el prototipado. Esta separación también permite hacer cambios en una parte de la aplicación sin que las demás se vean afectadas.</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d5256b47cb_0_246"/>
          <p:cNvSpPr txBox="1"/>
          <p:nvPr>
            <p:ph type="title"/>
          </p:nvPr>
        </p:nvSpPr>
        <p:spPr>
          <a:xfrm>
            <a:off x="311700" y="118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Probar las rutas con postman - GET por DNI</a:t>
            </a:r>
            <a:endParaRPr/>
          </a:p>
        </p:txBody>
      </p:sp>
      <p:sp>
        <p:nvSpPr>
          <p:cNvPr id="252" name="Google Shape;252;g2d5256b47cb_0_246"/>
          <p:cNvSpPr txBox="1"/>
          <p:nvPr>
            <p:ph idx="1" type="body"/>
          </p:nvPr>
        </p:nvSpPr>
        <p:spPr>
          <a:xfrm>
            <a:off x="311700" y="874550"/>
            <a:ext cx="8520600" cy="39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3" name="Google Shape;253;g2d5256b47cb_0_246"/>
          <p:cNvSpPr txBox="1"/>
          <p:nvPr>
            <p:ph idx="1" type="body"/>
          </p:nvPr>
        </p:nvSpPr>
        <p:spPr>
          <a:xfrm>
            <a:off x="0" y="826325"/>
            <a:ext cx="9144000" cy="1263600"/>
          </a:xfrm>
          <a:prstGeom prst="rect">
            <a:avLst/>
          </a:prstGeom>
          <a:solidFill>
            <a:srgbClr val="000000"/>
          </a:solidFill>
          <a:ln>
            <a:noFill/>
          </a:ln>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None/>
            </a:pPr>
            <a:r>
              <a:rPr lang="es" sz="1050">
                <a:solidFill>
                  <a:srgbClr val="DCDCAA"/>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personas_bp</a:t>
            </a:r>
            <a:r>
              <a:rPr lang="es" sz="1050">
                <a:solidFill>
                  <a:srgbClr val="DCDCAA"/>
                </a:solidFill>
                <a:latin typeface="Source Code Pro"/>
                <a:ea typeface="Source Code Pro"/>
                <a:cs typeface="Source Code Pro"/>
                <a:sym typeface="Source Code Pro"/>
              </a:rPr>
              <a:t>.route</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'/personas/&lt;int:dni&gt;'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methods</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'GET'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obtener_persona</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persona_encontrada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repo_Personas</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obtenerPorDni</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isinstance</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persona_encontrada</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persona_encontrada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toDiccionario</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200</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'error'</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'No se encontró la persona'</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404</a:t>
            </a:r>
            <a:endParaRPr sz="800">
              <a:solidFill>
                <a:srgbClr val="DCDCAA"/>
              </a:solidFill>
              <a:latin typeface="Source Code Pro"/>
              <a:ea typeface="Source Code Pro"/>
              <a:cs typeface="Source Code Pro"/>
              <a:sym typeface="Source Code Pro"/>
            </a:endParaRPr>
          </a:p>
        </p:txBody>
      </p:sp>
      <p:pic>
        <p:nvPicPr>
          <p:cNvPr id="254" name="Google Shape;254;g2d5256b47cb_0_246"/>
          <p:cNvPicPr preferRelativeResize="0"/>
          <p:nvPr/>
        </p:nvPicPr>
        <p:blipFill>
          <a:blip r:embed="rId3">
            <a:alphaModFix/>
          </a:blip>
          <a:stretch>
            <a:fillRect/>
          </a:stretch>
        </p:blipFill>
        <p:spPr>
          <a:xfrm>
            <a:off x="570675" y="2204726"/>
            <a:ext cx="8002649" cy="2938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d5256b47cb_0_256"/>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Probar las rutas con postman - POST</a:t>
            </a:r>
            <a:endParaRPr/>
          </a:p>
        </p:txBody>
      </p:sp>
      <p:sp>
        <p:nvSpPr>
          <p:cNvPr id="260" name="Google Shape;260;g2d5256b47cb_0_256"/>
          <p:cNvSpPr txBox="1"/>
          <p:nvPr>
            <p:ph idx="1" type="body"/>
          </p:nvPr>
        </p:nvSpPr>
        <p:spPr>
          <a:xfrm>
            <a:off x="0" y="603975"/>
            <a:ext cx="9144000" cy="1708500"/>
          </a:xfrm>
          <a:prstGeom prst="rect">
            <a:avLst/>
          </a:prstGeom>
          <a:solidFill>
            <a:srgbClr val="000000"/>
          </a:solidFill>
          <a:ln>
            <a:noFill/>
          </a:ln>
        </p:spPr>
        <p:txBody>
          <a:bodyPr anchorCtr="0" anchor="t" bIns="91425" lIns="91425" spcFirstLastPara="1" rIns="91425" wrap="square" tIns="91425">
            <a:normAutofit fontScale="62500" lnSpcReduction="10000"/>
          </a:bodyPr>
          <a:lstStyle/>
          <a:p>
            <a:pPr indent="0" lvl="0" marL="0" rtl="0" algn="l">
              <a:lnSpc>
                <a:spcPct val="135714"/>
              </a:lnSpc>
              <a:spcBef>
                <a:spcPts val="0"/>
              </a:spcBef>
              <a:spcAft>
                <a:spcPts val="0"/>
              </a:spcAft>
              <a:buNone/>
            </a:pPr>
            <a:r>
              <a:rPr lang="es" sz="1050">
                <a:solidFill>
                  <a:srgbClr val="DCDCAA"/>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personas_bp</a:t>
            </a:r>
            <a:r>
              <a:rPr lang="es" sz="1050">
                <a:solidFill>
                  <a:srgbClr val="DCDCAA"/>
                </a:solidFill>
                <a:latin typeface="Source Code Pro"/>
                <a:ea typeface="Source Code Pro"/>
                <a:cs typeface="Source Code Pro"/>
                <a:sym typeface="Source Code Pro"/>
              </a:rPr>
              <a:t>.route</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'/personas'</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methods</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'POST'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agregar_persona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request</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is_json</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datos</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request</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get_json</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try</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fromDiccionario</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datos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repo_Personas</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agregar</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toDiccionario</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201</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except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as</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'error'</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str</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e</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400</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'error'</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'El contenido debe ser JSON'</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400</a:t>
            </a:r>
            <a:endParaRPr sz="1050">
              <a:solidFill>
                <a:srgbClr val="DCDCAA"/>
              </a:solidFill>
              <a:latin typeface="Source Code Pro"/>
              <a:ea typeface="Source Code Pro"/>
              <a:cs typeface="Source Code Pro"/>
              <a:sym typeface="Source Code Pro"/>
            </a:endParaRPr>
          </a:p>
        </p:txBody>
      </p:sp>
      <p:grpSp>
        <p:nvGrpSpPr>
          <p:cNvPr id="261" name="Google Shape;261;g2d5256b47cb_0_256"/>
          <p:cNvGrpSpPr/>
          <p:nvPr/>
        </p:nvGrpSpPr>
        <p:grpSpPr>
          <a:xfrm>
            <a:off x="1412150" y="2312475"/>
            <a:ext cx="6319708" cy="2831025"/>
            <a:chOff x="1412150" y="2312475"/>
            <a:chExt cx="6319708" cy="2831025"/>
          </a:xfrm>
        </p:grpSpPr>
        <p:pic>
          <p:nvPicPr>
            <p:cNvPr id="262" name="Google Shape;262;g2d5256b47cb_0_256"/>
            <p:cNvPicPr preferRelativeResize="0"/>
            <p:nvPr/>
          </p:nvPicPr>
          <p:blipFill>
            <a:blip r:embed="rId3">
              <a:alphaModFix/>
            </a:blip>
            <a:stretch>
              <a:fillRect/>
            </a:stretch>
          </p:blipFill>
          <p:spPr>
            <a:xfrm>
              <a:off x="1412150" y="2312475"/>
              <a:ext cx="6319708" cy="2831025"/>
            </a:xfrm>
            <a:prstGeom prst="rect">
              <a:avLst/>
            </a:prstGeom>
            <a:noFill/>
            <a:ln>
              <a:noFill/>
            </a:ln>
          </p:spPr>
        </p:pic>
        <p:sp>
          <p:nvSpPr>
            <p:cNvPr id="263" name="Google Shape;263;g2d5256b47cb_0_256"/>
            <p:cNvSpPr/>
            <p:nvPr/>
          </p:nvSpPr>
          <p:spPr>
            <a:xfrm>
              <a:off x="3038675" y="2927500"/>
              <a:ext cx="378000" cy="2223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64" name="Google Shape;264;g2d5256b47cb_0_256"/>
            <p:cNvSpPr/>
            <p:nvPr/>
          </p:nvSpPr>
          <p:spPr>
            <a:xfrm>
              <a:off x="3509775" y="3149800"/>
              <a:ext cx="378000" cy="2223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65" name="Google Shape;265;g2d5256b47cb_0_256"/>
            <p:cNvSpPr/>
            <p:nvPr/>
          </p:nvSpPr>
          <p:spPr>
            <a:xfrm>
              <a:off x="4840600" y="3149800"/>
              <a:ext cx="378000" cy="2223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66" name="Google Shape;266;g2d5256b47cb_0_256"/>
            <p:cNvSpPr/>
            <p:nvPr/>
          </p:nvSpPr>
          <p:spPr>
            <a:xfrm>
              <a:off x="4696525" y="4062325"/>
              <a:ext cx="2099700" cy="2223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d5256b47cb_0_270"/>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Probar las rutas con postman - POST</a:t>
            </a:r>
            <a:endParaRPr/>
          </a:p>
        </p:txBody>
      </p:sp>
      <p:sp>
        <p:nvSpPr>
          <p:cNvPr id="272" name="Google Shape;272;g2d5256b47cb_0_270"/>
          <p:cNvSpPr txBox="1"/>
          <p:nvPr>
            <p:ph idx="1" type="body"/>
          </p:nvPr>
        </p:nvSpPr>
        <p:spPr>
          <a:xfrm>
            <a:off x="0" y="603975"/>
            <a:ext cx="9144000" cy="1708500"/>
          </a:xfrm>
          <a:prstGeom prst="rect">
            <a:avLst/>
          </a:prstGeom>
          <a:solidFill>
            <a:srgbClr val="000000"/>
          </a:solidFill>
          <a:ln>
            <a:noFill/>
          </a:ln>
        </p:spPr>
        <p:txBody>
          <a:bodyPr anchorCtr="0" anchor="t" bIns="91425" lIns="91425" spcFirstLastPara="1" rIns="91425" wrap="square" tIns="91425">
            <a:normAutofit fontScale="62500" lnSpcReduction="10000"/>
          </a:bodyPr>
          <a:lstStyle/>
          <a:p>
            <a:pPr indent="0" lvl="0" marL="0" rtl="0" algn="l">
              <a:lnSpc>
                <a:spcPct val="135714"/>
              </a:lnSpc>
              <a:spcBef>
                <a:spcPts val="0"/>
              </a:spcBef>
              <a:spcAft>
                <a:spcPts val="0"/>
              </a:spcAft>
              <a:buNone/>
            </a:pPr>
            <a:r>
              <a:rPr lang="es" sz="1050">
                <a:solidFill>
                  <a:srgbClr val="DCDCAA"/>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personas_bp</a:t>
            </a:r>
            <a:r>
              <a:rPr lang="es" sz="1050">
                <a:solidFill>
                  <a:srgbClr val="DCDCAA"/>
                </a:solidFill>
                <a:latin typeface="Source Code Pro"/>
                <a:ea typeface="Source Code Pro"/>
                <a:cs typeface="Source Code Pro"/>
                <a:sym typeface="Source Code Pro"/>
              </a:rPr>
              <a:t>.route</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'/personas'</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methods</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'POST'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agregar_persona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request</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is_json</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datos</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request</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get_json</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try</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fromDiccionario</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datos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repo_Personas</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agregar</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toDiccionario</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201</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except</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ValueError</a:t>
            </a: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as</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'error'</a:t>
            </a:r>
            <a:r>
              <a:rPr lang="es" sz="1050">
                <a:solidFill>
                  <a:srgbClr val="CCCCCC"/>
                </a:solidFill>
                <a:latin typeface="Source Code Pro"/>
                <a:ea typeface="Source Code Pro"/>
                <a:cs typeface="Source Code Pro"/>
                <a:sym typeface="Source Code Pro"/>
              </a:rPr>
              <a:t>: </a:t>
            </a:r>
            <a:r>
              <a:rPr lang="es" sz="1050">
                <a:solidFill>
                  <a:srgbClr val="4EC9B0"/>
                </a:solidFill>
                <a:latin typeface="Source Code Pro"/>
                <a:ea typeface="Source Code Pro"/>
                <a:cs typeface="Source Code Pro"/>
                <a:sym typeface="Source Code Pro"/>
              </a:rPr>
              <a:t>str</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e</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400</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'error'</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'El contenido debe ser JSON'</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400</a:t>
            </a:r>
            <a:endParaRPr sz="1050">
              <a:solidFill>
                <a:srgbClr val="DCDCAA"/>
              </a:solidFill>
              <a:latin typeface="Source Code Pro"/>
              <a:ea typeface="Source Code Pro"/>
              <a:cs typeface="Source Code Pro"/>
              <a:sym typeface="Source Code Pro"/>
            </a:endParaRPr>
          </a:p>
        </p:txBody>
      </p:sp>
      <p:grpSp>
        <p:nvGrpSpPr>
          <p:cNvPr id="273" name="Google Shape;273;g2d5256b47cb_0_270"/>
          <p:cNvGrpSpPr/>
          <p:nvPr/>
        </p:nvGrpSpPr>
        <p:grpSpPr>
          <a:xfrm>
            <a:off x="1267350" y="2232275"/>
            <a:ext cx="6609300" cy="2911225"/>
            <a:chOff x="1724950" y="2232275"/>
            <a:chExt cx="6609300" cy="2911225"/>
          </a:xfrm>
        </p:grpSpPr>
        <p:pic>
          <p:nvPicPr>
            <p:cNvPr id="274" name="Google Shape;274;g2d5256b47cb_0_270"/>
            <p:cNvPicPr preferRelativeResize="0"/>
            <p:nvPr/>
          </p:nvPicPr>
          <p:blipFill>
            <a:blip r:embed="rId3">
              <a:alphaModFix/>
            </a:blip>
            <a:stretch>
              <a:fillRect/>
            </a:stretch>
          </p:blipFill>
          <p:spPr>
            <a:xfrm>
              <a:off x="1724950" y="2232275"/>
              <a:ext cx="6609300" cy="2911225"/>
            </a:xfrm>
            <a:prstGeom prst="rect">
              <a:avLst/>
            </a:prstGeom>
            <a:noFill/>
            <a:ln>
              <a:noFill/>
            </a:ln>
          </p:spPr>
        </p:pic>
        <p:sp>
          <p:nvSpPr>
            <p:cNvPr id="275" name="Google Shape;275;g2d5256b47cb_0_270"/>
            <p:cNvSpPr/>
            <p:nvPr/>
          </p:nvSpPr>
          <p:spPr>
            <a:xfrm>
              <a:off x="3431500" y="2883025"/>
              <a:ext cx="378000" cy="2223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6" name="Google Shape;276;g2d5256b47cb_0_270"/>
            <p:cNvSpPr/>
            <p:nvPr/>
          </p:nvSpPr>
          <p:spPr>
            <a:xfrm>
              <a:off x="3932225" y="3105325"/>
              <a:ext cx="378000" cy="2223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7" name="Google Shape;277;g2d5256b47cb_0_270"/>
            <p:cNvSpPr/>
            <p:nvPr/>
          </p:nvSpPr>
          <p:spPr>
            <a:xfrm>
              <a:off x="5329750" y="3105325"/>
              <a:ext cx="378000" cy="2223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8" name="Google Shape;278;g2d5256b47cb_0_270"/>
            <p:cNvSpPr/>
            <p:nvPr/>
          </p:nvSpPr>
          <p:spPr>
            <a:xfrm>
              <a:off x="5133800" y="4040100"/>
              <a:ext cx="2099700" cy="2223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d5256b47cb_0_283"/>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Probar las rutas con postman - PUT</a:t>
            </a:r>
            <a:endParaRPr/>
          </a:p>
        </p:txBody>
      </p:sp>
      <p:sp>
        <p:nvSpPr>
          <p:cNvPr id="284" name="Google Shape;284;g2d5256b47cb_0_283"/>
          <p:cNvSpPr txBox="1"/>
          <p:nvPr>
            <p:ph idx="1" type="body"/>
          </p:nvPr>
        </p:nvSpPr>
        <p:spPr>
          <a:xfrm>
            <a:off x="0" y="603975"/>
            <a:ext cx="9144000" cy="1967700"/>
          </a:xfrm>
          <a:prstGeom prst="rect">
            <a:avLst/>
          </a:prstGeom>
          <a:solidFill>
            <a:srgbClr val="000000"/>
          </a:solidFill>
          <a:ln>
            <a:noFill/>
          </a:ln>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None/>
            </a:pPr>
            <a:r>
              <a:rPr lang="es" sz="1050">
                <a:solidFill>
                  <a:srgbClr val="DCDCAA"/>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personas_bp</a:t>
            </a:r>
            <a:r>
              <a:rPr lang="es" sz="1050">
                <a:solidFill>
                  <a:srgbClr val="DCDCAA"/>
                </a:solidFill>
                <a:latin typeface="Source Code Pro"/>
                <a:ea typeface="Source Code Pro"/>
                <a:cs typeface="Source Code Pro"/>
                <a:sym typeface="Source Code Pro"/>
              </a:rPr>
              <a:t>.route</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'/personas/&lt;int:dni&gt;'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methods</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'PUT'</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569CD6"/>
                </a:solidFill>
                <a:latin typeface="Source Code Pro"/>
                <a:ea typeface="Source Code Pro"/>
                <a:cs typeface="Source Code Pro"/>
                <a:sym typeface="Source Code Pro"/>
              </a:rPr>
              <a:t>def</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modificar_persona</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request</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is_json</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datos</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request</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get_json</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in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datos</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and</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 </a:t>
            </a:r>
            <a:r>
              <a:rPr lang="es" sz="1050">
                <a:solidFill>
                  <a:srgbClr val="569CD6"/>
                </a:solidFill>
                <a:latin typeface="Source Code Pro"/>
                <a:ea typeface="Source Code Pro"/>
                <a:cs typeface="Source Code Pro"/>
                <a:sym typeface="Source Code Pro"/>
              </a:rPr>
              <a:t>in</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datos</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datos</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 </a:t>
            </a:r>
            <a:r>
              <a:rPr lang="es" sz="1050">
                <a:solidFill>
                  <a:srgbClr val="D4D4D4"/>
                </a:solidFill>
                <a:latin typeface="Source Code Pro"/>
                <a:ea typeface="Source Code Pro"/>
                <a:cs typeface="Source Code Pro"/>
                <a:sym typeface="Source Code Pro"/>
              </a:rPr>
              <a:t>=</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datos</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if</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repo_Personas</a:t>
            </a:r>
            <a:r>
              <a:rPr lang="es" sz="1050">
                <a:solidFill>
                  <a:srgbClr val="CCCCCC"/>
                </a:solidFill>
                <a:latin typeface="Source Code Pro"/>
                <a:ea typeface="Source Code Pro"/>
                <a:cs typeface="Source Code Pro"/>
                <a:sym typeface="Source Code Pro"/>
              </a:rPr>
              <a:t>.</a:t>
            </a:r>
            <a:r>
              <a:rPr lang="es" sz="1050">
                <a:solidFill>
                  <a:srgbClr val="DCDCAA"/>
                </a:solidFill>
                <a:latin typeface="Source Code Pro"/>
                <a:ea typeface="Source Code Pro"/>
                <a:cs typeface="Source Code Pro"/>
                <a:sym typeface="Source Code Pro"/>
              </a:rPr>
              <a:t>modificarPorDni</a:t>
            </a:r>
            <a:r>
              <a:rPr lang="es" sz="1050">
                <a:solidFill>
                  <a:srgbClr val="CCCCCC"/>
                </a:solidFill>
                <a:latin typeface="Source Code Pro"/>
                <a:ea typeface="Source Code Pro"/>
                <a:cs typeface="Source Code Pro"/>
                <a:sym typeface="Source Code Pro"/>
              </a:rPr>
              <a:t>(</a:t>
            </a:r>
            <a:r>
              <a:rPr lang="es" sz="1050">
                <a:solidFill>
                  <a:srgbClr val="9CDCFE"/>
                </a:solidFill>
                <a:latin typeface="Source Code Pro"/>
                <a:ea typeface="Source Code Pro"/>
                <a:cs typeface="Source Code Pro"/>
                <a:sym typeface="Source Code Pro"/>
              </a:rPr>
              <a:t>dni</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nombre</a:t>
            </a:r>
            <a:r>
              <a:rPr lang="es" sz="1050">
                <a:solidFill>
                  <a:srgbClr val="CCCCCC"/>
                </a:solidFill>
                <a:latin typeface="Source Code Pro"/>
                <a:ea typeface="Source Code Pro"/>
                <a:cs typeface="Source Code Pro"/>
                <a:sym typeface="Source Code Pro"/>
              </a:rPr>
              <a:t>, </a:t>
            </a:r>
            <a:r>
              <a:rPr lang="es" sz="1050">
                <a:solidFill>
                  <a:srgbClr val="9CDCFE"/>
                </a:solidFill>
                <a:latin typeface="Source Code Pro"/>
                <a:ea typeface="Source Code Pro"/>
                <a:cs typeface="Source Code Pro"/>
                <a:sym typeface="Source Code Pro"/>
              </a:rPr>
              <a:t>apellido</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'mensaje'</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'Persona modificada'</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200</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'error'</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'No se encontró la persona'</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404</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'error'</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'Faltan datos'</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400</a:t>
            </a:r>
            <a:endParaRPr sz="105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else</a:t>
            </a:r>
            <a:r>
              <a:rPr lang="es" sz="1050">
                <a:solidFill>
                  <a:srgbClr val="CCCCCC"/>
                </a:solidFill>
                <a:latin typeface="Source Code Pro"/>
                <a:ea typeface="Source Code Pro"/>
                <a:cs typeface="Source Code Pro"/>
                <a:sym typeface="Source Code Pro"/>
              </a:rPr>
              <a:t>:</a:t>
            </a:r>
            <a:endParaRPr sz="105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50">
                <a:solidFill>
                  <a:srgbClr val="CCCCCC"/>
                </a:solidFill>
                <a:latin typeface="Source Code Pro"/>
                <a:ea typeface="Source Code Pro"/>
                <a:cs typeface="Source Code Pro"/>
                <a:sym typeface="Source Code Pro"/>
              </a:rPr>
              <a:t>        </a:t>
            </a:r>
            <a:r>
              <a:rPr lang="es" sz="1050">
                <a:solidFill>
                  <a:srgbClr val="C586C0"/>
                </a:solidFill>
                <a:latin typeface="Source Code Pro"/>
                <a:ea typeface="Source Code Pro"/>
                <a:cs typeface="Source Code Pro"/>
                <a:sym typeface="Source Code Pro"/>
              </a:rPr>
              <a:t>return</a:t>
            </a:r>
            <a:r>
              <a:rPr lang="es" sz="1050">
                <a:solidFill>
                  <a:srgbClr val="CCCCCC"/>
                </a:solidFill>
                <a:latin typeface="Source Code Pro"/>
                <a:ea typeface="Source Code Pro"/>
                <a:cs typeface="Source Code Pro"/>
                <a:sym typeface="Source Code Pro"/>
              </a:rPr>
              <a:t> </a:t>
            </a:r>
            <a:r>
              <a:rPr lang="es" sz="1050">
                <a:solidFill>
                  <a:srgbClr val="DCDCAA"/>
                </a:solidFill>
                <a:latin typeface="Source Code Pro"/>
                <a:ea typeface="Source Code Pro"/>
                <a:cs typeface="Source Code Pro"/>
                <a:sym typeface="Source Code Pro"/>
              </a:rPr>
              <a:t>jsonify</a:t>
            </a:r>
            <a:r>
              <a:rPr lang="es" sz="1050">
                <a:solidFill>
                  <a:srgbClr val="CCCCCC"/>
                </a:solidFill>
                <a:latin typeface="Source Code Pro"/>
                <a:ea typeface="Source Code Pro"/>
                <a:cs typeface="Source Code Pro"/>
                <a:sym typeface="Source Code Pro"/>
              </a:rPr>
              <a:t>({</a:t>
            </a:r>
            <a:r>
              <a:rPr lang="es" sz="1050">
                <a:solidFill>
                  <a:srgbClr val="CE9178"/>
                </a:solidFill>
                <a:latin typeface="Source Code Pro"/>
                <a:ea typeface="Source Code Pro"/>
                <a:cs typeface="Source Code Pro"/>
                <a:sym typeface="Source Code Pro"/>
              </a:rPr>
              <a:t>'error'</a:t>
            </a:r>
            <a:r>
              <a:rPr lang="es" sz="1050">
                <a:solidFill>
                  <a:srgbClr val="CCCCCC"/>
                </a:solidFill>
                <a:latin typeface="Source Code Pro"/>
                <a:ea typeface="Source Code Pro"/>
                <a:cs typeface="Source Code Pro"/>
                <a:sym typeface="Source Code Pro"/>
              </a:rPr>
              <a:t>: </a:t>
            </a:r>
            <a:r>
              <a:rPr lang="es" sz="1050">
                <a:solidFill>
                  <a:srgbClr val="CE9178"/>
                </a:solidFill>
                <a:latin typeface="Source Code Pro"/>
                <a:ea typeface="Source Code Pro"/>
                <a:cs typeface="Source Code Pro"/>
                <a:sym typeface="Source Code Pro"/>
              </a:rPr>
              <a:t>'El contenido debe ser JSON'</a:t>
            </a:r>
            <a:r>
              <a:rPr lang="es" sz="1050">
                <a:solidFill>
                  <a:srgbClr val="CCCCCC"/>
                </a:solidFill>
                <a:latin typeface="Source Code Pro"/>
                <a:ea typeface="Source Code Pro"/>
                <a:cs typeface="Source Code Pro"/>
                <a:sym typeface="Source Code Pro"/>
              </a:rPr>
              <a:t>}), </a:t>
            </a:r>
            <a:r>
              <a:rPr lang="es" sz="1050">
                <a:solidFill>
                  <a:srgbClr val="B5CEA8"/>
                </a:solidFill>
                <a:latin typeface="Source Code Pro"/>
                <a:ea typeface="Source Code Pro"/>
                <a:cs typeface="Source Code Pro"/>
                <a:sym typeface="Source Code Pro"/>
              </a:rPr>
              <a:t>400</a:t>
            </a:r>
            <a:endParaRPr sz="1050">
              <a:solidFill>
                <a:srgbClr val="DCDCAA"/>
              </a:solidFill>
              <a:latin typeface="Source Code Pro"/>
              <a:ea typeface="Source Code Pro"/>
              <a:cs typeface="Source Code Pro"/>
              <a:sym typeface="Source Code Pro"/>
            </a:endParaRPr>
          </a:p>
        </p:txBody>
      </p:sp>
      <p:pic>
        <p:nvPicPr>
          <p:cNvPr id="285" name="Google Shape;285;g2d5256b47cb_0_283"/>
          <p:cNvPicPr preferRelativeResize="0"/>
          <p:nvPr/>
        </p:nvPicPr>
        <p:blipFill rotWithShape="1">
          <a:blip r:embed="rId3">
            <a:alphaModFix/>
          </a:blip>
          <a:srcRect b="0" l="0" r="4379" t="0"/>
          <a:stretch/>
        </p:blipFill>
        <p:spPr>
          <a:xfrm>
            <a:off x="0" y="2614750"/>
            <a:ext cx="4624699" cy="2528750"/>
          </a:xfrm>
          <a:prstGeom prst="rect">
            <a:avLst/>
          </a:prstGeom>
          <a:noFill/>
          <a:ln>
            <a:noFill/>
          </a:ln>
        </p:spPr>
      </p:pic>
      <p:pic>
        <p:nvPicPr>
          <p:cNvPr id="286" name="Google Shape;286;g2d5256b47cb_0_283"/>
          <p:cNvPicPr preferRelativeResize="0"/>
          <p:nvPr/>
        </p:nvPicPr>
        <p:blipFill>
          <a:blip r:embed="rId4">
            <a:alphaModFix/>
          </a:blip>
          <a:stretch>
            <a:fillRect/>
          </a:stretch>
        </p:blipFill>
        <p:spPr>
          <a:xfrm>
            <a:off x="4707475" y="2614750"/>
            <a:ext cx="4387964" cy="2528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d5256b47cb_0_300"/>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Probar las rutas con postman - DELETE</a:t>
            </a:r>
            <a:endParaRPr/>
          </a:p>
        </p:txBody>
      </p:sp>
      <p:sp>
        <p:nvSpPr>
          <p:cNvPr id="292" name="Google Shape;292;g2d5256b47cb_0_300"/>
          <p:cNvSpPr txBox="1"/>
          <p:nvPr>
            <p:ph idx="1" type="body"/>
          </p:nvPr>
        </p:nvSpPr>
        <p:spPr>
          <a:xfrm>
            <a:off x="0" y="603975"/>
            <a:ext cx="9144000" cy="1545300"/>
          </a:xfrm>
          <a:prstGeom prst="rect">
            <a:avLst/>
          </a:prstGeom>
          <a:solidFill>
            <a:srgbClr val="000000"/>
          </a:solid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 sz="1000">
                <a:solidFill>
                  <a:srgbClr val="DCDCAA"/>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personas_bp</a:t>
            </a:r>
            <a:r>
              <a:rPr lang="es" sz="1000">
                <a:solidFill>
                  <a:srgbClr val="DCDCAA"/>
                </a:solidFill>
                <a:latin typeface="Source Code Pro"/>
                <a:ea typeface="Source Code Pro"/>
                <a:cs typeface="Source Code Pro"/>
                <a:sym typeface="Source Code Pro"/>
              </a:rPr>
              <a:t>.route</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'/personas/&lt;int:dni&gt;'</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methods</a:t>
            </a:r>
            <a:r>
              <a:rPr lang="es" sz="1000">
                <a:solidFill>
                  <a:srgbClr val="D4D4D4"/>
                </a:solidFill>
                <a:latin typeface="Source Code Pro"/>
                <a:ea typeface="Source Code Pro"/>
                <a:cs typeface="Source Code Pro"/>
                <a:sym typeface="Source Code Pro"/>
              </a:rPr>
              <a:t>=</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'DELETE'</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569CD6"/>
                </a:solidFill>
                <a:latin typeface="Source Code Pro"/>
                <a:ea typeface="Source Code Pro"/>
                <a:cs typeface="Source Code Pro"/>
                <a:sym typeface="Source Code Pro"/>
              </a:rPr>
              <a:t>def</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eliminar_persona</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dni</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if</a:t>
            </a:r>
            <a:r>
              <a:rPr lang="es" sz="1000">
                <a:solidFill>
                  <a:srgbClr val="CCCCCC"/>
                </a:solidFill>
                <a:latin typeface="Source Code Pro"/>
                <a:ea typeface="Source Code Pro"/>
                <a:cs typeface="Source Code Pro"/>
                <a:sym typeface="Source Code Pro"/>
              </a:rPr>
              <a:t> </a:t>
            </a:r>
            <a:r>
              <a:rPr lang="es" sz="1000">
                <a:solidFill>
                  <a:srgbClr val="9CDCFE"/>
                </a:solidFill>
                <a:latin typeface="Source Code Pro"/>
                <a:ea typeface="Source Code Pro"/>
                <a:cs typeface="Source Code Pro"/>
                <a:sym typeface="Source Code Pro"/>
              </a:rPr>
              <a:t>repo_Personas</a:t>
            </a:r>
            <a:r>
              <a:rPr lang="es" sz="1000">
                <a:solidFill>
                  <a:srgbClr val="CCCCCC"/>
                </a:solidFill>
                <a:latin typeface="Source Code Pro"/>
                <a:ea typeface="Source Code Pro"/>
                <a:cs typeface="Source Code Pro"/>
                <a:sym typeface="Source Code Pro"/>
              </a:rPr>
              <a:t>.</a:t>
            </a:r>
            <a:r>
              <a:rPr lang="es" sz="1000">
                <a:solidFill>
                  <a:srgbClr val="DCDCAA"/>
                </a:solidFill>
                <a:latin typeface="Source Code Pro"/>
                <a:ea typeface="Source Code Pro"/>
                <a:cs typeface="Source Code Pro"/>
                <a:sym typeface="Source Code Pro"/>
              </a:rPr>
              <a:t>eliminarPorDni</a:t>
            </a:r>
            <a:r>
              <a:rPr lang="es" sz="1000">
                <a:solidFill>
                  <a:srgbClr val="CCCCCC"/>
                </a:solidFill>
                <a:latin typeface="Source Code Pro"/>
                <a:ea typeface="Source Code Pro"/>
                <a:cs typeface="Source Code Pro"/>
                <a:sym typeface="Source Code Pro"/>
              </a:rPr>
              <a:t>(</a:t>
            </a:r>
            <a:r>
              <a:rPr lang="es" sz="1000">
                <a:solidFill>
                  <a:srgbClr val="9CDCFE"/>
                </a:solidFill>
                <a:latin typeface="Source Code Pro"/>
                <a:ea typeface="Source Code Pro"/>
                <a:cs typeface="Source Code Pro"/>
                <a:sym typeface="Source Code Pro"/>
              </a:rPr>
              <a:t>dni</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return</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jsonify</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'mensaje'</a:t>
            </a:r>
            <a:r>
              <a:rPr lang="es" sz="1000">
                <a:solidFill>
                  <a:srgbClr val="CCCCCC"/>
                </a:solidFill>
                <a:latin typeface="Source Code Pro"/>
                <a:ea typeface="Source Code Pro"/>
                <a:cs typeface="Source Code Pro"/>
                <a:sym typeface="Source Code Pro"/>
              </a:rPr>
              <a:t>: </a:t>
            </a:r>
            <a:r>
              <a:rPr lang="es" sz="1000">
                <a:solidFill>
                  <a:srgbClr val="CE9178"/>
                </a:solidFill>
                <a:latin typeface="Source Code Pro"/>
                <a:ea typeface="Source Code Pro"/>
                <a:cs typeface="Source Code Pro"/>
                <a:sym typeface="Source Code Pro"/>
              </a:rPr>
              <a:t>'Persona eliminada'</a:t>
            </a:r>
            <a:r>
              <a:rPr lang="es" sz="1000">
                <a:solidFill>
                  <a:srgbClr val="CCCCCC"/>
                </a:solidFill>
                <a:latin typeface="Source Code Pro"/>
                <a:ea typeface="Source Code Pro"/>
                <a:cs typeface="Source Code Pro"/>
                <a:sym typeface="Source Code Pro"/>
              </a:rPr>
              <a:t>}), </a:t>
            </a:r>
            <a:r>
              <a:rPr lang="es" sz="1000">
                <a:solidFill>
                  <a:srgbClr val="B5CEA8"/>
                </a:solidFill>
                <a:latin typeface="Source Code Pro"/>
                <a:ea typeface="Source Code Pro"/>
                <a:cs typeface="Source Code Pro"/>
                <a:sym typeface="Source Code Pro"/>
              </a:rPr>
              <a:t>200</a:t>
            </a:r>
            <a:endParaRPr sz="1000">
              <a:solidFill>
                <a:srgbClr val="B5CEA8"/>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else</a:t>
            </a:r>
            <a:r>
              <a:rPr lang="es" sz="1000">
                <a:solidFill>
                  <a:srgbClr val="CCCCCC"/>
                </a:solidFill>
                <a:latin typeface="Source Code Pro"/>
                <a:ea typeface="Source Code Pro"/>
                <a:cs typeface="Source Code Pro"/>
                <a:sym typeface="Source Code Pro"/>
              </a:rPr>
              <a:t>:</a:t>
            </a:r>
            <a:endParaRPr sz="1000">
              <a:solidFill>
                <a:srgbClr val="CCCCCC"/>
              </a:solidFill>
              <a:latin typeface="Source Code Pro"/>
              <a:ea typeface="Source Code Pro"/>
              <a:cs typeface="Source Code Pro"/>
              <a:sym typeface="Source Code Pro"/>
            </a:endParaRPr>
          </a:p>
          <a:p>
            <a:pPr indent="0" lvl="0" marL="0" rtl="0" algn="l">
              <a:lnSpc>
                <a:spcPct val="135714"/>
              </a:lnSpc>
              <a:spcBef>
                <a:spcPts val="0"/>
              </a:spcBef>
              <a:spcAft>
                <a:spcPts val="0"/>
              </a:spcAft>
              <a:buNone/>
            </a:pPr>
            <a:r>
              <a:rPr lang="es" sz="1000">
                <a:solidFill>
                  <a:srgbClr val="CCCCCC"/>
                </a:solidFill>
                <a:latin typeface="Source Code Pro"/>
                <a:ea typeface="Source Code Pro"/>
                <a:cs typeface="Source Code Pro"/>
                <a:sym typeface="Source Code Pro"/>
              </a:rPr>
              <a:t>        </a:t>
            </a:r>
            <a:r>
              <a:rPr lang="es" sz="1000">
                <a:solidFill>
                  <a:srgbClr val="C586C0"/>
                </a:solidFill>
                <a:latin typeface="Source Code Pro"/>
                <a:ea typeface="Source Code Pro"/>
                <a:cs typeface="Source Code Pro"/>
                <a:sym typeface="Source Code Pro"/>
              </a:rPr>
              <a:t>return</a:t>
            </a:r>
            <a:r>
              <a:rPr lang="es" sz="1000">
                <a:solidFill>
                  <a:srgbClr val="CCCCCC"/>
                </a:solidFill>
                <a:latin typeface="Source Code Pro"/>
                <a:ea typeface="Source Code Pro"/>
                <a:cs typeface="Source Code Pro"/>
                <a:sym typeface="Source Code Pro"/>
              </a:rPr>
              <a:t> </a:t>
            </a:r>
            <a:r>
              <a:rPr lang="es" sz="1000">
                <a:solidFill>
                  <a:srgbClr val="DCDCAA"/>
                </a:solidFill>
                <a:latin typeface="Source Code Pro"/>
                <a:ea typeface="Source Code Pro"/>
                <a:cs typeface="Source Code Pro"/>
                <a:sym typeface="Source Code Pro"/>
              </a:rPr>
              <a:t>jsonify</a:t>
            </a:r>
            <a:r>
              <a:rPr lang="es" sz="1000">
                <a:solidFill>
                  <a:srgbClr val="CCCCCC"/>
                </a:solidFill>
                <a:latin typeface="Source Code Pro"/>
                <a:ea typeface="Source Code Pro"/>
                <a:cs typeface="Source Code Pro"/>
                <a:sym typeface="Source Code Pro"/>
              </a:rPr>
              <a:t>({</a:t>
            </a:r>
            <a:r>
              <a:rPr lang="es" sz="1000">
                <a:solidFill>
                  <a:srgbClr val="CE9178"/>
                </a:solidFill>
                <a:latin typeface="Source Code Pro"/>
                <a:ea typeface="Source Code Pro"/>
                <a:cs typeface="Source Code Pro"/>
                <a:sym typeface="Source Code Pro"/>
              </a:rPr>
              <a:t>'error'</a:t>
            </a:r>
            <a:r>
              <a:rPr lang="es" sz="1000">
                <a:solidFill>
                  <a:srgbClr val="CCCCCC"/>
                </a:solidFill>
                <a:latin typeface="Source Code Pro"/>
                <a:ea typeface="Source Code Pro"/>
                <a:cs typeface="Source Code Pro"/>
                <a:sym typeface="Source Code Pro"/>
              </a:rPr>
              <a:t>: </a:t>
            </a:r>
            <a:r>
              <a:rPr lang="es" sz="1000">
                <a:solidFill>
                  <a:srgbClr val="CE9178"/>
                </a:solidFill>
                <a:latin typeface="Source Code Pro"/>
                <a:ea typeface="Source Code Pro"/>
                <a:cs typeface="Source Code Pro"/>
                <a:sym typeface="Source Code Pro"/>
              </a:rPr>
              <a:t>'No se encontró la persona'</a:t>
            </a:r>
            <a:r>
              <a:rPr lang="es" sz="1000">
                <a:solidFill>
                  <a:srgbClr val="CCCCCC"/>
                </a:solidFill>
                <a:latin typeface="Source Code Pro"/>
                <a:ea typeface="Source Code Pro"/>
                <a:cs typeface="Source Code Pro"/>
                <a:sym typeface="Source Code Pro"/>
              </a:rPr>
              <a:t>}), </a:t>
            </a:r>
            <a:r>
              <a:rPr lang="es" sz="1000">
                <a:solidFill>
                  <a:srgbClr val="B5CEA8"/>
                </a:solidFill>
                <a:latin typeface="Source Code Pro"/>
                <a:ea typeface="Source Code Pro"/>
                <a:cs typeface="Source Code Pro"/>
                <a:sym typeface="Source Code Pro"/>
              </a:rPr>
              <a:t>404</a:t>
            </a:r>
            <a:endParaRPr sz="1000">
              <a:solidFill>
                <a:srgbClr val="DCDCAA"/>
              </a:solidFill>
              <a:latin typeface="Source Code Pro"/>
              <a:ea typeface="Source Code Pro"/>
              <a:cs typeface="Source Code Pro"/>
              <a:sym typeface="Source Code Pro"/>
            </a:endParaRPr>
          </a:p>
        </p:txBody>
      </p:sp>
      <p:pic>
        <p:nvPicPr>
          <p:cNvPr id="293" name="Google Shape;293;g2d5256b47cb_0_300"/>
          <p:cNvPicPr preferRelativeResize="0"/>
          <p:nvPr/>
        </p:nvPicPr>
        <p:blipFill rotWithShape="1">
          <a:blip r:embed="rId3">
            <a:alphaModFix/>
          </a:blip>
          <a:srcRect b="0" l="0" r="18493" t="0"/>
          <a:stretch/>
        </p:blipFill>
        <p:spPr>
          <a:xfrm>
            <a:off x="0" y="2149275"/>
            <a:ext cx="4561754" cy="2994225"/>
          </a:xfrm>
          <a:prstGeom prst="rect">
            <a:avLst/>
          </a:prstGeom>
          <a:noFill/>
          <a:ln>
            <a:noFill/>
          </a:ln>
        </p:spPr>
      </p:pic>
      <p:pic>
        <p:nvPicPr>
          <p:cNvPr id="294" name="Google Shape;294;g2d5256b47cb_0_300"/>
          <p:cNvPicPr preferRelativeResize="0"/>
          <p:nvPr/>
        </p:nvPicPr>
        <p:blipFill rotWithShape="1">
          <a:blip r:embed="rId4">
            <a:alphaModFix/>
          </a:blip>
          <a:srcRect b="0" l="0" r="18824" t="0"/>
          <a:stretch/>
        </p:blipFill>
        <p:spPr>
          <a:xfrm>
            <a:off x="4608000" y="2149275"/>
            <a:ext cx="4536000" cy="296851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d5256b47cb_0_226"/>
          <p:cNvSpPr txBox="1"/>
          <p:nvPr>
            <p:ph type="title"/>
          </p:nvPr>
        </p:nvSpPr>
        <p:spPr>
          <a:xfrm>
            <a:off x="311713"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Probar las rutas con postman - POST</a:t>
            </a:r>
            <a:endParaRPr/>
          </a:p>
        </p:txBody>
      </p:sp>
      <p:pic>
        <p:nvPicPr>
          <p:cNvPr id="300" name="Google Shape;300;g2d5256b47cb_0_226"/>
          <p:cNvPicPr preferRelativeResize="0"/>
          <p:nvPr/>
        </p:nvPicPr>
        <p:blipFill>
          <a:blip r:embed="rId3">
            <a:alphaModFix/>
          </a:blip>
          <a:stretch>
            <a:fillRect/>
          </a:stretch>
        </p:blipFill>
        <p:spPr>
          <a:xfrm>
            <a:off x="544738" y="1196399"/>
            <a:ext cx="8054525" cy="3665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g2d5256b47cb_0_232"/>
          <p:cNvPicPr preferRelativeResize="0"/>
          <p:nvPr/>
        </p:nvPicPr>
        <p:blipFill>
          <a:blip r:embed="rId3">
            <a:alphaModFix/>
          </a:blip>
          <a:stretch>
            <a:fillRect/>
          </a:stretch>
        </p:blipFill>
        <p:spPr>
          <a:xfrm>
            <a:off x="328988" y="707400"/>
            <a:ext cx="8486024" cy="4259850"/>
          </a:xfrm>
          <a:prstGeom prst="rect">
            <a:avLst/>
          </a:prstGeom>
          <a:noFill/>
          <a:ln>
            <a:noFill/>
          </a:ln>
        </p:spPr>
      </p:pic>
      <p:sp>
        <p:nvSpPr>
          <p:cNvPr id="306" name="Google Shape;306;g2d5256b47cb_0_232"/>
          <p:cNvSpPr txBox="1"/>
          <p:nvPr>
            <p:ph type="title"/>
          </p:nvPr>
        </p:nvSpPr>
        <p:spPr>
          <a:xfrm>
            <a:off x="311713"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Probar las rutas con postman - POST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Modelo</a:t>
            </a:r>
            <a:endParaRPr/>
          </a:p>
        </p:txBody>
      </p:sp>
      <p:sp>
        <p:nvSpPr>
          <p:cNvPr id="85" name="Google Shape;85;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2000"/>
              <a:t>El Modelo se encarga de manipular, gestionar y actualizar los datos. Si se utiliza una base de datos aquí es donde se realizan las consultas, búsquedas, filtros y actualizaciones.</a:t>
            </a:r>
            <a:endParaRPr sz="2000"/>
          </a:p>
          <a:p>
            <a:pPr indent="0" lvl="0" marL="0" rtl="0" algn="l">
              <a:lnSpc>
                <a:spcPct val="115000"/>
              </a:lnSpc>
              <a:spcBef>
                <a:spcPts val="0"/>
              </a:spcBef>
              <a:spcAft>
                <a:spcPts val="0"/>
              </a:spcAft>
              <a:buSzPts val="1800"/>
              <a:buNone/>
            </a:pPr>
            <a:r>
              <a:t/>
            </a:r>
            <a:endParaRPr sz="2000"/>
          </a:p>
          <a:p>
            <a:pPr indent="0" lvl="0" marL="0" rtl="0" algn="l">
              <a:lnSpc>
                <a:spcPct val="115000"/>
              </a:lnSpc>
              <a:spcBef>
                <a:spcPts val="0"/>
              </a:spcBef>
              <a:spcAft>
                <a:spcPts val="0"/>
              </a:spcAft>
              <a:buSzPts val="18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Vista</a:t>
            </a:r>
            <a:endParaRPr/>
          </a:p>
        </p:txBody>
      </p:sp>
      <p:sp>
        <p:nvSpPr>
          <p:cNvPr id="91" name="Google Shape;91;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2000"/>
              <a:t>La Vista sirve para mostrarle al usuario final la interfaz gráfica (pantallas, ventanas, páginas, formularios…) como resultado de una solicitud enviada a través del controlador. Desde la perspectiva del programador este componente es el que se encarga del frontend; la programación de la interfaz de usuario si se trata de un aplicación de escritorio, o bien, la visualización de las páginas web (CSS, HTML, HTML5 y Javascript).</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Controlador</a:t>
            </a:r>
            <a:endParaRPr/>
          </a:p>
        </p:txBody>
      </p:sp>
      <p:sp>
        <p:nvSpPr>
          <p:cNvPr id="97" name="Google Shape;97;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2000"/>
              <a:t>El Controlador es el componente principal de la aplicación, donde se especifican los métodos y funcionalidades que una aplicación (o módulo de una aplicación) tienen que realizar. Se encarga de gestionar las instrucciones que se reciben, atenderlas y procesarlas. A través del controlador se realizan las consultas al modelo (una búsqueda por ejemplo), y una vez se hayan obtenido dichos datos, se envía a la vista las instrucciones necesarias para poder mostrarlos de una forma legible para el usuario.</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Rutas</a:t>
            </a:r>
            <a:endParaRPr/>
          </a:p>
        </p:txBody>
      </p:sp>
      <p:sp>
        <p:nvSpPr>
          <p:cNvPr id="103" name="Google Shape;103;p7"/>
          <p:cNvSpPr txBox="1"/>
          <p:nvPr>
            <p:ph idx="1" type="body"/>
          </p:nvPr>
        </p:nvSpPr>
        <p:spPr>
          <a:xfrm>
            <a:off x="311700" y="1266325"/>
            <a:ext cx="8520600" cy="3780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s" sz="2000"/>
              <a:t>U</a:t>
            </a:r>
            <a:r>
              <a:rPr lang="es" sz="2000"/>
              <a:t>na ruta es esencialmente la dirección o URL específica que un cliente (otra aplicación, un navegador, etc.) utiliza para solicitar un recurso o realizar una acción en tu aplicación. Podemos imaginar las rutas como las direcciones de las casas en una ciudad: cada dirección te lleva a un lugar específico.</a:t>
            </a:r>
            <a:endParaRPr sz="2000"/>
          </a:p>
          <a:p>
            <a:pPr indent="0" lvl="0" marL="0" rtl="0" algn="l">
              <a:lnSpc>
                <a:spcPct val="115000"/>
              </a:lnSpc>
              <a:spcBef>
                <a:spcPts val="1200"/>
              </a:spcBef>
              <a:spcAft>
                <a:spcPts val="1200"/>
              </a:spcAft>
              <a:buSzPts val="1800"/>
              <a:buNone/>
            </a:pPr>
            <a:r>
              <a:rPr lang="es" sz="2000"/>
              <a:t>En el patrón MVC, cada ruta está asociada a un controlador. Cuando un cliente envía una solicitud a una determinada ruta, Flask (o cualquier otro framework web) busca el controlador correspondiente y ejecuta la función asociada a esa ruta. Esta función, a su vez, interactuará con el modelo para obtener los datos necesarios y devolver una respuesta al cliente.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311700"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 de Archivos propuesta (patrón MVC)</a:t>
            </a:r>
            <a:endParaRPr/>
          </a:p>
        </p:txBody>
      </p:sp>
      <p:sp>
        <p:nvSpPr>
          <p:cNvPr id="109" name="Google Shape;109;p8"/>
          <p:cNvSpPr txBox="1"/>
          <p:nvPr/>
        </p:nvSpPr>
        <p:spPr>
          <a:xfrm>
            <a:off x="103750" y="707400"/>
            <a:ext cx="3105300" cy="43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solidFill>
                  <a:schemeClr val="dk2"/>
                </a:solidFill>
                <a:latin typeface="Source Code Pro"/>
                <a:ea typeface="Source Code Pro"/>
                <a:cs typeface="Source Code Pro"/>
                <a:sym typeface="Source Code Pro"/>
              </a:rPr>
              <a:t>mi_proyecto/</a:t>
            </a:r>
            <a:endParaRPr b="1" sz="1300">
              <a:solidFill>
                <a:schemeClr val="dk2"/>
              </a:solidFill>
              <a:latin typeface="Source Code Pro"/>
              <a:ea typeface="Source Code Pro"/>
              <a:cs typeface="Source Code Pro"/>
              <a:sym typeface="Source Code Pro"/>
            </a:endParaRPr>
          </a:p>
          <a:p>
            <a:pPr indent="0" lvl="0" marL="0" rtl="0" algn="l">
              <a:spcBef>
                <a:spcPts val="1000"/>
              </a:spcBef>
              <a:spcAft>
                <a:spcPts val="0"/>
              </a:spcAft>
              <a:buNone/>
            </a:pPr>
            <a:r>
              <a:rPr lang="es" sz="1300">
                <a:solidFill>
                  <a:schemeClr val="dk2"/>
                </a:solidFill>
                <a:latin typeface="Source Code Pro"/>
                <a:ea typeface="Source Code Pro"/>
                <a:cs typeface="Source Code Pro"/>
                <a:sym typeface="Source Code Pro"/>
              </a:rPr>
              <a:t>├── </a:t>
            </a:r>
            <a:r>
              <a:rPr b="1" lang="es" sz="1300">
                <a:solidFill>
                  <a:schemeClr val="dk2"/>
                </a:solidFill>
                <a:latin typeface="Source Code Pro"/>
                <a:ea typeface="Source Code Pro"/>
                <a:cs typeface="Source Code Pro"/>
                <a:sym typeface="Source Code Pro"/>
              </a:rPr>
              <a:t>app.py</a:t>
            </a:r>
            <a:r>
              <a:rPr lang="es"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a:t>
            </a:r>
            <a:r>
              <a:rPr b="1" lang="es" sz="1300">
                <a:solidFill>
                  <a:schemeClr val="dk2"/>
                </a:solidFill>
                <a:latin typeface="Source Code Pro"/>
                <a:ea typeface="Source Code Pro"/>
                <a:cs typeface="Source Code Pro"/>
                <a:sym typeface="Source Code Pro"/>
              </a:rPr>
              <a:t>rutas/</a:t>
            </a:r>
            <a:r>
              <a:rPr lang="es"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rutas_entidad1.py</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a:t>
            </a:r>
            <a:r>
              <a:rPr lang="es" sz="1300">
                <a:solidFill>
                  <a:schemeClr val="dk2"/>
                </a:solidFill>
                <a:latin typeface="Source Code Pro"/>
                <a:ea typeface="Source Code Pro"/>
                <a:cs typeface="Source Code Pro"/>
                <a:sym typeface="Source Code Pro"/>
              </a:rPr>
              <a:t>...</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rutas_entidadN.py</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a:t>
            </a:r>
            <a:r>
              <a:rPr b="1" lang="es" sz="1300">
                <a:solidFill>
                  <a:schemeClr val="dk2"/>
                </a:solidFill>
                <a:latin typeface="Source Code Pro"/>
                <a:ea typeface="Source Code Pro"/>
                <a:cs typeface="Source Code Pro"/>
                <a:sym typeface="Source Code Pro"/>
              </a:rPr>
              <a:t>modelos/</a:t>
            </a:r>
            <a:r>
              <a:rPr lang="es"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a:t>
            </a:r>
            <a:r>
              <a:rPr b="1" lang="es" sz="1300">
                <a:solidFill>
                  <a:schemeClr val="dk2"/>
                </a:solidFill>
                <a:latin typeface="Source Code Pro"/>
                <a:ea typeface="Source Code Pro"/>
                <a:cs typeface="Source Code Pro"/>
                <a:sym typeface="Source Code Pro"/>
              </a:rPr>
              <a:t>entidades/</a:t>
            </a:r>
            <a:r>
              <a:rPr lang="es"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 entidad1.py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 </a:t>
            </a:r>
            <a:r>
              <a:rPr lang="es" sz="1300">
                <a:solidFill>
                  <a:schemeClr val="dk2"/>
                </a:solidFill>
                <a:latin typeface="Source Code Pro"/>
                <a:ea typeface="Source Code Pro"/>
                <a:cs typeface="Source Code Pro"/>
                <a:sym typeface="Source Code Pro"/>
              </a:rPr>
              <a:t>...</a:t>
            </a:r>
            <a:r>
              <a:rPr lang="es"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 </a:t>
            </a:r>
            <a:r>
              <a:rPr lang="es" sz="1300">
                <a:solidFill>
                  <a:schemeClr val="dk2"/>
                </a:solidFill>
                <a:latin typeface="Source Code Pro"/>
                <a:ea typeface="Source Code Pro"/>
                <a:cs typeface="Source Code Pro"/>
                <a:sym typeface="Source Code Pro"/>
              </a:rPr>
              <a:t>entidadN</a:t>
            </a:r>
            <a:r>
              <a:rPr lang="es" sz="1300">
                <a:solidFill>
                  <a:schemeClr val="dk2"/>
                </a:solidFill>
                <a:latin typeface="Source Code Pro"/>
                <a:ea typeface="Source Code Pro"/>
                <a:cs typeface="Source Code Pro"/>
                <a:sym typeface="Source Code Pro"/>
              </a:rPr>
              <a:t>.py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a:t>
            </a:r>
            <a:r>
              <a:rPr b="1" lang="es" sz="1300">
                <a:solidFill>
                  <a:schemeClr val="dk2"/>
                </a:solidFill>
                <a:latin typeface="Source Code Pro"/>
                <a:ea typeface="Source Code Pro"/>
                <a:cs typeface="Source Code Pro"/>
                <a:sym typeface="Source Code Pro"/>
              </a:rPr>
              <a:t>repos/</a:t>
            </a:r>
            <a:r>
              <a:rPr lang="es"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repo_</a:t>
            </a:r>
            <a:r>
              <a:rPr lang="es" sz="1300">
                <a:solidFill>
                  <a:schemeClr val="dk2"/>
                </a:solidFill>
                <a:latin typeface="Source Code Pro"/>
                <a:ea typeface="Source Code Pro"/>
                <a:cs typeface="Source Code Pro"/>
                <a:sym typeface="Source Code Pro"/>
              </a:rPr>
              <a:t>entidad1</a:t>
            </a:r>
            <a:r>
              <a:rPr lang="es" sz="1300">
                <a:solidFill>
                  <a:schemeClr val="dk2"/>
                </a:solidFill>
                <a:latin typeface="Source Code Pro"/>
                <a:ea typeface="Source Code Pro"/>
                <a:cs typeface="Source Code Pro"/>
                <a:sym typeface="Source Code Pro"/>
              </a:rPr>
              <a:t>.py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a:t>
            </a:r>
            <a:r>
              <a:rPr lang="es" sz="1300">
                <a:solidFill>
                  <a:schemeClr val="dk2"/>
                </a:solidFill>
                <a:latin typeface="Source Code Pro"/>
                <a:ea typeface="Source Code Pro"/>
                <a:cs typeface="Source Code Pro"/>
                <a:sym typeface="Source Code Pro"/>
              </a:rPr>
              <a:t>...</a:t>
            </a:r>
            <a:r>
              <a:rPr lang="es"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repo_</a:t>
            </a:r>
            <a:r>
              <a:rPr lang="es" sz="1300">
                <a:solidFill>
                  <a:schemeClr val="dk2"/>
                </a:solidFill>
                <a:latin typeface="Source Code Pro"/>
                <a:ea typeface="Source Code Pro"/>
                <a:cs typeface="Source Code Pro"/>
                <a:sym typeface="Source Code Pro"/>
              </a:rPr>
              <a:t>entidadN</a:t>
            </a:r>
            <a:r>
              <a:rPr lang="es" sz="1300">
                <a:solidFill>
                  <a:schemeClr val="dk2"/>
                </a:solidFill>
                <a:latin typeface="Source Code Pro"/>
                <a:ea typeface="Source Code Pro"/>
                <a:cs typeface="Source Code Pro"/>
                <a:sym typeface="Source Code Pro"/>
              </a:rPr>
              <a:t>.py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repositorios.py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a:t>
            </a:r>
            <a:r>
              <a:rPr b="1" lang="es" sz="1300">
                <a:solidFill>
                  <a:schemeClr val="dk2"/>
                </a:solidFill>
                <a:latin typeface="Source Code Pro"/>
                <a:ea typeface="Source Code Pro"/>
                <a:cs typeface="Source Code Pro"/>
                <a:sym typeface="Source Code Pro"/>
              </a:rPr>
              <a:t>datos/</a:t>
            </a:r>
            <a:endParaRPr b="1"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a:t>
            </a:r>
            <a:r>
              <a:rPr lang="es" sz="1300">
                <a:solidFill>
                  <a:schemeClr val="dk2"/>
                </a:solidFill>
                <a:latin typeface="Source Code Pro"/>
                <a:ea typeface="Source Code Pro"/>
                <a:cs typeface="Source Code Pro"/>
                <a:sym typeface="Source Code Pro"/>
              </a:rPr>
              <a:t>entidad1</a:t>
            </a:r>
            <a:r>
              <a:rPr b="1" lang="es" sz="1300">
                <a:solidFill>
                  <a:schemeClr val="dk2"/>
                </a:solidFill>
                <a:latin typeface="Source Code Pro"/>
                <a:ea typeface="Source Code Pro"/>
                <a:cs typeface="Source Code Pro"/>
                <a:sym typeface="Source Code Pro"/>
              </a:rPr>
              <a:t>.json</a:t>
            </a:r>
            <a:r>
              <a:rPr lang="es"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a:t>
            </a:r>
            <a:r>
              <a:rPr lang="es" sz="1300">
                <a:solidFill>
                  <a:schemeClr val="dk2"/>
                </a:solidFill>
                <a:latin typeface="Source Code Pro"/>
                <a:ea typeface="Source Code Pro"/>
                <a:cs typeface="Source Code Pro"/>
                <a:sym typeface="Source Code Pro"/>
              </a:rPr>
              <a:t>...</a:t>
            </a:r>
            <a:r>
              <a:rPr lang="es"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a:t>
            </a:r>
            <a:r>
              <a:rPr lang="es" sz="1300">
                <a:solidFill>
                  <a:schemeClr val="dk2"/>
                </a:solidFill>
                <a:latin typeface="Source Code Pro"/>
                <a:ea typeface="Source Code Pro"/>
                <a:cs typeface="Source Code Pro"/>
                <a:sym typeface="Source Code Pro"/>
              </a:rPr>
              <a:t>entidadN</a:t>
            </a:r>
            <a:r>
              <a:rPr b="1" lang="es" sz="1300">
                <a:solidFill>
                  <a:schemeClr val="dk2"/>
                </a:solidFill>
                <a:latin typeface="Source Code Pro"/>
                <a:ea typeface="Source Code Pro"/>
                <a:cs typeface="Source Code Pro"/>
                <a:sym typeface="Source Code Pro"/>
              </a:rPr>
              <a:t>.json</a:t>
            </a:r>
            <a:endParaRPr b="1" sz="1300">
              <a:solidFill>
                <a:schemeClr val="dk2"/>
              </a:solidFill>
              <a:latin typeface="Source Code Pro"/>
              <a:ea typeface="Source Code Pro"/>
              <a:cs typeface="Source Code Pro"/>
              <a:sym typeface="Source Code Pro"/>
            </a:endParaRPr>
          </a:p>
        </p:txBody>
      </p:sp>
      <p:sp>
        <p:nvSpPr>
          <p:cNvPr id="110" name="Google Shape;110;p8"/>
          <p:cNvSpPr txBox="1"/>
          <p:nvPr/>
        </p:nvSpPr>
        <p:spPr>
          <a:xfrm>
            <a:off x="4572000" y="707400"/>
            <a:ext cx="3935400" cy="3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Open Sans"/>
                <a:ea typeface="Open Sans"/>
                <a:cs typeface="Open Sans"/>
                <a:sym typeface="Open Sans"/>
              </a:rPr>
              <a:t>Propuesta de estructura a utilizar</a:t>
            </a:r>
            <a:endParaRPr sz="1800">
              <a:solidFill>
                <a:schemeClr val="dk2"/>
              </a:solidFill>
              <a:latin typeface="Open Sans"/>
              <a:ea typeface="Open Sans"/>
              <a:cs typeface="Open Sans"/>
              <a:sym typeface="Open Sans"/>
            </a:endParaRPr>
          </a:p>
        </p:txBody>
      </p:sp>
      <p:pic>
        <p:nvPicPr>
          <p:cNvPr id="111" name="Google Shape;111;p8"/>
          <p:cNvPicPr preferRelativeResize="0"/>
          <p:nvPr/>
        </p:nvPicPr>
        <p:blipFill>
          <a:blip r:embed="rId3">
            <a:alphaModFix/>
          </a:blip>
          <a:stretch>
            <a:fillRect/>
          </a:stretch>
        </p:blipFill>
        <p:spPr>
          <a:xfrm>
            <a:off x="5080900" y="1278900"/>
            <a:ext cx="2702498" cy="373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d5256b47cb_0_5"/>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11111"/>
              <a:buFont typeface="Arial"/>
              <a:buNone/>
            </a:pPr>
            <a:r>
              <a:rPr lang="es"/>
              <a:t>Estructura de Archivos propuesta</a:t>
            </a:r>
            <a:endParaRPr/>
          </a:p>
        </p:txBody>
      </p:sp>
      <p:sp>
        <p:nvSpPr>
          <p:cNvPr id="117" name="Google Shape;117;g2d5256b47cb_0_5"/>
          <p:cNvSpPr txBox="1"/>
          <p:nvPr>
            <p:ph idx="1" type="body"/>
          </p:nvPr>
        </p:nvSpPr>
        <p:spPr>
          <a:xfrm>
            <a:off x="3209050" y="770775"/>
            <a:ext cx="5884800" cy="43101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1000"/>
              </a:spcBef>
              <a:spcAft>
                <a:spcPts val="0"/>
              </a:spcAft>
              <a:buSzPct val="100000"/>
              <a:buChar char="●"/>
            </a:pPr>
            <a:r>
              <a:rPr b="1" lang="es">
                <a:latin typeface="Source Code Pro"/>
                <a:ea typeface="Source Code Pro"/>
                <a:cs typeface="Source Code Pro"/>
                <a:sym typeface="Source Code Pro"/>
              </a:rPr>
              <a:t>app.py</a:t>
            </a:r>
            <a:r>
              <a:rPr lang="es"/>
              <a:t>: Actúa como punto de entrada de la aplicación y puede encargarse de la configuración inicial, como cargar rutas y configurar las dependencias necesarias (por ejemplo, instanciar los repositorios)</a:t>
            </a:r>
            <a:endParaRPr/>
          </a:p>
          <a:p>
            <a:pPr indent="-308610" lvl="0" marL="457200" rtl="0" algn="l">
              <a:spcBef>
                <a:spcPts val="1000"/>
              </a:spcBef>
              <a:spcAft>
                <a:spcPts val="0"/>
              </a:spcAft>
              <a:buSzPct val="100000"/>
              <a:buChar char="●"/>
            </a:pPr>
            <a:r>
              <a:rPr b="1" lang="es">
                <a:latin typeface="Source Code Pro"/>
                <a:ea typeface="Source Code Pro"/>
                <a:cs typeface="Source Code Pro"/>
                <a:sym typeface="Source Code Pro"/>
              </a:rPr>
              <a:t>rutas/</a:t>
            </a:r>
            <a:r>
              <a:rPr lang="es"/>
              <a:t>: (</a:t>
            </a:r>
            <a:r>
              <a:rPr lang="es"/>
              <a:t>también</a:t>
            </a:r>
            <a:r>
              <a:rPr lang="es"/>
              <a:t> se podría llamar </a:t>
            </a:r>
            <a:r>
              <a:rPr i="1" lang="es"/>
              <a:t>controladores</a:t>
            </a:r>
            <a:r>
              <a:rPr lang="es"/>
              <a:t>) Los archivos en esta carpeta son controladores que definen las rutas (endpoints) de la API. Se encargan de interactuar con los repositorios y de gestionar las peticiones HTTP.</a:t>
            </a:r>
            <a:endParaRPr/>
          </a:p>
          <a:p>
            <a:pPr indent="-308610" lvl="0" marL="457200" rtl="0" algn="l">
              <a:spcBef>
                <a:spcPts val="1000"/>
              </a:spcBef>
              <a:spcAft>
                <a:spcPts val="0"/>
              </a:spcAft>
              <a:buSzPct val="100000"/>
              <a:buChar char="●"/>
            </a:pPr>
            <a:r>
              <a:rPr b="1" lang="es">
                <a:latin typeface="Source Code Pro"/>
                <a:ea typeface="Source Code Pro"/>
                <a:cs typeface="Source Code Pro"/>
                <a:sym typeface="Source Code Pro"/>
              </a:rPr>
              <a:t>modelos/entidades/</a:t>
            </a:r>
            <a:r>
              <a:rPr lang="es"/>
              <a:t> : Define las clases de negocio con la lógica de negocio. Estas clases representan a las entidades de la aplicación y contienen la lógica necesaria para validar, manipular y representar los datos.</a:t>
            </a:r>
            <a:endParaRPr/>
          </a:p>
          <a:p>
            <a:pPr indent="-308610" lvl="0" marL="457200" rtl="0" algn="l">
              <a:spcBef>
                <a:spcPts val="1000"/>
              </a:spcBef>
              <a:spcAft>
                <a:spcPts val="0"/>
              </a:spcAft>
              <a:buSzPct val="100000"/>
              <a:buChar char="●"/>
            </a:pPr>
            <a:r>
              <a:rPr b="1" lang="es">
                <a:latin typeface="Source Code Pro"/>
                <a:ea typeface="Source Code Pro"/>
                <a:cs typeface="Source Code Pro"/>
                <a:sym typeface="Source Code Pro"/>
              </a:rPr>
              <a:t>modelos/repos/</a:t>
            </a:r>
            <a:r>
              <a:rPr lang="es"/>
              <a:t> : </a:t>
            </a:r>
            <a:r>
              <a:rPr lang="es"/>
              <a:t>L</a:t>
            </a:r>
            <a:r>
              <a:rPr lang="es"/>
              <a:t>as clases repositorio de esta carpeta gestionan el acceso a los datos en los archivos JSON y encapsulan las operaciones de carga, guardado y modificación de datos. </a:t>
            </a:r>
            <a:r>
              <a:rPr b="1" i="1" lang="es">
                <a:latin typeface="Source Code Pro"/>
                <a:ea typeface="Source Code Pro"/>
                <a:cs typeface="Source Code Pro"/>
                <a:sym typeface="Source Code Pro"/>
              </a:rPr>
              <a:t>repositorios.py</a:t>
            </a:r>
            <a:r>
              <a:rPr lang="es"/>
              <a:t> es útil para inicializar y centralizar las instancias de los repositorios, permitiendo que la aplicación use los mismos repositorios compartidos.</a:t>
            </a:r>
            <a:endParaRPr/>
          </a:p>
          <a:p>
            <a:pPr indent="-308610" lvl="0" marL="457200" rtl="0" algn="l">
              <a:spcBef>
                <a:spcPts val="1000"/>
              </a:spcBef>
              <a:spcAft>
                <a:spcPts val="0"/>
              </a:spcAft>
              <a:buSzPct val="100000"/>
              <a:buChar char="●"/>
            </a:pPr>
            <a:r>
              <a:rPr b="1" lang="es">
                <a:latin typeface="Source Code Pro"/>
                <a:ea typeface="Source Code Pro"/>
                <a:cs typeface="Source Code Pro"/>
                <a:sym typeface="Source Code Pro"/>
              </a:rPr>
              <a:t>datos/</a:t>
            </a:r>
            <a:r>
              <a:rPr lang="es"/>
              <a:t> : </a:t>
            </a:r>
            <a:r>
              <a:rPr lang="es"/>
              <a:t>A</a:t>
            </a:r>
            <a:r>
              <a:rPr lang="es"/>
              <a:t>lmacena los archivos JSON con los datos de las entidades</a:t>
            </a:r>
            <a:endParaRPr/>
          </a:p>
        </p:txBody>
      </p:sp>
      <p:sp>
        <p:nvSpPr>
          <p:cNvPr id="118" name="Google Shape;118;g2d5256b47cb_0_5"/>
          <p:cNvSpPr txBox="1"/>
          <p:nvPr/>
        </p:nvSpPr>
        <p:spPr>
          <a:xfrm>
            <a:off x="103750" y="707400"/>
            <a:ext cx="3105300" cy="43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solidFill>
                  <a:schemeClr val="dk2"/>
                </a:solidFill>
                <a:latin typeface="Source Code Pro"/>
                <a:ea typeface="Source Code Pro"/>
                <a:cs typeface="Source Code Pro"/>
                <a:sym typeface="Source Code Pro"/>
              </a:rPr>
              <a:t>mi_proyecto/</a:t>
            </a:r>
            <a:endParaRPr b="1" sz="1300">
              <a:solidFill>
                <a:schemeClr val="dk2"/>
              </a:solidFill>
              <a:latin typeface="Source Code Pro"/>
              <a:ea typeface="Source Code Pro"/>
              <a:cs typeface="Source Code Pro"/>
              <a:sym typeface="Source Code Pro"/>
            </a:endParaRPr>
          </a:p>
          <a:p>
            <a:pPr indent="0" lvl="0" marL="0" rtl="0" algn="l">
              <a:spcBef>
                <a:spcPts val="1000"/>
              </a:spcBef>
              <a:spcAft>
                <a:spcPts val="0"/>
              </a:spcAft>
              <a:buNone/>
            </a:pPr>
            <a:r>
              <a:rPr lang="es" sz="1300">
                <a:solidFill>
                  <a:schemeClr val="dk2"/>
                </a:solidFill>
                <a:latin typeface="Source Code Pro"/>
                <a:ea typeface="Source Code Pro"/>
                <a:cs typeface="Source Code Pro"/>
                <a:sym typeface="Source Code Pro"/>
              </a:rPr>
              <a:t>├── </a:t>
            </a:r>
            <a:r>
              <a:rPr b="1" lang="es" sz="1300">
                <a:solidFill>
                  <a:schemeClr val="dk2"/>
                </a:solidFill>
                <a:latin typeface="Source Code Pro"/>
                <a:ea typeface="Source Code Pro"/>
                <a:cs typeface="Source Code Pro"/>
                <a:sym typeface="Source Code Pro"/>
              </a:rPr>
              <a:t>app.py</a:t>
            </a:r>
            <a:r>
              <a:rPr lang="es"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a:t>
            </a:r>
            <a:r>
              <a:rPr b="1" lang="es" sz="1300">
                <a:solidFill>
                  <a:schemeClr val="dk2"/>
                </a:solidFill>
                <a:latin typeface="Source Code Pro"/>
                <a:ea typeface="Source Code Pro"/>
                <a:cs typeface="Source Code Pro"/>
                <a:sym typeface="Source Code Pro"/>
              </a:rPr>
              <a:t>rutas/</a:t>
            </a:r>
            <a:r>
              <a:rPr lang="es"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rutas_entidad1.py</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rutas_entidadN.py</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a:t>
            </a:r>
            <a:r>
              <a:rPr b="1" lang="es" sz="1300">
                <a:solidFill>
                  <a:schemeClr val="dk2"/>
                </a:solidFill>
                <a:latin typeface="Source Code Pro"/>
                <a:ea typeface="Source Code Pro"/>
                <a:cs typeface="Source Code Pro"/>
                <a:sym typeface="Source Code Pro"/>
              </a:rPr>
              <a:t>modelos/</a:t>
            </a:r>
            <a:r>
              <a:rPr lang="es"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a:t>
            </a:r>
            <a:r>
              <a:rPr b="1" lang="es" sz="1300">
                <a:solidFill>
                  <a:schemeClr val="dk2"/>
                </a:solidFill>
                <a:latin typeface="Source Code Pro"/>
                <a:ea typeface="Source Code Pro"/>
                <a:cs typeface="Source Code Pro"/>
                <a:sym typeface="Source Code Pro"/>
              </a:rPr>
              <a:t>entidades/</a:t>
            </a:r>
            <a:r>
              <a:rPr lang="es"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 entidad1.py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 ...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 entidadN.py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a:t>
            </a:r>
            <a:r>
              <a:rPr b="1" lang="es" sz="1300">
                <a:solidFill>
                  <a:schemeClr val="dk2"/>
                </a:solidFill>
                <a:latin typeface="Source Code Pro"/>
                <a:ea typeface="Source Code Pro"/>
                <a:cs typeface="Source Code Pro"/>
                <a:sym typeface="Source Code Pro"/>
              </a:rPr>
              <a:t>repos/</a:t>
            </a:r>
            <a:r>
              <a:rPr lang="es"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repo_entidad1.py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repo_entidadN.py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repositorios.py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a:t>
            </a:r>
            <a:r>
              <a:rPr b="1" lang="es" sz="1300">
                <a:solidFill>
                  <a:schemeClr val="dk2"/>
                </a:solidFill>
                <a:latin typeface="Source Code Pro"/>
                <a:ea typeface="Source Code Pro"/>
                <a:cs typeface="Source Code Pro"/>
                <a:sym typeface="Source Code Pro"/>
              </a:rPr>
              <a:t>datos/</a:t>
            </a:r>
            <a:endParaRPr b="1"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entidad1</a:t>
            </a:r>
            <a:r>
              <a:rPr b="1" lang="es" sz="1300">
                <a:solidFill>
                  <a:schemeClr val="dk2"/>
                </a:solidFill>
                <a:latin typeface="Source Code Pro"/>
                <a:ea typeface="Source Code Pro"/>
                <a:cs typeface="Source Code Pro"/>
                <a:sym typeface="Source Code Pro"/>
              </a:rPr>
              <a:t>.json</a:t>
            </a:r>
            <a:r>
              <a:rPr lang="es"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     </a:t>
            </a:r>
            <a:endParaRPr sz="13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s" sz="1300">
                <a:solidFill>
                  <a:schemeClr val="dk2"/>
                </a:solidFill>
                <a:latin typeface="Source Code Pro"/>
                <a:ea typeface="Source Code Pro"/>
                <a:cs typeface="Source Code Pro"/>
                <a:sym typeface="Source Code Pro"/>
              </a:rPr>
              <a:t>    └── entidadN</a:t>
            </a:r>
            <a:r>
              <a:rPr b="1" lang="es" sz="1300">
                <a:solidFill>
                  <a:schemeClr val="dk2"/>
                </a:solidFill>
                <a:latin typeface="Source Code Pro"/>
                <a:ea typeface="Source Code Pro"/>
                <a:cs typeface="Source Code Pro"/>
                <a:sym typeface="Source Code Pro"/>
              </a:rPr>
              <a:t>.json</a:t>
            </a:r>
            <a:endParaRPr b="1" sz="1300">
              <a:solidFill>
                <a:schemeClr val="dk2"/>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