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T Sans Narrow"/>
      <p:regular r:id="rId39"/>
      <p:bold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5" roundtripDataSignature="AMtx7mh9E9LirV0CbJnKBq0p3Bfilihe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bold.fntdata"/><Relationship Id="rId20" Type="http://schemas.openxmlformats.org/officeDocument/2006/relationships/slide" Target="slides/slide15.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7.xml"/><Relationship Id="rId44" Type="http://schemas.openxmlformats.org/officeDocument/2006/relationships/font" Target="fonts/OpenSans-boldItalic.fntdata"/><Relationship Id="rId21" Type="http://schemas.openxmlformats.org/officeDocument/2006/relationships/slide" Target="slides/slide16.xml"/><Relationship Id="rId43"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TSansNarrow-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35"/>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35"/>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35"/>
          <p:cNvGrpSpPr/>
          <p:nvPr/>
        </p:nvGrpSpPr>
        <p:grpSpPr>
          <a:xfrm>
            <a:off x="1004144" y="1022025"/>
            <a:ext cx="7136668" cy="152400"/>
            <a:chOff x="1346429" y="1011300"/>
            <a:chExt cx="6452100" cy="152400"/>
          </a:xfrm>
        </p:grpSpPr>
        <p:cxnSp>
          <p:nvCxnSpPr>
            <p:cNvPr id="13" name="Google Shape;13;p35"/>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35"/>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35"/>
          <p:cNvGrpSpPr/>
          <p:nvPr/>
        </p:nvGrpSpPr>
        <p:grpSpPr>
          <a:xfrm>
            <a:off x="1004151" y="3969100"/>
            <a:ext cx="7136668" cy="152400"/>
            <a:chOff x="1346435" y="3969088"/>
            <a:chExt cx="6452100" cy="152400"/>
          </a:xfrm>
        </p:grpSpPr>
        <p:cxnSp>
          <p:nvCxnSpPr>
            <p:cNvPr id="16" name="Google Shape;16;p35"/>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35"/>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35"/>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35"/>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44"/>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4"/>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44"/>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7"/>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7"/>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3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38"/>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38"/>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4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4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41"/>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42"/>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4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42"/>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42"/>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4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43"/>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3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pokeapi.co/api/v2/pokemon?limit=3&amp;offset=0" TargetMode="Externa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s"/>
              <a:t>Programación 2</a:t>
            </a:r>
            <a:endParaRPr/>
          </a:p>
        </p:txBody>
      </p:sp>
      <p:sp>
        <p:nvSpPr>
          <p:cNvPr id="67" name="Google Shape;67;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s"/>
              <a:t>I</a:t>
            </a:r>
            <a:r>
              <a:rPr lang="es"/>
              <a:t>ntroducción a las APIs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311700" y="1041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Ejemplos de uso cotidiano de APIs</a:t>
            </a:r>
            <a:endParaRPr/>
          </a:p>
        </p:txBody>
      </p:sp>
      <p:sp>
        <p:nvSpPr>
          <p:cNvPr id="127" name="Google Shape;127;p10"/>
          <p:cNvSpPr txBox="1"/>
          <p:nvPr>
            <p:ph idx="1" type="body"/>
          </p:nvPr>
        </p:nvSpPr>
        <p:spPr>
          <a:xfrm>
            <a:off x="103750" y="941250"/>
            <a:ext cx="8975100" cy="4053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Por ejemplo, si queremos crear una aplicación que se conecte a las publicaciones que hay en X (Twitter), tendremos que conectar la aplicación al servicio mediante la API que Twitter tiene disponible para los desarrolladores. Y si queremos que esta aplicación se comunique con la barra de notificaciones de un sistema operativo, entonces también necesitará otra API del sistema operativo.</a:t>
            </a:r>
            <a:endParaRPr/>
          </a:p>
          <a:p>
            <a:pPr indent="0" lvl="0" marL="0" rtl="0" algn="l">
              <a:lnSpc>
                <a:spcPct val="115000"/>
              </a:lnSpc>
              <a:spcBef>
                <a:spcPts val="1200"/>
              </a:spcBef>
              <a:spcAft>
                <a:spcPts val="1200"/>
              </a:spcAft>
              <a:buSzPts val="1800"/>
              <a:buNone/>
            </a:pPr>
            <a:r>
              <a:rPr lang="es"/>
              <a:t>Otro ejemplo: cuando vas a comprar una entrada a través de la web de una sala de cine. Cuando pones la información de tu tarjeta, la web utiliza una API para enviarle esa información de forma remota a otro programa que verifica si tus datos son correctos o es una tarjeta inventada. Una vez se verifica, este programa remoto le dice a la web que todo está en orden, y esta ya te emite tus entradas.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33" name="Google Shape;133;p1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4" name="Google Shape;134;p11"/>
          <p:cNvPicPr preferRelativeResize="0"/>
          <p:nvPr/>
        </p:nvPicPr>
        <p:blipFill rotWithShape="1">
          <a:blip r:embed="rId3">
            <a:alphaModFix/>
          </a:blip>
          <a:srcRect b="0" l="0" r="0" t="0"/>
          <a:stretch/>
        </p:blipFill>
        <p:spPr>
          <a:xfrm>
            <a:off x="1071563" y="195263"/>
            <a:ext cx="7000875" cy="475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Tipos de API</a:t>
            </a:r>
            <a:endParaRPr/>
          </a:p>
        </p:txBody>
      </p:sp>
      <p:sp>
        <p:nvSpPr>
          <p:cNvPr id="140" name="Google Shape;140;p12"/>
          <p:cNvSpPr txBox="1"/>
          <p:nvPr>
            <p:ph idx="1" type="body"/>
          </p:nvPr>
        </p:nvSpPr>
        <p:spPr>
          <a:xfrm>
            <a:off x="170450" y="1266325"/>
            <a:ext cx="8767800" cy="38178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42857"/>
              <a:buNone/>
            </a:pPr>
            <a:r>
              <a:rPr b="1" lang="es"/>
              <a:t>API de SOAP:</a:t>
            </a:r>
            <a:r>
              <a:rPr lang="es"/>
              <a:t> Estas API utilizan el protocolo simple de acceso a objetos. El cliente y el servidor intercambian mensajes mediante XML. Se trata de una API poco flexible que era más popular en el pasado.</a:t>
            </a:r>
            <a:endParaRPr/>
          </a:p>
          <a:p>
            <a:pPr indent="0" lvl="0" marL="0" rtl="0" algn="l">
              <a:lnSpc>
                <a:spcPct val="115000"/>
              </a:lnSpc>
              <a:spcBef>
                <a:spcPts val="1200"/>
              </a:spcBef>
              <a:spcAft>
                <a:spcPts val="0"/>
              </a:spcAft>
              <a:buSzPct val="142857"/>
              <a:buNone/>
            </a:pPr>
            <a:r>
              <a:rPr b="1" lang="es"/>
              <a:t>API de RPC:</a:t>
            </a:r>
            <a:r>
              <a:rPr lang="es"/>
              <a:t> Estas API se denominan llamadas a procedimientos remotos. El cliente completa una función (o procedimiento) en el servidor, y el servidor devuelve el resultado al cliente.</a:t>
            </a:r>
            <a:endParaRPr/>
          </a:p>
          <a:p>
            <a:pPr indent="0" lvl="0" marL="0" rtl="0" algn="l">
              <a:lnSpc>
                <a:spcPct val="115000"/>
              </a:lnSpc>
              <a:spcBef>
                <a:spcPts val="1200"/>
              </a:spcBef>
              <a:spcAft>
                <a:spcPts val="0"/>
              </a:spcAft>
              <a:buSzPct val="142857"/>
              <a:buNone/>
            </a:pPr>
            <a:r>
              <a:rPr b="1" lang="es"/>
              <a:t>API de WebSocket:</a:t>
            </a:r>
            <a:r>
              <a:rPr lang="es"/>
              <a:t> La API de WebSocket es otro desarrollo moderno de la API web que utiliza objetos JSON para transmitir datos. La API de WebSocket admite la comunicación bidireccional entre las aplicaciones cliente y el servidor. El servidor puede enviar mensajes de devolución de llamada a los clientes conectados, por lo que es más eficiente que la API de REST.</a:t>
            </a:r>
            <a:endParaRPr/>
          </a:p>
          <a:p>
            <a:pPr indent="0" lvl="0" marL="0" rtl="0" algn="l">
              <a:lnSpc>
                <a:spcPct val="115000"/>
              </a:lnSpc>
              <a:spcBef>
                <a:spcPts val="1200"/>
              </a:spcBef>
              <a:spcAft>
                <a:spcPts val="1200"/>
              </a:spcAft>
              <a:buSzPct val="142857"/>
              <a:buNone/>
            </a:pPr>
            <a:r>
              <a:rPr b="1" lang="es">
                <a:solidFill>
                  <a:schemeClr val="accent5"/>
                </a:solidFill>
              </a:rPr>
              <a:t>API de REST</a:t>
            </a:r>
            <a:r>
              <a:rPr b="1" lang="es"/>
              <a:t>:</a:t>
            </a:r>
            <a:r>
              <a:rPr lang="es"/>
              <a:t> Estas son las API más populares y flexibles que se encuentran en la web actualmente. El cliente envía las solicitudes al servidor como datos. El servidor utiliza esta entrada del cliente para iniciar funciones internas y devuelve los datos de salida al cliente. Veamos las API de REST con más detalle a continuación.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Generalidades del protocolo HTTP</a:t>
            </a:r>
            <a:endParaRPr/>
          </a:p>
        </p:txBody>
      </p:sp>
      <p:sp>
        <p:nvSpPr>
          <p:cNvPr id="146" name="Google Shape;146;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HTTP, de sus siglas en inglés: "Hypertext Transfer Protocol", es el nombre de un protocolo el cual nos permite realizar una petición de datos y recursos, como pueden ser documentos HTML. Es la base de cualquier intercambio de datos en la Web, y un protocolo de estructura cliente-servidor, esto quiere decir que una petición de datos es iniciada por el elemento que recibirá los datos (el cliente), normalmente un navegador Web. Así, una página web completa resulta de la unión de distintos sub-documentos recibidos, como, por ejemplo: un documento que especifique el estilo de maquetación de la página web (CSS), el texto, las imágenes, vídeos, scripts, 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52" name="Google Shape;152;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s"/>
              <a:t>HTTP es sencillo</a:t>
            </a:r>
            <a:endParaRPr/>
          </a:p>
          <a:p>
            <a:pPr indent="0" lvl="0" marL="0" rtl="0" algn="l">
              <a:lnSpc>
                <a:spcPct val="115000"/>
              </a:lnSpc>
              <a:spcBef>
                <a:spcPts val="1200"/>
              </a:spcBef>
              <a:spcAft>
                <a:spcPts val="0"/>
              </a:spcAft>
              <a:buSzPct val="117647"/>
              <a:buNone/>
            </a:pPr>
            <a:r>
              <a:rPr lang="es"/>
              <a:t>Incluso con el incremento de complejidad, que se produjo en el desarrollo de la versión del protocolo HTTP/2, en la que se encapsularon los mensajes, HTTP esta pensado y desarrollado para ser leído y fácilmente interpretado por las personas, haciendo de esta manera más facil la depuración de errores, y reduciendo la curva de aprendizaje para las personas que empiezan a trabajar con él.</a:t>
            </a:r>
            <a:endParaRPr/>
          </a:p>
          <a:p>
            <a:pPr indent="0" lvl="0" marL="0" rtl="0" algn="l">
              <a:lnSpc>
                <a:spcPct val="115000"/>
              </a:lnSpc>
              <a:spcBef>
                <a:spcPts val="1200"/>
              </a:spcBef>
              <a:spcAft>
                <a:spcPts val="0"/>
              </a:spcAft>
              <a:buSzPct val="117647"/>
              <a:buNone/>
            </a:pPr>
            <a:r>
              <a:rPr lang="es"/>
              <a:t>HTTP es extensible</a:t>
            </a:r>
            <a:endParaRPr/>
          </a:p>
          <a:p>
            <a:pPr indent="0" lvl="0" marL="0" rtl="0" algn="l">
              <a:lnSpc>
                <a:spcPct val="115000"/>
              </a:lnSpc>
              <a:spcBef>
                <a:spcPts val="1200"/>
              </a:spcBef>
              <a:spcAft>
                <a:spcPts val="1200"/>
              </a:spcAft>
              <a:buSzPct val="117647"/>
              <a:buNone/>
            </a:pPr>
            <a:r>
              <a:rPr lang="es"/>
              <a:t>Presentadas en la versión HTTP/1.0, las cabeceras de HTTP han hecho que este protocolo sea fácil de ampliar y de experimentar con él. Funcionalidades nuevas pueden desarrollarse, sin más que un cliente y su servidor, comprendan la misma semántica sobre las cabeceras de HTTP.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58" name="Google Shape;158;p15"/>
          <p:cNvSpPr txBox="1"/>
          <p:nvPr>
            <p:ph idx="1" type="body"/>
          </p:nvPr>
        </p:nvSpPr>
        <p:spPr>
          <a:xfrm>
            <a:off x="148750" y="1152425"/>
            <a:ext cx="8683500" cy="381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HTTP es un protocolo con sesiones, pero sin estados.</a:t>
            </a:r>
            <a:endParaRPr/>
          </a:p>
          <a:p>
            <a:pPr indent="0" lvl="0" marL="0" rtl="0" algn="l">
              <a:lnSpc>
                <a:spcPct val="115000"/>
              </a:lnSpc>
              <a:spcBef>
                <a:spcPts val="1200"/>
              </a:spcBef>
              <a:spcAft>
                <a:spcPts val="0"/>
              </a:spcAft>
              <a:buSzPts val="1800"/>
              <a:buNone/>
            </a:pPr>
            <a:r>
              <a:rPr b="1" lang="es"/>
              <a:t>¿Que implica que HTTP sea un protocolo sin estado?</a:t>
            </a:r>
            <a:endParaRPr b="1"/>
          </a:p>
          <a:p>
            <a:pPr indent="0" lvl="0" marL="0" rtl="0" algn="l">
              <a:lnSpc>
                <a:spcPct val="115000"/>
              </a:lnSpc>
              <a:spcBef>
                <a:spcPts val="1200"/>
              </a:spcBef>
              <a:spcAft>
                <a:spcPts val="1200"/>
              </a:spcAft>
              <a:buSzPts val="1800"/>
              <a:buNone/>
            </a:pPr>
            <a:r>
              <a:rPr lang="es"/>
              <a:t>Significa que no guarda ningún dato entre dos peticiones en la misma sesión. Esto crea problemáticas, en caso de que los usuarios requieran interactuar con determinadas páginas Web de forma ordenada y coherente, por ejemplo, para el uso de "cestos de compra" en páginas que utilizan en comercio electrónico. Pero, mientras HTTP ciertamente es un protocolo sin estado, el uso de HTTP cookies, sí permite guardar datos con respecto a la sesión de comunicación. Usando la capacidad de ampliación del protocolo HTTP, las cookies permiten crear un contexto común para cada sesión de comunicación.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¿Qué es un servidor Web?</a:t>
            </a:r>
            <a:endParaRPr/>
          </a:p>
        </p:txBody>
      </p:sp>
      <p:sp>
        <p:nvSpPr>
          <p:cNvPr id="164" name="Google Shape;164;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Un servidor web se define como un software que hace uso del HTTP (Hypertext Transfer Protocol) para almacenar los archivos que forman los sitios web y mostrarlos a los usuarios cuando estos lo solicitan.</a:t>
            </a:r>
            <a:endParaRPr/>
          </a:p>
          <a:p>
            <a:pPr indent="0" lvl="0" marL="0" rtl="0" algn="l">
              <a:lnSpc>
                <a:spcPct val="115000"/>
              </a:lnSpc>
              <a:spcBef>
                <a:spcPts val="1200"/>
              </a:spcBef>
              <a:spcAft>
                <a:spcPts val="1200"/>
              </a:spcAft>
              <a:buSzPts val="1800"/>
              <a:buNone/>
            </a:pPr>
            <a:r>
              <a:rPr lang="es"/>
              <a:t> Por lo tanto, cualquier tipo de sitio web requiere de un servidor de este tipo. Algunas empresas, generalmente de gran tamaño, cuentan con un servidor web propio. No obstante, en la gran mayoría de ocasiones, tanto particulares como compañías, optan por contratar este servicio a un proveedor de alojamiento web como Amazon, Hostinger,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70" name="Google Shape;170;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17647"/>
              <a:buNone/>
            </a:pPr>
            <a:r>
              <a:rPr lang="es"/>
              <a:t>El protocolo utilizado para la transmisión de archivos es HTTP o HTTPS (ofrece un nivel extra de seguridad gracias al cifrado). Este protocolo se basa a su vez en los protocolos de red IP y TCP. Así, un servidor web puede mostrar el contenido de un sitio web de forma simultánea a varios navegadores web. </a:t>
            </a:r>
            <a:endParaRPr/>
          </a:p>
          <a:p>
            <a:pPr indent="0" lvl="0" marL="0" rtl="0" algn="l">
              <a:lnSpc>
                <a:spcPct val="115000"/>
              </a:lnSpc>
              <a:spcBef>
                <a:spcPts val="1200"/>
              </a:spcBef>
              <a:spcAft>
                <a:spcPts val="0"/>
              </a:spcAft>
              <a:buSzPct val="117647"/>
              <a:buNone/>
            </a:pPr>
            <a:r>
              <a:rPr lang="es"/>
              <a:t>La cantidad de solicitudes,  además de la velocidad con la que pueden ser procesadas, depende de varios factores: hardware, número de solicitudes realizadas por los usuarios al mismo tiempo, etc.</a:t>
            </a:r>
            <a:endParaRPr/>
          </a:p>
          <a:p>
            <a:pPr indent="0" lvl="0" marL="0" rtl="0" algn="l">
              <a:lnSpc>
                <a:spcPct val="115000"/>
              </a:lnSpc>
              <a:spcBef>
                <a:spcPts val="1200"/>
              </a:spcBef>
              <a:spcAft>
                <a:spcPts val="1200"/>
              </a:spcAft>
              <a:buSzPct val="117647"/>
              <a:buNone/>
            </a:pPr>
            <a:r>
              <a:rPr lang="es"/>
              <a:t> Así, es importante escoger el servidor web que mejor se adapte a las necesidades de cada persona o empresa. El principal objetivo es evitar sobrecargas en el servidor que puedan ralentizar la velocidad de carga del sitio web. HTTP engloba una serie de métodos de petición que permiten indicar la acción a realizar para un determinado recurso.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¿Qué es una URL?</a:t>
            </a:r>
            <a:endParaRPr/>
          </a:p>
        </p:txBody>
      </p:sp>
      <p:sp>
        <p:nvSpPr>
          <p:cNvPr id="176" name="Google Shape;176;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s"/>
              <a:t>Junto con el Hipertexto y HTTP, las URL son uno de los conceptos claves de la Web. Es el mecanismo usado por los navegadores para obtener cualquier recurso publicado en la web.</a:t>
            </a:r>
            <a:endParaRPr/>
          </a:p>
          <a:p>
            <a:pPr indent="0" lvl="0" marL="0" rtl="0" algn="l">
              <a:lnSpc>
                <a:spcPct val="115000"/>
              </a:lnSpc>
              <a:spcBef>
                <a:spcPts val="1200"/>
              </a:spcBef>
              <a:spcAft>
                <a:spcPts val="0"/>
              </a:spcAft>
              <a:buSzPct val="117647"/>
              <a:buNone/>
            </a:pPr>
            <a:r>
              <a:t/>
            </a:r>
            <a:endParaRPr/>
          </a:p>
          <a:p>
            <a:pPr indent="0" lvl="0" marL="0" rtl="0" algn="l">
              <a:lnSpc>
                <a:spcPct val="115000"/>
              </a:lnSpc>
              <a:spcBef>
                <a:spcPts val="1200"/>
              </a:spcBef>
              <a:spcAft>
                <a:spcPts val="0"/>
              </a:spcAft>
              <a:buSzPct val="117647"/>
              <a:buNone/>
            </a:pPr>
            <a:r>
              <a:rPr lang="es"/>
              <a:t>URL significa Uniform Resource Locator (Localizador de Recursos Uniforme). Una URL no es más que una direccion que es dada a un recurso único en la Web. En teoría, cada URL válida apunta a un único recurso. Dichos recursos pueden ser páginas HTML, documentos CSS, imágenes, etc. En la práctica, hay algunas excepciones, siendo la más común una URL apuntando a un recurso que ya no existe o que ha sido movido. Como el recurso representado por la URL y la URL en sí son manejadas por el servidor Web, depende del dueño del servidor web manejar ese recurso y su URL asociada adecuadamente.</a:t>
            </a:r>
            <a:endParaRPr/>
          </a:p>
          <a:p>
            <a:pPr indent="0" lvl="0" marL="0" rtl="0" algn="l">
              <a:lnSpc>
                <a:spcPct val="115000"/>
              </a:lnSpc>
              <a:spcBef>
                <a:spcPts val="1200"/>
              </a:spcBef>
              <a:spcAft>
                <a:spcPts val="1200"/>
              </a:spcAft>
              <a:buSzPct val="117647"/>
              <a:buNone/>
            </a:pPr>
            <a:r>
              <a:rPr lang="es"/>
              <a:t>Ejemplo: www.google.com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Partes de una URL</a:t>
            </a:r>
            <a:endParaRPr/>
          </a:p>
        </p:txBody>
      </p:sp>
      <p:sp>
        <p:nvSpPr>
          <p:cNvPr id="182" name="Google Shape;182;p1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83" name="Google Shape;183;p19"/>
          <p:cNvPicPr preferRelativeResize="0"/>
          <p:nvPr/>
        </p:nvPicPr>
        <p:blipFill rotWithShape="1">
          <a:blip r:embed="rId3">
            <a:alphaModFix/>
          </a:blip>
          <a:srcRect b="0" l="0" r="0" t="0"/>
          <a:stretch/>
        </p:blipFill>
        <p:spPr>
          <a:xfrm>
            <a:off x="152400" y="1442097"/>
            <a:ext cx="9144000" cy="25641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t/>
            </a:r>
            <a:endParaRPr/>
          </a:p>
        </p:txBody>
      </p:sp>
      <p:sp>
        <p:nvSpPr>
          <p:cNvPr id="73" name="Google Shape;73;p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t/>
            </a:r>
            <a:endParaRPr/>
          </a:p>
        </p:txBody>
      </p:sp>
      <p:pic>
        <p:nvPicPr>
          <p:cNvPr id="74" name="Google Shape;74;p2"/>
          <p:cNvPicPr preferRelativeResize="0"/>
          <p:nvPr/>
        </p:nvPicPr>
        <p:blipFill rotWithShape="1">
          <a:blip r:embed="rId3">
            <a:alphaModFix/>
          </a:blip>
          <a:srcRect b="0" l="0" r="0" t="0"/>
          <a:stretch/>
        </p:blipFill>
        <p:spPr>
          <a:xfrm>
            <a:off x="0" y="578709"/>
            <a:ext cx="9143999" cy="398608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idx="1" type="body"/>
          </p:nvPr>
        </p:nvSpPr>
        <p:spPr>
          <a:xfrm>
            <a:off x="311700" y="184175"/>
            <a:ext cx="8520600" cy="438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s"/>
              <a:t>Protocolo:</a:t>
            </a:r>
            <a:r>
              <a:rPr lang="es"/>
              <a:t> Indica al navegador cómo debe conectarse al servidor. No es lo mismo "http://" que su versión segura ("https://") —aunque ambas se conectan a páginas web—, o que "mailto://" (para direcciones de e-mail), "ftp://", "gopher://", etc. Uso obligatorio, aunque los navegadores ya no siempre lo muestran.</a:t>
            </a:r>
            <a:br>
              <a:rPr lang="es"/>
            </a:br>
            <a:r>
              <a:rPr b="1" lang="es"/>
              <a:t>Información de login:</a:t>
            </a:r>
            <a:r>
              <a:rPr lang="es"/>
              <a:t>  Podemos indicar sólo el nombre de usuario o incluir también la contraseña. Uso opcional y cada vez menos frecuente.</a:t>
            </a:r>
            <a:endParaRPr/>
          </a:p>
          <a:p>
            <a:pPr indent="0" lvl="0" marL="0" rtl="0" algn="l">
              <a:lnSpc>
                <a:spcPct val="115000"/>
              </a:lnSpc>
              <a:spcBef>
                <a:spcPts val="1200"/>
              </a:spcBef>
              <a:spcAft>
                <a:spcPts val="1200"/>
              </a:spcAft>
              <a:buSzPts val="1800"/>
              <a:buNone/>
            </a:pPr>
            <a:r>
              <a:rPr b="1" lang="es"/>
              <a:t>Dominio: </a:t>
            </a:r>
            <a:r>
              <a:rPr lang="es"/>
              <a:t>Es el eje en torno al cual gira una URL, le dice al navegador a qué máquina de Internet conectarse (con la ayuda de las DNS). Uso obligatorio. En algunos casos puede aparecer dividido por un punto, indicando un 'subdominio' (1ercurso.colegio.es).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idx="1" type="body"/>
          </p:nvPr>
        </p:nvSpPr>
        <p:spPr>
          <a:xfrm>
            <a:off x="311700" y="105575"/>
            <a:ext cx="8520600" cy="4463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s"/>
              <a:t>Puerto:</a:t>
            </a:r>
            <a:r>
              <a:rPr lang="es"/>
              <a:t> Cada protocolo tiene un puerto o puertos vinculados por defecto, pero en algunos casos podemos querer indicar al navegador que se conecte, por ejemplo, a un servidor web secundario instalado en la misma máquina que otro: en esos casos, lo habitual es recurrir a especificar un puerto distinto. Uso opcional.</a:t>
            </a:r>
            <a:endParaRPr/>
          </a:p>
          <a:p>
            <a:pPr indent="0" lvl="0" marL="0" rtl="0" algn="l">
              <a:lnSpc>
                <a:spcPct val="115000"/>
              </a:lnSpc>
              <a:spcBef>
                <a:spcPts val="1200"/>
              </a:spcBef>
              <a:spcAft>
                <a:spcPts val="0"/>
              </a:spcAft>
              <a:buSzPts val="1800"/>
              <a:buNone/>
            </a:pPr>
            <a:r>
              <a:rPr b="1" lang="es"/>
              <a:t>Ruta:</a:t>
            </a:r>
            <a:r>
              <a:rPr lang="es"/>
              <a:t> Cuando no queremos acceder a la página principal, sino a un subdirectorio de sitio web. Uso opcional, pero muy frecuente.</a:t>
            </a:r>
            <a:endParaRPr/>
          </a:p>
          <a:p>
            <a:pPr indent="0" lvl="0" marL="0" rtl="0" algn="l">
              <a:lnSpc>
                <a:spcPct val="115000"/>
              </a:lnSpc>
              <a:spcBef>
                <a:spcPts val="1200"/>
              </a:spcBef>
              <a:spcAft>
                <a:spcPts val="0"/>
              </a:spcAft>
              <a:buSzPts val="1800"/>
              <a:buNone/>
            </a:pPr>
            <a:r>
              <a:rPr b="1" lang="es"/>
              <a:t>Parámetro:</a:t>
            </a:r>
            <a:r>
              <a:rPr lang="es"/>
              <a:t> También conocido como 'query', describimos aquí con detalle sus múltiples usos.</a:t>
            </a:r>
            <a:endParaRPr/>
          </a:p>
          <a:p>
            <a:pPr indent="0" lvl="0" marL="0" rtl="0" algn="l">
              <a:lnSpc>
                <a:spcPct val="115000"/>
              </a:lnSpc>
              <a:spcBef>
                <a:spcPts val="1200"/>
              </a:spcBef>
              <a:spcAft>
                <a:spcPts val="1200"/>
              </a:spcAft>
              <a:buSzPts val="1800"/>
              <a:buNone/>
            </a:pPr>
            <a:r>
              <a:rPr b="1" lang="es"/>
              <a:t>Fragment:</a:t>
            </a:r>
            <a:r>
              <a:rPr lang="es"/>
              <a:t> Para indicar al navegador que no muestre la página deseada desde el principio, sino que se localice en un punto concreto de dicha página.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Tipos de peticiones</a:t>
            </a:r>
            <a:endParaRPr/>
          </a:p>
        </p:txBody>
      </p:sp>
      <p:sp>
        <p:nvSpPr>
          <p:cNvPr id="199" name="Google Shape;199;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b="1" lang="es"/>
              <a:t>Peticiones GET: </a:t>
            </a:r>
            <a:r>
              <a:rPr lang="es"/>
              <a:t>El método GET se utiliza cuando se solicita la representación de un recurso en concreto. Está dirigido a la recuperación de datos. Así, se trata de recuperar cualquier tipo de información identificada por el Request-URI. De esta manera, si el Request-URI hace referencia a un proceso de producción de datos, son los datos generados los que se devuelven a modo de respuesta, no el texto fuente del proceso.</a:t>
            </a:r>
            <a:endParaRPr/>
          </a:p>
          <a:p>
            <a:pPr indent="0" lvl="0" marL="0" rtl="0" algn="l">
              <a:lnSpc>
                <a:spcPct val="115000"/>
              </a:lnSpc>
              <a:spcBef>
                <a:spcPts val="1200"/>
              </a:spcBef>
              <a:spcAft>
                <a:spcPts val="1200"/>
              </a:spcAft>
              <a:buSzPct val="108108"/>
              <a:buNone/>
            </a:pPr>
            <a:r>
              <a:rPr b="1" lang="es"/>
              <a:t>Peticiones POST: </a:t>
            </a:r>
            <a:r>
              <a:rPr lang="es"/>
              <a:t>Este es el segundo tipo de petición HTTP más utilizado a nivel global. Los datos que se envían al servidor se engloban el cuerpo de la propia petición con las cabeceras HTTP correspondientes a la misma. En la gran mayoría de ocasiones guarda relación con los formularios web, en los que los datos son cifrados para ser enviados al servidor de una forma totalmente segura.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¿Que es HTTP Request y Response?</a:t>
            </a:r>
            <a:endParaRPr/>
          </a:p>
        </p:txBody>
      </p:sp>
      <p:pic>
        <p:nvPicPr>
          <p:cNvPr id="205" name="Google Shape;205;p23"/>
          <p:cNvPicPr preferRelativeResize="0"/>
          <p:nvPr/>
        </p:nvPicPr>
        <p:blipFill rotWithShape="1">
          <a:blip r:embed="rId3">
            <a:alphaModFix/>
          </a:blip>
          <a:srcRect b="0" l="0" r="0" t="0"/>
          <a:stretch/>
        </p:blipFill>
        <p:spPr>
          <a:xfrm>
            <a:off x="1110963" y="1026963"/>
            <a:ext cx="6562725" cy="3781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¿Que es HTTP Request y Response?</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11" name="Google Shape;211;p2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s"/>
              <a:t>Un sitio web que empieza con la URL http:// es entrado en un navegador web de la computadora del cliente. El navegador puede ser Chrome, Firefox, Internet explorer, o cualquier otro, no importa cuál.</a:t>
            </a:r>
            <a:endParaRPr/>
          </a:p>
          <a:p>
            <a:pPr indent="0" lvl="0" marL="0" rtl="0" algn="l">
              <a:lnSpc>
                <a:spcPct val="115000"/>
              </a:lnSpc>
              <a:spcBef>
                <a:spcPts val="1200"/>
              </a:spcBef>
              <a:spcAft>
                <a:spcPts val="0"/>
              </a:spcAft>
              <a:buSzPct val="108108"/>
              <a:buNone/>
            </a:pPr>
            <a:r>
              <a:rPr lang="es"/>
              <a:t>El navegador envía un </a:t>
            </a:r>
            <a:r>
              <a:rPr b="1" lang="es"/>
              <a:t>request</a:t>
            </a:r>
            <a:r>
              <a:rPr lang="es"/>
              <a:t> al servidor web que está hospedando el website.</a:t>
            </a:r>
            <a:endParaRPr/>
          </a:p>
          <a:p>
            <a:pPr indent="0" lvl="0" marL="0" rtl="0" algn="l">
              <a:lnSpc>
                <a:spcPct val="115000"/>
              </a:lnSpc>
              <a:spcBef>
                <a:spcPts val="1200"/>
              </a:spcBef>
              <a:spcAft>
                <a:spcPts val="0"/>
              </a:spcAft>
              <a:buSzPct val="108108"/>
              <a:buNone/>
            </a:pPr>
            <a:r>
              <a:rPr lang="es"/>
              <a:t>El servidor web regresa una respuesta como un página de HTML, o algún otro formato de documento al navegador (puede ser un mp4, mp3, pdf, doc, entre otros soportados por el navegador)</a:t>
            </a:r>
            <a:endParaRPr/>
          </a:p>
          <a:p>
            <a:pPr indent="0" lvl="0" marL="0" rtl="0" algn="l">
              <a:lnSpc>
                <a:spcPct val="115000"/>
              </a:lnSpc>
              <a:spcBef>
                <a:spcPts val="1200"/>
              </a:spcBef>
              <a:spcAft>
                <a:spcPts val="1200"/>
              </a:spcAft>
              <a:buSzPct val="108108"/>
              <a:buNone/>
            </a:pPr>
            <a:r>
              <a:rPr lang="es"/>
              <a:t> El navegador despliega </a:t>
            </a:r>
            <a:r>
              <a:rPr b="1" lang="es"/>
              <a:t>el response </a:t>
            </a:r>
            <a:r>
              <a:rPr lang="es"/>
              <a:t>del servidor al usuario. Por supuesto esto dependerá de los formatos que soporte el navegador.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HTTP Request Structure from Client</a:t>
            </a:r>
            <a:endParaRPr/>
          </a:p>
        </p:txBody>
      </p:sp>
      <p:sp>
        <p:nvSpPr>
          <p:cNvPr id="217" name="Google Shape;217;p2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s"/>
              <a:t>Un simple mensaje de request de un cliente tiene los siguientes componentes:</a:t>
            </a:r>
            <a:endParaRPr/>
          </a:p>
          <a:p>
            <a:pPr indent="0" lvl="0" marL="0" rtl="0" algn="l">
              <a:lnSpc>
                <a:spcPct val="115000"/>
              </a:lnSpc>
              <a:spcBef>
                <a:spcPts val="1200"/>
              </a:spcBef>
              <a:spcAft>
                <a:spcPts val="0"/>
              </a:spcAft>
              <a:buSzPct val="108108"/>
              <a:buNone/>
            </a:pPr>
            <a:r>
              <a:rPr b="1" lang="es"/>
              <a:t>Una línea de request</a:t>
            </a:r>
            <a:r>
              <a:rPr lang="es"/>
              <a:t> para obtener el recurso, por ejemplo un request con el método GET /content/page1.html está requiriendo el recurso llamado /content/page1.html del servidor</a:t>
            </a:r>
            <a:endParaRPr/>
          </a:p>
          <a:p>
            <a:pPr indent="0" lvl="0" marL="0" rtl="0" algn="l">
              <a:lnSpc>
                <a:spcPct val="115000"/>
              </a:lnSpc>
              <a:spcBef>
                <a:spcPts val="1200"/>
              </a:spcBef>
              <a:spcAft>
                <a:spcPts val="0"/>
              </a:spcAft>
              <a:buSzPct val="108108"/>
              <a:buNone/>
            </a:pPr>
            <a:r>
              <a:rPr b="1" lang="es"/>
              <a:t>Encabezados</a:t>
            </a:r>
            <a:r>
              <a:rPr lang="es"/>
              <a:t>. Indican cosas como el lenguaje, codificación, tipo de datos (XML,JSON, etc). (Por ejemplo– Accept-Language: EN).</a:t>
            </a:r>
            <a:endParaRPr/>
          </a:p>
          <a:p>
            <a:pPr indent="0" lvl="0" marL="0" rtl="0" algn="l">
              <a:lnSpc>
                <a:spcPct val="115000"/>
              </a:lnSpc>
              <a:spcBef>
                <a:spcPts val="1200"/>
              </a:spcBef>
              <a:spcAft>
                <a:spcPts val="1200"/>
              </a:spcAft>
              <a:buSzPct val="108108"/>
              <a:buNone/>
            </a:pPr>
            <a:r>
              <a:rPr b="1" lang="es"/>
              <a:t>Un cuerpo</a:t>
            </a:r>
            <a:r>
              <a:rPr lang="es"/>
              <a:t> del mensaje que es </a:t>
            </a:r>
            <a:r>
              <a:rPr b="1" lang="es"/>
              <a:t>opcional</a:t>
            </a:r>
            <a:r>
              <a:rPr lang="es"/>
              <a:t>. Entre aplicaciones esta es la parte más importante. Por ejemplo, yo puedo enviar un XML o un JSON  a otra máquina, y el servidor web interpretará la información que yo le mando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HTTP Response Structure from Web Server</a:t>
            </a:r>
            <a:endParaRPr/>
          </a:p>
        </p:txBody>
      </p:sp>
      <p:sp>
        <p:nvSpPr>
          <p:cNvPr id="223" name="Google Shape;223;p2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rPr lang="es"/>
              <a:t>Un simple response del servidor web contiene lo siguiente:</a:t>
            </a:r>
            <a:endParaRPr/>
          </a:p>
          <a:p>
            <a:pPr indent="0" lvl="0" marL="0" rtl="0" algn="l">
              <a:lnSpc>
                <a:spcPct val="115000"/>
              </a:lnSpc>
              <a:spcBef>
                <a:spcPts val="1200"/>
              </a:spcBef>
              <a:spcAft>
                <a:spcPts val="0"/>
              </a:spcAft>
              <a:buSzPct val="108108"/>
              <a:buNone/>
            </a:pPr>
            <a:r>
              <a:rPr b="1" lang="es"/>
              <a:t>HTTP Status Code</a:t>
            </a:r>
            <a:r>
              <a:rPr lang="es"/>
              <a:t> (Por ejemplo HTTP/1.1 301 Movido Permanentemente, significa que el recurso requerido fue movido permanentemente y redirigido a otro recurso).</a:t>
            </a:r>
            <a:endParaRPr/>
          </a:p>
          <a:p>
            <a:pPr indent="0" lvl="0" marL="0" rtl="0" algn="l">
              <a:lnSpc>
                <a:spcPct val="115000"/>
              </a:lnSpc>
              <a:spcBef>
                <a:spcPts val="1200"/>
              </a:spcBef>
              <a:spcAft>
                <a:spcPts val="0"/>
              </a:spcAft>
              <a:buSzPct val="108108"/>
              <a:buNone/>
            </a:pPr>
            <a:r>
              <a:rPr b="1" lang="es"/>
              <a:t>Encabezados.</a:t>
            </a:r>
            <a:r>
              <a:rPr lang="es"/>
              <a:t> Igual que en el request, describen el contenido del response (Example – Content-Type: html)</a:t>
            </a:r>
            <a:endParaRPr/>
          </a:p>
          <a:p>
            <a:pPr indent="0" lvl="0" marL="0" rtl="0" algn="l">
              <a:lnSpc>
                <a:spcPct val="115000"/>
              </a:lnSpc>
              <a:spcBef>
                <a:spcPts val="1200"/>
              </a:spcBef>
              <a:spcAft>
                <a:spcPts val="1200"/>
              </a:spcAft>
              <a:buSzPct val="108108"/>
              <a:buNone/>
            </a:pPr>
            <a:r>
              <a:rPr b="1" lang="es"/>
              <a:t>Un cuerpo</a:t>
            </a:r>
            <a:r>
              <a:rPr lang="es"/>
              <a:t> de mensaje, que es </a:t>
            </a:r>
            <a:r>
              <a:rPr b="1" lang="es"/>
              <a:t>opcional</a:t>
            </a:r>
            <a:r>
              <a:rPr lang="es"/>
              <a:t>. Cuando trabajamos con aplicaciones, aquí puede venir la respuesta en XML u otro formato. Cuando es una página del navegador, contiene el código HTML que forma nuestra página.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Códigos de estado de respuesta HTTP</a:t>
            </a:r>
            <a:endParaRPr/>
          </a:p>
        </p:txBody>
      </p:sp>
      <p:sp>
        <p:nvSpPr>
          <p:cNvPr id="229" name="Google Shape;229;p2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s"/>
              <a:t>Respuestas informativas (100–199),</a:t>
            </a:r>
            <a:endParaRPr/>
          </a:p>
          <a:p>
            <a:pPr indent="0" lvl="0" marL="0" rtl="0" algn="l">
              <a:lnSpc>
                <a:spcPct val="115000"/>
              </a:lnSpc>
              <a:spcBef>
                <a:spcPts val="1200"/>
              </a:spcBef>
              <a:spcAft>
                <a:spcPts val="0"/>
              </a:spcAft>
              <a:buSzPct val="108108"/>
              <a:buNone/>
            </a:pPr>
            <a:r>
              <a:rPr lang="es"/>
              <a:t>Respuestas satisfactorias (200–299),</a:t>
            </a:r>
            <a:endParaRPr/>
          </a:p>
          <a:p>
            <a:pPr indent="0" lvl="0" marL="0" rtl="0" algn="l">
              <a:lnSpc>
                <a:spcPct val="115000"/>
              </a:lnSpc>
              <a:spcBef>
                <a:spcPts val="1200"/>
              </a:spcBef>
              <a:spcAft>
                <a:spcPts val="0"/>
              </a:spcAft>
              <a:buSzPct val="108108"/>
              <a:buNone/>
            </a:pPr>
            <a:r>
              <a:rPr lang="es"/>
              <a:t>Redirecciones (300–399),</a:t>
            </a:r>
            <a:endParaRPr/>
          </a:p>
          <a:p>
            <a:pPr indent="0" lvl="0" marL="0" rtl="0" algn="l">
              <a:lnSpc>
                <a:spcPct val="115000"/>
              </a:lnSpc>
              <a:spcBef>
                <a:spcPts val="1200"/>
              </a:spcBef>
              <a:spcAft>
                <a:spcPts val="0"/>
              </a:spcAft>
              <a:buSzPct val="108108"/>
              <a:buNone/>
            </a:pPr>
            <a:r>
              <a:rPr lang="es"/>
              <a:t>Errores de los clientes (400–499),</a:t>
            </a:r>
            <a:endParaRPr/>
          </a:p>
          <a:p>
            <a:pPr indent="0" lvl="0" marL="0" rtl="0" algn="l">
              <a:lnSpc>
                <a:spcPct val="115000"/>
              </a:lnSpc>
              <a:spcBef>
                <a:spcPts val="1200"/>
              </a:spcBef>
              <a:spcAft>
                <a:spcPts val="0"/>
              </a:spcAft>
              <a:buSzPct val="108108"/>
              <a:buNone/>
            </a:pPr>
            <a:r>
              <a:rPr lang="es"/>
              <a:t>y errores de los servidores (500–599).</a:t>
            </a:r>
            <a:endParaRPr/>
          </a:p>
          <a:p>
            <a:pPr indent="0" lvl="0" marL="0" rtl="0" algn="l">
              <a:lnSpc>
                <a:spcPct val="115000"/>
              </a:lnSpc>
              <a:spcBef>
                <a:spcPts val="1200"/>
              </a:spcBef>
              <a:spcAft>
                <a:spcPts val="0"/>
              </a:spcAft>
              <a:buSzPct val="108108"/>
              <a:buNone/>
            </a:pPr>
            <a:r>
              <a:rPr b="1" lang="es"/>
              <a:t>Ejemplo</a:t>
            </a:r>
            <a:r>
              <a:rPr lang="es"/>
              <a:t>: Respuesta 200 OK</a:t>
            </a:r>
            <a:endParaRPr/>
          </a:p>
          <a:p>
            <a:pPr indent="0" lvl="0" marL="0" rtl="0" algn="l">
              <a:lnSpc>
                <a:spcPct val="115000"/>
              </a:lnSpc>
              <a:spcBef>
                <a:spcPts val="1200"/>
              </a:spcBef>
              <a:spcAft>
                <a:spcPts val="1200"/>
              </a:spcAft>
              <a:buSzPct val="108108"/>
              <a:buNone/>
            </a:pPr>
            <a:r>
              <a:rPr lang="es"/>
              <a:t>La solicitud ha tenido éxito. El significado de un éxito varía dependiendo del método HTTP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35" name="Google Shape;235;p2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36" name="Google Shape;236;p28"/>
          <p:cNvPicPr preferRelativeResize="0"/>
          <p:nvPr/>
        </p:nvPicPr>
        <p:blipFill rotWithShape="1">
          <a:blip r:embed="rId3">
            <a:alphaModFix/>
          </a:blip>
          <a:srcRect b="0" l="0" r="0" t="0"/>
          <a:stretch/>
        </p:blipFill>
        <p:spPr>
          <a:xfrm>
            <a:off x="0" y="0"/>
            <a:ext cx="9144003" cy="5143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42" name="Google Shape;242;p2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43" name="Google Shape;243;p29"/>
          <p:cNvPicPr preferRelativeResize="0"/>
          <p:nvPr/>
        </p:nvPicPr>
        <p:blipFill rotWithShape="1">
          <a:blip r:embed="rId3">
            <a:alphaModFix/>
          </a:blip>
          <a:srcRect b="0" l="0" r="0" t="0"/>
          <a:stretch/>
        </p:blipFill>
        <p:spPr>
          <a:xfrm>
            <a:off x="1200779" y="0"/>
            <a:ext cx="6431692"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t/>
            </a:r>
            <a:endParaRPr/>
          </a:p>
        </p:txBody>
      </p:sp>
      <p:sp>
        <p:nvSpPr>
          <p:cNvPr id="80" name="Google Shape;80;p3"/>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t/>
            </a:r>
            <a:endParaRPr/>
          </a:p>
        </p:txBody>
      </p:sp>
      <p:pic>
        <p:nvPicPr>
          <p:cNvPr id="81" name="Google Shape;81;p3"/>
          <p:cNvPicPr preferRelativeResize="0"/>
          <p:nvPr/>
        </p:nvPicPr>
        <p:blipFill rotWithShape="1">
          <a:blip r:embed="rId3">
            <a:alphaModFix/>
          </a:blip>
          <a:srcRect b="0" l="0" r="0" t="0"/>
          <a:stretch/>
        </p:blipFill>
        <p:spPr>
          <a:xfrm>
            <a:off x="0" y="605835"/>
            <a:ext cx="9144001" cy="393182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¿Como puedes ver las request? (chrome)</a:t>
            </a:r>
            <a:endParaRPr/>
          </a:p>
        </p:txBody>
      </p:sp>
      <p:sp>
        <p:nvSpPr>
          <p:cNvPr id="249" name="Google Shape;249;p3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50" name="Google Shape;250;p30"/>
          <p:cNvPicPr preferRelativeResize="0"/>
          <p:nvPr/>
        </p:nvPicPr>
        <p:blipFill rotWithShape="1">
          <a:blip r:embed="rId3">
            <a:alphaModFix/>
          </a:blip>
          <a:srcRect b="0" l="0" r="0" t="0"/>
          <a:stretch/>
        </p:blipFill>
        <p:spPr>
          <a:xfrm>
            <a:off x="1059025" y="1152425"/>
            <a:ext cx="5543550" cy="4076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DevTools de chrome</a:t>
            </a:r>
            <a:endParaRPr/>
          </a:p>
        </p:txBody>
      </p:sp>
      <p:sp>
        <p:nvSpPr>
          <p:cNvPr id="256" name="Google Shape;256;p3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57" name="Google Shape;257;p31"/>
          <p:cNvPicPr preferRelativeResize="0"/>
          <p:nvPr/>
        </p:nvPicPr>
        <p:blipFill rotWithShape="1">
          <a:blip r:embed="rId3">
            <a:alphaModFix/>
          </a:blip>
          <a:srcRect b="0" l="0" r="0" t="0"/>
          <a:stretch/>
        </p:blipFill>
        <p:spPr>
          <a:xfrm>
            <a:off x="0" y="1480253"/>
            <a:ext cx="9143999" cy="218299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63" name="Google Shape;263;p3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64" name="Google Shape;264;p32"/>
          <p:cNvPicPr preferRelativeResize="0"/>
          <p:nvPr/>
        </p:nvPicPr>
        <p:blipFill rotWithShape="1">
          <a:blip r:embed="rId3">
            <a:alphaModFix/>
          </a:blip>
          <a:srcRect b="0" l="0" r="0" t="0"/>
          <a:stretch/>
        </p:blipFill>
        <p:spPr>
          <a:xfrm>
            <a:off x="255289" y="0"/>
            <a:ext cx="8633421"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Ejemplo con api publica https://pokeapi.co/</a:t>
            </a:r>
            <a:endParaRPr/>
          </a:p>
        </p:txBody>
      </p:sp>
      <p:sp>
        <p:nvSpPr>
          <p:cNvPr id="270" name="Google Shape;270;p33"/>
          <p:cNvSpPr txBox="1"/>
          <p:nvPr>
            <p:ph idx="1" type="body"/>
          </p:nvPr>
        </p:nvSpPr>
        <p:spPr>
          <a:xfrm>
            <a:off x="311700" y="1275475"/>
            <a:ext cx="8520600" cy="14949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es" sz="1560" u="sng">
                <a:solidFill>
                  <a:schemeClr val="hlink"/>
                </a:solidFill>
                <a:hlinkClick r:id="rId3"/>
              </a:rPr>
              <a:t>https://pokeapi.co/api/v2/pokemon?limit=3&amp;offset=0</a:t>
            </a:r>
            <a:endParaRPr sz="1560"/>
          </a:p>
          <a:p>
            <a:pPr indent="0" lvl="0" marL="0" rtl="0" algn="l">
              <a:lnSpc>
                <a:spcPct val="105000"/>
              </a:lnSpc>
              <a:spcBef>
                <a:spcPts val="1200"/>
              </a:spcBef>
              <a:spcAft>
                <a:spcPts val="0"/>
              </a:spcAft>
              <a:buSzPts val="770"/>
              <a:buNone/>
            </a:pPr>
            <a:r>
              <a:t/>
            </a:r>
            <a:endParaRPr sz="1560"/>
          </a:p>
          <a:p>
            <a:pPr indent="0" lvl="0" marL="0" rtl="0" algn="l">
              <a:lnSpc>
                <a:spcPct val="105000"/>
              </a:lnSpc>
              <a:spcBef>
                <a:spcPts val="1200"/>
              </a:spcBef>
              <a:spcAft>
                <a:spcPts val="0"/>
              </a:spcAft>
              <a:buSzPts val="770"/>
              <a:buNone/>
            </a:pPr>
            <a:r>
              <a:t/>
            </a:r>
            <a:endParaRPr sz="1560"/>
          </a:p>
          <a:p>
            <a:pPr indent="0" lvl="0" marL="0" rtl="0" algn="l">
              <a:lnSpc>
                <a:spcPct val="125714"/>
              </a:lnSpc>
              <a:spcBef>
                <a:spcPts val="1200"/>
              </a:spcBef>
              <a:spcAft>
                <a:spcPts val="0"/>
              </a:spcAft>
              <a:buSzPts val="770"/>
              <a:buNone/>
            </a:pPr>
            <a:r>
              <a:t/>
            </a:r>
            <a:endParaRPr sz="1840"/>
          </a:p>
        </p:txBody>
      </p:sp>
      <p:pic>
        <p:nvPicPr>
          <p:cNvPr id="271" name="Google Shape;271;p33"/>
          <p:cNvPicPr preferRelativeResize="0"/>
          <p:nvPr/>
        </p:nvPicPr>
        <p:blipFill rotWithShape="1">
          <a:blip r:embed="rId4">
            <a:alphaModFix/>
          </a:blip>
          <a:srcRect b="0" l="0" r="0" t="0"/>
          <a:stretch/>
        </p:blipFill>
        <p:spPr>
          <a:xfrm>
            <a:off x="-44925" y="1768824"/>
            <a:ext cx="9144001" cy="932053"/>
          </a:xfrm>
          <a:prstGeom prst="rect">
            <a:avLst/>
          </a:prstGeom>
          <a:noFill/>
          <a:ln>
            <a:noFill/>
          </a:ln>
        </p:spPr>
      </p:pic>
      <p:sp>
        <p:nvSpPr>
          <p:cNvPr id="272" name="Google Shape;272;p33"/>
          <p:cNvSpPr txBox="1"/>
          <p:nvPr/>
        </p:nvSpPr>
        <p:spPr>
          <a:xfrm>
            <a:off x="229100" y="2856025"/>
            <a:ext cx="8776200" cy="21591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750"/>
              <a:buFont typeface="Arial"/>
              <a:buNone/>
            </a:pPr>
            <a:r>
              <a:rPr b="0" i="0" lang="es" sz="1750" u="none" cap="none" strike="noStrike">
                <a:solidFill>
                  <a:srgbClr val="CCCCCC"/>
                </a:solidFill>
                <a:latin typeface="Courier New"/>
                <a:ea typeface="Courier New"/>
                <a:cs typeface="Courier New"/>
                <a:sym typeface="Courier New"/>
              </a:rPr>
              <a:t>{</a:t>
            </a:r>
            <a:r>
              <a:rPr b="0" i="0" lang="es" sz="1750" u="none" cap="none" strike="noStrike">
                <a:solidFill>
                  <a:srgbClr val="9CDCFE"/>
                </a:solidFill>
                <a:latin typeface="Courier New"/>
                <a:ea typeface="Courier New"/>
                <a:cs typeface="Courier New"/>
                <a:sym typeface="Courier New"/>
              </a:rPr>
              <a:t>"count"</a:t>
            </a:r>
            <a:r>
              <a:rPr b="0" i="0" lang="es" sz="1750" u="none" cap="none" strike="noStrike">
                <a:solidFill>
                  <a:srgbClr val="CCCCCC"/>
                </a:solidFill>
                <a:latin typeface="Courier New"/>
                <a:ea typeface="Courier New"/>
                <a:cs typeface="Courier New"/>
                <a:sym typeface="Courier New"/>
              </a:rPr>
              <a:t>:</a:t>
            </a:r>
            <a:r>
              <a:rPr b="0" i="0" lang="es" sz="1750" u="none" cap="none" strike="noStrike">
                <a:solidFill>
                  <a:srgbClr val="B5CEA8"/>
                </a:solidFill>
                <a:latin typeface="Courier New"/>
                <a:ea typeface="Courier New"/>
                <a:cs typeface="Courier New"/>
                <a:sym typeface="Courier New"/>
              </a:rPr>
              <a:t>1292</a:t>
            </a:r>
            <a:r>
              <a:rPr b="0" i="0" lang="es" sz="1750" u="none" cap="none" strike="noStrike">
                <a:solidFill>
                  <a:srgbClr val="CCCCCC"/>
                </a:solidFill>
                <a:latin typeface="Courier New"/>
                <a:ea typeface="Courier New"/>
                <a:cs typeface="Courier New"/>
                <a:sym typeface="Courier New"/>
              </a:rPr>
              <a:t>,</a:t>
            </a:r>
            <a:r>
              <a:rPr b="0" i="0" lang="es" sz="1750" u="none" cap="none" strike="noStrike">
                <a:solidFill>
                  <a:srgbClr val="9CDCFE"/>
                </a:solidFill>
                <a:latin typeface="Courier New"/>
                <a:ea typeface="Courier New"/>
                <a:cs typeface="Courier New"/>
                <a:sym typeface="Courier New"/>
              </a:rPr>
              <a:t>"next"</a:t>
            </a:r>
            <a:r>
              <a:rPr b="0" i="0" lang="es" sz="1750" u="none" cap="none" strike="noStrike">
                <a:solidFill>
                  <a:srgbClr val="CCCCCC"/>
                </a:solidFill>
                <a:latin typeface="Courier New"/>
                <a:ea typeface="Courier New"/>
                <a:cs typeface="Courier New"/>
                <a:sym typeface="Courier New"/>
              </a:rPr>
              <a:t>:</a:t>
            </a:r>
            <a:r>
              <a:rPr b="0" i="0" lang="es" sz="1750" u="none" cap="none" strike="noStrike">
                <a:solidFill>
                  <a:srgbClr val="CE9178"/>
                </a:solidFill>
                <a:latin typeface="Courier New"/>
                <a:ea typeface="Courier New"/>
                <a:cs typeface="Courier New"/>
                <a:sym typeface="Courier New"/>
              </a:rPr>
              <a:t>"https://pokeapi.co/api/v2/pokemon?offset=3&amp;limit=3"</a:t>
            </a:r>
            <a:r>
              <a:rPr b="0" i="0" lang="es" sz="1750" u="none" cap="none" strike="noStrike">
                <a:solidFill>
                  <a:srgbClr val="CCCCCC"/>
                </a:solidFill>
                <a:latin typeface="Courier New"/>
                <a:ea typeface="Courier New"/>
                <a:cs typeface="Courier New"/>
                <a:sym typeface="Courier New"/>
              </a:rPr>
              <a:t>,</a:t>
            </a:r>
            <a:r>
              <a:rPr b="0" i="0" lang="es" sz="1750" u="none" cap="none" strike="noStrike">
                <a:solidFill>
                  <a:srgbClr val="9CDCFE"/>
                </a:solidFill>
                <a:latin typeface="Courier New"/>
                <a:ea typeface="Courier New"/>
                <a:cs typeface="Courier New"/>
                <a:sym typeface="Courier New"/>
              </a:rPr>
              <a:t>"previous"</a:t>
            </a:r>
            <a:r>
              <a:rPr b="0" i="0" lang="es" sz="1750" u="none" cap="none" strike="noStrike">
                <a:solidFill>
                  <a:srgbClr val="CCCCCC"/>
                </a:solidFill>
                <a:latin typeface="Courier New"/>
                <a:ea typeface="Courier New"/>
                <a:cs typeface="Courier New"/>
                <a:sym typeface="Courier New"/>
              </a:rPr>
              <a:t>:</a:t>
            </a:r>
            <a:r>
              <a:rPr b="0" i="0" lang="es" sz="1750" u="none" cap="none" strike="noStrike">
                <a:solidFill>
                  <a:srgbClr val="569CD6"/>
                </a:solidFill>
                <a:latin typeface="Courier New"/>
                <a:ea typeface="Courier New"/>
                <a:cs typeface="Courier New"/>
                <a:sym typeface="Courier New"/>
              </a:rPr>
              <a:t>null</a:t>
            </a:r>
            <a:r>
              <a:rPr b="0" i="0" lang="es" sz="1750" u="none" cap="none" strike="noStrike">
                <a:solidFill>
                  <a:srgbClr val="CCCCCC"/>
                </a:solidFill>
                <a:latin typeface="Courier New"/>
                <a:ea typeface="Courier New"/>
                <a:cs typeface="Courier New"/>
                <a:sym typeface="Courier New"/>
              </a:rPr>
              <a:t>,</a:t>
            </a:r>
            <a:r>
              <a:rPr b="0" i="0" lang="es" sz="1750" u="none" cap="none" strike="noStrike">
                <a:solidFill>
                  <a:srgbClr val="9CDCFE"/>
                </a:solidFill>
                <a:latin typeface="Courier New"/>
                <a:ea typeface="Courier New"/>
                <a:cs typeface="Courier New"/>
                <a:sym typeface="Courier New"/>
              </a:rPr>
              <a:t>"results"</a:t>
            </a:r>
            <a:r>
              <a:rPr b="0" i="0" lang="es" sz="1750" u="none" cap="none" strike="noStrike">
                <a:solidFill>
                  <a:srgbClr val="CCCCCC"/>
                </a:solidFill>
                <a:latin typeface="Courier New"/>
                <a:ea typeface="Courier New"/>
                <a:cs typeface="Courier New"/>
                <a:sym typeface="Courier New"/>
              </a:rPr>
              <a:t>:[{</a:t>
            </a:r>
            <a:r>
              <a:rPr b="0" i="0" lang="es" sz="1750" u="none" cap="none" strike="noStrike">
                <a:solidFill>
                  <a:srgbClr val="9CDCFE"/>
                </a:solidFill>
                <a:latin typeface="Courier New"/>
                <a:ea typeface="Courier New"/>
                <a:cs typeface="Courier New"/>
                <a:sym typeface="Courier New"/>
              </a:rPr>
              <a:t>"name"</a:t>
            </a:r>
            <a:r>
              <a:rPr b="0" i="0" lang="es" sz="1750" u="none" cap="none" strike="noStrike">
                <a:solidFill>
                  <a:srgbClr val="CCCCCC"/>
                </a:solidFill>
                <a:latin typeface="Courier New"/>
                <a:ea typeface="Courier New"/>
                <a:cs typeface="Courier New"/>
                <a:sym typeface="Courier New"/>
              </a:rPr>
              <a:t>:</a:t>
            </a:r>
            <a:r>
              <a:rPr b="0" i="0" lang="es" sz="1750" u="none" cap="none" strike="noStrike">
                <a:solidFill>
                  <a:srgbClr val="CE9178"/>
                </a:solidFill>
                <a:latin typeface="Courier New"/>
                <a:ea typeface="Courier New"/>
                <a:cs typeface="Courier New"/>
                <a:sym typeface="Courier New"/>
              </a:rPr>
              <a:t>"bulbasaur"</a:t>
            </a:r>
            <a:r>
              <a:rPr b="0" i="0" lang="es" sz="1750" u="none" cap="none" strike="noStrike">
                <a:solidFill>
                  <a:srgbClr val="CCCCCC"/>
                </a:solidFill>
                <a:latin typeface="Courier New"/>
                <a:ea typeface="Courier New"/>
                <a:cs typeface="Courier New"/>
                <a:sym typeface="Courier New"/>
              </a:rPr>
              <a:t>,</a:t>
            </a:r>
            <a:r>
              <a:rPr b="0" i="0" lang="es" sz="1750" u="none" cap="none" strike="noStrike">
                <a:solidFill>
                  <a:srgbClr val="9CDCFE"/>
                </a:solidFill>
                <a:latin typeface="Courier New"/>
                <a:ea typeface="Courier New"/>
                <a:cs typeface="Courier New"/>
                <a:sym typeface="Courier New"/>
              </a:rPr>
              <a:t>"url"</a:t>
            </a:r>
            <a:r>
              <a:rPr b="0" i="0" lang="es" sz="1750" u="none" cap="none" strike="noStrike">
                <a:solidFill>
                  <a:srgbClr val="CCCCCC"/>
                </a:solidFill>
                <a:latin typeface="Courier New"/>
                <a:ea typeface="Courier New"/>
                <a:cs typeface="Courier New"/>
                <a:sym typeface="Courier New"/>
              </a:rPr>
              <a:t>:</a:t>
            </a:r>
            <a:r>
              <a:rPr b="0" i="0" lang="es" sz="1750" u="none" cap="none" strike="noStrike">
                <a:solidFill>
                  <a:srgbClr val="CE9178"/>
                </a:solidFill>
                <a:latin typeface="Courier New"/>
                <a:ea typeface="Courier New"/>
                <a:cs typeface="Courier New"/>
                <a:sym typeface="Courier New"/>
              </a:rPr>
              <a:t>"https://pokeapi.co/api/v2/pokemon/1/"</a:t>
            </a:r>
            <a:r>
              <a:rPr b="0" i="0" lang="es" sz="1750" u="none" cap="none" strike="noStrike">
                <a:solidFill>
                  <a:srgbClr val="CCCCCC"/>
                </a:solidFill>
                <a:latin typeface="Courier New"/>
                <a:ea typeface="Courier New"/>
                <a:cs typeface="Courier New"/>
                <a:sym typeface="Courier New"/>
              </a:rPr>
              <a:t>},{</a:t>
            </a:r>
            <a:r>
              <a:rPr b="0" i="0" lang="es" sz="1750" u="none" cap="none" strike="noStrike">
                <a:solidFill>
                  <a:srgbClr val="9CDCFE"/>
                </a:solidFill>
                <a:latin typeface="Courier New"/>
                <a:ea typeface="Courier New"/>
                <a:cs typeface="Courier New"/>
                <a:sym typeface="Courier New"/>
              </a:rPr>
              <a:t>"name"</a:t>
            </a:r>
            <a:r>
              <a:rPr b="0" i="0" lang="es" sz="1750" u="none" cap="none" strike="noStrike">
                <a:solidFill>
                  <a:srgbClr val="CCCCCC"/>
                </a:solidFill>
                <a:latin typeface="Courier New"/>
                <a:ea typeface="Courier New"/>
                <a:cs typeface="Courier New"/>
                <a:sym typeface="Courier New"/>
              </a:rPr>
              <a:t>:</a:t>
            </a:r>
            <a:r>
              <a:rPr b="0" i="0" lang="es" sz="1750" u="none" cap="none" strike="noStrike">
                <a:solidFill>
                  <a:srgbClr val="CE9178"/>
                </a:solidFill>
                <a:latin typeface="Courier New"/>
                <a:ea typeface="Courier New"/>
                <a:cs typeface="Courier New"/>
                <a:sym typeface="Courier New"/>
              </a:rPr>
              <a:t>"ivysaur"</a:t>
            </a:r>
            <a:r>
              <a:rPr b="0" i="0" lang="es" sz="1750" u="none" cap="none" strike="noStrike">
                <a:solidFill>
                  <a:srgbClr val="CCCCCC"/>
                </a:solidFill>
                <a:latin typeface="Courier New"/>
                <a:ea typeface="Courier New"/>
                <a:cs typeface="Courier New"/>
                <a:sym typeface="Courier New"/>
              </a:rPr>
              <a:t>,</a:t>
            </a:r>
            <a:r>
              <a:rPr b="0" i="0" lang="es" sz="1750" u="none" cap="none" strike="noStrike">
                <a:solidFill>
                  <a:srgbClr val="9CDCFE"/>
                </a:solidFill>
                <a:latin typeface="Courier New"/>
                <a:ea typeface="Courier New"/>
                <a:cs typeface="Courier New"/>
                <a:sym typeface="Courier New"/>
              </a:rPr>
              <a:t>"url"</a:t>
            </a:r>
            <a:r>
              <a:rPr b="0" i="0" lang="es" sz="1750" u="none" cap="none" strike="noStrike">
                <a:solidFill>
                  <a:srgbClr val="CCCCCC"/>
                </a:solidFill>
                <a:latin typeface="Courier New"/>
                <a:ea typeface="Courier New"/>
                <a:cs typeface="Courier New"/>
                <a:sym typeface="Courier New"/>
              </a:rPr>
              <a:t>:</a:t>
            </a:r>
            <a:r>
              <a:rPr b="0" i="0" lang="es" sz="1750" u="none" cap="none" strike="noStrike">
                <a:solidFill>
                  <a:srgbClr val="CE9178"/>
                </a:solidFill>
                <a:latin typeface="Courier New"/>
                <a:ea typeface="Courier New"/>
                <a:cs typeface="Courier New"/>
                <a:sym typeface="Courier New"/>
              </a:rPr>
              <a:t>"https://pokeapi.co/api/v2/pokemon/2/"</a:t>
            </a:r>
            <a:r>
              <a:rPr b="0" i="0" lang="es" sz="1750" u="none" cap="none" strike="noStrike">
                <a:solidFill>
                  <a:srgbClr val="CCCCCC"/>
                </a:solidFill>
                <a:latin typeface="Courier New"/>
                <a:ea typeface="Courier New"/>
                <a:cs typeface="Courier New"/>
                <a:sym typeface="Courier New"/>
              </a:rPr>
              <a:t>},{</a:t>
            </a:r>
            <a:r>
              <a:rPr b="0" i="0" lang="es" sz="1750" u="none" cap="none" strike="noStrike">
                <a:solidFill>
                  <a:srgbClr val="9CDCFE"/>
                </a:solidFill>
                <a:latin typeface="Courier New"/>
                <a:ea typeface="Courier New"/>
                <a:cs typeface="Courier New"/>
                <a:sym typeface="Courier New"/>
              </a:rPr>
              <a:t>"name"</a:t>
            </a:r>
            <a:r>
              <a:rPr b="0" i="0" lang="es" sz="1750" u="none" cap="none" strike="noStrike">
                <a:solidFill>
                  <a:srgbClr val="CCCCCC"/>
                </a:solidFill>
                <a:latin typeface="Courier New"/>
                <a:ea typeface="Courier New"/>
                <a:cs typeface="Courier New"/>
                <a:sym typeface="Courier New"/>
              </a:rPr>
              <a:t>:</a:t>
            </a:r>
            <a:r>
              <a:rPr b="0" i="0" lang="es" sz="1750" u="none" cap="none" strike="noStrike">
                <a:solidFill>
                  <a:srgbClr val="CE9178"/>
                </a:solidFill>
                <a:latin typeface="Courier New"/>
                <a:ea typeface="Courier New"/>
                <a:cs typeface="Courier New"/>
                <a:sym typeface="Courier New"/>
              </a:rPr>
              <a:t>"venusaur"</a:t>
            </a:r>
            <a:r>
              <a:rPr b="0" i="0" lang="es" sz="1750" u="none" cap="none" strike="noStrike">
                <a:solidFill>
                  <a:srgbClr val="CCCCCC"/>
                </a:solidFill>
                <a:latin typeface="Courier New"/>
                <a:ea typeface="Courier New"/>
                <a:cs typeface="Courier New"/>
                <a:sym typeface="Courier New"/>
              </a:rPr>
              <a:t>,</a:t>
            </a:r>
            <a:r>
              <a:rPr b="0" i="0" lang="es" sz="1750" u="none" cap="none" strike="noStrike">
                <a:solidFill>
                  <a:srgbClr val="9CDCFE"/>
                </a:solidFill>
                <a:latin typeface="Courier New"/>
                <a:ea typeface="Courier New"/>
                <a:cs typeface="Courier New"/>
                <a:sym typeface="Courier New"/>
              </a:rPr>
              <a:t>"url"</a:t>
            </a:r>
            <a:r>
              <a:rPr b="0" i="0" lang="es" sz="1750" u="none" cap="none" strike="noStrike">
                <a:solidFill>
                  <a:srgbClr val="CCCCCC"/>
                </a:solidFill>
                <a:latin typeface="Courier New"/>
                <a:ea typeface="Courier New"/>
                <a:cs typeface="Courier New"/>
                <a:sym typeface="Courier New"/>
              </a:rPr>
              <a:t>:</a:t>
            </a:r>
            <a:r>
              <a:rPr b="0" i="0" lang="es" sz="1750" u="none" cap="none" strike="noStrike">
                <a:solidFill>
                  <a:srgbClr val="CE9178"/>
                </a:solidFill>
                <a:latin typeface="Courier New"/>
                <a:ea typeface="Courier New"/>
                <a:cs typeface="Courier New"/>
                <a:sym typeface="Courier New"/>
              </a:rPr>
              <a:t>"https://pokeapi.co/api/v2/pokemon/3/"</a:t>
            </a:r>
            <a:r>
              <a:rPr b="0" i="0" lang="es" sz="1750" u="none" cap="none" strike="noStrike">
                <a:solidFill>
                  <a:srgbClr val="CCCCCC"/>
                </a:solidFill>
                <a:latin typeface="Courier New"/>
                <a:ea typeface="Courier New"/>
                <a:cs typeface="Courier New"/>
                <a:sym typeface="Courier New"/>
              </a:rPr>
              <a:t>}]}</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Funcionamiento de las aplicaciones web</a:t>
            </a:r>
            <a:endParaRPr/>
          </a:p>
        </p:txBody>
      </p:sp>
      <p:sp>
        <p:nvSpPr>
          <p:cNvPr id="87" name="Google Shape;87;p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a:t>Antes de ver qué es una API, veamos cómo funcionan las aplicaciones web.</a:t>
            </a:r>
            <a:endParaRPr/>
          </a:p>
        </p:txBody>
      </p:sp>
      <p:pic>
        <p:nvPicPr>
          <p:cNvPr id="88" name="Google Shape;88;p4"/>
          <p:cNvPicPr preferRelativeResize="0"/>
          <p:nvPr/>
        </p:nvPicPr>
        <p:blipFill rotWithShape="1">
          <a:blip r:embed="rId3">
            <a:alphaModFix/>
          </a:blip>
          <a:srcRect b="0" l="0" r="0" t="0"/>
          <a:stretch/>
        </p:blipFill>
        <p:spPr>
          <a:xfrm>
            <a:off x="1763975" y="1726725"/>
            <a:ext cx="5616054" cy="3302700"/>
          </a:xfrm>
          <a:prstGeom prst="rect">
            <a:avLst/>
          </a:prstGeom>
          <a:noFill/>
          <a:ln>
            <a:noFill/>
          </a:ln>
          <a:effectLst>
            <a:outerShdw blurRad="57150" rotWithShape="0" algn="bl" dir="5400000" dist="19050">
              <a:srgbClr val="000000">
                <a:alpha val="49803"/>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94" name="Google Shape;94;p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95" name="Google Shape;95;p5"/>
          <p:cNvPicPr preferRelativeResize="0"/>
          <p:nvPr/>
        </p:nvPicPr>
        <p:blipFill rotWithShape="1">
          <a:blip r:embed="rId3">
            <a:alphaModFix/>
          </a:blip>
          <a:srcRect b="0" l="0" r="0" t="0"/>
          <a:stretch/>
        </p:blipFill>
        <p:spPr>
          <a:xfrm>
            <a:off x="2669411" y="0"/>
            <a:ext cx="3805177"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Definición de API.</a:t>
            </a:r>
            <a:endParaRPr/>
          </a:p>
        </p:txBody>
      </p:sp>
      <p:sp>
        <p:nvSpPr>
          <p:cNvPr id="101" name="Google Shape;101;p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a:t>API significa Interfaz de Programación de Aplicaciones en inglés, Application Programming Interface. Es un conjunto de reglas y definiciones que permite que diferentes aplicaciones informáticas se comuniquen entre sí. En otras palabras, una API especifica cómo los componentes de software deben interactuar.</a:t>
            </a:r>
            <a:endParaRPr/>
          </a:p>
          <a:p>
            <a:pPr indent="0" lvl="0" marL="0" rtl="0" algn="l">
              <a:lnSpc>
                <a:spcPct val="115000"/>
              </a:lnSpc>
              <a:spcBef>
                <a:spcPts val="1200"/>
              </a:spcBef>
              <a:spcAft>
                <a:spcPts val="1200"/>
              </a:spcAft>
              <a:buSzPts val="1800"/>
              <a:buNone/>
            </a:pPr>
            <a:r>
              <a:rPr lang="es"/>
              <a:t>Las APIs se utilizan comúnmente para permitir la integración entre diferentes sistemas y aplicaciones, lo que permite que programas desarrollados en diferentes lenguajes de programación y en diferentes plataformas se comuniquen y compartan datos entre sí.</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07" name="Google Shape;107;p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08" name="Google Shape;108;p7"/>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14" name="Google Shape;114;p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pic>
        <p:nvPicPr>
          <p:cNvPr descr="Ejemplo de petición a una API REST" id="115" name="Google Shape;115;p8"/>
          <p:cNvPicPr preferRelativeResize="0"/>
          <p:nvPr/>
        </p:nvPicPr>
        <p:blipFill rotWithShape="1">
          <a:blip r:embed="rId3">
            <a:alphaModFix/>
          </a:blip>
          <a:srcRect b="0" l="0" r="0" t="0"/>
          <a:stretch/>
        </p:blipFill>
        <p:spPr>
          <a:xfrm>
            <a:off x="762000" y="1143000"/>
            <a:ext cx="7620000"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9"/>
          <p:cNvSpPr txBox="1"/>
          <p:nvPr>
            <p:ph type="title"/>
          </p:nvPr>
        </p:nvSpPr>
        <p:spPr>
          <a:xfrm>
            <a:off x="311700" y="1115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Importancia de las APIs en el desarrollo de software.</a:t>
            </a:r>
            <a:endParaRPr/>
          </a:p>
        </p:txBody>
      </p:sp>
      <p:sp>
        <p:nvSpPr>
          <p:cNvPr id="121" name="Google Shape;121;p9"/>
          <p:cNvSpPr txBox="1"/>
          <p:nvPr>
            <p:ph idx="1" type="body"/>
          </p:nvPr>
        </p:nvSpPr>
        <p:spPr>
          <a:xfrm>
            <a:off x="74125" y="859725"/>
            <a:ext cx="9069900" cy="422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Una de las principales funciones de las API es poder facilitarle el trabajo a los desarrolladores y ahorrarles tiempo y dinero. Por ejemplo, si estamos creando una aplicación que es una tienda online, no necesitaremos crear desde cero un sistema de pagos u otro para verificar si en nuestro proveedor hay stock disponible de un producto. Podremos utilizar la API de un servicio de pago ya existente, por ejemplo MercadoPago o PayPal, y pedirle al distribuidor una API que te permita saber el stock que ellos tienen.</a:t>
            </a:r>
            <a:endParaRPr/>
          </a:p>
          <a:p>
            <a:pPr indent="0" lvl="0" marL="0" rtl="0" algn="l">
              <a:lnSpc>
                <a:spcPct val="115000"/>
              </a:lnSpc>
              <a:spcBef>
                <a:spcPts val="1200"/>
              </a:spcBef>
              <a:spcAft>
                <a:spcPts val="1200"/>
              </a:spcAft>
              <a:buSzPts val="1800"/>
              <a:buNone/>
            </a:pPr>
            <a:r>
              <a:rPr lang="es"/>
              <a:t>Con ello, no será necesario tener que reinventar la rueda con cada servicio que se crea, ya que podremos utilizar piezas o funciones que otros ya han creado. Imaginemos que cada tienda online tuviera que tener su propio sistema de pago, para los usuarios normales es mucho más cómodo poder hacerlo con los principales servicios que casi todos utilizan.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