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938" r:id="rId2"/>
    <p:sldId id="939" r:id="rId3"/>
    <p:sldId id="935" r:id="rId4"/>
    <p:sldId id="936" r:id="rId5"/>
    <p:sldId id="955" r:id="rId6"/>
    <p:sldId id="940" r:id="rId7"/>
    <p:sldId id="941" r:id="rId8"/>
    <p:sldId id="942" r:id="rId9"/>
    <p:sldId id="943" r:id="rId10"/>
    <p:sldId id="944" r:id="rId11"/>
    <p:sldId id="945" r:id="rId12"/>
    <p:sldId id="946" r:id="rId13"/>
    <p:sldId id="947" r:id="rId14"/>
    <p:sldId id="956" r:id="rId15"/>
    <p:sldId id="948" r:id="rId16"/>
    <p:sldId id="949" r:id="rId17"/>
    <p:sldId id="950" r:id="rId18"/>
    <p:sldId id="957" r:id="rId19"/>
    <p:sldId id="951" r:id="rId20"/>
    <p:sldId id="952" r:id="rId21"/>
    <p:sldId id="953" r:id="rId22"/>
    <p:sldId id="95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8" d="100"/>
          <a:sy n="88" d="100"/>
        </p:scale>
        <p:origin x="-7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4C57E-BDD1-467C-8D1D-7025D42B2F46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A05A-7B90-4E3B-8858-FAC931414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0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25CFA9-7486-48DB-9FD7-72F5D8D42C0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25CFA9-7486-48DB-9FD7-72F5D8D42C0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25CFA9-7486-48DB-9FD7-72F5D8D42C0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25CFA9-7486-48DB-9FD7-72F5D8D42C0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25CFA9-7486-48DB-9FD7-72F5D8D42C0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38BF-A2A7-45ED-AF3A-DDD07114DCD7}" type="datetime5">
              <a:rPr lang="pt-BR" smtClean="0"/>
              <a:t>4-mai-19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340F-E368-4A9B-B8AC-6E933EA22992}" type="datetime5">
              <a:rPr lang="pt-BR" smtClean="0"/>
              <a:t>4-mai-19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A278-0294-41C3-A085-A410908B1F06}" type="datetime5">
              <a:rPr lang="pt-BR" smtClean="0"/>
              <a:t>4-mai-19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E980-D9DC-427F-8D4E-9B25F4B36325}" type="datetime5">
              <a:rPr lang="pt-BR" smtClean="0"/>
              <a:t>4-mai-19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14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7585-8C74-40C2-88C2-696DA19F7AD7}" type="datetime5">
              <a:rPr lang="pt-BR" smtClean="0"/>
              <a:t>4-mai-19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717-C2A1-4D88-930F-B0F015EDF68A}" type="datetime5">
              <a:rPr lang="pt-BR" smtClean="0"/>
              <a:t>4-mai-19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7DD-CFA1-4A4C-8925-A434D1AB46A0}" type="datetime5">
              <a:rPr lang="pt-BR" smtClean="0"/>
              <a:t>4-mai-19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2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5EE3-E4B3-4EAF-9478-5201C9947BBB}" type="datetime5">
              <a:rPr lang="pt-BR" smtClean="0"/>
              <a:t>4-mai-19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76EA-1447-44F6-A7F9-A6B33ACBA6DC}" type="datetime5">
              <a:rPr lang="pt-BR" smtClean="0"/>
              <a:t>4-mai-19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ECD1-F299-4806-85AE-5D01C3F7CE48}" type="datetime5">
              <a:rPr lang="pt-BR" smtClean="0"/>
              <a:t>4-mai-19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FA25-25CA-44E4-9B08-76B5E357FFD5}" type="datetime5">
              <a:rPr lang="pt-BR" smtClean="0"/>
              <a:t>4-mai-19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3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1F3B-24AA-4257-B2A5-C265827A6CB4}" type="datetime5">
              <a:rPr lang="pt-BR" smtClean="0"/>
              <a:t>4-mai-19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5681-6BCD-4903-80EF-8931F043B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682" y="1122362"/>
            <a:ext cx="9142089" cy="23859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spc="-1" dirty="0" smtClean="0">
                <a:solidFill>
                  <a:srgbClr val="FFFFFF"/>
                </a:solidFill>
                <a:latin typeface="Calibri Light"/>
              </a:rPr>
              <a:t>Reunião de Consolidação</a:t>
            </a:r>
            <a:r>
              <a:rPr dirty="0"/>
              <a:t/>
            </a:r>
            <a:br>
              <a:rPr dirty="0"/>
            </a:b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– </a:t>
            </a:r>
            <a:r>
              <a:rPr lang="pt-BR" sz="3200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RC1 – Motor H4 </a:t>
            </a: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endParaRPr lang="pt-BR" sz="3200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682" y="3601749"/>
            <a:ext cx="9142089" cy="165428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Equipe de projeto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t-BR" sz="2200" spc="-1" dirty="0" smtClean="0">
                <a:solidFill>
                  <a:srgbClr val="000000"/>
                </a:solidFill>
                <a:latin typeface="Calibri"/>
                <a:ea typeface="DejaVu Sans"/>
              </a:rPr>
              <a:t>&lt;h4&gt;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Épico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PERIFÉRICOS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Etapa: 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PROJETO – Caminhada  1</a:t>
            </a:r>
            <a:endParaRPr lang="pt-BR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559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161"/>
          </a:xfr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h4. Bloco </a:t>
            </a:r>
            <a:r>
              <a:rPr lang="pt-BR" sz="3600" dirty="0" err="1">
                <a:solidFill>
                  <a:schemeClr val="bg1"/>
                </a:solidFill>
              </a:rPr>
              <a:t>Mux</a:t>
            </a:r>
            <a:r>
              <a:rPr lang="pt-BR" sz="3600" dirty="0">
                <a:solidFill>
                  <a:schemeClr val="bg1"/>
                </a:solidFill>
              </a:rPr>
              <a:t> da Altera – bloco combinacional (1/2)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10</a:t>
            </a:fld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271208" y="1344893"/>
            <a:ext cx="418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Bloco funcional (padrão)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064369" y="1122195"/>
            <a:ext cx="669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descrição dos sinais (padrão)</a:t>
            </a:r>
          </a:p>
        </p:txBody>
      </p:sp>
      <p:graphicFrame>
        <p:nvGraphicFramePr>
          <p:cNvPr id="29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505820"/>
              </p:ext>
            </p:extLst>
          </p:nvPr>
        </p:nvGraphicFramePr>
        <p:xfrm>
          <a:off x="4920343" y="1706970"/>
          <a:ext cx="6696222" cy="38464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2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3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79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Sinal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Descrição do sinal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</a:rPr>
                        <a:t>data1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Entrada de valor do multiplexador</a:t>
                      </a:r>
                      <a:endParaRPr lang="pt-BR" sz="2000" b="1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976126380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</a:rPr>
                        <a:t>data0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Entrada de valor do multiplexador</a:t>
                      </a:r>
                      <a:endParaRPr lang="pt-BR" sz="2000" b="1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815645137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clock</a:t>
                      </a:r>
                      <a:endParaRPr lang="pt-BR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 err="1"/>
                        <a:t>Clock</a:t>
                      </a:r>
                      <a:r>
                        <a:rPr lang="pt-BR" sz="2000" dirty="0"/>
                        <a:t> de cadência da contagem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Sel</a:t>
                      </a:r>
                      <a:endParaRPr lang="pt-BR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Entrada da chave seletora</a:t>
                      </a:r>
                      <a:endParaRPr lang="pt-BR" sz="2000" b="1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2851096966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result</a:t>
                      </a:r>
                      <a:endParaRPr lang="pt-BR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Saída do multiplexador</a:t>
                      </a:r>
                      <a:endParaRPr lang="pt-BR" sz="2000" b="1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51376542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7FAA13FF-0A6F-4E98-AC33-B63FEF79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3" t="24890" r="34456" b="35652"/>
          <a:stretch/>
        </p:blipFill>
        <p:spPr>
          <a:xfrm>
            <a:off x="944217" y="2140568"/>
            <a:ext cx="2637183" cy="2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3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2760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pt-BR" sz="3600" dirty="0"/>
              <a:t>h4. Bloco </a:t>
            </a:r>
            <a:r>
              <a:rPr lang="pt-BR" sz="3600" dirty="0" err="1"/>
              <a:t>Mux</a:t>
            </a:r>
            <a:r>
              <a:rPr lang="pt-BR" sz="3600" dirty="0"/>
              <a:t> da Altera – bloco combinacional  (2/2)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11</a:t>
            </a:fld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567396" y="893711"/>
            <a:ext cx="567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funcional (padrão)</a:t>
            </a:r>
          </a:p>
        </p:txBody>
      </p:sp>
      <p:graphicFrame>
        <p:nvGraphicFramePr>
          <p:cNvPr id="29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37169"/>
              </p:ext>
            </p:extLst>
          </p:nvPr>
        </p:nvGraphicFramePr>
        <p:xfrm>
          <a:off x="567397" y="1442688"/>
          <a:ext cx="5678657" cy="4547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363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51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569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Sinal de dados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Descrição do sinal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135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</a:rPr>
                        <a:t>data1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Valor de </a:t>
                      </a:r>
                      <a:r>
                        <a:rPr lang="pt-BR" sz="2000" baseline="0" dirty="0"/>
                        <a:t>dado, equivalente a 1</a:t>
                      </a:r>
                      <a:endParaRPr lang="pt-BR" sz="2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135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</a:rPr>
                        <a:t>data0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Valor de </a:t>
                      </a:r>
                      <a:r>
                        <a:rPr lang="pt-BR" sz="2000" baseline="0" dirty="0"/>
                        <a:t>dado, equivalente a 0</a:t>
                      </a:r>
                      <a:endParaRPr lang="pt-BR" sz="2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686531964"/>
                  </a:ext>
                </a:extLst>
              </a:tr>
              <a:tr h="62135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Condição dos s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inais </a:t>
                      </a: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de controle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Operação simbólica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87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sel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pt-BR" sz="2000" dirty="0"/>
                        <a:t> e </a:t>
                      </a: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result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b="1" dirty="0"/>
                        <a:t>data0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087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sel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pt-BR" sz="2000" dirty="0"/>
                        <a:t> e </a:t>
                      </a: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result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b="1" dirty="0"/>
                        <a:t>data1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3601570162"/>
                  </a:ext>
                </a:extLst>
              </a:tr>
            </a:tbl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2894C506-8DB6-495A-93C5-D109B508496F}"/>
              </a:ext>
            </a:extLst>
          </p:cNvPr>
          <p:cNvSpPr txBox="1"/>
          <p:nvPr/>
        </p:nvSpPr>
        <p:spPr>
          <a:xfrm>
            <a:off x="6748663" y="893711"/>
            <a:ext cx="487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sequência de uso (padrão)</a:t>
            </a:r>
          </a:p>
        </p:txBody>
      </p:sp>
      <p:graphicFrame>
        <p:nvGraphicFramePr>
          <p:cNvPr id="13" name="Espaço Reservado para Conteúdo 8">
            <a:extLst>
              <a:ext uri="{FF2B5EF4-FFF2-40B4-BE49-F238E27FC236}">
                <a16:creationId xmlns="" xmlns:a16="http://schemas.microsoft.com/office/drawing/2014/main" id="{B6B0822B-8BAA-4BB5-8228-2B799BC26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634350"/>
              </p:ext>
            </p:extLst>
          </p:nvPr>
        </p:nvGraphicFramePr>
        <p:xfrm>
          <a:off x="6780627" y="1479076"/>
          <a:ext cx="5077544" cy="29768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398143">
                  <a:extLst>
                    <a:ext uri="{9D8B030D-6E8A-4147-A177-3AD203B41FA5}">
                      <a16:colId xmlns="" xmlns:a16="http://schemas.microsoft.com/office/drawing/2014/main" val="765786046"/>
                    </a:ext>
                  </a:extLst>
                </a:gridCol>
                <a:gridCol w="2315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4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461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Condição de operação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Operação simbólica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109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sel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2000" dirty="0"/>
                        <a:t>’ e </a:t>
                      </a: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result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b="1" dirty="0"/>
                        <a:t>data0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1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sel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pt-BR" sz="2000" dirty="0"/>
                        <a:t> e </a:t>
                      </a: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result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b="1" dirty="0"/>
                        <a:t>data1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4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161"/>
          </a:xfr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h4. Bloco Lógica – bloco combinacional (1/2)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12</a:t>
            </a:fld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271208" y="1344893"/>
            <a:ext cx="418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Bloco funcional (padrão)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064369" y="1122195"/>
            <a:ext cx="669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descrição dos sinais (padrão)</a:t>
            </a:r>
          </a:p>
        </p:txBody>
      </p:sp>
      <p:graphicFrame>
        <p:nvGraphicFramePr>
          <p:cNvPr id="29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37705"/>
              </p:ext>
            </p:extLst>
          </p:nvPr>
        </p:nvGraphicFramePr>
        <p:xfrm>
          <a:off x="5648953" y="1706970"/>
          <a:ext cx="5563001" cy="33230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864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8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79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Sinal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Descrição do sinal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 smtClean="0"/>
                        <a:t>Entrada: valor </a:t>
                      </a:r>
                      <a:r>
                        <a:rPr lang="pt-BR" sz="2000" dirty="0"/>
                        <a:t>de </a:t>
                      </a:r>
                      <a:r>
                        <a:rPr lang="pt-BR" sz="2000" baseline="0" dirty="0"/>
                        <a:t>dados em bit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 smtClean="0"/>
                        <a:t>Entrada: valor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baseline="0" dirty="0"/>
                        <a:t>de dados em natural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/>
                        <a:t>en</a:t>
                      </a:r>
                      <a:endParaRPr lang="pt-BR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Entrada que indica o estado do bloco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3363950602"/>
                  </a:ext>
                </a:extLst>
              </a:tr>
              <a:tr h="67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/>
                        <a:t>ls</a:t>
                      </a:r>
                      <a:endParaRPr lang="pt-BR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Saída ativa quando a entrada </a:t>
                      </a:r>
                      <a:r>
                        <a:rPr lang="pt-BR" sz="2000" b="1" dirty="0"/>
                        <a:t>a</a:t>
                      </a:r>
                      <a:r>
                        <a:rPr lang="pt-BR" sz="2000" dirty="0"/>
                        <a:t> é maior que a entrada </a:t>
                      </a:r>
                      <a:r>
                        <a:rPr lang="pt-BR" sz="2000" b="1" dirty="0"/>
                        <a:t>b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871651170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822B8E56-2EFF-4303-9FEE-79DFE4F55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7" t="23073" r="30827" b="27546"/>
          <a:stretch/>
        </p:blipFill>
        <p:spPr>
          <a:xfrm>
            <a:off x="838200" y="2190335"/>
            <a:ext cx="3941303" cy="33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2760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pt-BR" sz="3600" dirty="0"/>
              <a:t>h4. Bloco Lógica – bloco combinacional  (2/2)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13</a:t>
            </a:fld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567396" y="893711"/>
            <a:ext cx="567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funcional (padrão)</a:t>
            </a:r>
          </a:p>
        </p:txBody>
      </p:sp>
      <p:graphicFrame>
        <p:nvGraphicFramePr>
          <p:cNvPr id="29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839352"/>
              </p:ext>
            </p:extLst>
          </p:nvPr>
        </p:nvGraphicFramePr>
        <p:xfrm>
          <a:off x="755071" y="1472801"/>
          <a:ext cx="5778251" cy="44664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18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9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9866">
                  <a:extLst>
                    <a:ext uri="{9D8B030D-6E8A-4147-A177-3AD203B41FA5}">
                      <a16:colId xmlns="" xmlns:a16="http://schemas.microsoft.com/office/drawing/2014/main" val="1826415570"/>
                    </a:ext>
                  </a:extLst>
                </a:gridCol>
              </a:tblGrid>
              <a:tr h="36492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Sinal de dados</a:t>
                      </a: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Descrição do sinal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2357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Valor de </a:t>
                      </a:r>
                      <a:r>
                        <a:rPr lang="pt-BR" sz="1800" baseline="0" dirty="0"/>
                        <a:t>dado em bit</a:t>
                      </a:r>
                      <a:endParaRPr lang="pt-BR" sz="18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Valor</a:t>
                      </a:r>
                      <a:r>
                        <a:rPr lang="pt-BR" sz="1800" baseline="0" dirty="0"/>
                        <a:t> de dado em natural</a:t>
                      </a:r>
                      <a:endParaRPr lang="pt-BR" sz="18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3003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Condição dos s</a:t>
                      </a:r>
                      <a:r>
                        <a:rPr lang="pt-BR" sz="1800" baseline="0" dirty="0">
                          <a:solidFill>
                            <a:schemeClr val="bg1"/>
                          </a:solidFill>
                        </a:rPr>
                        <a:t>inais 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de controle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Operação simbólica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601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>
                          <a:solidFill>
                            <a:schemeClr val="tx1"/>
                          </a:solidFill>
                        </a:rPr>
                        <a:t>= ‘</a:t>
                      </a:r>
                      <a:r>
                        <a:rPr lang="pt-BR" sz="1800" b="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pt-BR" sz="1800" b="0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/>
                        <a:t>ls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8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9275655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a</a:t>
                      </a:r>
                      <a:r>
                        <a:rPr lang="pt-BR" sz="1800" dirty="0"/>
                        <a:t> =‘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dirty="0"/>
                        <a:t>’</a:t>
                      </a:r>
                      <a:endParaRPr lang="pt-BR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pt-BR" sz="1800" b="1" dirty="0"/>
                        <a:t>b</a:t>
                      </a:r>
                      <a:r>
                        <a:rPr lang="pt-BR" sz="1800" dirty="0"/>
                        <a:t> = 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pt-BR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 </a:t>
                      </a:r>
                      <a:r>
                        <a:rPr lang="pt-BR" sz="1800" b="1" dirty="0" err="1"/>
                        <a:t>ls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'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pt-BR" sz="1800" b="1" dirty="0">
                          <a:sym typeface="Wingdings" panose="05000000000000000000" pitchFamily="2" charset="2"/>
                        </a:rPr>
                        <a:t>12000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pt-BR" sz="1800" b="1" kern="120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kern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dirty="0" err="1"/>
                        <a:t>ls</a:t>
                      </a:r>
                      <a:r>
                        <a:rPr lang="pt-BR" sz="1800" dirty="0"/>
                        <a:t> 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 '</a:t>
                      </a:r>
                      <a:r>
                        <a:rPr lang="pt-BR" sz="18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8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a</a:t>
                      </a:r>
                      <a:r>
                        <a:rPr lang="pt-BR" sz="1800" dirty="0"/>
                        <a:t> =‘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’</a:t>
                      </a:r>
                      <a:endParaRPr lang="pt-BR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pt-BR" sz="1800" b="1" dirty="0"/>
                        <a:t>b</a:t>
                      </a:r>
                      <a:r>
                        <a:rPr lang="pt-BR" sz="1800" dirty="0"/>
                        <a:t> = 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pt-BR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 </a:t>
                      </a:r>
                      <a:r>
                        <a:rPr lang="pt-BR" sz="1800" b="1" dirty="0" err="1"/>
                        <a:t>ls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'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pt-BR" sz="1800" b="1" dirty="0">
                          <a:sym typeface="Wingdings" panose="05000000000000000000" pitchFamily="2" charset="2"/>
                        </a:rPr>
                        <a:t>30000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pt-BR" sz="1800" b="1" kern="120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kern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dirty="0" err="1"/>
                        <a:t>ls</a:t>
                      </a:r>
                      <a:r>
                        <a:rPr lang="pt-BR" sz="1800" dirty="0"/>
                        <a:t> 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 '</a:t>
                      </a:r>
                      <a:r>
                        <a:rPr lang="pt-BR" sz="18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8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32550817"/>
                  </a:ext>
                </a:extLst>
              </a:tr>
            </a:tbl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2894C506-8DB6-495A-93C5-D109B508496F}"/>
              </a:ext>
            </a:extLst>
          </p:cNvPr>
          <p:cNvSpPr txBox="1"/>
          <p:nvPr/>
        </p:nvSpPr>
        <p:spPr>
          <a:xfrm>
            <a:off x="6748663" y="893711"/>
            <a:ext cx="487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sequência de uso (padrão)</a:t>
            </a:r>
          </a:p>
        </p:txBody>
      </p:sp>
      <p:graphicFrame>
        <p:nvGraphicFramePr>
          <p:cNvPr id="44" name="Espaço Reservado para Conteúdo 8">
            <a:extLst>
              <a:ext uri="{FF2B5EF4-FFF2-40B4-BE49-F238E27FC236}">
                <a16:creationId xmlns="" xmlns:a16="http://schemas.microsoft.com/office/drawing/2014/main" id="{7B439F45-FE24-4644-B97C-AE45A7830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344605"/>
              </p:ext>
            </p:extLst>
          </p:nvPr>
        </p:nvGraphicFramePr>
        <p:xfrm>
          <a:off x="6780627" y="1479077"/>
          <a:ext cx="4843976" cy="48359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379828">
                  <a:extLst>
                    <a:ext uri="{9D8B030D-6E8A-4147-A177-3AD203B41FA5}">
                      <a16:colId xmlns="" xmlns:a16="http://schemas.microsoft.com/office/drawing/2014/main" val="765786046"/>
                    </a:ext>
                  </a:extLst>
                </a:gridCol>
                <a:gridCol w="22086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8714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Condição de operação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Operação simbólica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049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= ‘</a:t>
                      </a:r>
                      <a:r>
                        <a:rPr lang="pt-BR" sz="2000" b="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pt-BR" sz="2000" b="0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dirty="0"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3804366153"/>
                  </a:ext>
                </a:extLst>
              </a:tr>
              <a:tr h="100049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a</a:t>
                      </a:r>
                      <a:r>
                        <a:rPr lang="pt-BR" sz="2000" dirty="0"/>
                        <a:t> =‘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  <a:endParaRPr lang="pt-BR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e </a:t>
                      </a:r>
                      <a:r>
                        <a:rPr lang="pt-BR" sz="2000" b="1" dirty="0"/>
                        <a:t>b</a:t>
                      </a:r>
                      <a:r>
                        <a:rPr lang="pt-BR" sz="2000" dirty="0"/>
                        <a:t> =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6000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ls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0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a</a:t>
                      </a:r>
                      <a:r>
                        <a:rPr lang="pt-BR" sz="2000" dirty="0"/>
                        <a:t> =‘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  <a:endParaRPr lang="pt-BR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e </a:t>
                      </a:r>
                      <a:r>
                        <a:rPr lang="pt-BR" sz="2000" b="1" dirty="0"/>
                        <a:t>b</a:t>
                      </a:r>
                      <a:r>
                        <a:rPr lang="pt-BR" sz="2000" dirty="0"/>
                        <a:t> =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13000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ls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0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a</a:t>
                      </a:r>
                      <a:r>
                        <a:rPr lang="pt-BR" sz="2000" dirty="0"/>
                        <a:t> =‘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’</a:t>
                      </a:r>
                      <a:endParaRPr lang="pt-BR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e </a:t>
                      </a:r>
                      <a:r>
                        <a:rPr lang="pt-BR" sz="2000" b="1" dirty="0"/>
                        <a:t>b</a:t>
                      </a:r>
                      <a:r>
                        <a:rPr lang="pt-BR" sz="2000" dirty="0"/>
                        <a:t> =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 err="1"/>
                        <a:t>ls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408919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1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682" y="1122362"/>
            <a:ext cx="9142089" cy="23859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Guia das entregas da </a:t>
            </a:r>
            <a:r>
              <a:rPr lang="pt-BR" sz="3200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RD3</a:t>
            </a:r>
            <a:r>
              <a:rPr dirty="0"/>
              <a:t/>
            </a:r>
            <a:br>
              <a:rPr dirty="0"/>
            </a:b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– PROJETO FUNCIONAL DE DISPOSITIVOS –</a:t>
            </a:r>
            <a:endParaRPr lang="pt-BR" sz="3200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682" y="3601749"/>
            <a:ext cx="9142089" cy="165428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Equipe de projeto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t-BR" sz="2200" spc="-1" dirty="0" smtClean="0">
                <a:solidFill>
                  <a:srgbClr val="000000"/>
                </a:solidFill>
                <a:latin typeface="Calibri"/>
                <a:ea typeface="DejaVu Sans"/>
              </a:rPr>
              <a:t>&lt;h4 - consolidado&gt;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Épico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PERIFÉRICOS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Etapa: 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PROJETO – Caminhada  1</a:t>
            </a:r>
            <a:endParaRPr lang="pt-BR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892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59656"/>
            <a:ext cx="12192000" cy="1021976"/>
          </a:xfr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h4. Projeto do </a:t>
            </a:r>
            <a:r>
              <a:rPr lang="pt-BR" sz="4000" dirty="0" err="1">
                <a:solidFill>
                  <a:schemeClr val="bg1"/>
                </a:solidFill>
              </a:rPr>
              <a:t>Ctrl</a:t>
            </a:r>
            <a:r>
              <a:rPr lang="pt-BR" sz="4000" dirty="0">
                <a:solidFill>
                  <a:schemeClr val="bg1"/>
                </a:solidFill>
              </a:rPr>
              <a:t>. Motor DC– bloco controlador simples (1/3)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FD2C-FE18-42DB-B632-6FE0E3D106EF}" type="datetime5">
              <a:rPr lang="pt-BR" smtClean="0"/>
              <a:t>4-mai-19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15</a:t>
            </a:fld>
            <a:endParaRPr lang="pt-BR"/>
          </a:p>
        </p:txBody>
      </p:sp>
      <p:sp>
        <p:nvSpPr>
          <p:cNvPr id="37" name="Espaço Reservado para Texto 21"/>
          <p:cNvSpPr txBox="1">
            <a:spLocks/>
          </p:cNvSpPr>
          <p:nvPr/>
        </p:nvSpPr>
        <p:spPr>
          <a:xfrm>
            <a:off x="537882" y="1408218"/>
            <a:ext cx="3953436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Bloco funcional (padrão)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85921850-D874-489C-AB6A-73329556F795}"/>
              </a:ext>
            </a:extLst>
          </p:cNvPr>
          <p:cNvSpPr txBox="1"/>
          <p:nvPr/>
        </p:nvSpPr>
        <p:spPr>
          <a:xfrm>
            <a:off x="5648953" y="1122195"/>
            <a:ext cx="556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descrição dos sinais (padrão)</a:t>
            </a:r>
          </a:p>
        </p:txBody>
      </p:sp>
      <p:graphicFrame>
        <p:nvGraphicFramePr>
          <p:cNvPr id="61" name="Espaço Reservado para Conteúdo 8">
            <a:extLst>
              <a:ext uri="{FF2B5EF4-FFF2-40B4-BE49-F238E27FC236}">
                <a16:creationId xmlns:a16="http://schemas.microsoft.com/office/drawing/2014/main" xmlns="" id="{459A5C47-F8ED-4343-B25C-3787FF0C7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968123"/>
              </p:ext>
            </p:extLst>
          </p:nvPr>
        </p:nvGraphicFramePr>
        <p:xfrm>
          <a:off x="4953527" y="1650700"/>
          <a:ext cx="6700591" cy="46159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92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514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Sinal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Descrição do sinal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Entrada que indica o funcionamento do controlador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>
                          <a:solidFill>
                            <a:schemeClr val="tx1"/>
                          </a:solidFill>
                        </a:rPr>
                        <a:t>sp_control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Entrada</a:t>
                      </a:r>
                      <a:r>
                        <a:rPr lang="pt-BR" sz="1600" baseline="0" dirty="0"/>
                        <a:t> de controle que indica a velocidade de rotação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rt_direction</a:t>
                      </a:r>
                      <a:endParaRPr lang="pt-BR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Entrada</a:t>
                      </a:r>
                      <a:r>
                        <a:rPr lang="pt-BR" sz="1600" baseline="0" dirty="0"/>
                        <a:t> de controle que indica o sentido de rotação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871651170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clk</a:t>
                      </a:r>
                      <a:endParaRPr lang="pt-BR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Clock</a:t>
                      </a:r>
                      <a:r>
                        <a:rPr lang="pt-BR" sz="1600" dirty="0"/>
                        <a:t> de cadencia de contagem</a:t>
                      </a:r>
                      <a:endParaRPr lang="pt-BR" sz="1600" b="1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851096966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sp</a:t>
                      </a:r>
                      <a:endParaRPr lang="pt-BR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Saída que indica a velocidade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02883989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rt</a:t>
                      </a:r>
                      <a:endParaRPr lang="pt-BR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Saída que indica a rotação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869366417"/>
                  </a:ext>
                </a:extLst>
              </a:tr>
              <a:tr h="491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load_reg</a:t>
                      </a:r>
                      <a:endParaRPr lang="pt-BR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Saída que carrega o registrador do sentido de velocidade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952339092"/>
                  </a:ext>
                </a:extLst>
              </a:tr>
              <a:tr h="724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on</a:t>
                      </a:r>
                      <a:r>
                        <a:rPr lang="pt-BR" sz="1600" b="1" dirty="0"/>
                        <a:t>/off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Saída que indica o funcionamento do motor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88655163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442CEF2-4A95-4416-8083-8CE9804A7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1" t="18164" r="26305" b="38006"/>
          <a:stretch/>
        </p:blipFill>
        <p:spPr>
          <a:xfrm>
            <a:off x="253838" y="2232130"/>
            <a:ext cx="4411608" cy="30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2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1849"/>
            <a:ext cx="12192000" cy="1021976"/>
          </a:xfrm>
          <a:noFill/>
          <a:effectLst/>
        </p:spPr>
        <p:txBody>
          <a:bodyPr>
            <a:noAutofit/>
          </a:bodyPr>
          <a:lstStyle/>
          <a:p>
            <a:pPr algn="ctr"/>
            <a:r>
              <a:rPr lang="pt-BR" sz="4000" dirty="0"/>
              <a:t>h4. Projeto do </a:t>
            </a:r>
            <a:r>
              <a:rPr lang="pt-BR" sz="4000" dirty="0" err="1"/>
              <a:t>Ctrl</a:t>
            </a:r>
            <a:r>
              <a:rPr lang="pt-BR" sz="4000" dirty="0"/>
              <a:t>. Motor DC– bloco controlador simples (2/3)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FD2C-FE18-42DB-B632-6FE0E3D106EF}" type="datetime5">
              <a:rPr lang="pt-BR" smtClean="0"/>
              <a:t>4-mai-19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16</a:t>
            </a:fld>
            <a:endParaRPr lang="pt-BR" dirty="0"/>
          </a:p>
        </p:txBody>
      </p:sp>
      <p:sp>
        <p:nvSpPr>
          <p:cNvPr id="89" name="Espaço Reservado para Texto 21"/>
          <p:cNvSpPr txBox="1">
            <a:spLocks/>
          </p:cNvSpPr>
          <p:nvPr/>
        </p:nvSpPr>
        <p:spPr>
          <a:xfrm>
            <a:off x="6873584" y="1054125"/>
            <a:ext cx="4684519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Máquina de estados (padrão)</a:t>
            </a:r>
          </a:p>
        </p:txBody>
      </p:sp>
      <p:grpSp>
        <p:nvGrpSpPr>
          <p:cNvPr id="58" name="Grupo 57"/>
          <p:cNvGrpSpPr/>
          <p:nvPr/>
        </p:nvGrpSpPr>
        <p:grpSpPr>
          <a:xfrm>
            <a:off x="5865640" y="2076100"/>
            <a:ext cx="5948289" cy="3680808"/>
            <a:chOff x="-185631" y="2697086"/>
            <a:chExt cx="6252427" cy="3680808"/>
          </a:xfrm>
        </p:grpSpPr>
        <p:sp>
          <p:nvSpPr>
            <p:cNvPr id="64" name="Elipse 63"/>
            <p:cNvSpPr/>
            <p:nvPr/>
          </p:nvSpPr>
          <p:spPr>
            <a:xfrm>
              <a:off x="4486159" y="5593669"/>
              <a:ext cx="1580637" cy="7842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pt-BR" sz="1100" dirty="0"/>
                <a:t>2 / </a:t>
              </a:r>
              <a:r>
                <a:rPr lang="pt-BR" sz="1100" b="1" dirty="0" err="1"/>
                <a:t>on_off</a:t>
              </a:r>
              <a:r>
                <a:rPr lang="pt-BR" sz="1100" b="1" dirty="0"/>
                <a:t> </a:t>
              </a:r>
              <a:r>
                <a:rPr lang="pt-BR" sz="1100" b="1" dirty="0" err="1"/>
                <a:t>load_reg</a:t>
              </a:r>
              <a:endParaRPr lang="pt-BR" sz="1100" b="1" dirty="0"/>
            </a:p>
          </p:txBody>
        </p:sp>
        <p:sp>
          <p:nvSpPr>
            <p:cNvPr id="65" name="Elipse 64"/>
            <p:cNvSpPr/>
            <p:nvPr/>
          </p:nvSpPr>
          <p:spPr>
            <a:xfrm>
              <a:off x="-185631" y="4191248"/>
              <a:ext cx="1117459" cy="70322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800"/>
                </a:lnSpc>
              </a:pPr>
              <a:r>
                <a:rPr lang="pt-BR" sz="2000" dirty="0"/>
                <a:t>0 / '</a:t>
              </a:r>
              <a:r>
                <a:rPr lang="pt-BR" sz="2000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r>
                <a:rPr lang="pt-BR" sz="2000" dirty="0"/>
                <a:t>'</a:t>
              </a:r>
              <a:endParaRPr lang="pt-B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1154379" y="2800175"/>
              <a:ext cx="1313910" cy="9601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800"/>
                </a:lnSpc>
              </a:pPr>
              <a:r>
                <a:rPr lang="pt-BR" sz="1100" dirty="0"/>
                <a:t>1 / </a:t>
              </a:r>
              <a:r>
                <a:rPr lang="pt-BR" sz="1100" b="1" dirty="0" err="1"/>
                <a:t>on_off</a:t>
              </a:r>
              <a:r>
                <a:rPr lang="pt-BR" sz="1100" b="1" dirty="0"/>
                <a:t>,</a:t>
              </a:r>
            </a:p>
            <a:p>
              <a:pPr algn="ctr">
                <a:lnSpc>
                  <a:spcPts val="2800"/>
                </a:lnSpc>
              </a:pPr>
              <a:r>
                <a:rPr lang="pt-BR" sz="1100" b="1" dirty="0" err="1"/>
                <a:t>rt</a:t>
              </a:r>
              <a:r>
                <a:rPr lang="pt-BR" sz="1100" b="1" dirty="0"/>
                <a:t> e </a:t>
              </a:r>
              <a:r>
                <a:rPr lang="pt-BR" sz="1100" b="1" dirty="0" err="1"/>
                <a:t>load_reg</a:t>
              </a:r>
              <a:endParaRPr lang="pt-BR" sz="1100" b="1" dirty="0"/>
            </a:p>
          </p:txBody>
        </p:sp>
        <p:sp>
          <p:nvSpPr>
            <p:cNvPr id="67" name="Elipse 66"/>
            <p:cNvSpPr/>
            <p:nvPr/>
          </p:nvSpPr>
          <p:spPr>
            <a:xfrm>
              <a:off x="4634771" y="2697086"/>
              <a:ext cx="1283413" cy="8709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2800"/>
                </a:lnSpc>
              </a:pPr>
              <a:r>
                <a:rPr lang="pt-BR" sz="1100" dirty="0"/>
                <a:t>2 /</a:t>
              </a:r>
              <a:r>
                <a:rPr lang="pt-BR" sz="1100" b="1" dirty="0" err="1"/>
                <a:t>on_off</a:t>
              </a:r>
              <a:r>
                <a:rPr lang="pt-BR" sz="1100" b="1" dirty="0"/>
                <a:t>, </a:t>
              </a:r>
              <a:r>
                <a:rPr lang="pt-BR" sz="1100" b="1" dirty="0" err="1"/>
                <a:t>sp</a:t>
              </a:r>
              <a:r>
                <a:rPr lang="pt-BR" sz="1100" b="1" dirty="0"/>
                <a:t> e </a:t>
              </a:r>
              <a:r>
                <a:rPr lang="pt-BR" sz="1100" b="1" dirty="0" err="1"/>
                <a:t>load_reg</a:t>
              </a:r>
              <a:endParaRPr lang="pt-BR" sz="1100" b="1" dirty="0"/>
            </a:p>
          </p:txBody>
        </p:sp>
        <p:sp>
          <p:nvSpPr>
            <p:cNvPr id="72" name="Triângulo isósceles 71"/>
            <p:cNvSpPr/>
            <p:nvPr/>
          </p:nvSpPr>
          <p:spPr>
            <a:xfrm rot="2332727">
              <a:off x="-184454" y="4724680"/>
              <a:ext cx="271521" cy="20924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endParaRPr lang="pt-BR" sz="2000"/>
            </a:p>
          </p:txBody>
        </p:sp>
      </p:grpSp>
      <p:graphicFrame>
        <p:nvGraphicFramePr>
          <p:cNvPr id="36" name="Espaço Reservado para Conteúdo 2">
            <a:extLst>
              <a:ext uri="{FF2B5EF4-FFF2-40B4-BE49-F238E27FC236}">
                <a16:creationId xmlns:a16="http://schemas.microsoft.com/office/drawing/2014/main" xmlns="" id="{C6FD2737-E519-47A7-979C-A158575FEC2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8235358"/>
              </p:ext>
            </p:extLst>
          </p:nvPr>
        </p:nvGraphicFramePr>
        <p:xfrm>
          <a:off x="856067" y="1682007"/>
          <a:ext cx="4778916" cy="32627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80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7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08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374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dirty="0"/>
                        <a:t>Saídas ativadas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dirty="0"/>
                        <a:t>Micro</a:t>
                      </a:r>
                      <a:r>
                        <a:rPr lang="pt-BR" sz="1400" baseline="0" dirty="0"/>
                        <a:t> operação simbólica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b="1" baseline="0" dirty="0" err="1"/>
                        <a:t>on_off</a:t>
                      </a:r>
                      <a:endParaRPr lang="pt-BR" sz="14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 err="1"/>
                        <a:t>en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14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400" baseline="0" dirty="0">
                          <a:sym typeface="Wingdings" panose="05000000000000000000" pitchFamily="2" charset="2"/>
                        </a:rPr>
                        <a:t>’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1977446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b="1" baseline="0" dirty="0" err="1"/>
                        <a:t>load_reg</a:t>
                      </a:r>
                      <a:endParaRPr lang="pt-BR" sz="14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load</a:t>
                      </a:r>
                      <a:r>
                        <a:rPr lang="pt-BR" sz="1400" dirty="0"/>
                        <a:t> </a:t>
                      </a:r>
                      <a:r>
                        <a:rPr lang="pt-BR" sz="1400" baseline="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14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400" baseline="0" dirty="0">
                          <a:sym typeface="Wingdings" panose="05000000000000000000" pitchFamily="2" charset="2"/>
                        </a:rPr>
                        <a:t>’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7907688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b="1" baseline="0" dirty="0" err="1"/>
                        <a:t>sp</a:t>
                      </a:r>
                      <a:endParaRPr lang="pt-BR" sz="14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 err="1"/>
                        <a:t>sel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400" baseline="0" dirty="0" err="1">
                          <a:sym typeface="Wingdings" panose="05000000000000000000" pitchFamily="2" charset="2"/>
                        </a:rPr>
                        <a:t>sp</a:t>
                      </a:r>
                      <a:r>
                        <a:rPr lang="pt-BR" sz="1400" baseline="0" dirty="0">
                          <a:sym typeface="Wingdings" panose="05000000000000000000" pitchFamily="2" charset="2"/>
                        </a:rPr>
                        <a:t>; 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400" b="1" baseline="0" dirty="0" err="1"/>
                        <a:t>rt</a:t>
                      </a:r>
                      <a:endParaRPr lang="pt-BR" sz="14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indefinido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5573483"/>
                  </a:ext>
                </a:extLst>
              </a:tr>
            </a:tbl>
          </a:graphicData>
        </a:graphic>
      </p:graphicFrame>
      <p:sp>
        <p:nvSpPr>
          <p:cNvPr id="37" name="Espaço Reservado para Texto 21">
            <a:extLst>
              <a:ext uri="{FF2B5EF4-FFF2-40B4-BE49-F238E27FC236}">
                <a16:creationId xmlns:a16="http://schemas.microsoft.com/office/drawing/2014/main" xmlns="" id="{5018B50C-56E5-4078-BB85-2FC56D77B0CA}"/>
              </a:ext>
            </a:extLst>
          </p:cNvPr>
          <p:cNvSpPr txBox="1">
            <a:spLocks/>
          </p:cNvSpPr>
          <p:nvPr/>
        </p:nvSpPr>
        <p:spPr>
          <a:xfrm>
            <a:off x="856067" y="1039104"/>
            <a:ext cx="517560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Tabela de saídas ativadas (padrão)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DCCD4ABD-5C5F-479C-829F-D421AAB32195}"/>
              </a:ext>
            </a:extLst>
          </p:cNvPr>
          <p:cNvSpPr/>
          <p:nvPr/>
        </p:nvSpPr>
        <p:spPr>
          <a:xfrm>
            <a:off x="7140468" y="4972684"/>
            <a:ext cx="1417214" cy="9150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pt-BR" sz="1100" dirty="0"/>
              <a:t>2 /</a:t>
            </a:r>
            <a:r>
              <a:rPr lang="pt-BR" sz="1100" b="1" dirty="0" err="1"/>
              <a:t>on_off</a:t>
            </a:r>
            <a:r>
              <a:rPr lang="pt-BR" sz="1100" b="1" dirty="0"/>
              <a:t>, </a:t>
            </a:r>
            <a:r>
              <a:rPr lang="pt-BR" sz="1100" b="1" dirty="0" err="1"/>
              <a:t>rt</a:t>
            </a:r>
            <a:r>
              <a:rPr lang="pt-BR" sz="1100" b="1" dirty="0"/>
              <a:t> </a:t>
            </a:r>
            <a:r>
              <a:rPr lang="pt-BR" sz="1100" b="1" dirty="0" err="1"/>
              <a:t>sp</a:t>
            </a:r>
            <a:r>
              <a:rPr lang="pt-BR" sz="1100" b="1" dirty="0"/>
              <a:t> e </a:t>
            </a:r>
            <a:r>
              <a:rPr lang="pt-BR" sz="1100" b="1" dirty="0" err="1"/>
              <a:t>load_reg</a:t>
            </a:r>
            <a:endParaRPr lang="pt-BR" sz="3600" b="1" dirty="0"/>
          </a:p>
        </p:txBody>
      </p:sp>
      <p:cxnSp>
        <p:nvCxnSpPr>
          <p:cNvPr id="181" name="Conector de Seta Reta 180">
            <a:extLst>
              <a:ext uri="{FF2B5EF4-FFF2-40B4-BE49-F238E27FC236}">
                <a16:creationId xmlns:a16="http://schemas.microsoft.com/office/drawing/2014/main" xmlns="" id="{7E6FA586-2214-42EB-ADD6-A03DC543D9B9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773054" y="2998733"/>
            <a:ext cx="550472" cy="674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xmlns="" id="{300E7050-B81F-4202-9EBE-30A7F9AA4121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>
            <a:off x="7323526" y="2998733"/>
            <a:ext cx="24488" cy="21079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198">
            <a:extLst>
              <a:ext uri="{FF2B5EF4-FFF2-40B4-BE49-F238E27FC236}">
                <a16:creationId xmlns:a16="http://schemas.microsoft.com/office/drawing/2014/main" xmlns="" id="{5FF9402A-7E58-497E-9CBF-0A4369337C5E}"/>
              </a:ext>
            </a:extLst>
          </p:cNvPr>
          <p:cNvCxnSpPr>
            <a:cxnSpLocks/>
            <a:stCxn id="75" idx="0"/>
            <a:endCxn id="66" idx="4"/>
          </p:cNvCxnSpPr>
          <p:nvPr/>
        </p:nvCxnSpPr>
        <p:spPr>
          <a:xfrm flipH="1" flipV="1">
            <a:off x="7765467" y="3139344"/>
            <a:ext cx="83608" cy="18333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xmlns="" id="{7433E088-8A34-4A5D-B88B-FE7220940F9A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11062054" y="2947031"/>
            <a:ext cx="0" cy="20256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xmlns="" id="{79BA72C5-D330-4B6D-8926-0301B02D726B}"/>
              </a:ext>
            </a:extLst>
          </p:cNvPr>
          <p:cNvCxnSpPr>
            <a:cxnSpLocks/>
            <a:stCxn id="64" idx="7"/>
            <a:endCxn id="67" idx="5"/>
          </p:cNvCxnSpPr>
          <p:nvPr/>
        </p:nvCxnSpPr>
        <p:spPr>
          <a:xfrm flipH="1" flipV="1">
            <a:off x="11493737" y="2819486"/>
            <a:ext cx="99973" cy="2268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>
            <a:extLst>
              <a:ext uri="{FF2B5EF4-FFF2-40B4-BE49-F238E27FC236}">
                <a16:creationId xmlns:a16="http://schemas.microsoft.com/office/drawing/2014/main" xmlns="" id="{5A48C846-1ED2-44A2-A525-6E9163E70E46}"/>
              </a:ext>
            </a:extLst>
          </p:cNvPr>
          <p:cNvCxnSpPr>
            <a:cxnSpLocks/>
            <a:stCxn id="66" idx="5"/>
            <a:endCxn id="64" idx="1"/>
          </p:cNvCxnSpPr>
          <p:nvPr/>
        </p:nvCxnSpPr>
        <p:spPr>
          <a:xfrm>
            <a:off x="8207407" y="2998733"/>
            <a:ext cx="2322991" cy="20887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>
            <a:extLst>
              <a:ext uri="{FF2B5EF4-FFF2-40B4-BE49-F238E27FC236}">
                <a16:creationId xmlns:a16="http://schemas.microsoft.com/office/drawing/2014/main" xmlns="" id="{E0D68852-9E0B-49D7-A76F-C4316A09AEF4}"/>
              </a:ext>
            </a:extLst>
          </p:cNvPr>
          <p:cNvCxnSpPr>
            <a:cxnSpLocks/>
            <a:stCxn id="64" idx="0"/>
            <a:endCxn id="66" idx="6"/>
          </p:cNvCxnSpPr>
          <p:nvPr/>
        </p:nvCxnSpPr>
        <p:spPr>
          <a:xfrm flipH="1" flipV="1">
            <a:off x="8390465" y="2659267"/>
            <a:ext cx="2671589" cy="23134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xmlns="" id="{CCCED7D6-BDC5-449E-BF7D-AC72A56608F0}"/>
              </a:ext>
            </a:extLst>
          </p:cNvPr>
          <p:cNvCxnSpPr>
            <a:cxnSpLocks/>
            <a:stCxn id="67" idx="3"/>
            <a:endCxn id="75" idx="7"/>
          </p:cNvCxnSpPr>
          <p:nvPr/>
        </p:nvCxnSpPr>
        <p:spPr>
          <a:xfrm flipH="1">
            <a:off x="8350136" y="2819486"/>
            <a:ext cx="2280235" cy="22872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xmlns="" id="{AEF5C214-8AA8-4904-9E0B-226AD3DAB91B}"/>
              </a:ext>
            </a:extLst>
          </p:cNvPr>
          <p:cNvCxnSpPr>
            <a:cxnSpLocks/>
            <a:stCxn id="75" idx="0"/>
            <a:endCxn id="67" idx="2"/>
          </p:cNvCxnSpPr>
          <p:nvPr/>
        </p:nvCxnSpPr>
        <p:spPr>
          <a:xfrm flipV="1">
            <a:off x="7849075" y="2511566"/>
            <a:ext cx="2602487" cy="24611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xmlns="" id="{620329EE-703E-4F9C-A00B-2F48601AC5E0}"/>
              </a:ext>
            </a:extLst>
          </p:cNvPr>
          <p:cNvSpPr txBox="1"/>
          <p:nvPr/>
        </p:nvSpPr>
        <p:spPr>
          <a:xfrm rot="2732293">
            <a:off x="9326512" y="4307144"/>
            <a:ext cx="117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rt_control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xmlns="" id="{D58708B6-1E32-475F-BC58-A981CBB84F5F}"/>
              </a:ext>
            </a:extLst>
          </p:cNvPr>
          <p:cNvSpPr txBox="1"/>
          <p:nvPr/>
        </p:nvSpPr>
        <p:spPr>
          <a:xfrm rot="19147772">
            <a:off x="9372982" y="2828054"/>
            <a:ext cx="117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rt_control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8" name="CaixaDeTexto 217">
            <a:extLst>
              <a:ext uri="{FF2B5EF4-FFF2-40B4-BE49-F238E27FC236}">
                <a16:creationId xmlns:a16="http://schemas.microsoft.com/office/drawing/2014/main" xmlns="" id="{BAB27A6D-40B2-41CA-8F9F-D5CA63EBAEEA}"/>
              </a:ext>
            </a:extLst>
          </p:cNvPr>
          <p:cNvSpPr txBox="1"/>
          <p:nvPr/>
        </p:nvSpPr>
        <p:spPr>
          <a:xfrm rot="18993908">
            <a:off x="8370629" y="4334198"/>
            <a:ext cx="117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rt_control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xmlns="" id="{BD7A59A9-5664-4BCB-AB5B-4FFBED86EE38}"/>
              </a:ext>
            </a:extLst>
          </p:cNvPr>
          <p:cNvSpPr txBox="1"/>
          <p:nvPr/>
        </p:nvSpPr>
        <p:spPr>
          <a:xfrm rot="2732293">
            <a:off x="8412656" y="2941189"/>
            <a:ext cx="117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rt_control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xmlns="" id="{4458E0F8-8BB6-48E6-9A6E-D11C3EB99853}"/>
              </a:ext>
            </a:extLst>
          </p:cNvPr>
          <p:cNvSpPr txBox="1"/>
          <p:nvPr/>
        </p:nvSpPr>
        <p:spPr>
          <a:xfrm rot="16200000">
            <a:off x="10405170" y="3713524"/>
            <a:ext cx="12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sp_control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2" name="CaixaDeTexto 221">
            <a:extLst>
              <a:ext uri="{FF2B5EF4-FFF2-40B4-BE49-F238E27FC236}">
                <a16:creationId xmlns:a16="http://schemas.microsoft.com/office/drawing/2014/main" xmlns="" id="{A0C2DCD6-CFC1-4E1E-9E7A-CB2763790287}"/>
              </a:ext>
            </a:extLst>
          </p:cNvPr>
          <p:cNvSpPr txBox="1"/>
          <p:nvPr/>
        </p:nvSpPr>
        <p:spPr>
          <a:xfrm rot="5400000">
            <a:off x="7196195" y="3890815"/>
            <a:ext cx="12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sp_control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xmlns="" id="{95C24E3A-B9B5-405B-B6B0-8C5A7B160B86}"/>
              </a:ext>
            </a:extLst>
          </p:cNvPr>
          <p:cNvSpPr txBox="1"/>
          <p:nvPr/>
        </p:nvSpPr>
        <p:spPr>
          <a:xfrm rot="18313589">
            <a:off x="6600568" y="309285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en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xmlns="" id="{74995A3F-FF6A-45D3-BF4A-070201CE1ECD}"/>
              </a:ext>
            </a:extLst>
          </p:cNvPr>
          <p:cNvSpPr txBox="1"/>
          <p:nvPr/>
        </p:nvSpPr>
        <p:spPr>
          <a:xfrm rot="5400000">
            <a:off x="10984260" y="3778625"/>
            <a:ext cx="12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sp_control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xmlns="" id="{706E9263-04FF-48DC-8722-798838E1BB30}"/>
              </a:ext>
            </a:extLst>
          </p:cNvPr>
          <p:cNvSpPr txBox="1"/>
          <p:nvPr/>
        </p:nvSpPr>
        <p:spPr>
          <a:xfrm rot="16200000">
            <a:off x="6716464" y="3975831"/>
            <a:ext cx="12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sp_control</a:t>
            </a:r>
            <a:r>
              <a:rPr lang="pt-BR" sz="1400" dirty="0"/>
              <a:t>=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1400" dirty="0">
                <a:sym typeface="Wingdings" panose="05000000000000000000" pitchFamily="2" charset="2"/>
              </a:rPr>
              <a:t>'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529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h4. Plano de testes unitário – Bloco controlador simples (3/3)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039-2AD4-47F2-B7AA-442710D123D2}" type="datetime5">
              <a:rPr lang="pt-BR" smtClean="0"/>
              <a:t>4-mai-19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17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060654"/>
              </p:ext>
            </p:extLst>
          </p:nvPr>
        </p:nvGraphicFramePr>
        <p:xfrm>
          <a:off x="838200" y="1235012"/>
          <a:ext cx="10914529" cy="4511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301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1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2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Situação 1</a:t>
                      </a:r>
                    </a:p>
                    <a:p>
                      <a:pPr algn="ctr"/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ex</a:t>
                      </a:r>
                      <a:r>
                        <a:rPr lang="pt-BR" sz="2000" dirty="0"/>
                        <a:t>: Serviço Prestado A</a:t>
                      </a:r>
                      <a:r>
                        <a:rPr lang="pt-BR" sz="2000" baseline="0" dirty="0"/>
                        <a:t>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Situação 2</a:t>
                      </a:r>
                    </a:p>
                    <a:p>
                      <a:pPr algn="ctr"/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ex</a:t>
                      </a:r>
                      <a:r>
                        <a:rPr lang="pt-BR" sz="2000" dirty="0"/>
                        <a:t>: Serviço Prestado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Caso de testes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Velocidade de rotação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Sentido de rotação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Estado conhecido ou pré-condição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nsa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nsa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Lista de eventos de estímulos nas entradas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baseline="0" dirty="0">
                          <a:solidFill>
                            <a:schemeClr val="bg1"/>
                          </a:solidFill>
                        </a:rPr>
                        <a:t>(controle e dados)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pt-BR" sz="2000" b="1" baseline="0" dirty="0" err="1"/>
                        <a:t>sp_control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rt_direction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b="1" baseline="0" dirty="0"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Resultado esperado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Saída </a:t>
                      </a:r>
                      <a:r>
                        <a:rPr lang="pt-BR" sz="2000" b="1" dirty="0" err="1"/>
                        <a:t>sp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2000" dirty="0"/>
                        <a:t>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’ </a:t>
                      </a:r>
                      <a:r>
                        <a:rPr lang="pt-BR" sz="2000" b="1" baseline="0" dirty="0" err="1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pt-BR" sz="2000" b="1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pt-BR" sz="2000" b="1" dirty="0" err="1"/>
                        <a:t>sp</a:t>
                      </a:r>
                      <a:r>
                        <a:rPr lang="pt-BR" sz="2000" dirty="0"/>
                        <a:t> =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2000" b="1" baseline="0" dirty="0" err="1">
                          <a:solidFill>
                            <a:schemeClr val="accent5"/>
                          </a:solidFill>
                        </a:rPr>
                        <a:t>else</a:t>
                      </a:r>
                      <a:r>
                        <a:rPr lang="pt-BR" sz="2000" baseline="0" dirty="0"/>
                        <a:t> </a:t>
                      </a:r>
                    </a:p>
                    <a:p>
                      <a:pPr algn="ctr"/>
                      <a:r>
                        <a:rPr lang="pt-BR" sz="2000" b="1" dirty="0" err="1"/>
                        <a:t>sp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</a:p>
                    <a:p>
                      <a:pPr algn="ctr"/>
                      <a:r>
                        <a:rPr lang="pt-BR" sz="2000" b="1" baseline="0" dirty="0" err="1">
                          <a:solidFill>
                            <a:schemeClr val="accent5"/>
                          </a:solidFill>
                        </a:rPr>
                        <a:t>and</a:t>
                      </a:r>
                      <a:endParaRPr lang="pt-BR" sz="2000" b="1" baseline="0" dirty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pt-BR" sz="2000" b="1" baseline="0" dirty="0" err="1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pt-BR" sz="2000" dirty="0"/>
                        <a:t> 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2000" dirty="0"/>
                        <a:t>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’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Saída </a:t>
                      </a:r>
                      <a:r>
                        <a:rPr lang="pt-BR" sz="2000" b="1" dirty="0" err="1"/>
                        <a:t>rt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2000" dirty="0"/>
                        <a:t>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’ </a:t>
                      </a:r>
                      <a:r>
                        <a:rPr lang="pt-BR" sz="2000" b="1" baseline="0" dirty="0" err="1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pt-BR" sz="2000" b="1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pt-BR" sz="2000" b="1" dirty="0" err="1"/>
                        <a:t>rt</a:t>
                      </a:r>
                      <a:r>
                        <a:rPr lang="pt-BR" sz="2000" dirty="0"/>
                        <a:t> =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2000" b="1" baseline="0" dirty="0" err="1">
                          <a:solidFill>
                            <a:schemeClr val="accent5"/>
                          </a:solidFill>
                        </a:rPr>
                        <a:t>else</a:t>
                      </a:r>
                      <a:r>
                        <a:rPr lang="pt-BR" sz="2000" baseline="0" dirty="0"/>
                        <a:t> </a:t>
                      </a:r>
                    </a:p>
                    <a:p>
                      <a:pPr algn="ctr"/>
                      <a:r>
                        <a:rPr lang="pt-BR" sz="2000" b="1" dirty="0" err="1"/>
                        <a:t>rt</a:t>
                      </a:r>
                      <a:r>
                        <a:rPr lang="pt-BR" sz="2000" b="1"/>
                        <a:t> 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Critério de avaliação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62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682" y="1122362"/>
            <a:ext cx="9142089" cy="23859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Guia das entregas </a:t>
            </a:r>
            <a:r>
              <a:rPr lang="pt-BR" sz="3200" spc="-1">
                <a:solidFill>
                  <a:srgbClr val="FFFFFF"/>
                </a:solidFill>
                <a:latin typeface="Calibri Light"/>
                <a:ea typeface="DejaVu Sans"/>
              </a:rPr>
              <a:t>da </a:t>
            </a:r>
            <a:r>
              <a:rPr lang="pt-BR" sz="3200" spc="-1" smtClean="0">
                <a:solidFill>
                  <a:srgbClr val="FFFFFF"/>
                </a:solidFill>
                <a:latin typeface="Calibri Light"/>
                <a:ea typeface="DejaVu Sans"/>
              </a:rPr>
              <a:t>RD4</a:t>
            </a:r>
            <a:r>
              <a:rPr dirty="0"/>
              <a:t/>
            </a:r>
            <a:br>
              <a:rPr dirty="0"/>
            </a:b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– PROJETO FUNCIONAL DE DISPOSITIVOS –</a:t>
            </a:r>
            <a:endParaRPr lang="pt-BR" sz="3200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682" y="3601749"/>
            <a:ext cx="9142089" cy="165428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Equipe de projeto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t-BR" sz="2200" spc="-1" dirty="0" smtClean="0">
                <a:solidFill>
                  <a:srgbClr val="000000"/>
                </a:solidFill>
                <a:latin typeface="Calibri"/>
                <a:ea typeface="DejaVu Sans"/>
              </a:rPr>
              <a:t>&lt;h4 - consolidado&gt;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Épico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PERIFÉRICOS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Etapa: 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PROJETO – Caminhada  1</a:t>
            </a:r>
            <a:endParaRPr lang="pt-BR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892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1976"/>
          </a:xfr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h4. Diagrama em blocos – bloco sequencial  (1/3)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17A-B4C4-4B37-B9AA-1647858CAADC}" type="datetime5">
              <a:rPr lang="pt-BR" smtClean="0"/>
              <a:t>4-mai-19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F5D5267-BC3A-4874-9B2E-E9AE3D11C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t="20097" r="19348" b="28116"/>
          <a:stretch/>
        </p:blipFill>
        <p:spPr>
          <a:xfrm>
            <a:off x="1365628" y="1743351"/>
            <a:ext cx="9196355" cy="35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682" y="1122362"/>
            <a:ext cx="9142089" cy="23859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Guia das entregas da RD1</a:t>
            </a:r>
            <a:r>
              <a:rPr dirty="0"/>
              <a:t/>
            </a:r>
            <a:br>
              <a:rPr dirty="0"/>
            </a:b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– PROJETO FUNCIONAL DE DISPOSITIVOS –</a:t>
            </a:r>
            <a:endParaRPr lang="pt-BR" sz="3200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682" y="3601749"/>
            <a:ext cx="9142089" cy="165428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Equipe de projeto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t-BR" sz="2200" spc="-1" dirty="0" smtClean="0">
                <a:solidFill>
                  <a:srgbClr val="000000"/>
                </a:solidFill>
                <a:latin typeface="Calibri"/>
                <a:ea typeface="DejaVu Sans"/>
              </a:rPr>
              <a:t>&lt;h4 - consolidado&gt;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Épico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PERIFÉRICOS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Etapa: 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PROJETO – Caminhada  1</a:t>
            </a:r>
            <a:endParaRPr lang="pt-BR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867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EF8-3974-4CB4-9A06-E7424C204046}" type="datetime5">
              <a:rPr lang="pt-BR" smtClean="0"/>
              <a:t>4-mai-19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8D10-5825-40FE-9DDA-81726ECC7E6D}" type="slidenum">
              <a:rPr lang="pt-BR" smtClean="0"/>
              <a:t>20</a:t>
            </a:fld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h4. Mapa de ligações do diagrama  (2/3)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39317EB6-B246-4A1D-BC44-9CC72F2D1080}"/>
              </a:ext>
            </a:extLst>
          </p:cNvPr>
          <p:cNvSpPr/>
          <p:nvPr/>
        </p:nvSpPr>
        <p:spPr>
          <a:xfrm>
            <a:off x="636759" y="1450337"/>
            <a:ext cx="49954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b2v_inst : lpm_counter0</a:t>
            </a:r>
          </a:p>
          <a:p>
            <a:r>
              <a:rPr lang="pt-BR" dirty="0"/>
              <a:t>PORT MAP(</a:t>
            </a:r>
            <a:r>
              <a:rPr lang="pt-BR" dirty="0" err="1"/>
              <a:t>clock</a:t>
            </a:r>
            <a:r>
              <a:rPr lang="pt-BR" dirty="0"/>
              <a:t> =&gt; </a:t>
            </a:r>
            <a:r>
              <a:rPr lang="pt-BR" dirty="0" err="1"/>
              <a:t>clock</a:t>
            </a:r>
            <a:r>
              <a:rPr lang="pt-BR" dirty="0"/>
              <a:t>,</a:t>
            </a:r>
          </a:p>
          <a:p>
            <a:r>
              <a:rPr lang="pt-BR" dirty="0"/>
              <a:t>		 q =&gt; SYNTHESIZED_WIRE_5);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b2v_inst10 : lpm_shiftreg1</a:t>
            </a:r>
          </a:p>
          <a:p>
            <a:r>
              <a:rPr lang="pt-BR" dirty="0"/>
              <a:t>PORT MAP(</a:t>
            </a:r>
            <a:r>
              <a:rPr lang="pt-BR" dirty="0" err="1"/>
              <a:t>load</a:t>
            </a:r>
            <a:r>
              <a:rPr lang="pt-BR" dirty="0"/>
              <a:t> =&gt; SYNTHESIZED_WIRE_0,</a:t>
            </a:r>
          </a:p>
          <a:p>
            <a:r>
              <a:rPr lang="pt-BR" dirty="0"/>
              <a:t>		 </a:t>
            </a:r>
            <a:r>
              <a:rPr lang="pt-BR" dirty="0" err="1"/>
              <a:t>clock</a:t>
            </a:r>
            <a:r>
              <a:rPr lang="pt-BR" dirty="0"/>
              <a:t> =&gt; clock1,</a:t>
            </a:r>
          </a:p>
          <a:p>
            <a:r>
              <a:rPr lang="pt-BR" dirty="0"/>
              <a:t>		 data(0) =&gt; SYNTHESIZED_WIRE_1,</a:t>
            </a:r>
          </a:p>
          <a:p>
            <a:r>
              <a:rPr lang="pt-BR" dirty="0"/>
              <a:t>		 q(0) =&gt; SYNTHESIZED_WIRE_4);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1920EDAD-9F40-4AFC-8FD4-0BBB24C24792}"/>
              </a:ext>
            </a:extLst>
          </p:cNvPr>
          <p:cNvSpPr/>
          <p:nvPr/>
        </p:nvSpPr>
        <p:spPr>
          <a:xfrm>
            <a:off x="5632174" y="141643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b2v_inst11 : </a:t>
            </a:r>
            <a:r>
              <a:rPr lang="pt-BR" dirty="0" err="1"/>
              <a:t>controlador_e</a:t>
            </a:r>
            <a:endParaRPr lang="pt-BR" dirty="0"/>
          </a:p>
          <a:p>
            <a:r>
              <a:rPr lang="pt-BR" dirty="0"/>
              <a:t>PORT MAP(</a:t>
            </a:r>
            <a:r>
              <a:rPr lang="pt-BR" dirty="0" err="1"/>
              <a:t>clk</a:t>
            </a:r>
            <a:r>
              <a:rPr lang="pt-BR" dirty="0"/>
              <a:t> =&gt; </a:t>
            </a:r>
            <a:r>
              <a:rPr lang="pt-BR" dirty="0" err="1"/>
              <a:t>clk</a:t>
            </a:r>
            <a:r>
              <a:rPr lang="pt-BR" dirty="0"/>
              <a:t>,</a:t>
            </a:r>
          </a:p>
          <a:p>
            <a:r>
              <a:rPr lang="pt-BR" dirty="0"/>
              <a:t>		 </a:t>
            </a:r>
            <a:r>
              <a:rPr lang="pt-BR" dirty="0" err="1"/>
              <a:t>en</a:t>
            </a:r>
            <a:r>
              <a:rPr lang="pt-BR" dirty="0"/>
              <a:t> =&gt; </a:t>
            </a:r>
            <a:r>
              <a:rPr lang="pt-BR" dirty="0" err="1"/>
              <a:t>en</a:t>
            </a:r>
            <a:r>
              <a:rPr lang="pt-BR" dirty="0"/>
              <a:t>,</a:t>
            </a:r>
          </a:p>
          <a:p>
            <a:r>
              <a:rPr lang="pt-BR" dirty="0"/>
              <a:t>		 </a:t>
            </a:r>
            <a:r>
              <a:rPr lang="pt-BR" dirty="0" err="1"/>
              <a:t>sp_control</a:t>
            </a:r>
            <a:r>
              <a:rPr lang="pt-BR" dirty="0"/>
              <a:t> =&gt; </a:t>
            </a:r>
            <a:r>
              <a:rPr lang="pt-BR" dirty="0" err="1"/>
              <a:t>sp_control</a:t>
            </a:r>
            <a:r>
              <a:rPr lang="pt-BR" dirty="0"/>
              <a:t>,</a:t>
            </a:r>
          </a:p>
          <a:p>
            <a:r>
              <a:rPr lang="pt-BR" dirty="0"/>
              <a:t>		 </a:t>
            </a:r>
            <a:r>
              <a:rPr lang="pt-BR" dirty="0" err="1"/>
              <a:t>rt_control</a:t>
            </a:r>
            <a:r>
              <a:rPr lang="pt-BR" dirty="0"/>
              <a:t> =&gt; </a:t>
            </a:r>
            <a:r>
              <a:rPr lang="pt-BR" dirty="0" err="1"/>
              <a:t>rt_control</a:t>
            </a:r>
            <a:r>
              <a:rPr lang="pt-BR" dirty="0"/>
              <a:t>,</a:t>
            </a:r>
          </a:p>
          <a:p>
            <a:r>
              <a:rPr lang="pt-BR" dirty="0"/>
              <a:t>		 </a:t>
            </a:r>
            <a:r>
              <a:rPr lang="pt-BR" dirty="0" err="1"/>
              <a:t>sp</a:t>
            </a:r>
            <a:r>
              <a:rPr lang="pt-BR" dirty="0"/>
              <a:t> =&gt; SYNTHESIZED_WIRE_2,</a:t>
            </a:r>
          </a:p>
          <a:p>
            <a:r>
              <a:rPr lang="pt-BR" dirty="0"/>
              <a:t>		 </a:t>
            </a:r>
            <a:r>
              <a:rPr lang="pt-BR" dirty="0" err="1"/>
              <a:t>rt</a:t>
            </a:r>
            <a:r>
              <a:rPr lang="pt-BR" dirty="0"/>
              <a:t> =&gt; </a:t>
            </a:r>
            <a:r>
              <a:rPr lang="pt-BR" dirty="0" err="1"/>
              <a:t>rt</a:t>
            </a:r>
            <a:r>
              <a:rPr lang="pt-BR" dirty="0"/>
              <a:t>,</a:t>
            </a:r>
          </a:p>
          <a:p>
            <a:r>
              <a:rPr lang="pt-BR" dirty="0"/>
              <a:t>		 </a:t>
            </a:r>
            <a:r>
              <a:rPr lang="pt-BR" dirty="0" err="1"/>
              <a:t>load_reg</a:t>
            </a:r>
            <a:r>
              <a:rPr lang="pt-BR" dirty="0"/>
              <a:t> =&gt; SYNTHESIZED_WIRE_0,</a:t>
            </a:r>
          </a:p>
          <a:p>
            <a:r>
              <a:rPr lang="pt-BR" dirty="0"/>
              <a:t>		 </a:t>
            </a:r>
            <a:r>
              <a:rPr lang="pt-BR" dirty="0" err="1"/>
              <a:t>on_off</a:t>
            </a:r>
            <a:r>
              <a:rPr lang="pt-BR" dirty="0"/>
              <a:t> =&gt; SYNTHESIZED_WIRE_3);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b2v_inst3 : lpm_mux0</a:t>
            </a:r>
          </a:p>
          <a:p>
            <a:r>
              <a:rPr lang="pt-BR" dirty="0"/>
              <a:t>PORT MAP(data1 =&gt; data1,</a:t>
            </a:r>
          </a:p>
          <a:p>
            <a:r>
              <a:rPr lang="pt-BR" dirty="0"/>
              <a:t>		 data0 =&gt; data0,</a:t>
            </a:r>
          </a:p>
          <a:p>
            <a:r>
              <a:rPr lang="pt-BR" dirty="0"/>
              <a:t>		 </a:t>
            </a:r>
            <a:r>
              <a:rPr lang="pt-BR" dirty="0" err="1"/>
              <a:t>sel</a:t>
            </a:r>
            <a:r>
              <a:rPr lang="pt-BR" dirty="0"/>
              <a:t> =&gt; SYNTHESIZED_WIRE_2,</a:t>
            </a:r>
          </a:p>
          <a:p>
            <a:r>
              <a:rPr lang="pt-BR" dirty="0"/>
              <a:t>		 </a:t>
            </a:r>
            <a:r>
              <a:rPr lang="pt-BR" dirty="0" err="1"/>
              <a:t>result</a:t>
            </a:r>
            <a:r>
              <a:rPr lang="pt-BR" dirty="0"/>
              <a:t> =&gt; SYNTHESIZED_WIRE_1);</a:t>
            </a:r>
          </a:p>
        </p:txBody>
      </p:sp>
    </p:spTree>
    <p:extLst>
      <p:ext uri="{BB962C8B-B14F-4D97-AF65-F5344CB8AC3E}">
        <p14:creationId xmlns:p14="http://schemas.microsoft.com/office/powerpoint/2010/main" val="225851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EF8-3974-4CB4-9A06-E7424C204046}" type="datetime5">
              <a:rPr lang="pt-BR" smtClean="0"/>
              <a:t>4-mai-19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UFAM / prof. </a:t>
            </a:r>
            <a:r>
              <a:rPr lang="pt-BR" dirty="0" err="1"/>
              <a:t>MgN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8D10-5825-40FE-9DDA-81726ECC7E6D}" type="slidenum">
              <a:rPr lang="pt-BR" smtClean="0"/>
              <a:t>21</a:t>
            </a:fld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h4. Mapa de ligações do diagrama  (3/3)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39317EB6-B246-4A1D-BC44-9CC72F2D1080}"/>
              </a:ext>
            </a:extLst>
          </p:cNvPr>
          <p:cNvSpPr/>
          <p:nvPr/>
        </p:nvSpPr>
        <p:spPr>
          <a:xfrm>
            <a:off x="636759" y="1450337"/>
            <a:ext cx="49954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b2v_inst4 : </a:t>
            </a:r>
            <a:r>
              <a:rPr lang="pt-BR" dirty="0" err="1"/>
              <a:t>comparador_e</a:t>
            </a:r>
            <a:endParaRPr lang="pt-BR" dirty="0"/>
          </a:p>
          <a:p>
            <a:r>
              <a:rPr lang="pt-BR" dirty="0"/>
              <a:t>PORT MAP(</a:t>
            </a:r>
            <a:r>
              <a:rPr lang="pt-BR" dirty="0" err="1"/>
              <a:t>en</a:t>
            </a:r>
            <a:r>
              <a:rPr lang="pt-BR" dirty="0"/>
              <a:t> =&gt; SYNTHESIZED_WIRE_3,</a:t>
            </a:r>
          </a:p>
          <a:p>
            <a:r>
              <a:rPr lang="pt-BR" dirty="0"/>
              <a:t>		 a =&gt; SYNTHESIZED_WIRE_4,</a:t>
            </a:r>
          </a:p>
          <a:p>
            <a:r>
              <a:rPr lang="pt-BR" dirty="0"/>
              <a:t>		 b =&gt; SYNTHESIZED_WIRE_5,</a:t>
            </a:r>
          </a:p>
          <a:p>
            <a:r>
              <a:rPr lang="pt-BR" dirty="0"/>
              <a:t>		 </a:t>
            </a:r>
            <a:r>
              <a:rPr lang="pt-BR" dirty="0" err="1"/>
              <a:t>ls</a:t>
            </a:r>
            <a:r>
              <a:rPr lang="pt-BR" dirty="0"/>
              <a:t> =&gt; </a:t>
            </a:r>
            <a:r>
              <a:rPr lang="pt-BR" dirty="0" err="1"/>
              <a:t>ls</a:t>
            </a:r>
            <a:r>
              <a:rPr lang="pt-BR" dirty="0"/>
              <a:t>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END </a:t>
            </a:r>
            <a:r>
              <a:rPr lang="pt-BR" dirty="0" err="1"/>
              <a:t>bdf_type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31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529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h5. Plano de testes da h4 – Bloco controlador simples  (4/4)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039-2AD4-47F2-B7AA-442710D123D2}" type="datetime5">
              <a:rPr lang="pt-BR" smtClean="0"/>
              <a:t>4-mai-19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681-6BCD-4903-80EF-8931F043BDA7}" type="slidenum">
              <a:rPr lang="pt-BR" smtClean="0"/>
              <a:t>22</a:t>
            </a:fld>
            <a:endParaRPr lang="pt-BR"/>
          </a:p>
        </p:txBody>
      </p:sp>
      <p:graphicFrame>
        <p:nvGraphicFramePr>
          <p:cNvPr id="18" name="Espaço Reservado para Conteúdo 3">
            <a:extLst>
              <a:ext uri="{FF2B5EF4-FFF2-40B4-BE49-F238E27FC236}">
                <a16:creationId xmlns:a16="http://schemas.microsoft.com/office/drawing/2014/main" xmlns="" id="{A4B690EA-B5B4-4C99-A5E4-A182270EB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61144"/>
              </p:ext>
            </p:extLst>
          </p:nvPr>
        </p:nvGraphicFramePr>
        <p:xfrm>
          <a:off x="543994" y="1051405"/>
          <a:ext cx="10914529" cy="4511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301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1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2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Situação 1</a:t>
                      </a:r>
                    </a:p>
                    <a:p>
                      <a:pPr algn="ctr"/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ex</a:t>
                      </a:r>
                      <a:r>
                        <a:rPr lang="pt-BR" sz="2000" dirty="0"/>
                        <a:t>: Serviço Prestado A</a:t>
                      </a:r>
                      <a:r>
                        <a:rPr lang="pt-BR" sz="2000" baseline="0" dirty="0"/>
                        <a:t>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Situação 2</a:t>
                      </a:r>
                    </a:p>
                    <a:p>
                      <a:pPr algn="ctr"/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ex</a:t>
                      </a:r>
                      <a:r>
                        <a:rPr lang="pt-BR" sz="2000" dirty="0"/>
                        <a:t>: Serviço Prestado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Caso de testes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Velocidade de rotação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Sentido de rotação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Estado conhecido ou pré-condição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nsa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nsa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Lista de eventos de estímulos nas entradas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baseline="0" dirty="0">
                          <a:solidFill>
                            <a:schemeClr val="bg1"/>
                          </a:solidFill>
                        </a:rPr>
                        <a:t>(controle e dados)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pt-BR" sz="2000" b="1" baseline="0" dirty="0" err="1"/>
                        <a:t>sp_control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/>
                        <a:t>’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2000" dirty="0"/>
                        <a:t>ou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pt-BR" sz="2000" b="1" dirty="0" err="1"/>
                        <a:t>sp_control</a:t>
                      </a:r>
                      <a:r>
                        <a:rPr lang="pt-BR" sz="2000" b="1" dirty="0"/>
                        <a:t>=‘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b="1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rt_control</a:t>
                      </a:r>
                      <a:r>
                        <a:rPr lang="pt-BR" sz="2000" b="1" baseline="0" dirty="0"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/>
                        <a:t>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ou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rt_control</a:t>
                      </a:r>
                      <a:r>
                        <a:rPr lang="pt-BR" sz="2000" b="1" baseline="0" dirty="0"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pt-BR" sz="20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2000" dirty="0"/>
                        <a:t>‘</a:t>
                      </a:r>
                      <a:r>
                        <a:rPr lang="pt-BR" sz="2000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Resultado esperado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Saída </a:t>
                      </a:r>
                      <a:r>
                        <a:rPr lang="pt-BR" sz="2000" b="1" dirty="0" err="1"/>
                        <a:t>sp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2000" dirty="0"/>
                        <a:t>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’ (</a:t>
                      </a:r>
                      <a:r>
                        <a:rPr lang="pt-BR" sz="2000" dirty="0" err="1"/>
                        <a:t>Duty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Cycle</a:t>
                      </a:r>
                      <a:r>
                        <a:rPr lang="pt-BR" sz="2000" dirty="0"/>
                        <a:t> em 100%)</a:t>
                      </a:r>
                      <a:endParaRPr lang="pt-BR" sz="2000" b="1" baseline="0" dirty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pt-BR" sz="2000" b="0" u="sng" baseline="0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Saída </a:t>
                      </a:r>
                      <a:r>
                        <a:rPr lang="pt-BR" sz="2000" b="1" dirty="0" err="1"/>
                        <a:t>sp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2000" dirty="0"/>
                        <a:t>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2000" dirty="0"/>
                        <a:t>’ (</a:t>
                      </a:r>
                      <a:r>
                        <a:rPr lang="pt-BR" sz="2000" dirty="0" err="1"/>
                        <a:t>Duty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Cycle</a:t>
                      </a:r>
                      <a:r>
                        <a:rPr lang="pt-BR" sz="2000" dirty="0"/>
                        <a:t> em 40%)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Configuração na ponte H alteração no sentido de rotação </a:t>
                      </a:r>
                    </a:p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(Questão de hardware)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Critério de avaliação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161"/>
          </a:xfr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h4. Bloco PWM – bloco de dispositivo (1/2)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3</a:t>
            </a:fld>
            <a:endParaRPr lang="pt-BR"/>
          </a:p>
        </p:txBody>
      </p:sp>
      <p:graphicFrame>
        <p:nvGraphicFramePr>
          <p:cNvPr id="8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83942"/>
              </p:ext>
            </p:extLst>
          </p:nvPr>
        </p:nvGraphicFramePr>
        <p:xfrm>
          <a:off x="5387924" y="1754911"/>
          <a:ext cx="6091311" cy="41601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6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5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555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Descrição do sinal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</a:rPr>
                        <a:t>data[0]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>
                          <a:solidFill>
                            <a:schemeClr val="dk1"/>
                          </a:solidFill>
                        </a:rPr>
                        <a:t>Entrada</a:t>
                      </a:r>
                      <a:r>
                        <a:rPr lang="pt-BR" sz="2000" baseline="0" dirty="0" smtClean="0">
                          <a:solidFill>
                            <a:schemeClr val="dk1"/>
                          </a:solidFill>
                        </a:rPr>
                        <a:t> para o tempo alto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33859868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Estado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do PWM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1428993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load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Sinal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em forma de porta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3596270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q[30000]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contagem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5939821"/>
                  </a:ext>
                </a:extLst>
              </a:tr>
              <a:tr h="30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/>
                        <a:t>Cadência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dirty="0" smtClean="0"/>
                        <a:t>da </a:t>
                      </a:r>
                      <a:r>
                        <a:rPr lang="pt-BR" sz="2000" dirty="0"/>
                        <a:t>contagem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7333197"/>
                  </a:ext>
                </a:extLst>
              </a:tr>
              <a:tr h="30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pwm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Sinal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</a:rPr>
                        <a:t>pwm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6603450"/>
                  </a:ext>
                </a:extLst>
              </a:tr>
              <a:tr h="30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t_up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Saída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para t</a:t>
                      </a: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empo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em alto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5112311"/>
                  </a:ext>
                </a:extLst>
              </a:tr>
            </a:tbl>
          </a:graphicData>
        </a:graphic>
      </p:graphicFrame>
      <p:sp>
        <p:nvSpPr>
          <p:cNvPr id="83" name="CaixaDeTexto 82"/>
          <p:cNvSpPr txBox="1"/>
          <p:nvPr/>
        </p:nvSpPr>
        <p:spPr>
          <a:xfrm>
            <a:off x="609178" y="1282703"/>
            <a:ext cx="40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Bloco funcional (padrão)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134706" y="1187823"/>
            <a:ext cx="659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descrição dos sinais (padrão)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A39D104F-935C-41C9-B828-50045E7E831B}"/>
              </a:ext>
            </a:extLst>
          </p:cNvPr>
          <p:cNvGrpSpPr/>
          <p:nvPr/>
        </p:nvGrpSpPr>
        <p:grpSpPr>
          <a:xfrm>
            <a:off x="336885" y="2212420"/>
            <a:ext cx="4221158" cy="2171042"/>
            <a:chOff x="284130" y="1938488"/>
            <a:chExt cx="4133095" cy="2171042"/>
          </a:xfrm>
        </p:grpSpPr>
        <p:sp>
          <p:nvSpPr>
            <p:cNvPr id="39" name="Pentágono 28">
              <a:extLst>
                <a:ext uri="{FF2B5EF4-FFF2-40B4-BE49-F238E27FC236}">
                  <a16:creationId xmlns="" xmlns:a16="http://schemas.microsoft.com/office/drawing/2014/main" id="{B47EC768-3C2D-4806-AA7D-B3ED55F99623}"/>
                </a:ext>
              </a:extLst>
            </p:cNvPr>
            <p:cNvSpPr/>
            <p:nvPr/>
          </p:nvSpPr>
          <p:spPr>
            <a:xfrm>
              <a:off x="1267756" y="2580285"/>
              <a:ext cx="249008" cy="130807"/>
            </a:xfrm>
            <a:prstGeom prst="homePlate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="" xmlns:a16="http://schemas.microsoft.com/office/drawing/2014/main" id="{2F3A802F-1F56-484E-80F1-F0B73F7F7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641" y="2602128"/>
              <a:ext cx="267431" cy="723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="" xmlns:a16="http://schemas.microsoft.com/office/drawing/2014/main" id="{B49A9BF9-B5FA-4F07-B638-649A7EBF2614}"/>
                </a:ext>
              </a:extLst>
            </p:cNvPr>
            <p:cNvSpPr txBox="1"/>
            <p:nvPr/>
          </p:nvSpPr>
          <p:spPr>
            <a:xfrm>
              <a:off x="284130" y="2473747"/>
              <a:ext cx="934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data[0]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="" xmlns:a16="http://schemas.microsoft.com/office/drawing/2014/main" id="{651DE73D-BC0B-48E3-BF39-C2129353EDCD}"/>
                </a:ext>
              </a:extLst>
            </p:cNvPr>
            <p:cNvSpPr txBox="1"/>
            <p:nvPr/>
          </p:nvSpPr>
          <p:spPr>
            <a:xfrm>
              <a:off x="3345424" y="19384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2000" dirty="0"/>
            </a:p>
          </p:txBody>
        </p:sp>
        <p:sp>
          <p:nvSpPr>
            <p:cNvPr id="48" name="Pentágono 53">
              <a:extLst>
                <a:ext uri="{FF2B5EF4-FFF2-40B4-BE49-F238E27FC236}">
                  <a16:creationId xmlns="" xmlns:a16="http://schemas.microsoft.com/office/drawing/2014/main" id="{3D0A2BA5-EC85-4EA5-9DF5-488BD23E6320}"/>
                </a:ext>
              </a:extLst>
            </p:cNvPr>
            <p:cNvSpPr/>
            <p:nvPr/>
          </p:nvSpPr>
          <p:spPr>
            <a:xfrm>
              <a:off x="3462255" y="2522041"/>
              <a:ext cx="249008" cy="130807"/>
            </a:xfrm>
            <a:prstGeom prst="homePlate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="" xmlns:a16="http://schemas.microsoft.com/office/drawing/2014/main" id="{D5810983-840F-45BF-9CA0-CC03BD196561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3326366" y="2585889"/>
              <a:ext cx="135889" cy="155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="" xmlns:a16="http://schemas.microsoft.com/office/drawing/2014/main" id="{B1E9555A-E954-4C6C-A87D-E1D8BF8DBCB4}"/>
                </a:ext>
              </a:extLst>
            </p:cNvPr>
            <p:cNvSpPr txBox="1"/>
            <p:nvPr/>
          </p:nvSpPr>
          <p:spPr>
            <a:xfrm>
              <a:off x="3711263" y="2345084"/>
              <a:ext cx="705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/>
                <a:t>pwm</a:t>
              </a:r>
              <a:endParaRPr lang="pt-BR" sz="2000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888CEA1F-9F5B-4911-ABCC-B309EB33D207}"/>
                </a:ext>
              </a:extLst>
            </p:cNvPr>
            <p:cNvSpPr/>
            <p:nvPr/>
          </p:nvSpPr>
          <p:spPr>
            <a:xfrm>
              <a:off x="1738030" y="2140937"/>
              <a:ext cx="1575490" cy="1510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PWM</a:t>
              </a:r>
            </a:p>
          </p:txBody>
        </p:sp>
        <p:sp>
          <p:nvSpPr>
            <p:cNvPr id="52" name="Triângulo isósceles 51">
              <a:extLst>
                <a:ext uri="{FF2B5EF4-FFF2-40B4-BE49-F238E27FC236}">
                  <a16:creationId xmlns="" xmlns:a16="http://schemas.microsoft.com/office/drawing/2014/main" id="{D12A1937-C8BC-41B0-8491-B5883381E718}"/>
                </a:ext>
              </a:extLst>
            </p:cNvPr>
            <p:cNvSpPr/>
            <p:nvPr/>
          </p:nvSpPr>
          <p:spPr>
            <a:xfrm>
              <a:off x="2349023" y="3543407"/>
              <a:ext cx="267329" cy="105569"/>
            </a:xfrm>
            <a:prstGeom prst="triangl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schemeClr val="dk1"/>
                </a:solidFill>
              </a:endParaRPr>
            </a:p>
          </p:txBody>
        </p:sp>
        <p:sp>
          <p:nvSpPr>
            <p:cNvPr id="59" name="Pentágono 38">
              <a:extLst>
                <a:ext uri="{FF2B5EF4-FFF2-40B4-BE49-F238E27FC236}">
                  <a16:creationId xmlns="" xmlns:a16="http://schemas.microsoft.com/office/drawing/2014/main" id="{67ACB8B0-D8DC-4946-A3FE-D9A39235D627}"/>
                </a:ext>
              </a:extLst>
            </p:cNvPr>
            <p:cNvSpPr/>
            <p:nvPr/>
          </p:nvSpPr>
          <p:spPr>
            <a:xfrm rot="16200000">
              <a:off x="2362481" y="3919622"/>
              <a:ext cx="249008" cy="130807"/>
            </a:xfrm>
            <a:prstGeom prst="homePlate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="" xmlns:a16="http://schemas.microsoft.com/office/drawing/2014/main" id="{871372CC-8298-4906-A960-72FB71B1FA48}"/>
                </a:ext>
              </a:extLst>
            </p:cNvPr>
            <p:cNvSpPr txBox="1"/>
            <p:nvPr/>
          </p:nvSpPr>
          <p:spPr>
            <a:xfrm>
              <a:off x="1738030" y="370462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 err="1"/>
                <a:t>clk</a:t>
              </a:r>
              <a:endParaRPr lang="pt-BR" sz="2000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="" xmlns:a16="http://schemas.microsoft.com/office/drawing/2014/main" id="{87D0DD64-4F7A-4CAA-BB15-B4663AF28012}"/>
                </a:ext>
              </a:extLst>
            </p:cNvPr>
            <p:cNvCxnSpPr>
              <a:cxnSpLocks/>
              <a:stCxn id="59" idx="3"/>
              <a:endCxn id="52" idx="3"/>
            </p:cNvCxnSpPr>
            <p:nvPr/>
          </p:nvCxnSpPr>
          <p:spPr>
            <a:xfrm flipH="1" flipV="1">
              <a:off x="2482688" y="3648976"/>
              <a:ext cx="4298" cy="21154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Pentágono 28">
            <a:extLst>
              <a:ext uri="{FF2B5EF4-FFF2-40B4-BE49-F238E27FC236}">
                <a16:creationId xmlns="" xmlns:a16="http://schemas.microsoft.com/office/drawing/2014/main" id="{5D66DBB5-B5B3-4557-8642-1D789A461D55}"/>
              </a:ext>
            </a:extLst>
          </p:cNvPr>
          <p:cNvSpPr/>
          <p:nvPr/>
        </p:nvSpPr>
        <p:spPr>
          <a:xfrm>
            <a:off x="1290955" y="3360167"/>
            <a:ext cx="249008" cy="130807"/>
          </a:xfrm>
          <a:prstGeom prst="homePlat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="" xmlns:a16="http://schemas.microsoft.com/office/drawing/2014/main" id="{9C7E2ECD-D9B5-4876-B56B-BC4DE7FF0855}"/>
              </a:ext>
            </a:extLst>
          </p:cNvPr>
          <p:cNvCxnSpPr>
            <a:cxnSpLocks/>
          </p:cNvCxnSpPr>
          <p:nvPr/>
        </p:nvCxnSpPr>
        <p:spPr>
          <a:xfrm flipH="1">
            <a:off x="1539963" y="3425571"/>
            <a:ext cx="267431" cy="72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="" xmlns:a16="http://schemas.microsoft.com/office/drawing/2014/main" id="{9A0E9742-CF2A-4EE4-B87C-6C1B7A1A7F07}"/>
              </a:ext>
            </a:extLst>
          </p:cNvPr>
          <p:cNvSpPr txBox="1"/>
          <p:nvPr/>
        </p:nvSpPr>
        <p:spPr>
          <a:xfrm>
            <a:off x="752246" y="3290919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en</a:t>
            </a:r>
            <a:endParaRPr lang="pt-BR" sz="2000" dirty="0"/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AB0A9949-964B-43B5-9921-547471A98D63}"/>
              </a:ext>
            </a:extLst>
          </p:cNvPr>
          <p:cNvSpPr txBox="1"/>
          <p:nvPr/>
        </p:nvSpPr>
        <p:spPr>
          <a:xfrm>
            <a:off x="495563" y="234756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load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670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19004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dirty="0"/>
              <a:t>h4. Bloco PWM – bloco de dispositivo (2/2)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8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832040"/>
              </p:ext>
            </p:extLst>
          </p:nvPr>
        </p:nvGraphicFramePr>
        <p:xfrm>
          <a:off x="387897" y="1483490"/>
          <a:ext cx="5885755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037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2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9971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Sinal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dirty="0"/>
                        <a:t>de dados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Descrição do sinal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data[0]</a:t>
                      </a:r>
                      <a:endParaRPr lang="pt-BR" sz="1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Bit que indica</a:t>
                      </a:r>
                      <a:r>
                        <a:rPr lang="pt-BR" sz="1800" baseline="0" dirty="0"/>
                        <a:t> tempo em alto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8695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Condição dos sinais de controle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Operação simbólica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 err="1"/>
                        <a:t>en</a:t>
                      </a:r>
                      <a:r>
                        <a:rPr lang="pt-BR" sz="1800" dirty="0"/>
                        <a:t>='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dirty="0"/>
                        <a:t>' e </a:t>
                      </a:r>
                      <a:r>
                        <a:rPr lang="pt-BR" sz="1800" b="1" dirty="0" err="1"/>
                        <a:t>clk</a:t>
                      </a:r>
                      <a:r>
                        <a:rPr lang="pt-BR" sz="1800" dirty="0"/>
                        <a:t>='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8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q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pt-BR" sz="1800" baseline="0" dirty="0" err="1"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baseline="0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dirty="0"/>
                        <a:t>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dirty="0"/>
                        <a:t>'</a:t>
                      </a:r>
                      <a:endParaRPr lang="pt-BR" sz="180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726993"/>
                  </a:ext>
                </a:extLst>
              </a:tr>
              <a:tr h="358377">
                <a:tc row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 err="1"/>
                        <a:t>en</a:t>
                      </a:r>
                      <a:r>
                        <a:rPr lang="pt-BR" sz="1800" dirty="0"/>
                        <a:t>='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' e </a:t>
                      </a:r>
                      <a:r>
                        <a:rPr lang="pt-BR" sz="1800" b="1" dirty="0" err="1"/>
                        <a:t>clk</a:t>
                      </a:r>
                      <a:r>
                        <a:rPr lang="pt-BR" sz="1800" dirty="0"/>
                        <a:t>='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8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q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b="1" dirty="0">
                          <a:sym typeface="Wingdings" panose="05000000000000000000" pitchFamily="2" charset="2"/>
                        </a:rPr>
                        <a:t>q</a:t>
                      </a:r>
                      <a:r>
                        <a:rPr lang="pt-BR" sz="1800" dirty="0"/>
                        <a:t>+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/>
                        <a:t>q </a:t>
                      </a:r>
                      <a:r>
                        <a:rPr lang="pt-BR" sz="1800" dirty="0"/>
                        <a:t>&lt;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29999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pt-BR" sz="1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3279">
                <a:tc v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1800" b="1" baseline="0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dirty="0"/>
                        <a:t>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'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baseline="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q &lt; </a:t>
                      </a:r>
                      <a:r>
                        <a:rPr lang="pt-BR" sz="1800" b="1" baseline="0" dirty="0" err="1">
                          <a:sym typeface="Wingdings" panose="05000000000000000000" pitchFamily="2" charset="2"/>
                        </a:rPr>
                        <a:t>t_up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kern="1200" baseline="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dirty="0"/>
                        <a:t>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dirty="0"/>
                        <a:t>'</a:t>
                      </a:r>
                      <a:endParaRPr lang="pt-BR" sz="1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3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/>
                        <a:t>load</a:t>
                      </a:r>
                      <a:r>
                        <a:rPr lang="pt-BR" sz="1800" dirty="0"/>
                        <a:t>='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err="1">
                          <a:sym typeface="Wingdings" panose="05000000000000000000" pitchFamily="2" charset="2"/>
                        </a:rPr>
                        <a:t>t_up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0" baseline="0" dirty="0">
                          <a:sym typeface="Wingdings" panose="05000000000000000000" pitchFamily="2" charset="2"/>
                        </a:rPr>
                        <a:t>12000 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pt-BR" sz="1800" b="1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data[0]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/>
                        <a:t>=‘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dirty="0"/>
                        <a:t>’ </a:t>
                      </a:r>
                      <a:r>
                        <a:rPr lang="pt-BR" sz="1800" b="1" kern="1200" baseline="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baseline="0" dirty="0" err="1">
                          <a:sym typeface="Wingdings" panose="05000000000000000000" pitchFamily="2" charset="2"/>
                        </a:rPr>
                        <a:t>t_up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0" baseline="0" dirty="0">
                          <a:sym typeface="Wingdings" panose="05000000000000000000" pitchFamily="2" charset="2"/>
                        </a:rPr>
                        <a:t>30000</a:t>
                      </a:r>
                      <a:endParaRPr lang="pt-BR" sz="1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1567081"/>
                  </a:ext>
                </a:extLst>
              </a:tr>
            </a:tbl>
          </a:graphicData>
        </a:graphic>
      </p:graphicFrame>
      <p:sp>
        <p:nvSpPr>
          <p:cNvPr id="84" name="CaixaDeTexto 83"/>
          <p:cNvSpPr txBox="1"/>
          <p:nvPr/>
        </p:nvSpPr>
        <p:spPr>
          <a:xfrm>
            <a:off x="387896" y="920415"/>
            <a:ext cx="58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funcional (padrão)</a:t>
            </a:r>
          </a:p>
        </p:txBody>
      </p:sp>
      <p:graphicFrame>
        <p:nvGraphicFramePr>
          <p:cNvPr id="30" name="Espaço Reservado para Conteúdo 8">
            <a:extLst>
              <a:ext uri="{FF2B5EF4-FFF2-40B4-BE49-F238E27FC236}">
                <a16:creationId xmlns="" xmlns:a16="http://schemas.microsoft.com/office/drawing/2014/main" id="{8899E3E4-29A5-4B2F-BE43-1999A0F4D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533296"/>
              </p:ext>
            </p:extLst>
          </p:nvPr>
        </p:nvGraphicFramePr>
        <p:xfrm>
          <a:off x="6464300" y="1483491"/>
          <a:ext cx="5419901" cy="49349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992569">
                  <a:extLst>
                    <a:ext uri="{9D8B030D-6E8A-4147-A177-3AD203B41FA5}">
                      <a16:colId xmlns="" xmlns:a16="http://schemas.microsoft.com/office/drawing/2014/main" val="2833066634"/>
                    </a:ext>
                  </a:extLst>
                </a:gridCol>
                <a:gridCol w="1858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7515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Condição de operação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Operação simbólica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7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en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600" dirty="0"/>
                        <a:t>' e </a:t>
                      </a:r>
                      <a:r>
                        <a:rPr lang="pt-BR" sz="1600" b="1" dirty="0" err="1"/>
                        <a:t>clk</a:t>
                      </a:r>
                      <a:r>
                        <a:rPr lang="pt-BR" sz="1600" dirty="0"/>
                        <a:t>=‘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600" dirty="0"/>
                        <a:t>’ e </a:t>
                      </a:r>
                      <a:r>
                        <a:rPr lang="pt-BR" sz="1600" b="1" dirty="0" err="1"/>
                        <a:t>t_up</a:t>
                      </a:r>
                      <a:r>
                        <a:rPr lang="pt-BR" sz="1600" b="1" dirty="0"/>
                        <a:t> </a:t>
                      </a:r>
                      <a:r>
                        <a:rPr lang="pt-BR" sz="1600" b="0" dirty="0"/>
                        <a:t>= 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b="1" dirty="0"/>
                        <a:t>q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16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 ‘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5336166"/>
                  </a:ext>
                </a:extLst>
              </a:tr>
              <a:tr h="717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en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600" dirty="0"/>
                        <a:t>' e </a:t>
                      </a:r>
                      <a:r>
                        <a:rPr lang="pt-BR" sz="1600" b="1" dirty="0" err="1"/>
                        <a:t>clk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600" dirty="0"/>
                        <a:t>’ e </a:t>
                      </a:r>
                      <a:r>
                        <a:rPr lang="pt-BR" sz="1600" b="1" dirty="0" err="1"/>
                        <a:t>t_up</a:t>
                      </a:r>
                      <a:r>
                        <a:rPr lang="pt-BR" sz="1600" b="1" dirty="0"/>
                        <a:t> </a:t>
                      </a:r>
                      <a:r>
                        <a:rPr lang="pt-BR" sz="1600" b="0" dirty="0"/>
                        <a:t>= 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b="1" dirty="0"/>
                        <a:t>q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16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 ‘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93783581"/>
                  </a:ext>
                </a:extLst>
              </a:tr>
              <a:tr h="386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...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dirty="0"/>
                        <a:t>...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5352670"/>
                  </a:ext>
                </a:extLst>
              </a:tr>
              <a:tr h="717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en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600" dirty="0"/>
                        <a:t>' e </a:t>
                      </a:r>
                      <a:r>
                        <a:rPr lang="pt-BR" sz="1600" b="1" dirty="0" err="1"/>
                        <a:t>clk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600" dirty="0"/>
                        <a:t>’ e </a:t>
                      </a:r>
                      <a:r>
                        <a:rPr lang="pt-BR" sz="1600" b="1" dirty="0" err="1"/>
                        <a:t>t_up</a:t>
                      </a:r>
                      <a:r>
                        <a:rPr lang="pt-BR" sz="1600" b="1" dirty="0"/>
                        <a:t> </a:t>
                      </a:r>
                      <a:r>
                        <a:rPr lang="pt-BR" sz="1600" b="0" dirty="0"/>
                        <a:t>= 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600" b="1" dirty="0"/>
                        <a:t>q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12000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16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 ‘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1119552"/>
                  </a:ext>
                </a:extLst>
              </a:tr>
              <a:tr h="104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/>
                        <a:t>12001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/>
                        <a:t>en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600" dirty="0"/>
                        <a:t>' e </a:t>
                      </a:r>
                      <a:r>
                        <a:rPr lang="pt-BR" sz="1600" b="1" dirty="0" err="1"/>
                        <a:t>clk</a:t>
                      </a:r>
                      <a:r>
                        <a:rPr lang="pt-BR" sz="1600" dirty="0"/>
                        <a:t>='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600" dirty="0"/>
                        <a:t>’ e </a:t>
                      </a:r>
                      <a:r>
                        <a:rPr lang="pt-BR" sz="1600" b="1" dirty="0" err="1"/>
                        <a:t>t_up</a:t>
                      </a:r>
                      <a:r>
                        <a:rPr lang="pt-BR" sz="1600" b="1" dirty="0"/>
                        <a:t> </a:t>
                      </a:r>
                      <a:r>
                        <a:rPr lang="pt-BR" sz="1600" b="0" dirty="0"/>
                        <a:t>= 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q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12001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16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  ‘</a:t>
                      </a:r>
                      <a:r>
                        <a:rPr lang="pt-B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16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5175985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B72077F9-9F98-4ECB-B057-B6CF4079F9AD}"/>
              </a:ext>
            </a:extLst>
          </p:cNvPr>
          <p:cNvSpPr txBox="1"/>
          <p:nvPr/>
        </p:nvSpPr>
        <p:spPr>
          <a:xfrm>
            <a:off x="6289550" y="925111"/>
            <a:ext cx="559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sequência de uso (padrão)</a:t>
            </a:r>
          </a:p>
        </p:txBody>
      </p:sp>
    </p:spTree>
    <p:extLst>
      <p:ext uri="{BB962C8B-B14F-4D97-AF65-F5344CB8AC3E}">
        <p14:creationId xmlns:p14="http://schemas.microsoft.com/office/powerpoint/2010/main" val="49960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682" y="1122362"/>
            <a:ext cx="9142089" cy="23859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Guia das entregas da </a:t>
            </a:r>
            <a:r>
              <a:rPr lang="pt-BR" sz="3200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RD2</a:t>
            </a:r>
            <a:r>
              <a:rPr dirty="0"/>
              <a:t/>
            </a:r>
            <a:br>
              <a:rPr dirty="0"/>
            </a:br>
            <a:r>
              <a:rPr lang="pt-BR" sz="3200" spc="-1" dirty="0">
                <a:solidFill>
                  <a:srgbClr val="FFFFFF"/>
                </a:solidFill>
                <a:latin typeface="Calibri Light"/>
                <a:ea typeface="DejaVu Sans"/>
              </a:rPr>
              <a:t>– PROJETO FUNCIONAL DE DISPOSITIVOS –</a:t>
            </a:r>
            <a:endParaRPr lang="pt-BR" sz="3200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682" y="3601749"/>
            <a:ext cx="9142089" cy="165428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856" tIns="35928" rIns="71856" bIns="35928" anchor="ctr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Equipe de projeto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t-BR" sz="2200" spc="-1" dirty="0" smtClean="0">
                <a:solidFill>
                  <a:srgbClr val="000000"/>
                </a:solidFill>
                <a:latin typeface="Calibri"/>
                <a:ea typeface="DejaVu Sans"/>
              </a:rPr>
              <a:t>&lt;h4 - consolidado&gt;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Épico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: PERIFÉRICOS</a:t>
            </a:r>
            <a:endParaRPr lang="pt-BR" sz="22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pt-BR" sz="2200" b="1" spc="-1" dirty="0">
                <a:solidFill>
                  <a:srgbClr val="000000"/>
                </a:solidFill>
                <a:latin typeface="Calibri"/>
                <a:ea typeface="DejaVu Sans"/>
              </a:rPr>
              <a:t>Etapa: </a:t>
            </a:r>
            <a:r>
              <a:rPr lang="pt-BR" sz="2200" spc="-1" dirty="0">
                <a:solidFill>
                  <a:srgbClr val="000000"/>
                </a:solidFill>
                <a:latin typeface="Calibri"/>
                <a:ea typeface="DejaVu Sans"/>
              </a:rPr>
              <a:t>PROJETO – Caminhada  1</a:t>
            </a:r>
            <a:endParaRPr lang="pt-BR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892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161"/>
          </a:xfr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h4. Bloco Contador da Altera – bloco sequencial  (1/2)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8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29659"/>
              </p:ext>
            </p:extLst>
          </p:nvPr>
        </p:nvGraphicFramePr>
        <p:xfrm>
          <a:off x="5387924" y="1754911"/>
          <a:ext cx="6091311" cy="1798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6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5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555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Descrição do sinal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q</a:t>
                      </a:r>
                      <a:endParaRPr lang="pt-BR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/>
                        <a:t>Saída da </a:t>
                      </a:r>
                      <a:r>
                        <a:rPr lang="pt-BR" sz="2000" baseline="0" dirty="0"/>
                        <a:t>contagem crescente de módulo 30000 (armazenagem)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err="1"/>
                        <a:t>Clock</a:t>
                      </a:r>
                      <a:r>
                        <a:rPr lang="pt-BR" sz="2000" dirty="0"/>
                        <a:t> de cadência da contagem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7333197"/>
                  </a:ext>
                </a:extLst>
              </a:tr>
            </a:tbl>
          </a:graphicData>
        </a:graphic>
      </p:graphicFrame>
      <p:sp>
        <p:nvSpPr>
          <p:cNvPr id="83" name="CaixaDeTexto 82"/>
          <p:cNvSpPr txBox="1"/>
          <p:nvPr/>
        </p:nvSpPr>
        <p:spPr>
          <a:xfrm>
            <a:off x="609178" y="1282703"/>
            <a:ext cx="40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Bloco funcional (padrão)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134706" y="1187823"/>
            <a:ext cx="659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descrição dos sinais (padrão)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FB7BA420-63FB-4F9F-9270-D9076B67F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2" t="28070" r="33220" b="37389"/>
          <a:stretch/>
        </p:blipFill>
        <p:spPr>
          <a:xfrm>
            <a:off x="838200" y="2244566"/>
            <a:ext cx="3990195" cy="23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19004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dirty="0"/>
              <a:t>h4. Bloco Contador da Altera – bloco sequencial  (2/2)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8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224727"/>
              </p:ext>
            </p:extLst>
          </p:nvPr>
        </p:nvGraphicFramePr>
        <p:xfrm>
          <a:off x="707549" y="1455003"/>
          <a:ext cx="5388451" cy="39355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73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68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83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0977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Sinal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dirty="0"/>
                        <a:t>de dados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Descrição do sinal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08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</a:rPr>
                        <a:t>Não possui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022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Condição dos sinais de controle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Operação simbólica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4237">
                <a:tc row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 err="1"/>
                        <a:t>clk</a:t>
                      </a:r>
                      <a:r>
                        <a:rPr lang="pt-BR" sz="1800" dirty="0"/>
                        <a:t>='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8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q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1800" b="1" dirty="0">
                          <a:sym typeface="Wingdings" panose="05000000000000000000" pitchFamily="2" charset="2"/>
                        </a:rPr>
                        <a:t>q</a:t>
                      </a:r>
                      <a:r>
                        <a:rPr lang="pt-BR" sz="1800" dirty="0"/>
                        <a:t>+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/>
                        <a:t>q</a:t>
                      </a:r>
                      <a:r>
                        <a:rPr lang="pt-BR" sz="1800" dirty="0"/>
                        <a:t>&lt;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29999</a:t>
                      </a:r>
                      <a:r>
                        <a:rPr lang="pt-BR" sz="1800" b="1" dirty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pt-BR" sz="1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4237">
                <a:tc v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pt-BR" sz="1800" dirty="0"/>
                        <a:t>'1'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baseline="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baseline="0" dirty="0">
                          <a:sym typeface="Wingdings" panose="05000000000000000000" pitchFamily="2" charset="2"/>
                        </a:rPr>
                        <a:t>q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pt-BR" sz="18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29999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kern="1200" baseline="0" dirty="0" err="1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pt-BR" sz="18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dirty="0"/>
                        <a:t>'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pt-BR" sz="1800" dirty="0"/>
                        <a:t>'</a:t>
                      </a:r>
                      <a:endParaRPr lang="pt-BR" sz="1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4" name="CaixaDeTexto 83"/>
          <p:cNvSpPr txBox="1"/>
          <p:nvPr/>
        </p:nvSpPr>
        <p:spPr>
          <a:xfrm>
            <a:off x="470145" y="819006"/>
            <a:ext cx="58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funcional (padrão)</a:t>
            </a:r>
          </a:p>
        </p:txBody>
      </p:sp>
      <p:graphicFrame>
        <p:nvGraphicFramePr>
          <p:cNvPr id="30" name="Espaço Reservado para Conteúdo 8">
            <a:extLst>
              <a:ext uri="{FF2B5EF4-FFF2-40B4-BE49-F238E27FC236}">
                <a16:creationId xmlns="" xmlns:a16="http://schemas.microsoft.com/office/drawing/2014/main" id="{8899E3E4-29A5-4B2F-BE43-1999A0F4D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787288"/>
              </p:ext>
            </p:extLst>
          </p:nvPr>
        </p:nvGraphicFramePr>
        <p:xfrm>
          <a:off x="6391152" y="1455003"/>
          <a:ext cx="5594650" cy="4831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919991">
                  <a:extLst>
                    <a:ext uri="{9D8B030D-6E8A-4147-A177-3AD203B41FA5}">
                      <a16:colId xmlns="" xmlns:a16="http://schemas.microsoft.com/office/drawing/2014/main" val="2833066634"/>
                    </a:ext>
                  </a:extLst>
                </a:gridCol>
                <a:gridCol w="2337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415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Condição de operação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Operação simbólica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1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20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 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5336166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20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 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93783581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...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5352670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29998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29998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20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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1119552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29999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29999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20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 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09885620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30000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r>
                        <a:rPr lang="pt-BR" sz="2000" dirty="0"/>
                        <a:t>='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2000" dirty="0"/>
                        <a:t>'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29999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e </a:t>
                      </a:r>
                      <a:r>
                        <a:rPr lang="pt-BR" sz="2000" b="1" dirty="0" err="1"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 ‘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'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92136988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B72077F9-9F98-4ECB-B057-B6CF4079F9AD}"/>
              </a:ext>
            </a:extLst>
          </p:cNvPr>
          <p:cNvSpPr txBox="1"/>
          <p:nvPr/>
        </p:nvSpPr>
        <p:spPr>
          <a:xfrm>
            <a:off x="6597349" y="842092"/>
            <a:ext cx="559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sequência de uso (padrão)</a:t>
            </a:r>
          </a:p>
        </p:txBody>
      </p:sp>
    </p:spTree>
    <p:extLst>
      <p:ext uri="{BB962C8B-B14F-4D97-AF65-F5344CB8AC3E}">
        <p14:creationId xmlns:p14="http://schemas.microsoft.com/office/powerpoint/2010/main" val="232706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161"/>
          </a:xfr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h4. Bloco Registrador da Altera – bloco sequencial  (1/2)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8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603072"/>
              </p:ext>
            </p:extLst>
          </p:nvPr>
        </p:nvGraphicFramePr>
        <p:xfrm>
          <a:off x="5387924" y="1754911"/>
          <a:ext cx="6091311" cy="3174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6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5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1465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Sinal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Descrição do sinal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8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</a:rPr>
                        <a:t>data[0]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/>
                        <a:t>Entrada em bit</a:t>
                      </a:r>
                      <a:endParaRPr lang="pt-BR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1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clk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 err="1"/>
                        <a:t>Clock</a:t>
                      </a:r>
                      <a:r>
                        <a:rPr lang="pt-BR" sz="2000" dirty="0"/>
                        <a:t> de cadência da contagem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7333197"/>
                  </a:ext>
                </a:extLst>
              </a:tr>
              <a:tr h="601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load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Entrada que carrega o registrador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98376314"/>
                  </a:ext>
                </a:extLst>
              </a:tr>
              <a:tr h="601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q[0]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Saída em 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808692"/>
                  </a:ext>
                </a:extLst>
              </a:tr>
            </a:tbl>
          </a:graphicData>
        </a:graphic>
      </p:graphicFrame>
      <p:sp>
        <p:nvSpPr>
          <p:cNvPr id="83" name="CaixaDeTexto 82"/>
          <p:cNvSpPr txBox="1"/>
          <p:nvPr/>
        </p:nvSpPr>
        <p:spPr>
          <a:xfrm>
            <a:off x="609178" y="1282703"/>
            <a:ext cx="40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Bloco funcional (padrão)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134706" y="1187823"/>
            <a:ext cx="659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descrição dos sinais (padrão)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88980E50-8E07-4746-9B88-86EB8DE51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9" t="21256" r="29375" b="32457"/>
          <a:stretch/>
        </p:blipFill>
        <p:spPr>
          <a:xfrm>
            <a:off x="434509" y="2094590"/>
            <a:ext cx="4436166" cy="31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6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19004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dirty="0"/>
              <a:t>h4. Bloco Contador da Altera – bloco sequencial  (2/2)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EED-4F58-4777-807A-48B8F63E246A}" type="datetime1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UFAM / prof. MgN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A6A5-E063-41D7-9291-D355D699B934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8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422601"/>
              </p:ext>
            </p:extLst>
          </p:nvPr>
        </p:nvGraphicFramePr>
        <p:xfrm>
          <a:off x="707548" y="1455003"/>
          <a:ext cx="5202921" cy="33521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00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0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60977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Sinal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dirty="0"/>
                        <a:t>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Descrição do sinal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data[0]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dirty="0"/>
                        <a:t>Entrada em bit</a:t>
                      </a:r>
                      <a:endParaRPr lang="pt-BR" sz="1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022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Condição dos sinais de controle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Operação simbólica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8474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1800" b="1" dirty="0"/>
                        <a:t>data[0] </a:t>
                      </a:r>
                      <a:r>
                        <a:rPr lang="pt-BR" sz="1800" dirty="0"/>
                        <a:t>= 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/>
                        <a:t>clk</a:t>
                      </a:r>
                      <a:r>
                        <a:rPr lang="pt-BR" sz="1800" dirty="0"/>
                        <a:t>=‘</a:t>
                      </a:r>
                      <a:r>
                        <a:rPr lang="pt-BR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↑</a:t>
                      </a:r>
                      <a:r>
                        <a:rPr lang="pt-BR" sz="18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ym typeface="Wingdings" panose="05000000000000000000" pitchFamily="2" charset="2"/>
                        </a:rPr>
                        <a:t>q 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pt-BR" sz="1800" b="0" dirty="0"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pt-BR" sz="18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chemeClr val="accent5"/>
                          </a:solidFill>
                        </a:rPr>
                        <a:t>if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/>
                        <a:t>load</a:t>
                      </a:r>
                      <a:r>
                        <a:rPr lang="pt-BR" sz="1800" b="1" dirty="0"/>
                        <a:t> </a:t>
                      </a:r>
                      <a:r>
                        <a:rPr lang="pt-BR" sz="1800" dirty="0"/>
                        <a:t>= ‘</a:t>
                      </a:r>
                      <a:r>
                        <a:rPr lang="pt-BR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pt-BR" sz="1800" dirty="0"/>
                        <a:t>’</a:t>
                      </a:r>
                      <a:endParaRPr lang="pt-BR" sz="1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" name="CaixaDeTexto 83"/>
          <p:cNvSpPr txBox="1"/>
          <p:nvPr/>
        </p:nvSpPr>
        <p:spPr>
          <a:xfrm>
            <a:off x="470145" y="819006"/>
            <a:ext cx="58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funcional (padrão)</a:t>
            </a:r>
          </a:p>
        </p:txBody>
      </p:sp>
      <p:graphicFrame>
        <p:nvGraphicFramePr>
          <p:cNvPr id="30" name="Espaço Reservado para Conteúdo 8">
            <a:extLst>
              <a:ext uri="{FF2B5EF4-FFF2-40B4-BE49-F238E27FC236}">
                <a16:creationId xmlns="" xmlns:a16="http://schemas.microsoft.com/office/drawing/2014/main" id="{8899E3E4-29A5-4B2F-BE43-1999A0F4D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242226"/>
              </p:ext>
            </p:extLst>
          </p:nvPr>
        </p:nvGraphicFramePr>
        <p:xfrm>
          <a:off x="6391152" y="1455003"/>
          <a:ext cx="5594650" cy="426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919991">
                  <a:extLst>
                    <a:ext uri="{9D8B030D-6E8A-4147-A177-3AD203B41FA5}">
                      <a16:colId xmlns="" xmlns:a16="http://schemas.microsoft.com/office/drawing/2014/main" val="2833066634"/>
                    </a:ext>
                  </a:extLst>
                </a:gridCol>
                <a:gridCol w="2337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415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Condição de operação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dirty="0"/>
                        <a:t>Operação simbólica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1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data[0] </a:t>
                      </a:r>
                      <a:r>
                        <a:rPr lang="pt-BR" sz="2000" b="0" dirty="0"/>
                        <a:t>= ‘</a:t>
                      </a:r>
                      <a:r>
                        <a:rPr lang="pt-BR" sz="2000" b="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pt-BR" sz="2000" b="0" dirty="0"/>
                        <a:t>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load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pt-BR" sz="2000" dirty="0"/>
                        <a:t>’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’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5336166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data[0] </a:t>
                      </a:r>
                      <a:r>
                        <a:rPr lang="pt-BR" sz="2000" b="0" dirty="0"/>
                        <a:t>= ‘</a:t>
                      </a:r>
                      <a:r>
                        <a:rPr lang="pt-BR" sz="2000" b="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2000" b="0" dirty="0"/>
                        <a:t>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load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’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93783581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3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data[0] </a:t>
                      </a:r>
                      <a:r>
                        <a:rPr lang="pt-BR" sz="2000" b="0" dirty="0"/>
                        <a:t>= ‘</a:t>
                      </a:r>
                      <a:r>
                        <a:rPr lang="pt-BR" sz="2000" b="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2000" b="0" dirty="0"/>
                        <a:t>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load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pt-BR" sz="2000" dirty="0"/>
                        <a:t>’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’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1119552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4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data[0] </a:t>
                      </a:r>
                      <a:r>
                        <a:rPr lang="pt-BR" sz="2000" b="0" dirty="0"/>
                        <a:t>= ‘</a:t>
                      </a:r>
                      <a:r>
                        <a:rPr lang="pt-BR" sz="2000" b="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pt-BR" sz="2000" b="0" dirty="0"/>
                        <a:t>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/>
                        <a:t>load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dirty="0"/>
                        <a:t>=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pt-BR" sz="2000" dirty="0"/>
                        <a:t>’</a:t>
                      </a:r>
                      <a:endParaRPr lang="pt-B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pt-BR" sz="2000" b="1" dirty="0"/>
                        <a:t>q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 ‘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’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09885620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B72077F9-9F98-4ECB-B057-B6CF4079F9AD}"/>
              </a:ext>
            </a:extLst>
          </p:cNvPr>
          <p:cNvSpPr txBox="1"/>
          <p:nvPr/>
        </p:nvSpPr>
        <p:spPr>
          <a:xfrm>
            <a:off x="6597349" y="842092"/>
            <a:ext cx="559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 de sequência de uso (padrão)</a:t>
            </a:r>
          </a:p>
        </p:txBody>
      </p:sp>
    </p:spTree>
    <p:extLst>
      <p:ext uri="{BB962C8B-B14F-4D97-AF65-F5344CB8AC3E}">
        <p14:creationId xmlns:p14="http://schemas.microsoft.com/office/powerpoint/2010/main" val="198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1790</Words>
  <Application>Microsoft Office PowerPoint</Application>
  <PresentationFormat>Personalizar</PresentationFormat>
  <Paragraphs>453</Paragraphs>
  <Slides>22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h4. Bloco PWM – bloco de dispositivo (1/2)</vt:lpstr>
      <vt:lpstr>h4. Bloco PWM – bloco de dispositivo (2/2)</vt:lpstr>
      <vt:lpstr>Apresentação do PowerPoint</vt:lpstr>
      <vt:lpstr>h4. Bloco Contador da Altera – bloco sequencial  (1/2)</vt:lpstr>
      <vt:lpstr>h4. Bloco Contador da Altera – bloco sequencial  (2/2)</vt:lpstr>
      <vt:lpstr>h4. Bloco Registrador da Altera – bloco sequencial  (1/2)</vt:lpstr>
      <vt:lpstr>h4. Bloco Contador da Altera – bloco sequencial  (2/2)</vt:lpstr>
      <vt:lpstr>h4. Bloco Mux da Altera – bloco combinacional (1/2)</vt:lpstr>
      <vt:lpstr>h4. Bloco Mux da Altera – bloco combinacional  (2/2)</vt:lpstr>
      <vt:lpstr>h4. Bloco Lógica – bloco combinacional (1/2)</vt:lpstr>
      <vt:lpstr>h4. Bloco Lógica – bloco combinacional  (2/2)</vt:lpstr>
      <vt:lpstr>Apresentação do PowerPoint</vt:lpstr>
      <vt:lpstr>h4. Projeto do Ctrl. Motor DC– bloco controlador simples (1/3)</vt:lpstr>
      <vt:lpstr>h4. Projeto do Ctrl. Motor DC– bloco controlador simples (2/3)</vt:lpstr>
      <vt:lpstr>h4. Plano de testes unitário – Bloco controlador simples (3/3)</vt:lpstr>
      <vt:lpstr>Apresentação do PowerPoint</vt:lpstr>
      <vt:lpstr>h4. Diagrama em blocos – bloco sequencial  (1/3)</vt:lpstr>
      <vt:lpstr>Apresentação do PowerPoint</vt:lpstr>
      <vt:lpstr>Apresentação do PowerPoint</vt:lpstr>
      <vt:lpstr>h5. Plano de testes da h4 – Bloco controlador simples 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Histórias</dc:title>
  <dc:creator>Miguel Grimm</dc:creator>
  <cp:lastModifiedBy>João Vicente</cp:lastModifiedBy>
  <cp:revision>326</cp:revision>
  <dcterms:created xsi:type="dcterms:W3CDTF">2018-03-24T17:06:22Z</dcterms:created>
  <dcterms:modified xsi:type="dcterms:W3CDTF">2019-05-04T23:40:53Z</dcterms:modified>
</cp:coreProperties>
</file>