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387" r:id="rId2"/>
    <p:sldId id="257" r:id="rId3"/>
    <p:sldId id="388" r:id="rId4"/>
    <p:sldId id="389" r:id="rId5"/>
    <p:sldId id="392" r:id="rId6"/>
    <p:sldId id="393" r:id="rId7"/>
    <p:sldId id="394" r:id="rId8"/>
    <p:sldId id="395" r:id="rId9"/>
    <p:sldId id="396" r:id="rId10"/>
    <p:sldId id="397" r:id="rId11"/>
    <p:sldId id="398" r:id="rId12"/>
    <p:sldId id="399" r:id="rId13"/>
    <p:sldId id="405" r:id="rId14"/>
    <p:sldId id="401" r:id="rId15"/>
    <p:sldId id="406" r:id="rId16"/>
    <p:sldId id="402" r:id="rId17"/>
    <p:sldId id="409" r:id="rId18"/>
    <p:sldId id="408" r:id="rId19"/>
    <p:sldId id="410" r:id="rId20"/>
    <p:sldId id="411" r:id="rId21"/>
    <p:sldId id="412" r:id="rId22"/>
    <p:sldId id="414" r:id="rId23"/>
    <p:sldId id="418" r:id="rId24"/>
    <p:sldId id="415" r:id="rId25"/>
    <p:sldId id="419" r:id="rId26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E79"/>
    <a:srgbClr val="C70A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984"/>
    <p:restoredTop sz="95050"/>
  </p:normalViewPr>
  <p:slideViewPr>
    <p:cSldViewPr snapToGrid="0">
      <p:cViewPr>
        <p:scale>
          <a:sx n="113" d="100"/>
          <a:sy n="113" d="100"/>
        </p:scale>
        <p:origin x="824" y="928"/>
      </p:cViewPr>
      <p:guideLst/>
    </p:cSldViewPr>
  </p:slideViewPr>
  <p:outlineViewPr>
    <p:cViewPr>
      <p:scale>
        <a:sx n="85" d="100"/>
        <a:sy n="8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604494-2906-6C41-B680-7B9C9D655A0F}" type="datetimeFigureOut">
              <a:rPr lang="en-KR" smtClean="0"/>
              <a:t>7/12/25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D4200-F41A-AB42-BA11-5F5CB7E75B86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3022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327462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198945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0161954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4466100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80403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141759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735022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229313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20267096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83110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19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2224790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406515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20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8077398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21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123635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31171063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43369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9730469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25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56630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83335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4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3264729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5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63515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6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766439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240950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8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4817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5D4200-F41A-AB42-BA11-5F5CB7E75B86}" type="slidenum">
              <a:rPr lang="en-KR" smtClean="0"/>
              <a:t>9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1418659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022CCED-5265-722D-A681-F636C30EDEF9}"/>
              </a:ext>
            </a:extLst>
          </p:cNvPr>
          <p:cNvCxnSpPr/>
          <p:nvPr userDrawn="1"/>
        </p:nvCxnSpPr>
        <p:spPr>
          <a:xfrm>
            <a:off x="244549" y="563526"/>
            <a:ext cx="10650430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9140282-1517-6333-5830-FC7D8AD2DCCC}"/>
              </a:ext>
            </a:extLst>
          </p:cNvPr>
          <p:cNvSpPr txBox="1"/>
          <p:nvPr userDrawn="1"/>
        </p:nvSpPr>
        <p:spPr>
          <a:xfrm>
            <a:off x="935989" y="231242"/>
            <a:ext cx="17437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 </a:t>
            </a:r>
            <a:r>
              <a:rPr lang="ko-KR" altLang="en-US" b="0" i="0" dirty="0">
                <a:solidFill>
                  <a:schemeClr val="bg1">
                    <a:lumMod val="50000"/>
                  </a:schemeClr>
                </a:solidFill>
                <a:latin typeface=""/>
                <a:ea typeface="Dotum" panose="020B0600000101010101" pitchFamily="34" charset="-127"/>
                <a:cs typeface="Arima Madurai" pitchFamily="2" charset="77"/>
              </a:rPr>
              <a:t>정석</a:t>
            </a:r>
            <a:r>
              <a:rPr lang="ko-KR" altLang="en-US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 </a:t>
            </a:r>
            <a:r>
              <a:rPr lang="en-US" altLang="ko-KR" dirty="0">
                <a:solidFill>
                  <a:srgbClr val="C70A07"/>
                </a:solidFill>
                <a:latin typeface="+mj-ea"/>
                <a:ea typeface="+mj-ea"/>
              </a:rPr>
              <a:t>4</a:t>
            </a:r>
            <a:r>
              <a:rPr lang="ko-KR" altLang="en-US" dirty="0">
                <a:solidFill>
                  <a:srgbClr val="C70A07"/>
                </a:solidFill>
                <a:latin typeface="+mj-ea"/>
                <a:ea typeface="+mj-ea"/>
              </a:rPr>
              <a:t>판</a:t>
            </a:r>
            <a:endParaRPr lang="en-KR" dirty="0">
              <a:solidFill>
                <a:srgbClr val="C70A07"/>
              </a:solidFill>
              <a:latin typeface="+mj-ea"/>
              <a:ea typeface="+mj-ea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41C0DBC-9E58-F161-CAA9-83C03FAC7173}"/>
              </a:ext>
            </a:extLst>
          </p:cNvPr>
          <p:cNvSpPr txBox="1"/>
          <p:nvPr userDrawn="1"/>
        </p:nvSpPr>
        <p:spPr>
          <a:xfrm>
            <a:off x="2033582" y="223564"/>
            <a:ext cx="11864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JDK 21</a:t>
            </a:r>
            <a:endParaRPr lang="en-KR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7CE4DAE-CD36-EC0F-0B70-8C24D1404FD5}"/>
              </a:ext>
            </a:extLst>
          </p:cNvPr>
          <p:cNvSpPr txBox="1"/>
          <p:nvPr userDrawn="1"/>
        </p:nvSpPr>
        <p:spPr>
          <a:xfrm>
            <a:off x="367744" y="164489"/>
            <a:ext cx="8257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Java</a:t>
            </a:r>
            <a:endParaRPr lang="en-KR" sz="2400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83DA473-A76A-E9B2-75C6-46C89498402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092472" y="162205"/>
            <a:ext cx="793538" cy="122566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CFDC0B1B-1EC5-D593-E41E-4AFA36CA3985}"/>
              </a:ext>
            </a:extLst>
          </p:cNvPr>
          <p:cNvSpPr/>
          <p:nvPr userDrawn="1"/>
        </p:nvSpPr>
        <p:spPr>
          <a:xfrm>
            <a:off x="248985" y="258052"/>
            <a:ext cx="65164" cy="30547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B88F0FA-C210-1E19-6208-831B7422A8DF}"/>
              </a:ext>
            </a:extLst>
          </p:cNvPr>
          <p:cNvSpPr txBox="1"/>
          <p:nvPr userDrawn="1"/>
        </p:nvSpPr>
        <p:spPr>
          <a:xfrm>
            <a:off x="892045" y="282666"/>
            <a:ext cx="381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의</a:t>
            </a:r>
            <a:endParaRPr lang="en-KR" sz="1400" dirty="0">
              <a:solidFill>
                <a:srgbClr val="C70A07"/>
              </a:solidFill>
              <a:latin typeface="+mj-ea"/>
              <a:ea typeface="+mj-ea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D16383C-ECF3-EEBB-BF9C-6B8779EDDD73}"/>
              </a:ext>
            </a:extLst>
          </p:cNvPr>
          <p:cNvCxnSpPr/>
          <p:nvPr userDrawn="1"/>
        </p:nvCxnSpPr>
        <p:spPr>
          <a:xfrm>
            <a:off x="1128843" y="6523331"/>
            <a:ext cx="1123733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6159AAF9-7345-73EC-1DAE-73EEEA3AC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27895" y="6310366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468F7B-8F27-5FB4-532B-4A1DE5F6DB4E}"/>
              </a:ext>
            </a:extLst>
          </p:cNvPr>
          <p:cNvSpPr txBox="1"/>
          <p:nvPr userDrawn="1"/>
        </p:nvSpPr>
        <p:spPr>
          <a:xfrm>
            <a:off x="188070" y="647796"/>
            <a:ext cx="48411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</a:t>
            </a:r>
            <a:r>
              <a:rPr lang="en-US" altLang="ko-KR" b="1" dirty="0"/>
              <a:t>5</a:t>
            </a:r>
            <a:r>
              <a:rPr lang="en-US" b="1" dirty="0"/>
              <a:t>_ </a:t>
            </a:r>
            <a:r>
              <a:rPr lang="ko-KR" altLang="en-US" b="1" dirty="0"/>
              <a:t>배열</a:t>
            </a:r>
            <a:endParaRPr lang="en-KR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962E17F-DD7B-B597-982F-C09F1051A094}"/>
              </a:ext>
            </a:extLst>
          </p:cNvPr>
          <p:cNvSpPr/>
          <p:nvPr userDrawn="1"/>
        </p:nvSpPr>
        <p:spPr>
          <a:xfrm rot="5400000">
            <a:off x="10545044" y="267488"/>
            <a:ext cx="45719" cy="6356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EE626B5-51E3-A20B-0D65-6176DA587589}"/>
              </a:ext>
            </a:extLst>
          </p:cNvPr>
          <p:cNvSpPr/>
          <p:nvPr userDrawn="1"/>
        </p:nvSpPr>
        <p:spPr>
          <a:xfrm rot="5400000">
            <a:off x="10651403" y="4986552"/>
            <a:ext cx="45719" cy="303547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 dirty="0">
              <a:highlight>
                <a:srgbClr val="FF0000"/>
              </a:highlight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1BD78D-BAD5-00A7-FA92-47604A296988}"/>
              </a:ext>
            </a:extLst>
          </p:cNvPr>
          <p:cNvSpPr txBox="1"/>
          <p:nvPr userDrawn="1"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</p:spTree>
    <p:extLst>
      <p:ext uri="{BB962C8B-B14F-4D97-AF65-F5344CB8AC3E}">
        <p14:creationId xmlns:p14="http://schemas.microsoft.com/office/powerpoint/2010/main" val="1154079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8750-A96B-4979-F2E2-2B9EF2216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2E7B8-DEAD-9A76-ED47-573BADB14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3B1C2D-D79D-EF16-C98F-BEAE15D5F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F1A86-509A-ED4B-9C15-F061B7FD9121}" type="datetime1">
              <a:rPr lang="en-US" smtClean="0"/>
              <a:t>7/12/25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90856-297B-3AB9-727D-ABAEB15DB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60D603-83D6-54FE-72A2-2DC5B2495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106690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FBDA45-02DB-BE37-9DE8-2AB60A8EC1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B281C3-6ED7-8246-5E06-97E93406B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0B2999-3433-EC88-C2C7-2686BDBA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417A3E-CD8D-8C45-BBA0-063435AB1133}" type="datetime1">
              <a:rPr lang="en-US" smtClean="0"/>
              <a:t>7/12/25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617FD-F7DA-B383-7F7F-6F80F8E64A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13CDAC-B093-AE08-87D1-0C97FAE99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01882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580FA-2D96-8342-49CF-B1A1849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B76BE-FBAF-0A83-A42A-6751BC7F1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F7C3B7-368B-180D-CBD0-FC79D9136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5ADD4C-4C57-6544-B1A1-5DC453852C74}" type="datetime1">
              <a:rPr lang="en-US" smtClean="0"/>
              <a:t>7/12/25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D65913-ABFD-2B5C-01CD-DF2A4B58B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76B29-4FE6-7A4A-EB9D-DD893EFB2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766062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3534D-DB59-405D-CEA6-FFEC52082A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B885F-D159-9406-8B7A-00CEC67EE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9CC6C-9127-F2BB-3E7A-5DA2C96B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B99F0-9D3D-4142-8329-EC539740EB43}" type="datetime1">
              <a:rPr lang="en-US" smtClean="0"/>
              <a:t>7/12/25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DAB0C8-2FD0-9F9A-04EB-147E7F9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4DEC8D-37B8-5BE8-C7A2-04E5FC805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660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31245-3ABF-EA53-24C4-E4563E4BB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24AAF-91D3-31BA-678F-C789521345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DEBE3-5D4C-0D08-0B69-48D5B5F610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F1BE27-5539-0AB4-AF4D-210E874759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5C7DE0-954F-044B-8A91-814FB805DC53}" type="datetime1">
              <a:rPr lang="en-US" smtClean="0"/>
              <a:t>7/12/25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C2217B-A3B0-481A-C58F-F125AB9B5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E8FB7-B068-F911-A5FE-6AB0422F4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4177594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280B5-6BE9-4210-802D-BEEEB5241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CE466C-4591-77D1-6006-64B96F275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EFF48D-9535-4680-D53B-EF924654F8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9D0EC2-31D5-248A-6721-033B7B565B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7A6DEA-DF7D-C43A-1AE1-2E5FAAB1C8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F51089-0ADE-EA9D-5692-F8FF0A1B5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B56009-DBED-514E-8FBF-F1365F35E094}" type="datetime1">
              <a:rPr lang="en-US" smtClean="0"/>
              <a:t>7/12/25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E2ED8B-E9B1-40BB-3C72-F85B7C8A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5623C6-3997-959A-FEE0-07C05D7A7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39180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8CF53-C69C-B6BE-C644-81792A50A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DC63A0-7BB3-9D97-DB3E-8DFD816796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AA34-212C-2140-BE1B-628A25176F47}" type="datetime1">
              <a:rPr lang="en-US" smtClean="0"/>
              <a:t>7/12/25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8663E-17F6-0B7F-BB0E-6796C859A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3FB01B6-108E-9163-3E81-FEC5CDA76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68604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3854562-621D-229F-DB6F-4646C8BC9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2108F-52BD-D148-9012-45980D8AF0AC}" type="datetime1">
              <a:rPr lang="en-US" smtClean="0"/>
              <a:t>7/12/25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12CAAC-9D31-3F4D-4AA6-941AD6D2B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E8B4C5-8818-D772-0DDD-BE80A7FF2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4711020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E8FD4-AD0A-E140-C1EC-C1A807A53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CBAFF-EF3F-B5A7-5153-161204965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299153E-DE4F-7EC9-B951-E0E94221B1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5483AE-8A78-81F6-2453-B867BC30E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52AD-7FCB-8F4D-9265-BECBE2CDEE82}" type="datetime1">
              <a:rPr lang="en-US" smtClean="0"/>
              <a:t>7/12/25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6D4F2-B650-F58A-04AD-101818C59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DC158E-6874-955C-58F0-DA89ED16A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9464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2C680-50D0-5630-C25C-F4D30036F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EF1976F-14B3-009D-86C9-4706BE53B1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24A338-8589-0EE0-DF11-14D72D60E4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0F637-BEDB-54F2-B143-6FFF09328F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2D42E-CCCB-B440-A59A-50C2F693F526}" type="datetime1">
              <a:rPr lang="en-US" smtClean="0"/>
              <a:t>7/12/25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387C0-2BFB-81C9-E4D0-90FDC9E2E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5D6CBD-0218-E477-FD4E-368ED50EB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7671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56EE24-BF10-6341-0C37-A3FAA862E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B44CA-E13F-FAA6-1353-E9B0E8A2F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ABDCB-A7F6-DDD5-8685-75AD76A45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F9F974-D50D-DE44-95F2-945A4B9B276B}" type="datetime1">
              <a:rPr lang="en-US" smtClean="0"/>
              <a:t>7/12/25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2B941C-45B5-CC30-6038-4386EC5FE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4E978A-D7EE-6ABC-1554-1E19B83057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9EB2DD-9AA8-E647-97CE-C0333DAA1991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86541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배열이란</a:t>
            </a:r>
            <a:r>
              <a:rPr lang="en-US" altLang="ko-KR" sz="3200" b="1" dirty="0"/>
              <a:t>?</a:t>
            </a:r>
            <a:endParaRPr lang="en-KR" sz="32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C46E4E-8F9D-C431-2D85-BFD251F42476}"/>
              </a:ext>
            </a:extLst>
          </p:cNvPr>
          <p:cNvSpPr txBox="1"/>
          <p:nvPr/>
        </p:nvSpPr>
        <p:spPr>
          <a:xfrm>
            <a:off x="1315154" y="2302127"/>
            <a:ext cx="791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rgbClr val="FF0000"/>
                </a:solidFill>
              </a:rPr>
              <a:t>같은 타입</a:t>
            </a:r>
            <a:r>
              <a:rPr lang="ko-KR" altLang="en-US" sz="2800" b="1" dirty="0"/>
              <a:t>의 여러 변수를 하나로 묶은 것</a:t>
            </a:r>
            <a:endParaRPr lang="en-KR" sz="2800" b="1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FEABB3-3FFF-5303-795E-ED3FF42508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9266" y="4796155"/>
            <a:ext cx="7772400" cy="4717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D3C131-F113-D39C-7394-1B39784AB3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0772" y="2856794"/>
            <a:ext cx="6540500" cy="4445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7894C63-B6B9-3C30-35CF-4ADEEE5844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4949" y="3415594"/>
            <a:ext cx="5787673" cy="126444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239AF3-853B-80B0-4ECB-24DD223231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4422" y="5293519"/>
            <a:ext cx="7772400" cy="87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385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10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2.</a:t>
            </a:r>
            <a:r>
              <a:rPr lang="ko-KR" altLang="en-US" sz="3200" b="1" dirty="0"/>
              <a:t> 최대값과 최소값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0F4E50-367E-67B3-4224-E9BA1255FB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2176077"/>
            <a:ext cx="8040511" cy="4273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3587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11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3.</a:t>
            </a:r>
            <a:r>
              <a:rPr lang="ko-KR" altLang="en-US" sz="3200" b="1" dirty="0"/>
              <a:t> 섞기</a:t>
            </a:r>
            <a:r>
              <a:rPr lang="en-US" altLang="ko-KR" sz="3200" b="1" dirty="0"/>
              <a:t>(shuffle)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CC9C4-AB90-5DEE-A985-9D36F61C4B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2512" y="2145390"/>
            <a:ext cx="7772400" cy="4599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0D1BBD-E6CC-93F3-F060-A70DE40A6C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9933" y="1720850"/>
            <a:ext cx="5759620" cy="177870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1764684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12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4.</a:t>
            </a:r>
            <a:r>
              <a:rPr lang="ko-KR" altLang="en-US" sz="3200" b="1" dirty="0"/>
              <a:t> 임의의 값으로 배열 채우기</a:t>
            </a:r>
            <a:endParaRPr lang="en-KR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A5F6A-5E40-43BE-E565-1D951306AC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377" y="4371541"/>
            <a:ext cx="7916334" cy="20647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4C5BFC0-B8CA-A7D8-4C5E-42FAE4B7DA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6" y="2318256"/>
            <a:ext cx="7351888" cy="199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16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13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5.</a:t>
            </a:r>
            <a:r>
              <a:rPr lang="ko-KR" altLang="en-US" sz="3200" b="1" dirty="0"/>
              <a:t> 정렬하기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A80E2F-011F-8B65-F2E3-B93C5C9DC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67855" y="2421897"/>
            <a:ext cx="5501923" cy="40438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298120-6118-F8D9-F1A0-50098960BB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812" y="2222500"/>
            <a:ext cx="5036255" cy="226156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E712198-F277-8EBD-46E9-D15D757B5E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2417" y="4430890"/>
            <a:ext cx="2400300" cy="1461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44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14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6.</a:t>
            </a:r>
            <a:r>
              <a:rPr lang="ko-KR" altLang="en-US" sz="3200" b="1" dirty="0"/>
              <a:t> 빈도수 구하기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44E0B5-7211-864F-7FDF-8DE8DFCA06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3800" y="2241152"/>
            <a:ext cx="7724421" cy="449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5634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15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6.</a:t>
            </a:r>
            <a:r>
              <a:rPr lang="ko-KR" altLang="en-US" sz="3200" b="1" dirty="0"/>
              <a:t> 빈도수 구하기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F2AE7-ECC8-A343-9248-8C10A30EFC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2346411"/>
            <a:ext cx="7272867" cy="10753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C047D7-F44F-D894-B83E-9D517DB1CF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6734" y="3830285"/>
            <a:ext cx="8372056" cy="1859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14771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16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String</a:t>
            </a:r>
            <a:r>
              <a:rPr lang="ko-KR" altLang="en-US" sz="3200" b="1" dirty="0"/>
              <a:t> 배열</a:t>
            </a:r>
            <a:endParaRPr lang="en-KR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21CB98-F4F6-F991-4D47-F6E7E9CFC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366" y="2120901"/>
            <a:ext cx="4788481" cy="17850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CDCBB8-F81A-DB80-B318-4CEB855A9C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2206" y="2238729"/>
            <a:ext cx="5854700" cy="10033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6EBE466-636D-A153-C481-08AF69E682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992" y="4097482"/>
            <a:ext cx="6270275" cy="2044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400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17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</a:t>
            </a:r>
            <a:r>
              <a:rPr lang="ko-KR" altLang="en-US" sz="3200" b="1" dirty="0"/>
              <a:t>배열과 </a:t>
            </a:r>
            <a:r>
              <a:rPr lang="en-US" altLang="ko-KR" sz="3200" b="1" dirty="0"/>
              <a:t>String</a:t>
            </a:r>
            <a:r>
              <a:rPr lang="ko-KR" altLang="en-US" sz="3200" b="1" dirty="0"/>
              <a:t>클래스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F86B22-E6DA-BD5F-85D4-4D97E6F2A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33260" y="7243937"/>
            <a:ext cx="7369528" cy="62299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23568B9-4885-D105-2458-85451EC349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6" y="2944485"/>
            <a:ext cx="9440765" cy="295960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A151558-4367-3BC7-FD78-FE8BDC1ECA70}"/>
              </a:ext>
            </a:extLst>
          </p:cNvPr>
          <p:cNvSpPr txBox="1"/>
          <p:nvPr/>
        </p:nvSpPr>
        <p:spPr>
          <a:xfrm>
            <a:off x="1315154" y="2302127"/>
            <a:ext cx="791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rgbClr val="FF0000"/>
                </a:solidFill>
              </a:rPr>
              <a:t>char</a:t>
            </a:r>
            <a:r>
              <a:rPr lang="ko-KR" altLang="en-US" sz="2800" b="1" dirty="0">
                <a:solidFill>
                  <a:srgbClr val="FF0000"/>
                </a:solidFill>
              </a:rPr>
              <a:t>배열</a:t>
            </a:r>
            <a:r>
              <a:rPr lang="ko-KR" altLang="en-US" sz="2800" b="1" dirty="0"/>
              <a:t>에 기능</a:t>
            </a:r>
            <a:r>
              <a:rPr lang="en-US" altLang="ko-KR" sz="2800" b="1" dirty="0"/>
              <a:t>(</a:t>
            </a:r>
            <a:r>
              <a:rPr lang="ko-KR" altLang="en-US" sz="2800" b="1" dirty="0"/>
              <a:t>메서드</a:t>
            </a:r>
            <a:r>
              <a:rPr lang="en-US" altLang="ko-KR" sz="2800" b="1" dirty="0"/>
              <a:t>)</a:t>
            </a:r>
            <a:r>
              <a:rPr lang="ko-KR" altLang="en-US" sz="2800" b="1" dirty="0"/>
              <a:t>을 추가한 것</a:t>
            </a:r>
            <a:endParaRPr lang="en-KR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551479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18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</a:t>
            </a:r>
            <a:r>
              <a:rPr lang="ko-KR" altLang="en-US" sz="3200" b="1" dirty="0"/>
              <a:t>배열과 </a:t>
            </a:r>
            <a:r>
              <a:rPr lang="en-US" altLang="ko-KR" sz="3200" b="1" dirty="0"/>
              <a:t>String</a:t>
            </a:r>
            <a:r>
              <a:rPr lang="ko-KR" altLang="en-US" sz="3200" b="1" dirty="0"/>
              <a:t>클래스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charAt</a:t>
            </a:r>
            <a:r>
              <a:rPr lang="en-US" altLang="ko-KR" sz="3200" b="1" dirty="0"/>
              <a:t>(), substring()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5B9C4C-BF48-F880-7ECA-089DD4E19D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34" y="2346449"/>
            <a:ext cx="8365090" cy="164981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B3B1A95-3611-283B-674D-1ED6749A17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666" y="4219014"/>
            <a:ext cx="8592275" cy="973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2859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19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char</a:t>
            </a:r>
            <a:r>
              <a:rPr lang="ko-KR" altLang="en-US" sz="3200" b="1" dirty="0"/>
              <a:t>배열과 </a:t>
            </a:r>
            <a:r>
              <a:rPr lang="en-US" altLang="ko-KR" sz="3200" b="1" dirty="0"/>
              <a:t>String</a:t>
            </a:r>
            <a:r>
              <a:rPr lang="ko-KR" altLang="en-US" sz="3200" b="1" dirty="0"/>
              <a:t>클래스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변환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E2CE2B-6BF5-118B-4305-9F98A8810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244" y="2366433"/>
            <a:ext cx="7775218" cy="109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5169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선언과 생성</a:t>
            </a:r>
            <a:endParaRPr lang="en-KR" sz="3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9193C093-3F0E-38FE-E4FC-384F2F10B3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1" y="2536439"/>
            <a:ext cx="9218078" cy="80507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4F39E669-B13F-3B89-87C6-F60B7E76FC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4" y="3672172"/>
            <a:ext cx="9423529" cy="88853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81C4B30B-3FBD-FEE9-2D77-A75C75595B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4821" y="4947758"/>
            <a:ext cx="8314667" cy="1001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5557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20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커맨드 라인으로 </a:t>
            </a:r>
            <a:r>
              <a:rPr lang="ko-KR" altLang="en-US" sz="3200" b="1" dirty="0" err="1"/>
              <a:t>입력받기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String[]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args</a:t>
            </a:r>
            <a:endParaRPr lang="en-KR" sz="32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3A0D3FB-410C-23CC-D53C-03D6EBA44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32" y="2280075"/>
            <a:ext cx="8948647" cy="2359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6CE658-BACE-87A1-4453-C6ABA5BD32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266" y="3764196"/>
            <a:ext cx="7487356" cy="2706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883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21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다차원 배열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14741F-0214-6DA2-122A-35ED2750A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689" y="2283066"/>
            <a:ext cx="8886590" cy="6068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A92B2E-0761-4C6A-3620-2AAF352715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8050" y="3076926"/>
            <a:ext cx="7748070" cy="251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94717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2584C53-6BFC-8A23-60BB-EC27FBE96E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5524" y="1863374"/>
            <a:ext cx="4046327" cy="1952271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22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다차원 배열 </a:t>
            </a:r>
            <a:r>
              <a:rPr lang="en-US" altLang="ko-KR" sz="3200" b="1" dirty="0"/>
              <a:t>-</a:t>
            </a:r>
            <a:r>
              <a:rPr lang="ko-KR" altLang="en-US" sz="3200" b="1" dirty="0"/>
              <a:t> 초기화</a:t>
            </a:r>
            <a:endParaRPr lang="en-KR" sz="3200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E0BB884-B098-72D0-6C92-6BED850E79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043" y="2287205"/>
            <a:ext cx="7256302" cy="361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A849225-192F-28EF-1473-2E0535166E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2836" y="4485217"/>
            <a:ext cx="5711474" cy="1749758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8178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23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다차원 배열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가변 배열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AFFEBB-474F-C501-6D86-92A2F27256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950" y="2149122"/>
            <a:ext cx="3716161" cy="176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EA4E5DD-73FA-0563-9008-23825176B8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8956" y="3957192"/>
            <a:ext cx="6595533" cy="281049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1C94AB-8020-5BC5-BE0C-E3BF583692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8818" y="835378"/>
            <a:ext cx="2275908" cy="2928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157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24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다차원 배열의 활용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1283-BDE7-F5DF-47ED-E1DCB8B736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399" y="2242894"/>
            <a:ext cx="9173571" cy="1787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436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25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다차원 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[5-23]</a:t>
            </a:r>
            <a:r>
              <a:rPr lang="ko-KR" altLang="en-US" sz="3200" b="1" dirty="0"/>
              <a:t> 단어 맞추기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980025-FE6D-871D-A8FE-FAB4ECE59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4467" y="2201581"/>
            <a:ext cx="7772400" cy="46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353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3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길이와 인덱스</a:t>
            </a:r>
            <a:endParaRPr lang="en-KR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67441-389B-7606-83A2-AD726429FDB1}"/>
              </a:ext>
            </a:extLst>
          </p:cNvPr>
          <p:cNvSpPr txBox="1"/>
          <p:nvPr/>
        </p:nvSpPr>
        <p:spPr>
          <a:xfrm>
            <a:off x="1315154" y="2302127"/>
            <a:ext cx="791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배열의 요소에 자동으로 붙는 번호</a:t>
            </a:r>
            <a:r>
              <a:rPr lang="en-US" altLang="ko-KR" sz="2800" b="1" dirty="0"/>
              <a:t>(0~</a:t>
            </a:r>
            <a:r>
              <a:rPr lang="ko-KR" altLang="en-US" sz="2800" b="1" dirty="0"/>
              <a:t>배열길이</a:t>
            </a:r>
            <a:r>
              <a:rPr lang="en-US" altLang="ko-KR" sz="2800" b="1" dirty="0"/>
              <a:t>-1)</a:t>
            </a:r>
            <a:endParaRPr lang="en-KR" sz="28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DFB400-A377-D800-D7B1-A6CDAE51E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1411" y="2945694"/>
            <a:ext cx="6781800" cy="4699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2CBE75-CCDE-F789-921A-4E79D65156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4776" y="3703809"/>
            <a:ext cx="8541841" cy="1703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6850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4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길이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배열이름</a:t>
            </a:r>
            <a:r>
              <a:rPr lang="en-US" altLang="ko-KR" sz="3200" b="1" dirty="0"/>
              <a:t>.length</a:t>
            </a:r>
            <a:endParaRPr lang="en-KR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167441-389B-7606-83A2-AD726429FDB1}"/>
              </a:ext>
            </a:extLst>
          </p:cNvPr>
          <p:cNvSpPr txBox="1"/>
          <p:nvPr/>
        </p:nvSpPr>
        <p:spPr>
          <a:xfrm>
            <a:off x="1315154" y="2302127"/>
            <a:ext cx="79139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/>
              <a:t>배열의 길이는 생성 후 변경불가</a:t>
            </a:r>
            <a:endParaRPr lang="en-KR" sz="2800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AFF0AD0-14BF-E861-D110-1310E75CD2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61" y="2962627"/>
            <a:ext cx="7057673" cy="5410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5A32EC-E588-FE8E-EFAE-E6B2CA416E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5" y="3590547"/>
            <a:ext cx="8850020" cy="107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926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5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초기화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972179-A666-18C0-406C-8D7978E277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456" y="3395133"/>
            <a:ext cx="3674694" cy="217028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E9DF9BC-CCFA-A7C1-8012-50DE5B2913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955" y="2296289"/>
            <a:ext cx="9677401" cy="880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42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6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출력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E12C47-81E2-EEC2-AD02-206DD1A1A7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183" y="2265539"/>
            <a:ext cx="5405261" cy="20165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010D44-2AE2-42ED-C340-812D1EE883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110" y="4480907"/>
            <a:ext cx="8130824" cy="79877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A9FC48-4638-DC0E-E02D-B7F142058A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2306" y="2798940"/>
            <a:ext cx="4373739" cy="133610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258531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7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복사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BC961E-37C3-D215-A2F0-2BCACB375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400" y="2251533"/>
            <a:ext cx="8345312" cy="221337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3830265-8C97-8408-6276-1ACB8959F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34" y="4526089"/>
            <a:ext cx="8665974" cy="1908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081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8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복사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 err="1"/>
              <a:t>System.arraycopy</a:t>
            </a:r>
            <a:r>
              <a:rPr lang="en-US" altLang="ko-KR" sz="3200" b="1" dirty="0"/>
              <a:t>()</a:t>
            </a:r>
            <a:endParaRPr lang="en-KR" sz="32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7C8E01-E6C7-6019-2D31-A2BDA463C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977" y="2387100"/>
            <a:ext cx="8569175" cy="48027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65C78D-33BE-B3CE-5ED1-6CE9402FB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554" y="2865785"/>
            <a:ext cx="9007943" cy="1593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1884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F32BEF0-0044-BE1F-EE31-2F272CCDB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9667" y="6299481"/>
            <a:ext cx="410183" cy="365125"/>
          </a:xfrm>
        </p:spPr>
        <p:txBody>
          <a:bodyPr/>
          <a:lstStyle/>
          <a:p>
            <a:fld id="{069EB2DD-9AA8-E647-97CE-C0333DAA1991}" type="slidenum">
              <a:rPr lang="en-KR" smtClean="0"/>
              <a:t>9</a:t>
            </a:fld>
            <a:endParaRPr lang="en-KR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CDAD7-3FF6-D4BC-B365-4040E2EB7855}"/>
              </a:ext>
            </a:extLst>
          </p:cNvPr>
          <p:cNvSpPr txBox="1"/>
          <p:nvPr/>
        </p:nvSpPr>
        <p:spPr>
          <a:xfrm>
            <a:off x="8628436" y="664010"/>
            <a:ext cx="2373547" cy="369332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r"/>
            <a:r>
              <a:rPr lang="en-US" altLang="ko-KR" b="1" dirty="0"/>
              <a:t>5-1</a:t>
            </a:r>
            <a:r>
              <a:rPr lang="ko-KR" altLang="en-US" b="1" dirty="0"/>
              <a:t> 배열이란</a:t>
            </a:r>
            <a:r>
              <a:rPr lang="en-US" altLang="ko-KR" b="1" dirty="0"/>
              <a:t>?</a:t>
            </a:r>
            <a:endParaRPr lang="en-KR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E383D5-9DC7-D0A9-FBB0-4A1D3F466C36}"/>
              </a:ext>
            </a:extLst>
          </p:cNvPr>
          <p:cNvSpPr txBox="1"/>
          <p:nvPr/>
        </p:nvSpPr>
        <p:spPr>
          <a:xfrm>
            <a:off x="118080" y="6280441"/>
            <a:ext cx="7615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page_</a:t>
            </a:r>
            <a:endParaRPr lang="en-KR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5248C4-DF2B-87D6-AC97-90906D9043E4}"/>
              </a:ext>
            </a:extLst>
          </p:cNvPr>
          <p:cNvSpPr txBox="1"/>
          <p:nvPr/>
        </p:nvSpPr>
        <p:spPr>
          <a:xfrm>
            <a:off x="729343" y="1611085"/>
            <a:ext cx="835821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/>
              <a:t>배열의 활용 </a:t>
            </a:r>
            <a:r>
              <a:rPr lang="en-US" altLang="ko-KR" sz="3200" b="1" dirty="0"/>
              <a:t>–</a:t>
            </a:r>
            <a:r>
              <a:rPr lang="ko-KR" altLang="en-US" sz="3200" b="1" dirty="0"/>
              <a:t> </a:t>
            </a:r>
            <a:r>
              <a:rPr lang="en-US" altLang="ko-KR" sz="3200" b="1" dirty="0"/>
              <a:t>1.</a:t>
            </a:r>
            <a:r>
              <a:rPr lang="ko-KR" altLang="en-US" sz="3200" b="1" dirty="0"/>
              <a:t> 총합과 평균</a:t>
            </a:r>
            <a:endParaRPr lang="en-KR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7AE3E3-AC76-1B3D-FEF2-80746CCBA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555" y="2231672"/>
            <a:ext cx="8574750" cy="41465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9626C-279B-2F31-9CDC-E5D3948E8A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7978" y="2567873"/>
            <a:ext cx="5545667" cy="61420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212556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15261</TotalTime>
  <Words>338</Words>
  <Application>Microsoft Macintosh PowerPoint</Application>
  <PresentationFormat>Widescreen</PresentationFormat>
  <Paragraphs>129</Paragraphs>
  <Slides>25</Slides>
  <Notes>25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맑은 고딕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seong Namkung</dc:creator>
  <cp:lastModifiedBy>seong Namkung</cp:lastModifiedBy>
  <cp:revision>427</cp:revision>
  <dcterms:created xsi:type="dcterms:W3CDTF">2025-07-12T07:57:13Z</dcterms:created>
  <dcterms:modified xsi:type="dcterms:W3CDTF">2025-07-22T22:18:46Z</dcterms:modified>
</cp:coreProperties>
</file>