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6" r:id="rId17"/>
    <p:sldId id="274" r:id="rId18"/>
    <p:sldId id="270" r:id="rId19"/>
    <p:sldId id="273"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OCR A Extended" panose="02010509020102010303" pitchFamily="50" charset="0"/>
      <p:regular r:id="rId26"/>
    </p:embeddedFont>
    <p:embeddedFont>
      <p:font typeface="Quattrocento Sans" panose="020B0604020202020204" charset="0"/>
      <p:bold r:id="rId27"/>
      <p:boldItalic r:id="rId28"/>
    </p:embeddedFont>
    <p:embeddedFont>
      <p:font typeface="Segoe UI Black" panose="020B0A02040204020203"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qM2TLGkGoVONsIwwjAv66zTcP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23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c040a9c8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fc040a9c8b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c040a9c8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fc040a9c8b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c040a9c8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fc040a9c8b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c040a9c8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fc040a9c8b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c040a9c8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fc040a9c8b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944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c040a9c8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fc040a9c8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896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3" name="Google Shape;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48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32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bg>
      <p:bgPr>
        <a:solidFill>
          <a:schemeClr val="accent1"/>
        </a:solidFill>
        <a:effectLst/>
      </p:bgPr>
    </p:bg>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649224" y="5418667"/>
            <a:ext cx="10780776" cy="61328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200"/>
              <a:buFont typeface="Calibri"/>
              <a:buNone/>
              <a:defRPr sz="32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a:spLocks noGrp="1"/>
          </p:cNvSpPr>
          <p:nvPr>
            <p:ph type="pic" idx="2"/>
          </p:nvPr>
        </p:nvSpPr>
        <p:spPr>
          <a:xfrm>
            <a:off x="0" y="0"/>
            <a:ext cx="12192000" cy="5330952"/>
          </a:xfrm>
          <a:prstGeom prst="rect">
            <a:avLst/>
          </a:prstGeom>
          <a:solidFill>
            <a:srgbClr val="B7E0E9"/>
          </a:solidFill>
          <a:ln>
            <a:noFill/>
          </a:ln>
        </p:spPr>
      </p:sp>
      <p:sp>
        <p:nvSpPr>
          <p:cNvPr id="14" name="Google Shape;14;p12"/>
          <p:cNvSpPr txBox="1">
            <a:spLocks noGrp="1"/>
          </p:cNvSpPr>
          <p:nvPr>
            <p:ph type="body" idx="1"/>
          </p:nvPr>
        </p:nvSpPr>
        <p:spPr>
          <a:xfrm>
            <a:off x="676656" y="5909735"/>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Clr>
                <a:srgbClr val="262626"/>
              </a:buClr>
              <a:buSzPts val="1400"/>
              <a:buNone/>
              <a:defRPr sz="14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15" name="Google Shape;15;p12"/>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rgbClr val="FFFFFF"/>
                </a:solidFill>
                <a:latin typeface="Calibri"/>
                <a:ea typeface="Calibri"/>
                <a:cs typeface="Calibri"/>
                <a:sym typeface="Calibri"/>
              </a:defRPr>
            </a:lvl1pPr>
            <a:lvl2pPr marL="0" lvl="1" indent="0" algn="r">
              <a:spcBef>
                <a:spcPts val="0"/>
              </a:spcBef>
              <a:buNone/>
              <a:defRPr sz="10300" b="0" i="0" u="none" strike="noStrike" cap="none">
                <a:solidFill>
                  <a:srgbClr val="FFFFFF"/>
                </a:solidFill>
                <a:latin typeface="Calibri"/>
                <a:ea typeface="Calibri"/>
                <a:cs typeface="Calibri"/>
                <a:sym typeface="Calibri"/>
              </a:defRPr>
            </a:lvl2pPr>
            <a:lvl3pPr marL="0" lvl="2" indent="0" algn="r">
              <a:spcBef>
                <a:spcPts val="0"/>
              </a:spcBef>
              <a:buNone/>
              <a:defRPr sz="10300" b="0" i="0" u="none" strike="noStrike" cap="none">
                <a:solidFill>
                  <a:srgbClr val="FFFFFF"/>
                </a:solidFill>
                <a:latin typeface="Calibri"/>
                <a:ea typeface="Calibri"/>
                <a:cs typeface="Calibri"/>
                <a:sym typeface="Calibri"/>
              </a:defRPr>
            </a:lvl3pPr>
            <a:lvl4pPr marL="0" lvl="3" indent="0" algn="r">
              <a:spcBef>
                <a:spcPts val="0"/>
              </a:spcBef>
              <a:buNone/>
              <a:defRPr sz="10300" b="0" i="0" u="none" strike="noStrike" cap="none">
                <a:solidFill>
                  <a:srgbClr val="FFFFFF"/>
                </a:solidFill>
                <a:latin typeface="Calibri"/>
                <a:ea typeface="Calibri"/>
                <a:cs typeface="Calibri"/>
                <a:sym typeface="Calibri"/>
              </a:defRPr>
            </a:lvl4pPr>
            <a:lvl5pPr marL="0" lvl="4" indent="0" algn="r">
              <a:spcBef>
                <a:spcPts val="0"/>
              </a:spcBef>
              <a:buNone/>
              <a:defRPr sz="10300" b="0" i="0" u="none" strike="noStrike" cap="none">
                <a:solidFill>
                  <a:srgbClr val="FFFFFF"/>
                </a:solidFill>
                <a:latin typeface="Calibri"/>
                <a:ea typeface="Calibri"/>
                <a:cs typeface="Calibri"/>
                <a:sym typeface="Calibri"/>
              </a:defRPr>
            </a:lvl5pPr>
            <a:lvl6pPr marL="0" lvl="5" indent="0" algn="r">
              <a:spcBef>
                <a:spcPts val="0"/>
              </a:spcBef>
              <a:buNone/>
              <a:defRPr sz="10300" b="0" i="0" u="none" strike="noStrike" cap="none">
                <a:solidFill>
                  <a:srgbClr val="FFFFFF"/>
                </a:solidFill>
                <a:latin typeface="Calibri"/>
                <a:ea typeface="Calibri"/>
                <a:cs typeface="Calibri"/>
                <a:sym typeface="Calibri"/>
              </a:defRPr>
            </a:lvl6pPr>
            <a:lvl7pPr marL="0" lvl="6" indent="0" algn="r">
              <a:spcBef>
                <a:spcPts val="0"/>
              </a:spcBef>
              <a:buNone/>
              <a:defRPr sz="10300" b="0" i="0" u="none" strike="noStrike" cap="none">
                <a:solidFill>
                  <a:srgbClr val="FFFFFF"/>
                </a:solidFill>
                <a:latin typeface="Calibri"/>
                <a:ea typeface="Calibri"/>
                <a:cs typeface="Calibri"/>
                <a:sym typeface="Calibri"/>
              </a:defRPr>
            </a:lvl7pPr>
            <a:lvl8pPr marL="0" lvl="7" indent="0" algn="r">
              <a:spcBef>
                <a:spcPts val="0"/>
              </a:spcBef>
              <a:buNone/>
              <a:defRPr sz="10300" b="0" i="0" u="none" strike="noStrike" cap="none">
                <a:solidFill>
                  <a:srgbClr val="FFFFFF"/>
                </a:solidFill>
                <a:latin typeface="Calibri"/>
                <a:ea typeface="Calibri"/>
                <a:cs typeface="Calibri"/>
                <a:sym typeface="Calibri"/>
              </a:defRPr>
            </a:lvl8pPr>
            <a:lvl9pPr marL="0" lvl="8" indent="0" algn="r">
              <a:spcBef>
                <a:spcPts val="0"/>
              </a:spcBef>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rot="5400000">
            <a:off x="4170426" y="-1482090"/>
            <a:ext cx="3766185" cy="1075372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3" name="Google Shape;73;p21"/>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rot="5400000">
            <a:off x="7658100" y="1781175"/>
            <a:ext cx="4800600" cy="26289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1938338" y="-452437"/>
            <a:ext cx="5400675"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9" name="Google Shape;79;p22"/>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de Título" type="title">
  <p:cSld name="TITLE">
    <p:bg>
      <p:bgPr>
        <a:solidFill>
          <a:schemeClr val="accent1"/>
        </a:solidFill>
        <a:effectLst/>
      </p:bgPr>
    </p:bg>
    <p:spTree>
      <p:nvGrpSpPr>
        <p:cNvPr id="1" name="Shape 18"/>
        <p:cNvGrpSpPr/>
        <p:nvPr/>
      </p:nvGrpSpPr>
      <p:grpSpPr>
        <a:xfrm>
          <a:off x="0" y="0"/>
          <a:ext cx="0" cy="0"/>
          <a:chOff x="0" y="0"/>
          <a:chExt cx="0" cy="0"/>
        </a:xfrm>
      </p:grpSpPr>
      <p:sp>
        <p:nvSpPr>
          <p:cNvPr id="19" name="Google Shape;19;p13"/>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22" name="Google Shape;22;p13"/>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8" name="Google Shape;28;p14"/>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603504" y="767419"/>
            <a:ext cx="10780776" cy="3355848"/>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8800"/>
              <a:buFont typeface="Calibri"/>
              <a:buNone/>
              <a:defRPr sz="8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667512" y="4204209"/>
            <a:ext cx="9226296" cy="1645920"/>
          </a:xfrm>
          <a:prstGeom prst="rect">
            <a:avLst/>
          </a:prstGeom>
          <a:noFill/>
          <a:ln>
            <a:noFill/>
          </a:ln>
        </p:spPr>
        <p:txBody>
          <a:bodyPr spcFirstLastPara="1" wrap="square" lIns="91425" tIns="45700" rIns="91425" bIns="45700" anchor="t" anchorCtr="0">
            <a:normAutofit/>
          </a:bodyPr>
          <a:lstStyle>
            <a:lvl1pPr marL="457200" lvl="0" indent="-2286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marL="914400" lvl="1" indent="-228600" algn="l">
              <a:lnSpc>
                <a:spcPct val="85000"/>
              </a:lnSpc>
              <a:spcBef>
                <a:spcPts val="600"/>
              </a:spcBef>
              <a:spcAft>
                <a:spcPts val="0"/>
              </a:spcAft>
              <a:buClr>
                <a:srgbClr val="888888"/>
              </a:buClr>
              <a:buSzPts val="1800"/>
              <a:buNone/>
              <a:defRPr sz="1800">
                <a:solidFill>
                  <a:srgbClr val="888888"/>
                </a:solidFill>
              </a:defRPr>
            </a:lvl2pPr>
            <a:lvl3pPr marL="1371600" lvl="2" indent="-228600" algn="l">
              <a:lnSpc>
                <a:spcPct val="85000"/>
              </a:lnSpc>
              <a:spcBef>
                <a:spcPts val="600"/>
              </a:spcBef>
              <a:spcAft>
                <a:spcPts val="0"/>
              </a:spcAft>
              <a:buClr>
                <a:srgbClr val="888888"/>
              </a:buClr>
              <a:buSzPts val="1600"/>
              <a:buNone/>
              <a:defRPr sz="1600">
                <a:solidFill>
                  <a:srgbClr val="888888"/>
                </a:solidFill>
              </a:defRPr>
            </a:lvl3pPr>
            <a:lvl4pPr marL="1828800" lvl="3" indent="-228600" algn="l">
              <a:lnSpc>
                <a:spcPct val="85000"/>
              </a:lnSpc>
              <a:spcBef>
                <a:spcPts val="600"/>
              </a:spcBef>
              <a:spcAft>
                <a:spcPts val="0"/>
              </a:spcAft>
              <a:buClr>
                <a:srgbClr val="888888"/>
              </a:buClr>
              <a:buSzPts val="1400"/>
              <a:buNone/>
              <a:defRPr sz="1400">
                <a:solidFill>
                  <a:srgbClr val="888888"/>
                </a:solidFill>
              </a:defRPr>
            </a:lvl4pPr>
            <a:lvl5pPr marL="2286000" lvl="4" indent="-228600" algn="l">
              <a:lnSpc>
                <a:spcPct val="85000"/>
              </a:lnSpc>
              <a:spcBef>
                <a:spcPts val="600"/>
              </a:spcBef>
              <a:spcAft>
                <a:spcPts val="0"/>
              </a:spcAft>
              <a:buClr>
                <a:srgbClr val="888888"/>
              </a:buClr>
              <a:buSzPts val="1400"/>
              <a:buNone/>
              <a:defRPr sz="1400">
                <a:solidFill>
                  <a:srgbClr val="888888"/>
                </a:solidFill>
              </a:defRPr>
            </a:lvl5pPr>
            <a:lvl6pPr marL="2743200" lvl="5" indent="-228600" algn="l">
              <a:lnSpc>
                <a:spcPct val="85000"/>
              </a:lnSpc>
              <a:spcBef>
                <a:spcPts val="600"/>
              </a:spcBef>
              <a:spcAft>
                <a:spcPts val="0"/>
              </a:spcAft>
              <a:buClr>
                <a:srgbClr val="888888"/>
              </a:buClr>
              <a:buSzPts val="1400"/>
              <a:buNone/>
              <a:defRPr sz="1400">
                <a:solidFill>
                  <a:srgbClr val="888888"/>
                </a:solidFill>
              </a:defRPr>
            </a:lvl6pPr>
            <a:lvl7pPr marL="3200400" lvl="6" indent="-228600" algn="l">
              <a:lnSpc>
                <a:spcPct val="85000"/>
              </a:lnSpc>
              <a:spcBef>
                <a:spcPts val="600"/>
              </a:spcBef>
              <a:spcAft>
                <a:spcPts val="0"/>
              </a:spcAft>
              <a:buClr>
                <a:srgbClr val="888888"/>
              </a:buClr>
              <a:buSzPts val="1400"/>
              <a:buNone/>
              <a:defRPr sz="1400">
                <a:solidFill>
                  <a:srgbClr val="888888"/>
                </a:solidFill>
              </a:defRPr>
            </a:lvl7pPr>
            <a:lvl8pPr marL="3657600" lvl="7" indent="-228600" algn="l">
              <a:lnSpc>
                <a:spcPct val="85000"/>
              </a:lnSpc>
              <a:spcBef>
                <a:spcPts val="600"/>
              </a:spcBef>
              <a:spcAft>
                <a:spcPts val="0"/>
              </a:spcAft>
              <a:buClr>
                <a:srgbClr val="888888"/>
              </a:buClr>
              <a:buSzPts val="1400"/>
              <a:buNone/>
              <a:defRPr sz="1400">
                <a:solidFill>
                  <a:srgbClr val="888888"/>
                </a:solidFill>
              </a:defRPr>
            </a:lvl8pPr>
            <a:lvl9pPr marL="4114800" lvl="8" indent="-228600" algn="l">
              <a:lnSpc>
                <a:spcPct val="85000"/>
              </a:lnSpc>
              <a:spcBef>
                <a:spcPts val="600"/>
              </a:spcBef>
              <a:spcAft>
                <a:spcPts val="0"/>
              </a:spcAft>
              <a:buClr>
                <a:srgbClr val="888888"/>
              </a:buClr>
              <a:buSzPts val="1400"/>
              <a:buNone/>
              <a:defRPr sz="1400">
                <a:solidFill>
                  <a:srgbClr val="888888"/>
                </a:solidFill>
              </a:defRPr>
            </a:lvl9pPr>
          </a:lstStyle>
          <a:p>
            <a:endParaRPr/>
          </a:p>
        </p:txBody>
      </p:sp>
      <p:sp>
        <p:nvSpPr>
          <p:cNvPr id="34" name="Google Shape;34;p15"/>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0" name="Google Shape;40;p16"/>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1" name="Google Shape;41;p16"/>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76656" y="2040467"/>
            <a:ext cx="4663440" cy="723400"/>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7" name="Google Shape;47;p17"/>
          <p:cNvSpPr txBox="1">
            <a:spLocks noGrp="1"/>
          </p:cNvSpPr>
          <p:nvPr>
            <p:ph type="body" idx="2"/>
          </p:nvPr>
        </p:nvSpPr>
        <p:spPr>
          <a:xfrm>
            <a:off x="676656" y="2753084"/>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8" name="Google Shape;48;p17"/>
          <p:cNvSpPr txBox="1">
            <a:spLocks noGrp="1"/>
          </p:cNvSpPr>
          <p:nvPr>
            <p:ph type="body" idx="3"/>
          </p:nvPr>
        </p:nvSpPr>
        <p:spPr>
          <a:xfrm>
            <a:off x="6007608" y="2038435"/>
            <a:ext cx="4663440" cy="722376"/>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9" name="Google Shape;49;p17"/>
          <p:cNvSpPr txBox="1">
            <a:spLocks noGrp="1"/>
          </p:cNvSpPr>
          <p:nvPr>
            <p:ph type="body" idx="4"/>
          </p:nvPr>
        </p:nvSpPr>
        <p:spPr>
          <a:xfrm>
            <a:off x="6007608" y="2750990"/>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50" name="Google Shape;50;p17"/>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8"/>
        <p:cNvGrpSpPr/>
        <p:nvPr/>
      </p:nvGrpSpPr>
      <p:grpSpPr>
        <a:xfrm>
          <a:off x="0" y="0"/>
          <a:ext cx="0" cy="0"/>
          <a:chOff x="0" y="0"/>
          <a:chExt cx="0" cy="0"/>
        </a:xfrm>
      </p:grpSpPr>
      <p:sp>
        <p:nvSpPr>
          <p:cNvPr id="59" name="Google Shape;59;p19"/>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2"/>
        <p:cNvGrpSpPr/>
        <p:nvPr/>
      </p:nvGrpSpPr>
      <p:grpSpPr>
        <a:xfrm>
          <a:off x="0" y="0"/>
          <a:ext cx="0" cy="0"/>
          <a:chOff x="0" y="0"/>
          <a:chExt cx="0" cy="0"/>
        </a:xfrm>
      </p:grpSpPr>
      <p:sp>
        <p:nvSpPr>
          <p:cNvPr id="63" name="Google Shape;63;p20"/>
          <p:cNvSpPr/>
          <p:nvPr/>
        </p:nvSpPr>
        <p:spPr>
          <a:xfrm>
            <a:off x="7620000" y="0"/>
            <a:ext cx="457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0"/>
          <p:cNvSpPr txBox="1">
            <a:spLocks noGrp="1"/>
          </p:cNvSpPr>
          <p:nvPr>
            <p:ph type="title"/>
          </p:nvPr>
        </p:nvSpPr>
        <p:spPr>
          <a:xfrm>
            <a:off x="8261404" y="542282"/>
            <a:ext cx="338328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0"/>
          <p:cNvSpPr txBox="1">
            <a:spLocks noGrp="1"/>
          </p:cNvSpPr>
          <p:nvPr>
            <p:ph type="body" idx="1"/>
          </p:nvPr>
        </p:nvSpPr>
        <p:spPr>
          <a:xfrm>
            <a:off x="762000" y="762000"/>
            <a:ext cx="6096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66" name="Google Shape;66;p20"/>
          <p:cNvSpPr txBox="1">
            <a:spLocks noGrp="1"/>
          </p:cNvSpPr>
          <p:nvPr>
            <p:ph type="body" idx="2"/>
          </p:nvPr>
        </p:nvSpPr>
        <p:spPr>
          <a:xfrm>
            <a:off x="8275982" y="2511813"/>
            <a:ext cx="339852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7" name="Google Shape;67;p20"/>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1"/>
                </a:solidFill>
                <a:latin typeface="Calibri"/>
                <a:ea typeface="Calibri"/>
                <a:cs typeface="Calibri"/>
                <a:sym typeface="Calibri"/>
              </a:defRPr>
            </a:lvl1pPr>
            <a:lvl2pPr marL="0" marR="0" lvl="1" indent="0" algn="r" rtl="0">
              <a:spcBef>
                <a:spcPts val="0"/>
              </a:spcBef>
              <a:buNone/>
              <a:defRPr sz="10300" b="0" i="0" u="none" strike="noStrike" cap="none">
                <a:solidFill>
                  <a:schemeClr val="accent1"/>
                </a:solidFill>
                <a:latin typeface="Calibri"/>
                <a:ea typeface="Calibri"/>
                <a:cs typeface="Calibri"/>
                <a:sym typeface="Calibri"/>
              </a:defRPr>
            </a:lvl2pPr>
            <a:lvl3pPr marL="0" marR="0" lvl="2" indent="0" algn="r" rtl="0">
              <a:spcBef>
                <a:spcPts val="0"/>
              </a:spcBef>
              <a:buNone/>
              <a:defRPr sz="10300" b="0" i="0" u="none" strike="noStrike" cap="none">
                <a:solidFill>
                  <a:schemeClr val="accent1"/>
                </a:solidFill>
                <a:latin typeface="Calibri"/>
                <a:ea typeface="Calibri"/>
                <a:cs typeface="Calibri"/>
                <a:sym typeface="Calibri"/>
              </a:defRPr>
            </a:lvl3pPr>
            <a:lvl4pPr marL="0" marR="0" lvl="3" indent="0" algn="r" rtl="0">
              <a:spcBef>
                <a:spcPts val="0"/>
              </a:spcBef>
              <a:buNone/>
              <a:defRPr sz="10300" b="0" i="0" u="none" strike="noStrike" cap="none">
                <a:solidFill>
                  <a:schemeClr val="accent1"/>
                </a:solidFill>
                <a:latin typeface="Calibri"/>
                <a:ea typeface="Calibri"/>
                <a:cs typeface="Calibri"/>
                <a:sym typeface="Calibri"/>
              </a:defRPr>
            </a:lvl4pPr>
            <a:lvl5pPr marL="0" marR="0" lvl="4" indent="0" algn="r" rtl="0">
              <a:spcBef>
                <a:spcPts val="0"/>
              </a:spcBef>
              <a:buNone/>
              <a:defRPr sz="10300" b="0" i="0" u="none" strike="noStrike" cap="none">
                <a:solidFill>
                  <a:schemeClr val="accent1"/>
                </a:solidFill>
                <a:latin typeface="Calibri"/>
                <a:ea typeface="Calibri"/>
                <a:cs typeface="Calibri"/>
                <a:sym typeface="Calibri"/>
              </a:defRPr>
            </a:lvl5pPr>
            <a:lvl6pPr marL="0" marR="0" lvl="5" indent="0" algn="r" rtl="0">
              <a:spcBef>
                <a:spcPts val="0"/>
              </a:spcBef>
              <a:buNone/>
              <a:defRPr sz="10300" b="0" i="0" u="none" strike="noStrike" cap="none">
                <a:solidFill>
                  <a:schemeClr val="accent1"/>
                </a:solidFill>
                <a:latin typeface="Calibri"/>
                <a:ea typeface="Calibri"/>
                <a:cs typeface="Calibri"/>
                <a:sym typeface="Calibri"/>
              </a:defRPr>
            </a:lvl6pPr>
            <a:lvl7pPr marL="0" marR="0" lvl="6" indent="0" algn="r" rtl="0">
              <a:spcBef>
                <a:spcPts val="0"/>
              </a:spcBef>
              <a:buNone/>
              <a:defRPr sz="10300" b="0" i="0" u="none" strike="noStrike" cap="none">
                <a:solidFill>
                  <a:schemeClr val="accent1"/>
                </a:solidFill>
                <a:latin typeface="Calibri"/>
                <a:ea typeface="Calibri"/>
                <a:cs typeface="Calibri"/>
                <a:sym typeface="Calibri"/>
              </a:defRPr>
            </a:lvl7pPr>
            <a:lvl8pPr marL="0" marR="0" lvl="7" indent="0" algn="r" rtl="0">
              <a:spcBef>
                <a:spcPts val="0"/>
              </a:spcBef>
              <a:buNone/>
              <a:defRPr sz="10300" b="0" i="0" u="none" strike="noStrike" cap="none">
                <a:solidFill>
                  <a:schemeClr val="accent1"/>
                </a:solidFill>
                <a:latin typeface="Calibri"/>
                <a:ea typeface="Calibri"/>
                <a:cs typeface="Calibri"/>
                <a:sym typeface="Calibri"/>
              </a:defRPr>
            </a:lvl8pPr>
            <a:lvl9pPr marL="0" marR="0" lvl="8" indent="0" algn="r" rtl="0">
              <a:spcBef>
                <a:spcPts val="0"/>
              </a:spcBef>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0" y="0"/>
            <a:ext cx="12192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0" y="5215466"/>
            <a:ext cx="12192000" cy="1642534"/>
          </a:xfrm>
          <a:prstGeom prst="rect">
            <a:avLst/>
          </a:prstGeom>
          <a:solidFill>
            <a:srgbClr val="328D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p:nvPr/>
        </p:nvSpPr>
        <p:spPr>
          <a:xfrm>
            <a:off x="683485" y="5489346"/>
            <a:ext cx="5412515"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800" b="1" i="0" u="none" strike="noStrike" cap="none" dirty="0">
                <a:solidFill>
                  <a:schemeClr val="lt1"/>
                </a:solidFill>
                <a:latin typeface="Calibri"/>
                <a:ea typeface="Calibri"/>
                <a:cs typeface="Calibri"/>
                <a:sym typeface="Calibri"/>
              </a:rPr>
              <a:t>Unidade Curricular – Gestão e Qualidade de Software</a:t>
            </a:r>
            <a:endParaRPr dirty="0"/>
          </a:p>
        </p:txBody>
      </p:sp>
      <p:pic>
        <p:nvPicPr>
          <p:cNvPr id="91" name="Google Shape;91;p1"/>
          <p:cNvPicPr preferRelativeResize="0"/>
          <p:nvPr/>
        </p:nvPicPr>
        <p:blipFill rotWithShape="1">
          <a:blip r:embed="rId3">
            <a:alphaModFix/>
          </a:blip>
          <a:srcRect/>
          <a:stretch/>
        </p:blipFill>
        <p:spPr>
          <a:xfrm>
            <a:off x="10376003" y="198497"/>
            <a:ext cx="1590675" cy="504825"/>
          </a:xfrm>
          <a:prstGeom prst="rect">
            <a:avLst/>
          </a:prstGeom>
          <a:noFill/>
          <a:ln>
            <a:noFill/>
          </a:ln>
        </p:spPr>
      </p:pic>
      <p:pic>
        <p:nvPicPr>
          <p:cNvPr id="92" name="Google Shape;92;p1"/>
          <p:cNvPicPr preferRelativeResize="0"/>
          <p:nvPr/>
        </p:nvPicPr>
        <p:blipFill rotWithShape="1">
          <a:blip r:embed="rId4">
            <a:alphaModFix/>
          </a:blip>
          <a:srcRect/>
          <a:stretch/>
        </p:blipFill>
        <p:spPr>
          <a:xfrm>
            <a:off x="4224714" y="2158915"/>
            <a:ext cx="2935522" cy="1171516"/>
          </a:xfrm>
          <a:prstGeom prst="rect">
            <a:avLst/>
          </a:prstGeom>
          <a:noFill/>
          <a:ln>
            <a:noFill/>
          </a:ln>
        </p:spPr>
      </p:pic>
      <p:sp>
        <p:nvSpPr>
          <p:cNvPr id="93" name="Google Shape;93;p1"/>
          <p:cNvSpPr txBox="1"/>
          <p:nvPr/>
        </p:nvSpPr>
        <p:spPr>
          <a:xfrm>
            <a:off x="8892330" y="5215466"/>
            <a:ext cx="3212984" cy="212365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pt-BR" sz="1200" b="1" i="0" u="none" strike="noStrike" cap="none">
                <a:solidFill>
                  <a:schemeClr val="lt1"/>
                </a:solidFill>
                <a:latin typeface="Calibri"/>
                <a:ea typeface="Calibri"/>
                <a:cs typeface="Calibri"/>
                <a:sym typeface="Calibri"/>
              </a:rPr>
              <a:t>Integrantes do Grupo</a:t>
            </a:r>
            <a:br>
              <a:rPr lang="pt-BR" sz="1200" b="1" i="0" u="none" strike="noStrike" cap="none">
                <a:solidFill>
                  <a:schemeClr val="lt1"/>
                </a:solidFill>
                <a:latin typeface="Calibri"/>
                <a:ea typeface="Calibri"/>
                <a:cs typeface="Calibri"/>
                <a:sym typeface="Calibri"/>
              </a:rPr>
            </a:br>
            <a:br>
              <a:rPr lang="pt-BR" sz="1200" b="1" i="0" u="none" strike="noStrike" cap="none">
                <a:solidFill>
                  <a:schemeClr val="lt1"/>
                </a:solidFill>
                <a:latin typeface="Calibri"/>
                <a:ea typeface="Calibri"/>
                <a:cs typeface="Calibri"/>
                <a:sym typeface="Calibri"/>
              </a:rPr>
            </a:br>
            <a:r>
              <a:rPr lang="pt-BR" sz="1200" b="1" i="0" u="none" strike="noStrike" cap="none">
                <a:solidFill>
                  <a:schemeClr val="lt1"/>
                </a:solidFill>
                <a:latin typeface="Calibri"/>
                <a:ea typeface="Calibri"/>
                <a:cs typeface="Calibri"/>
                <a:sym typeface="Calibri"/>
              </a:rPr>
              <a:t>Guilherme Castelo - RA 82116396</a:t>
            </a:r>
            <a:endParaRPr/>
          </a:p>
          <a:p>
            <a:pPr marL="0" marR="0" lvl="0" indent="0" algn="r" rtl="0">
              <a:spcBef>
                <a:spcPts val="0"/>
              </a:spcBef>
              <a:spcAft>
                <a:spcPts val="0"/>
              </a:spcAft>
              <a:buNone/>
            </a:pPr>
            <a:r>
              <a:rPr lang="pt-BR" sz="1200" b="1" i="0" u="none" strike="noStrike" cap="none">
                <a:solidFill>
                  <a:schemeClr val="lt1"/>
                </a:solidFill>
                <a:latin typeface="Calibri"/>
                <a:ea typeface="Calibri"/>
                <a:cs typeface="Calibri"/>
                <a:sym typeface="Calibri"/>
              </a:rPr>
              <a:t>Guilherme Ferreira -RA  821134479</a:t>
            </a:r>
            <a:endParaRPr/>
          </a:p>
          <a:p>
            <a:pPr marL="0" marR="0" lvl="0" indent="0" algn="r" rtl="0">
              <a:spcBef>
                <a:spcPts val="0"/>
              </a:spcBef>
              <a:spcAft>
                <a:spcPts val="0"/>
              </a:spcAft>
              <a:buNone/>
            </a:pPr>
            <a:r>
              <a:rPr lang="pt-BR" sz="1200" b="1" i="0" u="none" strike="noStrike" cap="none">
                <a:solidFill>
                  <a:schemeClr val="lt1"/>
                </a:solidFill>
                <a:latin typeface="Calibri"/>
                <a:ea typeface="Calibri"/>
                <a:cs typeface="Calibri"/>
                <a:sym typeface="Calibri"/>
              </a:rPr>
              <a:t>Gustavo Souza - RA 821150814</a:t>
            </a:r>
            <a:endParaRPr/>
          </a:p>
          <a:p>
            <a:pPr marL="0" marR="0" lvl="0" indent="0" algn="r" rtl="0">
              <a:spcBef>
                <a:spcPts val="0"/>
              </a:spcBef>
              <a:spcAft>
                <a:spcPts val="0"/>
              </a:spcAft>
              <a:buNone/>
            </a:pPr>
            <a:r>
              <a:rPr lang="pt-BR" sz="1200" b="1" i="0" u="none" strike="noStrike" cap="none">
                <a:solidFill>
                  <a:schemeClr val="lt1"/>
                </a:solidFill>
                <a:latin typeface="Calibri"/>
                <a:ea typeface="Calibri"/>
                <a:cs typeface="Calibri"/>
                <a:sym typeface="Calibri"/>
              </a:rPr>
              <a:t>Jonathas Orbaneça - RA 821141731</a:t>
            </a:r>
            <a:endParaRPr/>
          </a:p>
          <a:p>
            <a:pPr marL="0" marR="0" lvl="0" indent="0" algn="r" rtl="0">
              <a:spcBef>
                <a:spcPts val="0"/>
              </a:spcBef>
              <a:spcAft>
                <a:spcPts val="0"/>
              </a:spcAft>
              <a:buNone/>
            </a:pPr>
            <a:r>
              <a:rPr lang="pt-BR" sz="1200" b="1" i="0" u="none" strike="noStrike" cap="none">
                <a:solidFill>
                  <a:schemeClr val="lt1"/>
                </a:solidFill>
                <a:latin typeface="Calibri"/>
                <a:ea typeface="Calibri"/>
                <a:cs typeface="Calibri"/>
                <a:sym typeface="Calibri"/>
              </a:rPr>
              <a:t>Marcela Viana - RA 821218009</a:t>
            </a:r>
            <a:endParaRPr/>
          </a:p>
          <a:p>
            <a:pPr marL="0" marR="0" lvl="0" indent="0" algn="r" rtl="0">
              <a:spcBef>
                <a:spcPts val="0"/>
              </a:spcBef>
              <a:spcAft>
                <a:spcPts val="0"/>
              </a:spcAft>
              <a:buNone/>
            </a:pPr>
            <a:r>
              <a:rPr lang="pt-BR" sz="1200" b="1" i="0" u="none" strike="noStrike" cap="none">
                <a:solidFill>
                  <a:schemeClr val="lt1"/>
                </a:solidFill>
                <a:latin typeface="Calibri"/>
                <a:ea typeface="Calibri"/>
                <a:cs typeface="Calibri"/>
                <a:sym typeface="Calibri"/>
              </a:rPr>
              <a:t>Ricardo Araújo - RA 821111339</a:t>
            </a:r>
            <a:endParaRPr/>
          </a:p>
          <a:p>
            <a:pPr marL="0" marR="0" lvl="0" indent="0" algn="l" rtl="0">
              <a:spcBef>
                <a:spcPts val="0"/>
              </a:spcBef>
              <a:spcAft>
                <a:spcPts val="0"/>
              </a:spcAft>
              <a:buNone/>
            </a:pPr>
            <a:br>
              <a:rPr lang="pt-BR" sz="1800" b="0" i="0" u="none" strike="noStrike" cap="non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0" name="Google Shape;90;p1">
            <a:extLst>
              <a:ext uri="{FF2B5EF4-FFF2-40B4-BE49-F238E27FC236}">
                <a16:creationId xmlns:a16="http://schemas.microsoft.com/office/drawing/2014/main" id="{DBCC2B08-03AF-4343-A4B7-8DDA60B0423C}"/>
              </a:ext>
            </a:extLst>
          </p:cNvPr>
          <p:cNvSpPr txBox="1"/>
          <p:nvPr/>
        </p:nvSpPr>
        <p:spPr>
          <a:xfrm>
            <a:off x="947495" y="5954150"/>
            <a:ext cx="4884494" cy="646290"/>
          </a:xfrm>
          <a:prstGeom prst="rect">
            <a:avLst/>
          </a:prstGeom>
          <a:noFill/>
          <a:ln>
            <a:noFill/>
          </a:ln>
        </p:spPr>
        <p:txBody>
          <a:bodyPr spcFirstLastPara="1" wrap="square" lIns="91425" tIns="45700" rIns="91425" bIns="45700" anchor="t" anchorCtr="0">
            <a:spAutoFit/>
          </a:bodyPr>
          <a:lstStyle/>
          <a:p>
            <a:pPr algn="ctr"/>
            <a:r>
              <a:rPr lang="pt-BR" sz="1200" b="1" dirty="0">
                <a:solidFill>
                  <a:schemeClr val="bg1"/>
                </a:solidFill>
                <a:effectLst>
                  <a:outerShdw blurRad="38100" dist="38100" dir="2700000" algn="tl">
                    <a:srgbClr val="000000">
                      <a:alpha val="43137"/>
                    </a:srgbClr>
                  </a:outerShdw>
                </a:effectLst>
                <a:latin typeface="+mj-lt"/>
                <a:ea typeface="Segoe UI Black" panose="020B0A02040204020203" pitchFamily="34" charset="0"/>
                <a:cs typeface="Mongolian Baiti" panose="03000500000000000000" pitchFamily="66" charset="0"/>
              </a:rPr>
              <a:t>Objetivo: Desenvolver um projeto de Gestão e Qualidade de um Software a partir de um estudo de caso.</a:t>
            </a:r>
          </a:p>
          <a:p>
            <a:pPr marL="0" marR="0" lvl="0" indent="0" algn="ctr" rtl="0">
              <a:spcBef>
                <a:spcPts val="0"/>
              </a:spcBef>
              <a:spcAft>
                <a:spcPts val="0"/>
              </a:spcAft>
              <a:buNone/>
            </a:pPr>
            <a:endParaRPr sz="1200" dirty="0"/>
          </a:p>
        </p:txBody>
      </p:sp>
    </p:spTree>
  </p:cSld>
  <p:clrMapOvr>
    <a:masterClrMapping/>
  </p:clrMapOvr>
  <mc:AlternateContent xmlns:mc="http://schemas.openxmlformats.org/markup-compatibility/2006">
    <mc:Choice xmlns:p14="http://schemas.microsoft.com/office/powerpoint/2010/main" Requires="p14">
      <p:transition spd="slow" p14:dur="2000" advTm="13610"/>
    </mc:Choice>
    <mc:Fallback>
      <p:transition spd="slow" advTm="136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gfc040a9c8b_0_12"/>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188" name="Google Shape;188;gfc040a9c8b_0_12"/>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89" name="Google Shape;189;gfc040a9c8b_0_12"/>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90" name="Google Shape;190;gfc040a9c8b_0_12"/>
          <p:cNvPicPr preferRelativeResize="0"/>
          <p:nvPr/>
        </p:nvPicPr>
        <p:blipFill>
          <a:blip r:embed="rId5">
            <a:alphaModFix/>
          </a:blip>
          <a:stretch>
            <a:fillRect/>
          </a:stretch>
        </p:blipFill>
        <p:spPr>
          <a:xfrm>
            <a:off x="1840239" y="1103307"/>
            <a:ext cx="5976089" cy="54498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gfc040a9c8b_0_18"/>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196" name="Google Shape;196;gfc040a9c8b_0_18"/>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97" name="Google Shape;197;gfc040a9c8b_0_18"/>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98" name="Google Shape;198;gfc040a9c8b_0_18"/>
          <p:cNvPicPr preferRelativeResize="0"/>
          <p:nvPr/>
        </p:nvPicPr>
        <p:blipFill>
          <a:blip r:embed="rId5">
            <a:alphaModFix/>
          </a:blip>
          <a:stretch>
            <a:fillRect/>
          </a:stretch>
        </p:blipFill>
        <p:spPr>
          <a:xfrm>
            <a:off x="1591500" y="1103300"/>
            <a:ext cx="6318851" cy="541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gfc040a9c8b_0_24"/>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04" name="Google Shape;204;gfc040a9c8b_0_24"/>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205" name="Google Shape;205;gfc040a9c8b_0_24"/>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206" name="Google Shape;206;gfc040a9c8b_0_24"/>
          <p:cNvPicPr preferRelativeResize="0"/>
          <p:nvPr/>
        </p:nvPicPr>
        <p:blipFill>
          <a:blip r:embed="rId5">
            <a:alphaModFix/>
          </a:blip>
          <a:stretch>
            <a:fillRect/>
          </a:stretch>
        </p:blipFill>
        <p:spPr>
          <a:xfrm>
            <a:off x="1709939" y="1103307"/>
            <a:ext cx="6392922" cy="54498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9"/>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12" name="Google Shape;212;p9"/>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213" name="Google Shape;213;p9"/>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214" name="Google Shape;214;p9"/>
          <p:cNvPicPr preferRelativeResize="0"/>
          <p:nvPr/>
        </p:nvPicPr>
        <p:blipFill>
          <a:blip r:embed="rId5">
            <a:alphaModFix/>
          </a:blip>
          <a:stretch>
            <a:fillRect/>
          </a:stretch>
        </p:blipFill>
        <p:spPr>
          <a:xfrm>
            <a:off x="1638889" y="1103271"/>
            <a:ext cx="6661025" cy="54499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gfc040a9c8b_0_30"/>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20" name="Google Shape;220;gfc040a9c8b_0_30"/>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221" name="Google Shape;221;gfc040a9c8b_0_30"/>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222" name="Google Shape;222;gfc040a9c8b_0_30"/>
          <p:cNvPicPr preferRelativeResize="0"/>
          <p:nvPr/>
        </p:nvPicPr>
        <p:blipFill>
          <a:blip r:embed="rId5">
            <a:alphaModFix/>
          </a:blip>
          <a:stretch>
            <a:fillRect/>
          </a:stretch>
        </p:blipFill>
        <p:spPr>
          <a:xfrm>
            <a:off x="1591489" y="1103307"/>
            <a:ext cx="6190489" cy="54498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gfc040a9c8b_1_5"/>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228" name="Google Shape;228;gfc040a9c8b_1_5"/>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229" name="Google Shape;229;gfc040a9c8b_1_5"/>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230" name="Google Shape;230;gfc040a9c8b_1_5"/>
          <p:cNvPicPr preferRelativeResize="0"/>
          <p:nvPr/>
        </p:nvPicPr>
        <p:blipFill>
          <a:blip r:embed="rId5">
            <a:alphaModFix/>
          </a:blip>
          <a:stretch>
            <a:fillRect/>
          </a:stretch>
        </p:blipFill>
        <p:spPr>
          <a:xfrm>
            <a:off x="1638864" y="1103307"/>
            <a:ext cx="6746051" cy="54498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dirty="0">
                <a:solidFill>
                  <a:schemeClr val="accent1"/>
                </a:solidFill>
              </a:rPr>
              <a:t>Plano de Teste</a:t>
            </a:r>
            <a:endParaRPr sz="4000" dirty="0">
              <a:solidFill>
                <a:schemeClr val="accent1"/>
              </a:solidFill>
            </a:endParaRPr>
          </a:p>
        </p:txBody>
      </p:sp>
      <p:pic>
        <p:nvPicPr>
          <p:cNvPr id="167" name="Google Shape;167;p7"/>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10174667" y="242064"/>
            <a:ext cx="1590675" cy="504825"/>
          </a:xfrm>
          <a:prstGeom prst="rect">
            <a:avLst/>
          </a:prstGeom>
          <a:noFill/>
          <a:ln>
            <a:noFill/>
          </a:ln>
        </p:spPr>
      </p:pic>
      <p:grpSp>
        <p:nvGrpSpPr>
          <p:cNvPr id="170" name="Google Shape;170;p7"/>
          <p:cNvGrpSpPr/>
          <p:nvPr/>
        </p:nvGrpSpPr>
        <p:grpSpPr>
          <a:xfrm>
            <a:off x="6845417" y="2353111"/>
            <a:ext cx="4697855" cy="2789340"/>
            <a:chOff x="931026" y="2483620"/>
            <a:chExt cx="7032567" cy="3116991"/>
          </a:xfrm>
        </p:grpSpPr>
        <p:sp>
          <p:nvSpPr>
            <p:cNvPr id="171" name="Google Shape;171;p7"/>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72" name="Google Shape;172;p7"/>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pt-BR" b="0" i="0" dirty="0">
                  <a:solidFill>
                    <a:schemeClr val="bg1"/>
                  </a:solidFill>
                  <a:effectLst/>
                  <a:latin typeface="OCR A Extended" panose="02010509020102010303" pitchFamily="50" charset="0"/>
                </a:rPr>
                <a:t>Para o desenvolvimento do plano de testes do DailyPad, foi definido a utilização de alguns processos de Garantia de Qualidade de Software, tais como, Teste de Unidade, Teste de Integração, Teste de Validação, Teste de Carga e Teste de Sistema.</a:t>
              </a:r>
              <a:endParaRPr dirty="0">
                <a:solidFill>
                  <a:schemeClr val="bg1"/>
                </a:solidFill>
                <a:latin typeface="OCR A Extended" panose="02010509020102010303" pitchFamily="50" charset="0"/>
              </a:endParaRPr>
            </a:p>
          </p:txBody>
        </p:sp>
      </p:grpSp>
      <p:sp>
        <p:nvSpPr>
          <p:cNvPr id="173" name="Google Shape;173;p7"/>
          <p:cNvSpPr txBox="1"/>
          <p:nvPr/>
        </p:nvSpPr>
        <p:spPr>
          <a:xfrm>
            <a:off x="707452" y="1381945"/>
            <a:ext cx="2094472"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r>
              <a:rPr lang="pt-BR" sz="2400" dirty="0">
                <a:solidFill>
                  <a:schemeClr val="accent1"/>
                </a:solidFill>
                <a:latin typeface="Calibri"/>
                <a:ea typeface="Calibri"/>
                <a:cs typeface="Calibri"/>
                <a:sym typeface="Calibri"/>
              </a:rPr>
              <a:t>Caso de teste:</a:t>
            </a:r>
            <a:endParaRPr sz="2400" b="0" dirty="0">
              <a:solidFill>
                <a:schemeClr val="accent1"/>
              </a:solidFill>
              <a:latin typeface="Calibri"/>
              <a:ea typeface="Calibri"/>
              <a:cs typeface="Calibri"/>
              <a:sym typeface="Calibri"/>
            </a:endParaRPr>
          </a:p>
        </p:txBody>
      </p:sp>
      <p:sp>
        <p:nvSpPr>
          <p:cNvPr id="174" name="Google Shape;174;p7"/>
          <p:cNvSpPr txBox="1"/>
          <p:nvPr/>
        </p:nvSpPr>
        <p:spPr>
          <a:xfrm>
            <a:off x="8586352" y="1381945"/>
            <a:ext cx="2374084" cy="71276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2400"/>
              <a:buFont typeface="Calibri"/>
              <a:buNone/>
            </a:pPr>
            <a:endParaRPr sz="2400" b="0" dirty="0">
              <a:solidFill>
                <a:schemeClr val="accent1"/>
              </a:solidFill>
              <a:latin typeface="Calibri"/>
              <a:ea typeface="Calibri"/>
              <a:cs typeface="Calibri"/>
              <a:sym typeface="Calibri"/>
            </a:endParaRPr>
          </a:p>
        </p:txBody>
      </p:sp>
      <p:pic>
        <p:nvPicPr>
          <p:cNvPr id="3" name="Imagem 2">
            <a:extLst>
              <a:ext uri="{FF2B5EF4-FFF2-40B4-BE49-F238E27FC236}">
                <a16:creationId xmlns:a16="http://schemas.microsoft.com/office/drawing/2014/main" id="{45A62C8B-249C-4BDB-8958-B0AE0BD6BFEA}"/>
              </a:ext>
            </a:extLst>
          </p:cNvPr>
          <p:cNvPicPr>
            <a:picLocks noChangeAspect="1"/>
          </p:cNvPicPr>
          <p:nvPr/>
        </p:nvPicPr>
        <p:blipFill>
          <a:blip r:embed="rId5"/>
          <a:stretch>
            <a:fillRect/>
          </a:stretch>
        </p:blipFill>
        <p:spPr>
          <a:xfrm>
            <a:off x="234144" y="2245673"/>
            <a:ext cx="6032185" cy="3801005"/>
          </a:xfrm>
          <a:prstGeom prst="rect">
            <a:avLst/>
          </a:prstGeom>
        </p:spPr>
      </p:pic>
    </p:spTree>
    <p:extLst>
      <p:ext uri="{BB962C8B-B14F-4D97-AF65-F5344CB8AC3E}">
        <p14:creationId xmlns:p14="http://schemas.microsoft.com/office/powerpoint/2010/main" val="205436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gfc040a9c8b_1_5"/>
          <p:cNvSpPr txBox="1">
            <a:spLocks noGrp="1"/>
          </p:cNvSpPr>
          <p:nvPr>
            <p:ph type="title"/>
          </p:nvPr>
        </p:nvSpPr>
        <p:spPr>
          <a:xfrm>
            <a:off x="225581" y="390507"/>
            <a:ext cx="5870400" cy="712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dirty="0">
                <a:solidFill>
                  <a:schemeClr val="accent1"/>
                </a:solidFill>
              </a:rPr>
              <a:t>Roteiro de Teste</a:t>
            </a:r>
            <a:endParaRPr sz="4000" dirty="0">
              <a:solidFill>
                <a:schemeClr val="accent1"/>
              </a:solidFill>
            </a:endParaRPr>
          </a:p>
        </p:txBody>
      </p:sp>
      <p:pic>
        <p:nvPicPr>
          <p:cNvPr id="228" name="Google Shape;228;gfc040a9c8b_1_5"/>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229" name="Google Shape;229;gfc040a9c8b_1_5"/>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3" name="Imagem 2">
            <a:extLst>
              <a:ext uri="{FF2B5EF4-FFF2-40B4-BE49-F238E27FC236}">
                <a16:creationId xmlns:a16="http://schemas.microsoft.com/office/drawing/2014/main" id="{ECB6E59E-CD4E-47E4-B81A-63DE392013AC}"/>
              </a:ext>
            </a:extLst>
          </p:cNvPr>
          <p:cNvPicPr>
            <a:picLocks noChangeAspect="1"/>
          </p:cNvPicPr>
          <p:nvPr/>
        </p:nvPicPr>
        <p:blipFill>
          <a:blip r:embed="rId5"/>
          <a:stretch>
            <a:fillRect/>
          </a:stretch>
        </p:blipFill>
        <p:spPr>
          <a:xfrm>
            <a:off x="4625788" y="1058826"/>
            <a:ext cx="6624918" cy="5659459"/>
          </a:xfrm>
          <a:prstGeom prst="rect">
            <a:avLst/>
          </a:prstGeom>
        </p:spPr>
      </p:pic>
      <p:sp>
        <p:nvSpPr>
          <p:cNvPr id="4" name="Retângulo 3">
            <a:extLst>
              <a:ext uri="{FF2B5EF4-FFF2-40B4-BE49-F238E27FC236}">
                <a16:creationId xmlns:a16="http://schemas.microsoft.com/office/drawing/2014/main" id="{3A35990F-0659-4D35-B616-FDB51ACB8460}"/>
              </a:ext>
            </a:extLst>
          </p:cNvPr>
          <p:cNvSpPr/>
          <p:nvPr/>
        </p:nvSpPr>
        <p:spPr>
          <a:xfrm>
            <a:off x="225581" y="1281953"/>
            <a:ext cx="365433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Selecionamos dois fluxos:</a:t>
            </a:r>
          </a:p>
        </p:txBody>
      </p:sp>
    </p:spTree>
    <p:extLst>
      <p:ext uri="{BB962C8B-B14F-4D97-AF65-F5344CB8AC3E}">
        <p14:creationId xmlns:p14="http://schemas.microsoft.com/office/powerpoint/2010/main" val="419903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4"/>
        <p:cNvGrpSpPr/>
        <p:nvPr/>
      </p:nvGrpSpPr>
      <p:grpSpPr>
        <a:xfrm>
          <a:off x="0" y="0"/>
          <a:ext cx="0" cy="0"/>
          <a:chOff x="0" y="0"/>
          <a:chExt cx="0" cy="0"/>
        </a:xfrm>
      </p:grpSpPr>
      <p:sp>
        <p:nvSpPr>
          <p:cNvPr id="235" name="Google Shape;235;p10"/>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0"/>
          <p:cNvSpPr txBox="1">
            <a:spLocks noGrp="1"/>
          </p:cNvSpPr>
          <p:nvPr>
            <p:ph type="title"/>
          </p:nvPr>
        </p:nvSpPr>
        <p:spPr>
          <a:xfrm>
            <a:off x="8095997" y="4314639"/>
            <a:ext cx="4157339" cy="1906841"/>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6000"/>
              <a:buFont typeface="Calibri"/>
              <a:buNone/>
            </a:pPr>
            <a:r>
              <a:rPr lang="pt-BR" sz="6000" dirty="0"/>
              <a:t>Conclusão</a:t>
            </a:r>
            <a:endParaRPr dirty="0"/>
          </a:p>
        </p:txBody>
      </p:sp>
      <p:sp>
        <p:nvSpPr>
          <p:cNvPr id="238" name="Google Shape;238;p10"/>
          <p:cNvSpPr/>
          <p:nvPr/>
        </p:nvSpPr>
        <p:spPr>
          <a:xfrm>
            <a:off x="0" y="0"/>
            <a:ext cx="5246703" cy="6858000"/>
          </a:xfrm>
          <a:prstGeom prst="rect">
            <a:avLst/>
          </a:prstGeom>
          <a:solidFill>
            <a:schemeClr val="lt1"/>
          </a:solidFill>
          <a:ln>
            <a:noFill/>
          </a:ln>
        </p:spPr>
        <p:txBody>
          <a:bodyPr spcFirstLastPara="1" wrap="square" lIns="91425" tIns="45700" rIns="91425" bIns="45700" anchor="ctr" anchorCtr="0">
            <a:noAutofit/>
          </a:bodyPr>
          <a:lstStyle/>
          <a:p>
            <a:pPr algn="just">
              <a:spcAft>
                <a:spcPts val="600"/>
              </a:spcAft>
              <a:buFont typeface="Arial" pitchFamily="34" charset="0"/>
              <a:buChar char=" "/>
            </a:pPr>
            <a:endParaRPr lang="en-US" sz="1600" dirty="0">
              <a:solidFill>
                <a:schemeClr val="accent1"/>
              </a:solidFill>
              <a:latin typeface="Calibri"/>
              <a:cs typeface="Calibri"/>
            </a:endParaRPr>
          </a:p>
        </p:txBody>
      </p:sp>
      <p:pic>
        <p:nvPicPr>
          <p:cNvPr id="240" name="Google Shape;240;p10"/>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241" name="Google Shape;241;p10"/>
          <p:cNvPicPr preferRelativeResize="0"/>
          <p:nvPr/>
        </p:nvPicPr>
        <p:blipFill rotWithShape="1">
          <a:blip r:embed="rId4">
            <a:alphaModFix/>
          </a:blip>
          <a:srcRect/>
          <a:stretch/>
        </p:blipFill>
        <p:spPr>
          <a:xfrm>
            <a:off x="10174667" y="188798"/>
            <a:ext cx="1590675" cy="504825"/>
          </a:xfrm>
          <a:prstGeom prst="rect">
            <a:avLst/>
          </a:prstGeom>
          <a:noFill/>
          <a:ln>
            <a:noFill/>
          </a:ln>
        </p:spPr>
      </p:pic>
      <p:sp>
        <p:nvSpPr>
          <p:cNvPr id="2" name="CaixaDeTexto 1">
            <a:extLst>
              <a:ext uri="{FF2B5EF4-FFF2-40B4-BE49-F238E27FC236}">
                <a16:creationId xmlns:a16="http://schemas.microsoft.com/office/drawing/2014/main" id="{59762034-A565-4E6E-A0C2-4DB77DA5C84C}"/>
              </a:ext>
            </a:extLst>
          </p:cNvPr>
          <p:cNvSpPr txBox="1"/>
          <p:nvPr/>
        </p:nvSpPr>
        <p:spPr>
          <a:xfrm>
            <a:off x="392460" y="2527155"/>
            <a:ext cx="4461781" cy="1477328"/>
          </a:xfrm>
          <a:prstGeom prst="rect">
            <a:avLst/>
          </a:prstGeom>
          <a:noFill/>
        </p:spPr>
        <p:txBody>
          <a:bodyPr wrap="square" rtlCol="0">
            <a:spAutoFit/>
          </a:bodyPr>
          <a:lstStyle/>
          <a:p>
            <a:pPr algn="just"/>
            <a:r>
              <a:rPr lang="en-US" sz="1800" dirty="0">
                <a:solidFill>
                  <a:schemeClr val="accent1"/>
                </a:solidFill>
                <a:latin typeface="Calibri"/>
                <a:cs typeface="Calibri"/>
              </a:rPr>
              <a:t>O objetivo do projeto foi alcançado, pois foi desenvolvido uma proposta de Gestão e Qualidade de Software para o aplicativo DailyPad.</a:t>
            </a:r>
          </a:p>
          <a:p>
            <a:pPr algn="just"/>
            <a:endParaRPr lang="pt-B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4"/>
        <p:cNvGrpSpPr/>
        <p:nvPr/>
      </p:nvGrpSpPr>
      <p:grpSpPr>
        <a:xfrm>
          <a:off x="0" y="0"/>
          <a:ext cx="0" cy="0"/>
          <a:chOff x="0" y="0"/>
          <a:chExt cx="0" cy="0"/>
        </a:xfrm>
      </p:grpSpPr>
      <p:sp>
        <p:nvSpPr>
          <p:cNvPr id="235" name="Google Shape;235;p10"/>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0"/>
          <p:cNvSpPr txBox="1">
            <a:spLocks noGrp="1"/>
          </p:cNvSpPr>
          <p:nvPr>
            <p:ph type="title"/>
          </p:nvPr>
        </p:nvSpPr>
        <p:spPr>
          <a:xfrm>
            <a:off x="368612" y="2228341"/>
            <a:ext cx="4157339" cy="1906841"/>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6000"/>
              <a:buFont typeface="Calibri"/>
              <a:buNone/>
            </a:pPr>
            <a:r>
              <a:rPr lang="pt-BR" sz="6000"/>
              <a:t>Obrigado !!!</a:t>
            </a:r>
            <a:endParaRPr/>
          </a:p>
        </p:txBody>
      </p:sp>
      <p:sp>
        <p:nvSpPr>
          <p:cNvPr id="238" name="Google Shape;238;p10"/>
          <p:cNvSpPr/>
          <p:nvPr/>
        </p:nvSpPr>
        <p:spPr>
          <a:xfrm>
            <a:off x="4639056" y="0"/>
            <a:ext cx="755294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9" name="Google Shape;239;p10" descr="Thumbs Up Sign"/>
          <p:cNvPicPr preferRelativeResize="0"/>
          <p:nvPr/>
        </p:nvPicPr>
        <p:blipFill rotWithShape="1">
          <a:blip r:embed="rId3">
            <a:alphaModFix/>
          </a:blip>
          <a:srcRect/>
          <a:stretch/>
        </p:blipFill>
        <p:spPr>
          <a:xfrm>
            <a:off x="5791955" y="629266"/>
            <a:ext cx="5247146" cy="5247146"/>
          </a:xfrm>
          <a:prstGeom prst="rect">
            <a:avLst/>
          </a:prstGeom>
          <a:noFill/>
          <a:ln>
            <a:noFill/>
          </a:ln>
        </p:spPr>
      </p:pic>
      <p:pic>
        <p:nvPicPr>
          <p:cNvPr id="240" name="Google Shape;240;p10"/>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241" name="Google Shape;241;p10"/>
          <p:cNvPicPr preferRelativeResize="0"/>
          <p:nvPr/>
        </p:nvPicPr>
        <p:blipFill rotWithShape="1">
          <a:blip r:embed="rId5">
            <a:alphaModFix/>
          </a:blip>
          <a:srcRect/>
          <a:stretch/>
        </p:blipFill>
        <p:spPr>
          <a:xfrm>
            <a:off x="10174667" y="242064"/>
            <a:ext cx="1590675" cy="504825"/>
          </a:xfrm>
          <a:prstGeom prst="rect">
            <a:avLst/>
          </a:prstGeom>
          <a:noFill/>
          <a:ln>
            <a:noFill/>
          </a:ln>
        </p:spPr>
      </p:pic>
    </p:spTree>
    <p:extLst>
      <p:ext uri="{BB962C8B-B14F-4D97-AF65-F5344CB8AC3E}">
        <p14:creationId xmlns:p14="http://schemas.microsoft.com/office/powerpoint/2010/main" val="108471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pic>
        <p:nvPicPr>
          <p:cNvPr id="117" name="Google Shape;117;p2"/>
          <p:cNvPicPr preferRelativeResize="0"/>
          <p:nvPr/>
        </p:nvPicPr>
        <p:blipFill rotWithShape="1">
          <a:blip r:embed="rId3">
            <a:alphaModFix/>
          </a:blip>
          <a:srcRect/>
          <a:stretch/>
        </p:blipFill>
        <p:spPr>
          <a:xfrm>
            <a:off x="10297829" y="65929"/>
            <a:ext cx="1590675" cy="504825"/>
          </a:xfrm>
          <a:prstGeom prst="rect">
            <a:avLst/>
          </a:prstGeom>
          <a:noFill/>
          <a:ln>
            <a:noFill/>
          </a:ln>
        </p:spPr>
      </p:pic>
      <p:pic>
        <p:nvPicPr>
          <p:cNvPr id="118" name="Google Shape;118;p2"/>
          <p:cNvPicPr preferRelativeResize="0"/>
          <p:nvPr/>
        </p:nvPicPr>
        <p:blipFill rotWithShape="1">
          <a:blip r:embed="rId4">
            <a:alphaModFix/>
          </a:blip>
          <a:srcRect/>
          <a:stretch/>
        </p:blipFill>
        <p:spPr>
          <a:xfrm>
            <a:off x="190769" y="6359104"/>
            <a:ext cx="904845" cy="361108"/>
          </a:xfrm>
          <a:prstGeom prst="rect">
            <a:avLst/>
          </a:prstGeom>
          <a:noFill/>
          <a:ln>
            <a:noFill/>
          </a:ln>
        </p:spPr>
      </p:pic>
      <p:sp>
        <p:nvSpPr>
          <p:cNvPr id="25" name="Título 1">
            <a:extLst>
              <a:ext uri="{FF2B5EF4-FFF2-40B4-BE49-F238E27FC236}">
                <a16:creationId xmlns:a16="http://schemas.microsoft.com/office/drawing/2014/main" id="{1516BA23-6DD8-4595-B038-8741E8CE7C57}"/>
              </a:ext>
            </a:extLst>
          </p:cNvPr>
          <p:cNvSpPr txBox="1">
            <a:spLocks/>
          </p:cNvSpPr>
          <p:nvPr/>
        </p:nvSpPr>
        <p:spPr>
          <a:xfrm>
            <a:off x="2545706" y="568114"/>
            <a:ext cx="5486400" cy="712764"/>
          </a:xfrm>
          <a:prstGeom prst="rect">
            <a:avLst/>
          </a:prstGeom>
          <a:noFill/>
          <a:ln>
            <a:noFill/>
          </a:ln>
        </p:spPr>
        <p:txBody>
          <a:bodyPr spcFirstLastPara="1" vert="horz" wrap="square" lIns="91440" tIns="45720" rIns="91440" bIns="45720" rtlCol="0" anchor="ctr" anchorCtr="0">
            <a:normAutofit fontScale="92500"/>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FFFFFF"/>
              </a:buClr>
              <a:buSzPts val="3200"/>
              <a:buFont typeface="Calibri"/>
              <a:buNone/>
              <a:defRPr sz="32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00">
                <a:solidFill>
                  <a:schemeClr val="accent1"/>
                </a:solidFill>
              </a:rPr>
              <a:t>Estrutura da apresentação</a:t>
            </a:r>
            <a:endParaRPr lang="en-US" sz="4000" dirty="0">
              <a:solidFill>
                <a:schemeClr val="accent1"/>
              </a:solidFill>
            </a:endParaRPr>
          </a:p>
        </p:txBody>
      </p:sp>
      <p:sp>
        <p:nvSpPr>
          <p:cNvPr id="26" name="CaixaDeTexto 25">
            <a:extLst>
              <a:ext uri="{FF2B5EF4-FFF2-40B4-BE49-F238E27FC236}">
                <a16:creationId xmlns:a16="http://schemas.microsoft.com/office/drawing/2014/main" id="{D2D25887-DFAA-4B9C-A10E-80A68455E40C}"/>
              </a:ext>
            </a:extLst>
          </p:cNvPr>
          <p:cNvSpPr txBox="1"/>
          <p:nvPr/>
        </p:nvSpPr>
        <p:spPr>
          <a:xfrm>
            <a:off x="3277299" y="1951672"/>
            <a:ext cx="5637402" cy="3816429"/>
          </a:xfrm>
          <a:prstGeom prst="rect">
            <a:avLst/>
          </a:prstGeom>
          <a:noFill/>
        </p:spPr>
        <p:txBody>
          <a:bodyPr wrap="square" rtlCol="0">
            <a:spAutoFit/>
          </a:bodyPr>
          <a:lstStyle/>
          <a:p>
            <a:pPr marL="285750" indent="-285750">
              <a:buFont typeface="Wingdings" panose="05000000000000000000" pitchFamily="2" charset="2"/>
              <a:buChar char="q"/>
            </a:pPr>
            <a:r>
              <a:rPr lang="pt-BR"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t>Definição do Modelo de Processo;</a:t>
            </a:r>
            <a:br>
              <a:rPr lang="pt-BR"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t>Requisitos do Sistema (Funcionais e Não Funcionais);</a:t>
            </a:r>
            <a:br>
              <a:rPr lang="pt-BR" sz="1800"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sz="1800" b="0" i="0" u="none" strike="noStrike"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Casos de Uso;</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Arquitetura Física e Lógica;</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Protótipos de Interface;</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Roteiro de Teste;</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Plano de Teste;</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Conclusão;</a:t>
            </a:r>
            <a:br>
              <a:rPr lang="pt-BR" dirty="0">
                <a:solidFill>
                  <a:schemeClr val="accent1">
                    <a:lumMod val="60000"/>
                    <a:lumOff val="40000"/>
                  </a:schemeClr>
                </a:solidFill>
                <a:latin typeface="Segoe UI Black" panose="020B0A02040204020203" pitchFamily="34" charset="0"/>
                <a:ea typeface="Segoe UI Black" panose="020B0A02040204020203" pitchFamily="34" charset="0"/>
              </a:rPr>
            </a:br>
            <a:endParaRPr lang="pt-BR" dirty="0">
              <a:solidFill>
                <a:schemeClr val="accent1">
                  <a:lumMod val="60000"/>
                  <a:lumOff val="40000"/>
                </a:schemeClr>
              </a:solidFill>
              <a:latin typeface="Segoe UI Black" panose="020B0A02040204020203" pitchFamily="34" charset="0"/>
              <a:ea typeface="Segoe UI Black" panose="020B0A02040204020203" pitchFamily="34" charset="0"/>
            </a:endParaRPr>
          </a:p>
          <a:p>
            <a:pPr marL="285750" indent="-285750">
              <a:buFont typeface="Wingdings" panose="05000000000000000000" pitchFamily="2" charset="2"/>
              <a:buChar char="q"/>
            </a:pPr>
            <a:r>
              <a:rPr lang="pt-BR" dirty="0">
                <a:solidFill>
                  <a:schemeClr val="accent1">
                    <a:lumMod val="60000"/>
                    <a:lumOff val="40000"/>
                  </a:schemeClr>
                </a:solidFill>
                <a:latin typeface="Segoe UI Black" panose="020B0A02040204020203" pitchFamily="34" charset="0"/>
                <a:ea typeface="Segoe UI Black" panose="020B0A02040204020203" pitchFamily="34" charset="0"/>
              </a:rPr>
              <a:t>Agradecimento.</a:t>
            </a:r>
          </a:p>
        </p:txBody>
      </p:sp>
    </p:spTree>
    <p:extLst>
      <p:ext uri="{BB962C8B-B14F-4D97-AF65-F5344CB8AC3E}">
        <p14:creationId xmlns:p14="http://schemas.microsoft.com/office/powerpoint/2010/main" val="360525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94951" y="318342"/>
            <a:ext cx="3693516" cy="45551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chemeClr val="accent1"/>
              </a:buClr>
              <a:buSzPct val="100000"/>
              <a:buFont typeface="Calibri"/>
              <a:buNone/>
            </a:pPr>
            <a:r>
              <a:rPr lang="pt-BR" sz="4000">
                <a:solidFill>
                  <a:schemeClr val="accent1"/>
                </a:solidFill>
              </a:rPr>
              <a:t>O que somos ?</a:t>
            </a:r>
            <a:endParaRPr sz="4000">
              <a:solidFill>
                <a:schemeClr val="accent1"/>
              </a:solidFill>
            </a:endParaRPr>
          </a:p>
        </p:txBody>
      </p:sp>
      <p:pic>
        <p:nvPicPr>
          <p:cNvPr id="99" name="Google Shape;99;p2"/>
          <p:cNvPicPr preferRelativeResize="0"/>
          <p:nvPr/>
        </p:nvPicPr>
        <p:blipFill rotWithShape="1">
          <a:blip r:embed="rId3">
            <a:alphaModFix/>
          </a:blip>
          <a:srcRect/>
          <a:stretch/>
        </p:blipFill>
        <p:spPr>
          <a:xfrm>
            <a:off x="627007" y="1874090"/>
            <a:ext cx="4318263" cy="2961094"/>
          </a:xfrm>
          <a:prstGeom prst="rect">
            <a:avLst/>
          </a:prstGeom>
          <a:noFill/>
          <a:ln>
            <a:noFill/>
          </a:ln>
        </p:spPr>
      </p:pic>
      <p:sp>
        <p:nvSpPr>
          <p:cNvPr id="100" name="Google Shape;100;p2"/>
          <p:cNvSpPr txBox="1"/>
          <p:nvPr/>
        </p:nvSpPr>
        <p:spPr>
          <a:xfrm>
            <a:off x="4961455" y="1117620"/>
            <a:ext cx="5142271" cy="4212074"/>
          </a:xfrm>
          <a:prstGeom prst="rect">
            <a:avLst/>
          </a:prstGeom>
          <a:noFill/>
          <a:ln>
            <a:noFill/>
          </a:ln>
        </p:spPr>
        <p:txBody>
          <a:bodyPr spcFirstLastPara="1" wrap="square" lIns="91425" tIns="45700" rIns="91425" bIns="45700" anchor="t" anchorCtr="0">
            <a:normAutofit/>
          </a:bodyPr>
          <a:lstStyle/>
          <a:p>
            <a:pPr marL="0" marR="0" lvl="0" indent="-127000" algn="l" rtl="0">
              <a:lnSpc>
                <a:spcPct val="85000"/>
              </a:lnSpc>
              <a:spcBef>
                <a:spcPts val="0"/>
              </a:spcBef>
              <a:spcAft>
                <a:spcPts val="0"/>
              </a:spcAft>
              <a:buClr>
                <a:srgbClr val="2E66A4"/>
              </a:buClr>
              <a:buSzPts val="2000"/>
              <a:buFont typeface="Arial"/>
              <a:buChar char=" "/>
            </a:pPr>
            <a:r>
              <a:rPr lang="pt-BR" sz="2000" b="0">
                <a:solidFill>
                  <a:srgbClr val="2E66A4"/>
                </a:solidFill>
                <a:latin typeface="Calibri"/>
                <a:ea typeface="Calibri"/>
                <a:cs typeface="Calibri"/>
                <a:sym typeface="Calibri"/>
              </a:rPr>
              <a:t>Produto:</a:t>
            </a:r>
            <a:endParaRPr/>
          </a:p>
        </p:txBody>
      </p:sp>
      <p:grpSp>
        <p:nvGrpSpPr>
          <p:cNvPr id="101" name="Google Shape;101;p2"/>
          <p:cNvGrpSpPr/>
          <p:nvPr/>
        </p:nvGrpSpPr>
        <p:grpSpPr>
          <a:xfrm>
            <a:off x="5033395" y="1528306"/>
            <a:ext cx="3091448" cy="909954"/>
            <a:chOff x="7449424" y="2130804"/>
            <a:chExt cx="3598877" cy="1375794"/>
          </a:xfrm>
        </p:grpSpPr>
        <p:sp>
          <p:nvSpPr>
            <p:cNvPr id="102" name="Google Shape;102;p2"/>
            <p:cNvSpPr/>
            <p:nvPr/>
          </p:nvSpPr>
          <p:spPr>
            <a:xfrm>
              <a:off x="7449424" y="2130804"/>
              <a:ext cx="3598877" cy="1375794"/>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2"/>
            <p:cNvSpPr/>
            <p:nvPr/>
          </p:nvSpPr>
          <p:spPr>
            <a:xfrm>
              <a:off x="7738843" y="2202110"/>
              <a:ext cx="3020037" cy="1233181"/>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2"/>
            <p:cNvSpPr txBox="1"/>
            <p:nvPr/>
          </p:nvSpPr>
          <p:spPr>
            <a:xfrm>
              <a:off x="7944022" y="2278567"/>
              <a:ext cx="2860646" cy="903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a:solidFill>
                    <a:schemeClr val="lt1"/>
                  </a:solidFill>
                  <a:latin typeface="Quattrocento Sans"/>
                  <a:ea typeface="Quattrocento Sans"/>
                  <a:cs typeface="Quattrocento Sans"/>
                  <a:sym typeface="Quattrocento Sans"/>
                </a:rPr>
                <a:t>Software de gerenciamento de notas e agenda.</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5" name="Google Shape;105;p2"/>
          <p:cNvGrpSpPr/>
          <p:nvPr/>
        </p:nvGrpSpPr>
        <p:grpSpPr>
          <a:xfrm>
            <a:off x="8428124" y="3041932"/>
            <a:ext cx="3598877" cy="1516402"/>
            <a:chOff x="7949931" y="3498741"/>
            <a:chExt cx="3598877" cy="1418694"/>
          </a:xfrm>
        </p:grpSpPr>
        <p:grpSp>
          <p:nvGrpSpPr>
            <p:cNvPr id="106" name="Google Shape;106;p2"/>
            <p:cNvGrpSpPr/>
            <p:nvPr/>
          </p:nvGrpSpPr>
          <p:grpSpPr>
            <a:xfrm>
              <a:off x="7949931" y="3498741"/>
              <a:ext cx="3598877" cy="1375794"/>
              <a:chOff x="6644081" y="2801923"/>
              <a:chExt cx="3598877" cy="1375794"/>
            </a:xfrm>
          </p:grpSpPr>
          <p:sp>
            <p:nvSpPr>
              <p:cNvPr id="107" name="Google Shape;107;p2"/>
              <p:cNvSpPr/>
              <p:nvPr/>
            </p:nvSpPr>
            <p:spPr>
              <a:xfrm>
                <a:off x="6644081" y="2801923"/>
                <a:ext cx="3598877" cy="1375794"/>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6933500" y="2873229"/>
                <a:ext cx="3020037" cy="1233181"/>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9" name="Google Shape;109;p2"/>
            <p:cNvSpPr txBox="1"/>
            <p:nvPr/>
          </p:nvSpPr>
          <p:spPr>
            <a:xfrm>
              <a:off x="8654426" y="3698638"/>
              <a:ext cx="2597933" cy="12187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100">
                  <a:solidFill>
                    <a:schemeClr val="lt1"/>
                  </a:solidFill>
                  <a:latin typeface="Quattrocento Sans"/>
                  <a:ea typeface="Quattrocento Sans"/>
                  <a:cs typeface="Quattrocento Sans"/>
                  <a:sym typeface="Quattrocento Sans"/>
                </a:rPr>
                <a:t>Auxiliar usuários a organizar suas tarefas diárias, dentro de um ambiente descontraído com possibilidade de utilizar anotações, "flip charts" e ou textos de alta qualidade.</a:t>
              </a:r>
              <a:endParaRPr/>
            </a:p>
          </p:txBody>
        </p:sp>
      </p:grpSp>
      <p:sp>
        <p:nvSpPr>
          <p:cNvPr id="110" name="Google Shape;110;p2"/>
          <p:cNvSpPr txBox="1"/>
          <p:nvPr/>
        </p:nvSpPr>
        <p:spPr>
          <a:xfrm>
            <a:off x="10440599" y="2391097"/>
            <a:ext cx="1305137" cy="369332"/>
          </a:xfrm>
          <a:prstGeom prst="rect">
            <a:avLst/>
          </a:prstGeom>
          <a:noFill/>
          <a:ln>
            <a:noFill/>
          </a:ln>
        </p:spPr>
        <p:txBody>
          <a:bodyPr spcFirstLastPara="1" wrap="square" lIns="91425" tIns="45700" rIns="91425" bIns="45700" anchor="t" anchorCtr="0">
            <a:spAutoFit/>
          </a:bodyPr>
          <a:lstStyle/>
          <a:p>
            <a:pPr marL="0" marR="0" lvl="0" indent="-114300" algn="r" rtl="0">
              <a:spcBef>
                <a:spcPts val="0"/>
              </a:spcBef>
              <a:spcAft>
                <a:spcPts val="0"/>
              </a:spcAft>
              <a:buClr>
                <a:srgbClr val="2E66A4"/>
              </a:buClr>
              <a:buSzPts val="1800"/>
              <a:buFont typeface="Arial"/>
              <a:buChar char=" "/>
            </a:pPr>
            <a:r>
              <a:rPr lang="pt-BR" sz="1800">
                <a:solidFill>
                  <a:srgbClr val="2E66A4"/>
                </a:solidFill>
                <a:latin typeface="Calibri"/>
                <a:ea typeface="Calibri"/>
                <a:cs typeface="Calibri"/>
                <a:sym typeface="Calibri"/>
              </a:rPr>
              <a:t>Objetivo:</a:t>
            </a:r>
            <a:endParaRPr sz="1800">
              <a:solidFill>
                <a:srgbClr val="2E66A4"/>
              </a:solidFill>
              <a:latin typeface="Calibri"/>
              <a:ea typeface="Calibri"/>
              <a:cs typeface="Calibri"/>
              <a:sym typeface="Calibri"/>
            </a:endParaRPr>
          </a:p>
        </p:txBody>
      </p:sp>
      <p:sp>
        <p:nvSpPr>
          <p:cNvPr id="111" name="Google Shape;111;p2"/>
          <p:cNvSpPr txBox="1"/>
          <p:nvPr/>
        </p:nvSpPr>
        <p:spPr>
          <a:xfrm>
            <a:off x="4961455" y="4292608"/>
            <a:ext cx="2539767" cy="369332"/>
          </a:xfrm>
          <a:prstGeom prst="rect">
            <a:avLst/>
          </a:prstGeom>
          <a:noFill/>
          <a:ln>
            <a:noFill/>
          </a:ln>
        </p:spPr>
        <p:txBody>
          <a:bodyPr spcFirstLastPara="1" wrap="square" lIns="91425" tIns="45700" rIns="91425" bIns="45700" anchor="t" anchorCtr="0">
            <a:spAutoFit/>
          </a:bodyPr>
          <a:lstStyle/>
          <a:p>
            <a:pPr marL="0" marR="0" lvl="0" indent="-114300" algn="r" rtl="0">
              <a:spcBef>
                <a:spcPts val="0"/>
              </a:spcBef>
              <a:spcAft>
                <a:spcPts val="0"/>
              </a:spcAft>
              <a:buClr>
                <a:srgbClr val="2E66A4"/>
              </a:buClr>
              <a:buSzPts val="1800"/>
              <a:buFont typeface="Arial"/>
              <a:buChar char=" "/>
            </a:pPr>
            <a:r>
              <a:rPr lang="pt-BR" sz="1800">
                <a:solidFill>
                  <a:srgbClr val="2E66A4"/>
                </a:solidFill>
                <a:latin typeface="Calibri"/>
                <a:ea typeface="Calibri"/>
                <a:cs typeface="Calibri"/>
                <a:sym typeface="Calibri"/>
              </a:rPr>
              <a:t>Escopo Principal:</a:t>
            </a:r>
            <a:endParaRPr sz="1800">
              <a:solidFill>
                <a:srgbClr val="2E66A4"/>
              </a:solidFill>
              <a:latin typeface="Calibri"/>
              <a:ea typeface="Calibri"/>
              <a:cs typeface="Calibri"/>
              <a:sym typeface="Calibri"/>
            </a:endParaRPr>
          </a:p>
        </p:txBody>
      </p:sp>
      <p:grpSp>
        <p:nvGrpSpPr>
          <p:cNvPr id="112" name="Google Shape;112;p2"/>
          <p:cNvGrpSpPr/>
          <p:nvPr/>
        </p:nvGrpSpPr>
        <p:grpSpPr>
          <a:xfrm>
            <a:off x="4952836" y="4813289"/>
            <a:ext cx="3598877" cy="1137020"/>
            <a:chOff x="6154008" y="5200641"/>
            <a:chExt cx="3598877" cy="1375794"/>
          </a:xfrm>
        </p:grpSpPr>
        <p:grpSp>
          <p:nvGrpSpPr>
            <p:cNvPr id="113" name="Google Shape;113;p2"/>
            <p:cNvGrpSpPr/>
            <p:nvPr/>
          </p:nvGrpSpPr>
          <p:grpSpPr>
            <a:xfrm>
              <a:off x="6154008" y="5200641"/>
              <a:ext cx="3598877" cy="1375794"/>
              <a:chOff x="6644081" y="2801923"/>
              <a:chExt cx="3598877" cy="1375794"/>
            </a:xfrm>
          </p:grpSpPr>
          <p:sp>
            <p:nvSpPr>
              <p:cNvPr id="114" name="Google Shape;114;p2"/>
              <p:cNvSpPr/>
              <p:nvPr/>
            </p:nvSpPr>
            <p:spPr>
              <a:xfrm>
                <a:off x="6644081" y="2801923"/>
                <a:ext cx="3598877" cy="1375794"/>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2"/>
              <p:cNvSpPr/>
              <p:nvPr/>
            </p:nvSpPr>
            <p:spPr>
              <a:xfrm>
                <a:off x="6933500" y="2873229"/>
                <a:ext cx="3020037" cy="1233181"/>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6" name="Google Shape;116;p2"/>
            <p:cNvSpPr txBox="1"/>
            <p:nvPr/>
          </p:nvSpPr>
          <p:spPr>
            <a:xfrm>
              <a:off x="6443427" y="5361367"/>
              <a:ext cx="3105469" cy="10055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a:solidFill>
                    <a:schemeClr val="lt1"/>
                  </a:solidFill>
                  <a:latin typeface="Quattrocento Sans"/>
                  <a:ea typeface="Quattrocento Sans"/>
                  <a:cs typeface="Quattrocento Sans"/>
                  <a:sym typeface="Quattrocento Sans"/>
                </a:rPr>
                <a:t>A proposta principal do projeto será facilitar a rotina dos usuários em um ambiente onde é possível realizar diversas atividades em um só local</a:t>
              </a:r>
              <a:endParaRPr/>
            </a:p>
          </p:txBody>
        </p:sp>
      </p:grpSp>
      <p:pic>
        <p:nvPicPr>
          <p:cNvPr id="117" name="Google Shape;117;p2"/>
          <p:cNvPicPr preferRelativeResize="0"/>
          <p:nvPr/>
        </p:nvPicPr>
        <p:blipFill rotWithShape="1">
          <a:blip r:embed="rId4">
            <a:alphaModFix/>
          </a:blip>
          <a:srcRect/>
          <a:stretch/>
        </p:blipFill>
        <p:spPr>
          <a:xfrm>
            <a:off x="10297829" y="65929"/>
            <a:ext cx="1590675" cy="504825"/>
          </a:xfrm>
          <a:prstGeom prst="rect">
            <a:avLst/>
          </a:prstGeom>
          <a:noFill/>
          <a:ln>
            <a:noFill/>
          </a:ln>
        </p:spPr>
      </p:pic>
      <p:pic>
        <p:nvPicPr>
          <p:cNvPr id="118" name="Google Shape;118;p2"/>
          <p:cNvPicPr preferRelativeResize="0"/>
          <p:nvPr/>
        </p:nvPicPr>
        <p:blipFill rotWithShape="1">
          <a:blip r:embed="rId5">
            <a:alphaModFix/>
          </a:blip>
          <a:srcRect/>
          <a:stretch/>
        </p:blipFill>
        <p:spPr>
          <a:xfrm>
            <a:off x="190769" y="6359104"/>
            <a:ext cx="904845" cy="3611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225581" y="494477"/>
            <a:ext cx="5870419" cy="7127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5000"/>
              </a:lnSpc>
              <a:spcBef>
                <a:spcPts val="0"/>
              </a:spcBef>
              <a:spcAft>
                <a:spcPts val="0"/>
              </a:spcAft>
              <a:buClr>
                <a:schemeClr val="accent1"/>
              </a:buClr>
              <a:buSzPct val="100000"/>
              <a:buFont typeface="Calibri"/>
              <a:buNone/>
            </a:pPr>
            <a:r>
              <a:rPr lang="pt-BR" sz="4000">
                <a:solidFill>
                  <a:schemeClr val="accent1"/>
                </a:solidFill>
              </a:rPr>
              <a:t>Definição do Modelo de Processo</a:t>
            </a:r>
            <a:endParaRPr sz="4000">
              <a:solidFill>
                <a:schemeClr val="accent1"/>
              </a:solidFill>
            </a:endParaRPr>
          </a:p>
        </p:txBody>
      </p:sp>
      <p:grpSp>
        <p:nvGrpSpPr>
          <p:cNvPr id="124" name="Google Shape;124;p3"/>
          <p:cNvGrpSpPr/>
          <p:nvPr/>
        </p:nvGrpSpPr>
        <p:grpSpPr>
          <a:xfrm>
            <a:off x="4983061" y="2097541"/>
            <a:ext cx="6568322" cy="2843576"/>
            <a:chOff x="931026" y="2483620"/>
            <a:chExt cx="7032567" cy="3116991"/>
          </a:xfrm>
        </p:grpSpPr>
        <p:sp>
          <p:nvSpPr>
            <p:cNvPr id="125" name="Google Shape;125;p3"/>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26" name="Google Shape;126;p3"/>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pt-BR" sz="1200" dirty="0">
                  <a:solidFill>
                    <a:schemeClr val="lt1"/>
                  </a:solidFill>
                  <a:latin typeface="Quattrocento Sans"/>
                  <a:ea typeface="Quattrocento Sans"/>
                  <a:cs typeface="Quattrocento Sans"/>
                  <a:sym typeface="Quattrocento Sans"/>
                </a:rPr>
                <a:t>O modelo escolhido para o desenvolvimento do </a:t>
              </a:r>
              <a:r>
                <a:rPr lang="pt-BR" sz="1200" dirty="0" err="1">
                  <a:solidFill>
                    <a:schemeClr val="lt1"/>
                  </a:solidFill>
                  <a:latin typeface="Quattrocento Sans"/>
                  <a:ea typeface="Quattrocento Sans"/>
                  <a:cs typeface="Quattrocento Sans"/>
                  <a:sym typeface="Quattrocento Sans"/>
                </a:rPr>
                <a:t>Dailypad</a:t>
              </a:r>
              <a:r>
                <a:rPr lang="pt-BR" sz="1200" dirty="0">
                  <a:solidFill>
                    <a:schemeClr val="lt1"/>
                  </a:solidFill>
                  <a:latin typeface="Quattrocento Sans"/>
                  <a:ea typeface="Quattrocento Sans"/>
                  <a:cs typeface="Quattrocento Sans"/>
                  <a:sym typeface="Quattrocento Sans"/>
                </a:rPr>
                <a:t> foi o Espiral. Este modelo é derivado do modelo Incremental, porém diferente dele, o modelo Espiral tenta fazer sucessivos ajustes para entregar um produto só no final do processo. É um misto entre a segurança com relação ao atendimento dos requisitos, que por sua vez têm mais liberdade para mudanças. De acordo com Pressman, esse modelo permite que ao longo de cada iteração se obtenham versões do sistemas cada vez mais completas, recorrendo a prototipagem para reduzir os riscos</a:t>
              </a:r>
              <a:endParaRPr dirty="0"/>
            </a:p>
            <a:p>
              <a:pPr marL="0" marR="0" lvl="0" indent="0" algn="ctr" rtl="0">
                <a:spcBef>
                  <a:spcPts val="0"/>
                </a:spcBef>
                <a:spcAft>
                  <a:spcPts val="0"/>
                </a:spcAft>
                <a:buNone/>
              </a:pPr>
              <a:endParaRPr sz="1200" dirty="0">
                <a:solidFill>
                  <a:schemeClr val="lt1"/>
                </a:solidFill>
                <a:latin typeface="Calibri"/>
                <a:ea typeface="Calibri"/>
                <a:cs typeface="Calibri"/>
                <a:sym typeface="Calibri"/>
              </a:endParaRPr>
            </a:p>
          </p:txBody>
        </p:sp>
      </p:grpSp>
      <p:pic>
        <p:nvPicPr>
          <p:cNvPr id="127" name="Google Shape;127;p3"/>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28" name="Google Shape;128;p3"/>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29" name="Google Shape;129;p3"/>
          <p:cNvPicPr preferRelativeResize="0"/>
          <p:nvPr/>
        </p:nvPicPr>
        <p:blipFill rotWithShape="1">
          <a:blip r:embed="rId5">
            <a:alphaModFix/>
          </a:blip>
          <a:srcRect/>
          <a:stretch/>
        </p:blipFill>
        <p:spPr>
          <a:xfrm>
            <a:off x="574340" y="2003268"/>
            <a:ext cx="4408721" cy="2851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225581" y="22481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Requisitos do Sistema:</a:t>
            </a:r>
            <a:endParaRPr sz="4000">
              <a:solidFill>
                <a:schemeClr val="accent1"/>
              </a:solidFill>
            </a:endParaRPr>
          </a:p>
        </p:txBody>
      </p:sp>
      <p:grpSp>
        <p:nvGrpSpPr>
          <p:cNvPr id="135" name="Google Shape;135;p4"/>
          <p:cNvGrpSpPr/>
          <p:nvPr/>
        </p:nvGrpSpPr>
        <p:grpSpPr>
          <a:xfrm>
            <a:off x="5931018" y="1905962"/>
            <a:ext cx="5120110" cy="2914739"/>
            <a:chOff x="320438" y="1771738"/>
            <a:chExt cx="4176061" cy="2325848"/>
          </a:xfrm>
        </p:grpSpPr>
        <p:sp>
          <p:nvSpPr>
            <p:cNvPr id="136" name="Google Shape;136;p4"/>
            <p:cNvSpPr/>
            <p:nvPr/>
          </p:nvSpPr>
          <p:spPr>
            <a:xfrm>
              <a:off x="320438" y="1771738"/>
              <a:ext cx="4176061" cy="2325848"/>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37" name="Google Shape;137;p4"/>
            <p:cNvSpPr/>
            <p:nvPr/>
          </p:nvSpPr>
          <p:spPr>
            <a:xfrm>
              <a:off x="565022" y="1891048"/>
              <a:ext cx="3504387" cy="2084752"/>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pt-BR" sz="1000">
                  <a:solidFill>
                    <a:schemeClr val="lt1"/>
                  </a:solidFill>
                  <a:latin typeface="Quattrocento Sans"/>
                  <a:ea typeface="Quattrocento Sans"/>
                  <a:cs typeface="Quattrocento Sans"/>
                  <a:sym typeface="Quattrocento Sans"/>
                </a:rPr>
                <a:t>Requisitos Funcionais:</a:t>
              </a:r>
              <a:br>
                <a:rPr lang="pt-BR" sz="1000">
                  <a:solidFill>
                    <a:schemeClr val="lt1"/>
                  </a:solidFill>
                  <a:latin typeface="Quattrocento Sans"/>
                  <a:ea typeface="Quattrocento Sans"/>
                  <a:cs typeface="Quattrocento Sans"/>
                  <a:sym typeface="Quattrocento Sans"/>
                </a:rPr>
              </a:b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Criação de novos usuários.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Edição de usuários.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Exclusão de usuários.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Criação de novas notas e eventos.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Edição de notas e eventos já criados.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Exclusão de notas e eventos.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Pesquisar notas e eventos.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Alertas de evento próximo na agenda.</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Adicionar Localização de evento.</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Compartilhar notas com outros usuários.</a:t>
              </a:r>
              <a:br>
                <a:rPr lang="pt-BR" sz="1000">
                  <a:solidFill>
                    <a:schemeClr val="lt1"/>
                  </a:solidFill>
                  <a:latin typeface="Quattrocento Sans"/>
                  <a:ea typeface="Quattrocento Sans"/>
                  <a:cs typeface="Quattrocento Sans"/>
                  <a:sym typeface="Quattrocento Sans"/>
                </a:rPr>
              </a:br>
              <a:r>
                <a:rPr lang="pt-BR" sz="1000">
                  <a:solidFill>
                    <a:schemeClr val="lt1"/>
                  </a:solidFill>
                  <a:latin typeface="Quattrocento Sans"/>
                  <a:ea typeface="Quattrocento Sans"/>
                  <a:cs typeface="Quattrocento Sans"/>
                  <a:sym typeface="Quattrocento Sans"/>
                </a:rPr>
                <a:t>- Compartilhar eventos com outros usuários.</a:t>
              </a:r>
              <a:endParaRPr/>
            </a:p>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grpSp>
      <p:pic>
        <p:nvPicPr>
          <p:cNvPr id="138" name="Google Shape;138;p4" descr="Abordagem Holística na Formação de Enfermeiras - Biblioteca Virtual de  Enfermagem - Cofen"/>
          <p:cNvPicPr preferRelativeResize="0"/>
          <p:nvPr/>
        </p:nvPicPr>
        <p:blipFill rotWithShape="1">
          <a:blip r:embed="rId3">
            <a:alphaModFix/>
          </a:blip>
          <a:srcRect/>
          <a:stretch/>
        </p:blipFill>
        <p:spPr>
          <a:xfrm>
            <a:off x="1140873" y="2756535"/>
            <a:ext cx="2517643" cy="1344930"/>
          </a:xfrm>
          <a:prstGeom prst="rect">
            <a:avLst/>
          </a:prstGeom>
          <a:noFill/>
          <a:ln>
            <a:noFill/>
          </a:ln>
        </p:spPr>
      </p:pic>
      <p:pic>
        <p:nvPicPr>
          <p:cNvPr id="139" name="Google Shape;139;p4"/>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140" name="Google Shape;140;p4"/>
          <p:cNvPicPr preferRelativeResize="0"/>
          <p:nvPr/>
        </p:nvPicPr>
        <p:blipFill rotWithShape="1">
          <a:blip r:embed="rId5">
            <a:alphaModFix/>
          </a:blip>
          <a:srcRect/>
          <a:stretch/>
        </p:blipFill>
        <p:spPr>
          <a:xfrm>
            <a:off x="10174667" y="242064"/>
            <a:ext cx="1590675" cy="504825"/>
          </a:xfrm>
          <a:prstGeom prst="rect">
            <a:avLst/>
          </a:prstGeom>
          <a:noFill/>
          <a:ln>
            <a:noFill/>
          </a:ln>
        </p:spPr>
      </p:pic>
      <p:sp>
        <p:nvSpPr>
          <p:cNvPr id="141" name="Google Shape;141;p4"/>
          <p:cNvSpPr txBox="1"/>
          <p:nvPr/>
        </p:nvSpPr>
        <p:spPr>
          <a:xfrm>
            <a:off x="1095614" y="1380489"/>
            <a:ext cx="4361669" cy="269072"/>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chemeClr val="accent1"/>
              </a:buClr>
              <a:buSzPts val="2400"/>
              <a:buFont typeface="Calibri"/>
              <a:buNone/>
            </a:pPr>
            <a:r>
              <a:rPr lang="pt-BR" sz="2400" b="0">
                <a:solidFill>
                  <a:schemeClr val="accent1"/>
                </a:solidFill>
                <a:latin typeface="Calibri"/>
                <a:ea typeface="Calibri"/>
                <a:cs typeface="Calibri"/>
                <a:sym typeface="Calibri"/>
              </a:rPr>
              <a:t>Requisitos Funcionais</a:t>
            </a:r>
            <a:endParaRPr sz="2400" b="0">
              <a:solidFill>
                <a:schemeClr val="accen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225581" y="22481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Requisitos do Sistema:</a:t>
            </a:r>
            <a:endParaRPr sz="4000">
              <a:solidFill>
                <a:schemeClr val="accent1"/>
              </a:solidFill>
            </a:endParaRPr>
          </a:p>
        </p:txBody>
      </p:sp>
      <p:pic>
        <p:nvPicPr>
          <p:cNvPr id="147" name="Google Shape;147;p5" descr="Abordagem Holística na Formação de Enfermeiras - Biblioteca Virtual de  Enfermagem - Cofen"/>
          <p:cNvPicPr preferRelativeResize="0"/>
          <p:nvPr/>
        </p:nvPicPr>
        <p:blipFill rotWithShape="1">
          <a:blip r:embed="rId3">
            <a:alphaModFix/>
          </a:blip>
          <a:srcRect/>
          <a:stretch/>
        </p:blipFill>
        <p:spPr>
          <a:xfrm>
            <a:off x="1287927" y="2634335"/>
            <a:ext cx="2517643" cy="1344930"/>
          </a:xfrm>
          <a:prstGeom prst="rect">
            <a:avLst/>
          </a:prstGeom>
          <a:noFill/>
          <a:ln>
            <a:noFill/>
          </a:ln>
        </p:spPr>
      </p:pic>
      <p:pic>
        <p:nvPicPr>
          <p:cNvPr id="148" name="Google Shape;148;p5"/>
          <p:cNvPicPr preferRelativeResize="0"/>
          <p:nvPr/>
        </p:nvPicPr>
        <p:blipFill rotWithShape="1">
          <a:blip r:embed="rId4">
            <a:alphaModFix/>
          </a:blip>
          <a:srcRect/>
          <a:stretch/>
        </p:blipFill>
        <p:spPr>
          <a:xfrm>
            <a:off x="201842" y="6363522"/>
            <a:ext cx="893772" cy="356689"/>
          </a:xfrm>
          <a:prstGeom prst="rect">
            <a:avLst/>
          </a:prstGeom>
          <a:noFill/>
          <a:ln>
            <a:noFill/>
          </a:ln>
        </p:spPr>
      </p:pic>
      <p:pic>
        <p:nvPicPr>
          <p:cNvPr id="149" name="Google Shape;149;p5"/>
          <p:cNvPicPr preferRelativeResize="0"/>
          <p:nvPr/>
        </p:nvPicPr>
        <p:blipFill rotWithShape="1">
          <a:blip r:embed="rId5">
            <a:alphaModFix/>
          </a:blip>
          <a:srcRect/>
          <a:stretch/>
        </p:blipFill>
        <p:spPr>
          <a:xfrm>
            <a:off x="10174667" y="242064"/>
            <a:ext cx="1590675" cy="504825"/>
          </a:xfrm>
          <a:prstGeom prst="rect">
            <a:avLst/>
          </a:prstGeom>
          <a:noFill/>
          <a:ln>
            <a:noFill/>
          </a:ln>
        </p:spPr>
      </p:pic>
      <p:grpSp>
        <p:nvGrpSpPr>
          <p:cNvPr id="150" name="Google Shape;150;p5"/>
          <p:cNvGrpSpPr/>
          <p:nvPr/>
        </p:nvGrpSpPr>
        <p:grpSpPr>
          <a:xfrm>
            <a:off x="5880330" y="2011135"/>
            <a:ext cx="5012204" cy="2835730"/>
            <a:chOff x="931026" y="2483620"/>
            <a:chExt cx="7032567" cy="3116991"/>
          </a:xfrm>
        </p:grpSpPr>
        <p:sp>
          <p:nvSpPr>
            <p:cNvPr id="151" name="Google Shape;151;p5"/>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52" name="Google Shape;152;p5"/>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pt-BR" sz="1000" dirty="0">
                  <a:solidFill>
                    <a:schemeClr val="lt1"/>
                  </a:solidFill>
                  <a:latin typeface="Quattrocento Sans"/>
                  <a:ea typeface="Quattrocento Sans"/>
                  <a:cs typeface="Quattrocento Sans"/>
                  <a:sym typeface="Quattrocento Sans"/>
                </a:rPr>
                <a:t>Requisitos Não Funcionais:</a:t>
              </a:r>
              <a:br>
                <a:rPr lang="pt-BR" sz="1000" dirty="0">
                  <a:solidFill>
                    <a:schemeClr val="lt1"/>
                  </a:solidFill>
                  <a:latin typeface="Quattrocento Sans"/>
                  <a:ea typeface="Quattrocento Sans"/>
                  <a:cs typeface="Quattrocento Sans"/>
                  <a:sym typeface="Quattrocento Sans"/>
                </a:rPr>
              </a:br>
              <a:br>
                <a:rPr lang="pt-BR" sz="1000" dirty="0">
                  <a:solidFill>
                    <a:schemeClr val="lt1"/>
                  </a:solidFill>
                  <a:latin typeface="Quattrocento Sans"/>
                  <a:ea typeface="Quattrocento Sans"/>
                  <a:cs typeface="Quattrocento Sans"/>
                  <a:sym typeface="Quattrocento Sans"/>
                </a:rPr>
              </a:br>
              <a:r>
                <a:rPr lang="pt-BR" sz="1000" dirty="0">
                  <a:solidFill>
                    <a:schemeClr val="lt1"/>
                  </a:solidFill>
                  <a:latin typeface="Quattrocento Sans"/>
                  <a:ea typeface="Quattrocento Sans"/>
                  <a:cs typeface="Quattrocento Sans"/>
                  <a:sym typeface="Quattrocento Sans"/>
                </a:rPr>
                <a:t> - Segurança: Os dados de login, cadastro, notas e eventos devem ser criptografados e exclusivamente restritos ao próprio usuário.</a:t>
              </a:r>
              <a:br>
                <a:rPr lang="pt-BR" sz="1000" dirty="0">
                  <a:solidFill>
                    <a:schemeClr val="lt1"/>
                  </a:solidFill>
                  <a:latin typeface="Quattrocento Sans"/>
                  <a:ea typeface="Quattrocento Sans"/>
                  <a:cs typeface="Quattrocento Sans"/>
                  <a:sym typeface="Quattrocento Sans"/>
                </a:rPr>
              </a:br>
              <a:r>
                <a:rPr lang="pt-BR" sz="1000" dirty="0">
                  <a:solidFill>
                    <a:schemeClr val="lt1"/>
                  </a:solidFill>
                  <a:latin typeface="Quattrocento Sans"/>
                  <a:ea typeface="Quattrocento Sans"/>
                  <a:cs typeface="Quattrocento Sans"/>
                  <a:sym typeface="Quattrocento Sans"/>
                </a:rPr>
                <a:t>- Desempenho: As telas de criação de notas e eventos devem ser fluidas e sem lentidão.</a:t>
              </a:r>
              <a:br>
                <a:rPr lang="pt-BR" sz="1000" dirty="0">
                  <a:solidFill>
                    <a:schemeClr val="lt1"/>
                  </a:solidFill>
                  <a:latin typeface="Quattrocento Sans"/>
                  <a:ea typeface="Quattrocento Sans"/>
                  <a:cs typeface="Quattrocento Sans"/>
                  <a:sym typeface="Quattrocento Sans"/>
                </a:rPr>
              </a:br>
              <a:r>
                <a:rPr lang="pt-BR" sz="1000" dirty="0">
                  <a:solidFill>
                    <a:schemeClr val="lt1"/>
                  </a:solidFill>
                  <a:latin typeface="Quattrocento Sans"/>
                  <a:ea typeface="Quattrocento Sans"/>
                  <a:cs typeface="Quattrocento Sans"/>
                  <a:sym typeface="Quattrocento Sans"/>
                </a:rPr>
                <a:t>- Compatibilidade: O </a:t>
              </a:r>
              <a:r>
                <a:rPr lang="pt-BR" sz="1000" dirty="0" err="1">
                  <a:solidFill>
                    <a:schemeClr val="lt1"/>
                  </a:solidFill>
                  <a:latin typeface="Quattrocento Sans"/>
                  <a:ea typeface="Quattrocento Sans"/>
                  <a:cs typeface="Quattrocento Sans"/>
                  <a:sym typeface="Quattrocento Sans"/>
                </a:rPr>
                <a:t>Dailypad</a:t>
              </a:r>
              <a:r>
                <a:rPr lang="pt-BR" sz="1000" dirty="0">
                  <a:solidFill>
                    <a:schemeClr val="lt1"/>
                  </a:solidFill>
                  <a:latin typeface="Quattrocento Sans"/>
                  <a:ea typeface="Quattrocento Sans"/>
                  <a:cs typeface="Quattrocento Sans"/>
                  <a:sym typeface="Quattrocento Sans"/>
                </a:rPr>
                <a:t> deve ser compatível com Chrome, Firefox, Opera e entre outros.</a:t>
              </a:r>
              <a:br>
                <a:rPr lang="pt-BR" sz="1000" dirty="0">
                  <a:solidFill>
                    <a:schemeClr val="lt1"/>
                  </a:solidFill>
                  <a:latin typeface="Quattrocento Sans"/>
                  <a:ea typeface="Quattrocento Sans"/>
                  <a:cs typeface="Quattrocento Sans"/>
                  <a:sym typeface="Quattrocento Sans"/>
                </a:rPr>
              </a:br>
              <a:r>
                <a:rPr lang="pt-BR" sz="1000" dirty="0">
                  <a:solidFill>
                    <a:schemeClr val="lt1"/>
                  </a:solidFill>
                  <a:latin typeface="Quattrocento Sans"/>
                  <a:ea typeface="Quattrocento Sans"/>
                  <a:cs typeface="Quattrocento Sans"/>
                  <a:sym typeface="Quattrocento Sans"/>
                </a:rPr>
                <a:t>- Confiabilidade:  O software inicialmente deve ter um backup de todos os usuários, para caso de perda de banco de dados, todas as contas ainda existirão..</a:t>
              </a:r>
              <a:endParaRPr dirty="0"/>
            </a:p>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grpSp>
      <p:sp>
        <p:nvSpPr>
          <p:cNvPr id="153" name="Google Shape;153;p5"/>
          <p:cNvSpPr txBox="1"/>
          <p:nvPr/>
        </p:nvSpPr>
        <p:spPr>
          <a:xfrm>
            <a:off x="1287927" y="1516886"/>
            <a:ext cx="4361669" cy="269072"/>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chemeClr val="accent1"/>
              </a:buClr>
              <a:buSzPts val="2400"/>
              <a:buFont typeface="Calibri"/>
              <a:buNone/>
            </a:pPr>
            <a:r>
              <a:rPr lang="pt-BR" sz="2400" b="0">
                <a:solidFill>
                  <a:schemeClr val="accent1"/>
                </a:solidFill>
                <a:latin typeface="Calibri"/>
                <a:ea typeface="Calibri"/>
                <a:cs typeface="Calibri"/>
                <a:sym typeface="Calibri"/>
              </a:rPr>
              <a:t>Requisitos Não Funcionais</a:t>
            </a:r>
            <a:endParaRPr sz="2400" b="0">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225581" y="49447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Casos de Uso</a:t>
            </a:r>
            <a:endParaRPr sz="4000">
              <a:solidFill>
                <a:schemeClr val="accent1"/>
              </a:solidFill>
            </a:endParaRPr>
          </a:p>
        </p:txBody>
      </p:sp>
      <p:pic>
        <p:nvPicPr>
          <p:cNvPr id="159" name="Google Shape;159;p6"/>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0" name="Google Shape;160;p6"/>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61" name="Google Shape;161;p6"/>
          <p:cNvPicPr preferRelativeResize="0"/>
          <p:nvPr/>
        </p:nvPicPr>
        <p:blipFill rotWithShape="1">
          <a:blip r:embed="rId5">
            <a:alphaModFix/>
          </a:blip>
          <a:srcRect/>
          <a:stretch/>
        </p:blipFill>
        <p:spPr>
          <a:xfrm>
            <a:off x="3079369" y="951795"/>
            <a:ext cx="6717610" cy="56671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Arquitetura Física e Lógica</a:t>
            </a:r>
            <a:endParaRPr sz="4000">
              <a:solidFill>
                <a:schemeClr val="accent1"/>
              </a:solidFill>
            </a:endParaRPr>
          </a:p>
        </p:txBody>
      </p:sp>
      <p:pic>
        <p:nvPicPr>
          <p:cNvPr id="167" name="Google Shape;167;p7"/>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69" name="Google Shape;169;p7"/>
          <p:cNvPicPr preferRelativeResize="0"/>
          <p:nvPr/>
        </p:nvPicPr>
        <p:blipFill rotWithShape="1">
          <a:blip r:embed="rId5">
            <a:alphaModFix/>
          </a:blip>
          <a:srcRect/>
          <a:stretch/>
        </p:blipFill>
        <p:spPr>
          <a:xfrm>
            <a:off x="648728" y="2353111"/>
            <a:ext cx="5123527" cy="3731737"/>
          </a:xfrm>
          <a:prstGeom prst="rect">
            <a:avLst/>
          </a:prstGeom>
          <a:noFill/>
          <a:ln>
            <a:noFill/>
          </a:ln>
        </p:spPr>
      </p:pic>
      <p:grpSp>
        <p:nvGrpSpPr>
          <p:cNvPr id="170" name="Google Shape;170;p7"/>
          <p:cNvGrpSpPr/>
          <p:nvPr/>
        </p:nvGrpSpPr>
        <p:grpSpPr>
          <a:xfrm>
            <a:off x="6845417" y="2353111"/>
            <a:ext cx="4697855" cy="2789340"/>
            <a:chOff x="931026" y="2483620"/>
            <a:chExt cx="7032567" cy="3116991"/>
          </a:xfrm>
        </p:grpSpPr>
        <p:sp>
          <p:nvSpPr>
            <p:cNvPr id="171" name="Google Shape;171;p7"/>
            <p:cNvSpPr/>
            <p:nvPr/>
          </p:nvSpPr>
          <p:spPr>
            <a:xfrm>
              <a:off x="931026" y="2483620"/>
              <a:ext cx="7032567" cy="3116991"/>
            </a:xfrm>
            <a:prstGeom prst="flowChartInputOutput">
              <a:avLst/>
            </a:prstGeom>
            <a:no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72" name="Google Shape;172;p7"/>
            <p:cNvSpPr/>
            <p:nvPr/>
          </p:nvSpPr>
          <p:spPr>
            <a:xfrm>
              <a:off x="1681964" y="2643514"/>
              <a:ext cx="5901455" cy="2793886"/>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pt-BR" sz="1200" dirty="0">
                  <a:solidFill>
                    <a:schemeClr val="lt1"/>
                  </a:solidFill>
                  <a:latin typeface="Quattrocento Sans"/>
                  <a:ea typeface="Quattrocento Sans"/>
                  <a:cs typeface="Quattrocento Sans"/>
                  <a:sym typeface="Quattrocento Sans"/>
                </a:rPr>
                <a:t>O DailyPad será no formato Web, sendo assim, escolhemos usar </a:t>
              </a:r>
              <a:r>
                <a:rPr lang="pt-BR" sz="1200" dirty="0" err="1">
                  <a:solidFill>
                    <a:schemeClr val="lt1"/>
                  </a:solidFill>
                  <a:latin typeface="Quattrocento Sans"/>
                  <a:ea typeface="Quattrocento Sans"/>
                  <a:cs typeface="Quattrocento Sans"/>
                  <a:sym typeface="Quattrocento Sans"/>
                </a:rPr>
                <a:t>VueJs</a:t>
              </a:r>
              <a:r>
                <a:rPr lang="pt-BR" sz="1200" dirty="0">
                  <a:solidFill>
                    <a:schemeClr val="lt1"/>
                  </a:solidFill>
                  <a:latin typeface="Quattrocento Sans"/>
                  <a:ea typeface="Quattrocento Sans"/>
                  <a:cs typeface="Quattrocento Sans"/>
                  <a:sym typeface="Quattrocento Sans"/>
                </a:rPr>
                <a:t> como framework para a geração da interface, juntamente com </a:t>
              </a:r>
              <a:r>
                <a:rPr lang="pt-BR" sz="1200" dirty="0" err="1">
                  <a:solidFill>
                    <a:schemeClr val="lt1"/>
                  </a:solidFill>
                  <a:latin typeface="Quattrocento Sans"/>
                  <a:ea typeface="Quattrocento Sans"/>
                  <a:cs typeface="Quattrocento Sans"/>
                  <a:sym typeface="Quattrocento Sans"/>
                </a:rPr>
                <a:t>NodeJS</a:t>
              </a:r>
              <a:r>
                <a:rPr lang="pt-BR" sz="1200" dirty="0">
                  <a:solidFill>
                    <a:schemeClr val="lt1"/>
                  </a:solidFill>
                  <a:latin typeface="Quattrocento Sans"/>
                  <a:ea typeface="Quattrocento Sans"/>
                  <a:cs typeface="Quattrocento Sans"/>
                  <a:sym typeface="Quattrocento Sans"/>
                </a:rPr>
                <a:t> como gerenciador de dependências para desenvolvimento do front-end. Já para o </a:t>
              </a:r>
              <a:r>
                <a:rPr lang="pt-BR" sz="1200" dirty="0" err="1">
                  <a:solidFill>
                    <a:schemeClr val="lt1"/>
                  </a:solidFill>
                  <a:latin typeface="Quattrocento Sans"/>
                  <a:ea typeface="Quattrocento Sans"/>
                  <a:cs typeface="Quattrocento Sans"/>
                  <a:sym typeface="Quattrocento Sans"/>
                </a:rPr>
                <a:t>back-end</a:t>
              </a:r>
              <a:r>
                <a:rPr lang="pt-BR" sz="1200" dirty="0">
                  <a:solidFill>
                    <a:schemeClr val="lt1"/>
                  </a:solidFill>
                  <a:latin typeface="Quattrocento Sans"/>
                  <a:ea typeface="Quattrocento Sans"/>
                  <a:cs typeface="Quattrocento Sans"/>
                  <a:sym typeface="Quattrocento Sans"/>
                </a:rPr>
                <a:t>, utilizaremos Java com Spring Boot para criação rápida do projeto e melhor conversação com banco de dados relacional que escolhemos, PostgreSQL</a:t>
              </a:r>
              <a:endParaRPr dirty="0"/>
            </a:p>
          </p:txBody>
        </p:sp>
      </p:grpSp>
      <p:sp>
        <p:nvSpPr>
          <p:cNvPr id="173" name="Google Shape;173;p7"/>
          <p:cNvSpPr txBox="1"/>
          <p:nvPr/>
        </p:nvSpPr>
        <p:spPr>
          <a:xfrm>
            <a:off x="707452" y="1381945"/>
            <a:ext cx="2094472" cy="712764"/>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85000"/>
              </a:lnSpc>
              <a:spcBef>
                <a:spcPts val="0"/>
              </a:spcBef>
              <a:spcAft>
                <a:spcPts val="0"/>
              </a:spcAft>
              <a:buClr>
                <a:schemeClr val="accent1"/>
              </a:buClr>
              <a:buSzPts val="2400"/>
              <a:buFont typeface="Calibri"/>
              <a:buNone/>
            </a:pPr>
            <a:r>
              <a:rPr lang="pt-BR" sz="2400" b="0">
                <a:solidFill>
                  <a:schemeClr val="accent1"/>
                </a:solidFill>
                <a:latin typeface="Calibri"/>
                <a:ea typeface="Calibri"/>
                <a:cs typeface="Calibri"/>
                <a:sym typeface="Calibri"/>
              </a:rPr>
              <a:t>Arquitetura Física</a:t>
            </a:r>
            <a:endParaRPr sz="2400" b="0">
              <a:solidFill>
                <a:schemeClr val="accent1"/>
              </a:solidFill>
              <a:latin typeface="Calibri"/>
              <a:ea typeface="Calibri"/>
              <a:cs typeface="Calibri"/>
              <a:sym typeface="Calibri"/>
            </a:endParaRPr>
          </a:p>
        </p:txBody>
      </p:sp>
      <p:sp>
        <p:nvSpPr>
          <p:cNvPr id="174" name="Google Shape;174;p7"/>
          <p:cNvSpPr txBox="1"/>
          <p:nvPr/>
        </p:nvSpPr>
        <p:spPr>
          <a:xfrm>
            <a:off x="8586352" y="1381945"/>
            <a:ext cx="2374084" cy="712764"/>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85000"/>
              </a:lnSpc>
              <a:spcBef>
                <a:spcPts val="0"/>
              </a:spcBef>
              <a:spcAft>
                <a:spcPts val="0"/>
              </a:spcAft>
              <a:buClr>
                <a:schemeClr val="accent1"/>
              </a:buClr>
              <a:buSzPts val="2400"/>
              <a:buFont typeface="Calibri"/>
              <a:buNone/>
            </a:pPr>
            <a:r>
              <a:rPr lang="pt-BR" sz="2400" b="0">
                <a:solidFill>
                  <a:schemeClr val="accent1"/>
                </a:solidFill>
                <a:latin typeface="Calibri"/>
                <a:ea typeface="Calibri"/>
                <a:cs typeface="Calibri"/>
                <a:sym typeface="Calibri"/>
              </a:rPr>
              <a:t>Arquitetura Lógica</a:t>
            </a:r>
            <a:endParaRPr sz="2400" b="0">
              <a:solidFill>
                <a:schemeClr val="accen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8"/>
          <p:cNvSpPr txBox="1">
            <a:spLocks noGrp="1"/>
          </p:cNvSpPr>
          <p:nvPr>
            <p:ph type="title"/>
          </p:nvPr>
        </p:nvSpPr>
        <p:spPr>
          <a:xfrm>
            <a:off x="225581" y="390507"/>
            <a:ext cx="5870419" cy="71276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pt-BR" sz="4000">
                <a:solidFill>
                  <a:schemeClr val="accent1"/>
                </a:solidFill>
              </a:rPr>
              <a:t>Protótipos de Interface</a:t>
            </a:r>
            <a:endParaRPr sz="4000">
              <a:solidFill>
                <a:schemeClr val="accent1"/>
              </a:solidFill>
            </a:endParaRPr>
          </a:p>
        </p:txBody>
      </p:sp>
      <p:pic>
        <p:nvPicPr>
          <p:cNvPr id="180" name="Google Shape;180;p8"/>
          <p:cNvPicPr preferRelativeResize="0"/>
          <p:nvPr/>
        </p:nvPicPr>
        <p:blipFill rotWithShape="1">
          <a:blip r:embed="rId3">
            <a:alphaModFix/>
          </a:blip>
          <a:srcRect/>
          <a:stretch/>
        </p:blipFill>
        <p:spPr>
          <a:xfrm>
            <a:off x="201842" y="6363522"/>
            <a:ext cx="893772" cy="356689"/>
          </a:xfrm>
          <a:prstGeom prst="rect">
            <a:avLst/>
          </a:prstGeom>
          <a:noFill/>
          <a:ln>
            <a:noFill/>
          </a:ln>
        </p:spPr>
      </p:pic>
      <p:pic>
        <p:nvPicPr>
          <p:cNvPr id="181" name="Google Shape;181;p8"/>
          <p:cNvPicPr preferRelativeResize="0"/>
          <p:nvPr/>
        </p:nvPicPr>
        <p:blipFill rotWithShape="1">
          <a:blip r:embed="rId4">
            <a:alphaModFix/>
          </a:blip>
          <a:srcRect/>
          <a:stretch/>
        </p:blipFill>
        <p:spPr>
          <a:xfrm>
            <a:off x="10174667" y="242064"/>
            <a:ext cx="1590675" cy="504825"/>
          </a:xfrm>
          <a:prstGeom prst="rect">
            <a:avLst/>
          </a:prstGeom>
          <a:noFill/>
          <a:ln>
            <a:noFill/>
          </a:ln>
        </p:spPr>
      </p:pic>
      <p:pic>
        <p:nvPicPr>
          <p:cNvPr id="182" name="Google Shape;182;p8"/>
          <p:cNvPicPr preferRelativeResize="0"/>
          <p:nvPr/>
        </p:nvPicPr>
        <p:blipFill>
          <a:blip r:embed="rId5">
            <a:alphaModFix/>
          </a:blip>
          <a:stretch>
            <a:fillRect/>
          </a:stretch>
        </p:blipFill>
        <p:spPr>
          <a:xfrm>
            <a:off x="2100814" y="1103271"/>
            <a:ext cx="6135284" cy="5449931"/>
          </a:xfrm>
          <a:prstGeom prst="rect">
            <a:avLst/>
          </a:prstGeom>
          <a:noFill/>
          <a:ln>
            <a:noFill/>
          </a:ln>
        </p:spPr>
      </p:pic>
    </p:spTree>
  </p:cSld>
  <p:clrMapOvr>
    <a:masterClrMapping/>
  </p:clrMapOvr>
</p:sld>
</file>

<file path=ppt/theme/theme1.xml><?xml version="1.0" encoding="utf-8"?>
<a:theme xmlns:a="http://schemas.openxmlformats.org/drawingml/2006/main" name="Metropolitano">
  <a:themeElements>
    <a:clrScheme name="Metropolitano">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668</Words>
  <Application>Microsoft Office PowerPoint</Application>
  <PresentationFormat>Widescreen</PresentationFormat>
  <Paragraphs>54</Paragraphs>
  <Slides>19</Slides>
  <Notes>19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Arial</vt:lpstr>
      <vt:lpstr>Wingdings</vt:lpstr>
      <vt:lpstr>Segoe UI Black</vt:lpstr>
      <vt:lpstr>OCR A Extended</vt:lpstr>
      <vt:lpstr>Calibri</vt:lpstr>
      <vt:lpstr>Quattrocento Sans</vt:lpstr>
      <vt:lpstr>Metropolitano</vt:lpstr>
      <vt:lpstr>Apresentação do PowerPoint</vt:lpstr>
      <vt:lpstr>Apresentação do PowerPoint</vt:lpstr>
      <vt:lpstr>O que somos ?</vt:lpstr>
      <vt:lpstr>Definição do Modelo de Processo</vt:lpstr>
      <vt:lpstr>Requisitos do Sistema:</vt:lpstr>
      <vt:lpstr>Requisitos do Sistema:</vt:lpstr>
      <vt:lpstr>Casos de Uso</vt:lpstr>
      <vt:lpstr>Arquitetura Física e Lógica</vt:lpstr>
      <vt:lpstr>Protótipos de Interface</vt:lpstr>
      <vt:lpstr>Protótipos de Interface</vt:lpstr>
      <vt:lpstr>Protótipos de Interface</vt:lpstr>
      <vt:lpstr>Protótipos de Interface</vt:lpstr>
      <vt:lpstr>Protótipos de Interface</vt:lpstr>
      <vt:lpstr>Protótipos de Interface</vt:lpstr>
      <vt:lpstr>Protótipos de Interface</vt:lpstr>
      <vt:lpstr>Plano de Teste</vt:lpstr>
      <vt:lpstr>Roteiro de Teste</vt:lpstr>
      <vt:lpstr>Conclusão</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Marcela Viana de Souza</dc:creator>
  <cp:lastModifiedBy>Gustavo</cp:lastModifiedBy>
  <cp:revision>4</cp:revision>
  <dcterms:created xsi:type="dcterms:W3CDTF">2021-11-18T20:19:07Z</dcterms:created>
  <dcterms:modified xsi:type="dcterms:W3CDTF">2021-12-02T01:18:32Z</dcterms:modified>
</cp:coreProperties>
</file>