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0" r:id="rId3"/>
    <p:sldId id="259" r:id="rId4"/>
    <p:sldId id="261"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autoAdjust="0"/>
  </p:normalViewPr>
  <p:slideViewPr>
    <p:cSldViewPr snapToGrid="0">
      <p:cViewPr varScale="1">
        <p:scale>
          <a:sx n="74" d="100"/>
          <a:sy n="74" d="100"/>
        </p:scale>
        <p:origin x="49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0006864\Desktop\Simple%20AI-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8416746864975212"/>
        </c:manualLayout>
      </c:layout>
      <c:barChart>
        <c:barDir val="bar"/>
        <c:grouping val="clustered"/>
        <c:varyColors val="0"/>
        <c:ser>
          <c:idx val="0"/>
          <c:order val="0"/>
          <c:spPr>
            <a:solidFill>
              <a:srgbClr val="0070C0"/>
            </a:solidFill>
            <a:ln>
              <a:noFill/>
            </a:ln>
            <a:effectLst/>
          </c:spPr>
          <c:invertIfNegative val="0"/>
          <c:cat>
            <c:strRef>
              <c:f>Hoja1!$D$13:$D$14</c:f>
              <c:strCache>
                <c:ptCount val="2"/>
                <c:pt idx="0">
                  <c:v>Imagen Grey</c:v>
                </c:pt>
                <c:pt idx="1">
                  <c:v>Imagen Color</c:v>
                </c:pt>
              </c:strCache>
            </c:strRef>
          </c:cat>
          <c:val>
            <c:numRef>
              <c:f>Hoja1!$E$13:$E$14</c:f>
              <c:numCache>
                <c:formatCode>General</c:formatCode>
                <c:ptCount val="2"/>
                <c:pt idx="0">
                  <c:v>0.61</c:v>
                </c:pt>
                <c:pt idx="1">
                  <c:v>0.64</c:v>
                </c:pt>
              </c:numCache>
            </c:numRef>
          </c:val>
        </c:ser>
        <c:ser>
          <c:idx val="1"/>
          <c:order val="1"/>
          <c:spPr>
            <a:solidFill>
              <a:schemeClr val="accent6">
                <a:lumMod val="60000"/>
                <a:lumOff val="40000"/>
              </a:schemeClr>
            </a:solidFill>
            <a:ln>
              <a:noFill/>
            </a:ln>
            <a:effectLst/>
          </c:spPr>
          <c:invertIfNegative val="0"/>
          <c:cat>
            <c:strRef>
              <c:f>Hoja1!$D$13:$D$14</c:f>
              <c:strCache>
                <c:ptCount val="2"/>
                <c:pt idx="0">
                  <c:v>Imagen Grey</c:v>
                </c:pt>
                <c:pt idx="1">
                  <c:v>Imagen Color</c:v>
                </c:pt>
              </c:strCache>
            </c:strRef>
          </c:cat>
          <c:val>
            <c:numRef>
              <c:f>Hoja1!$F$13:$F$14</c:f>
              <c:numCache>
                <c:formatCode>General</c:formatCode>
                <c:ptCount val="2"/>
                <c:pt idx="0">
                  <c:v>0.56000000000000005</c:v>
                </c:pt>
                <c:pt idx="1">
                  <c:v>0.57999999999999996</c:v>
                </c:pt>
              </c:numCache>
            </c:numRef>
          </c:val>
        </c:ser>
        <c:dLbls>
          <c:showLegendKey val="0"/>
          <c:showVal val="0"/>
          <c:showCatName val="0"/>
          <c:showSerName val="0"/>
          <c:showPercent val="0"/>
          <c:showBubbleSize val="0"/>
        </c:dLbls>
        <c:gapWidth val="182"/>
        <c:axId val="303202696"/>
        <c:axId val="303205440"/>
      </c:barChart>
      <c:catAx>
        <c:axId val="303202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s-CO"/>
          </a:p>
        </c:txPr>
        <c:crossAx val="303205440"/>
        <c:crosses val="autoZero"/>
        <c:auto val="1"/>
        <c:lblAlgn val="ctr"/>
        <c:lblOffset val="100"/>
        <c:noMultiLvlLbl val="0"/>
      </c:catAx>
      <c:valAx>
        <c:axId val="303205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3202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360914260717409"/>
          <c:y val="5.0925925925925923E-2"/>
          <c:w val="0.78505752405949258"/>
          <c:h val="0.8416746864975212"/>
        </c:manualLayout>
      </c:layout>
      <c:barChart>
        <c:barDir val="bar"/>
        <c:grouping val="clustered"/>
        <c:varyColors val="0"/>
        <c:ser>
          <c:idx val="0"/>
          <c:order val="0"/>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Hoja1!$D$7:$D$9</c:f>
              <c:strCache>
                <c:ptCount val="3"/>
                <c:pt idx="0">
                  <c:v>Word2Vec</c:v>
                </c:pt>
                <c:pt idx="1">
                  <c:v>n-grams (1-4)</c:v>
                </c:pt>
                <c:pt idx="2">
                  <c:v>n-grams (1-2)</c:v>
                </c:pt>
              </c:strCache>
            </c:strRef>
          </c:cat>
          <c:val>
            <c:numRef>
              <c:f>Hoja1!$E$7:$E$9</c:f>
              <c:numCache>
                <c:formatCode>General</c:formatCode>
                <c:ptCount val="3"/>
                <c:pt idx="0">
                  <c:v>0.6</c:v>
                </c:pt>
                <c:pt idx="1">
                  <c:v>0.55000000000000004</c:v>
                </c:pt>
                <c:pt idx="2">
                  <c:v>0.56999999999999995</c:v>
                </c:pt>
              </c:numCache>
            </c:numRef>
          </c:val>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Hoja1!$D$7:$D$9</c:f>
              <c:strCache>
                <c:ptCount val="3"/>
                <c:pt idx="0">
                  <c:v>Word2Vec</c:v>
                </c:pt>
                <c:pt idx="1">
                  <c:v>n-grams (1-4)</c:v>
                </c:pt>
                <c:pt idx="2">
                  <c:v>n-grams (1-2)</c:v>
                </c:pt>
              </c:strCache>
            </c:strRef>
          </c:cat>
          <c:val>
            <c:numRef>
              <c:f>Hoja1!$F$7:$F$9</c:f>
              <c:numCache>
                <c:formatCode>General</c:formatCode>
                <c:ptCount val="3"/>
                <c:pt idx="0">
                  <c:v>0.88329999999999997</c:v>
                </c:pt>
                <c:pt idx="1">
                  <c:v>0.79</c:v>
                </c:pt>
                <c:pt idx="2">
                  <c:v>0.77</c:v>
                </c:pt>
              </c:numCache>
            </c:numRef>
          </c:val>
        </c:ser>
        <c:dLbls>
          <c:dLblPos val="outEnd"/>
          <c:showLegendKey val="0"/>
          <c:showVal val="1"/>
          <c:showCatName val="0"/>
          <c:showSerName val="0"/>
          <c:showPercent val="0"/>
          <c:showBubbleSize val="0"/>
        </c:dLbls>
        <c:gapWidth val="182"/>
        <c:axId val="391112864"/>
        <c:axId val="391105024"/>
      </c:barChart>
      <c:catAx>
        <c:axId val="391112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91105024"/>
        <c:crosses val="autoZero"/>
        <c:auto val="1"/>
        <c:lblAlgn val="ctr"/>
        <c:lblOffset val="100"/>
        <c:noMultiLvlLbl val="0"/>
      </c:catAx>
      <c:valAx>
        <c:axId val="3911050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dirty="0" smtClean="0"/>
                  <a:t>AUC</a:t>
                </a:r>
                <a:endParaRPr lang="es-CO"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91112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730004339022274"/>
          <c:y val="0.10875653199465796"/>
          <c:w val="0.78505752405949258"/>
          <c:h val="0.74369162757975982"/>
        </c:manualLayout>
      </c:layout>
      <c:barChart>
        <c:barDir val="bar"/>
        <c:grouping val="clustered"/>
        <c:varyColors val="0"/>
        <c:ser>
          <c:idx val="0"/>
          <c:order val="0"/>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(2)'!$E$7</c:f>
              <c:numCache>
                <c:formatCode>General</c:formatCode>
                <c:ptCount val="1"/>
                <c:pt idx="0">
                  <c:v>0.74319999999999997</c:v>
                </c:pt>
              </c:numCache>
            </c:numRef>
          </c:val>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(2)'!$F$7</c:f>
              <c:numCache>
                <c:formatCode>General</c:formatCode>
                <c:ptCount val="1"/>
                <c:pt idx="0">
                  <c:v>0.72450000000000003</c:v>
                </c:pt>
              </c:numCache>
            </c:numRef>
          </c:val>
        </c:ser>
        <c:dLbls>
          <c:dLblPos val="outEnd"/>
          <c:showLegendKey val="0"/>
          <c:showVal val="1"/>
          <c:showCatName val="0"/>
          <c:showSerName val="0"/>
          <c:showPercent val="0"/>
          <c:showBubbleSize val="0"/>
        </c:dLbls>
        <c:gapWidth val="182"/>
        <c:axId val="303207008"/>
        <c:axId val="303201912"/>
      </c:barChart>
      <c:catAx>
        <c:axId val="3032070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3201912"/>
        <c:crosses val="autoZero"/>
        <c:auto val="1"/>
        <c:lblAlgn val="ctr"/>
        <c:lblOffset val="100"/>
        <c:noMultiLvlLbl val="0"/>
      </c:catAx>
      <c:valAx>
        <c:axId val="3032019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manualLayout>
              <c:xMode val="edge"/>
              <c:yMode val="edge"/>
              <c:x val="5.0629519814868393E-2"/>
              <c:y val="0.879422289673512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3207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79047471546031967"/>
        </c:manualLayout>
      </c:layout>
      <c:barChart>
        <c:barDir val="bar"/>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(2)'!$E$13:$E$14</c:f>
              <c:numCache>
                <c:formatCode>General</c:formatCode>
                <c:ptCount val="2"/>
                <c:pt idx="0">
                  <c:v>0.76300000000000001</c:v>
                </c:pt>
                <c:pt idx="1">
                  <c:v>0.77200000000000002</c:v>
                </c:pt>
              </c:numCache>
            </c:numRef>
          </c:val>
        </c:ser>
        <c:ser>
          <c:idx val="1"/>
          <c:order val="1"/>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(2)'!$F$13:$F$14</c:f>
              <c:numCache>
                <c:formatCode>General</c:formatCode>
                <c:ptCount val="2"/>
                <c:pt idx="0">
                  <c:v>0.75700000000000001</c:v>
                </c:pt>
                <c:pt idx="1">
                  <c:v>0.75600000000000001</c:v>
                </c:pt>
              </c:numCache>
            </c:numRef>
          </c:val>
        </c:ser>
        <c:dLbls>
          <c:dLblPos val="outEnd"/>
          <c:showLegendKey val="0"/>
          <c:showVal val="1"/>
          <c:showCatName val="0"/>
          <c:showSerName val="0"/>
          <c:showPercent val="0"/>
          <c:showBubbleSize val="0"/>
        </c:dLbls>
        <c:gapWidth val="182"/>
        <c:axId val="303207792"/>
        <c:axId val="303208968"/>
      </c:barChart>
      <c:catAx>
        <c:axId val="303207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CO"/>
          </a:p>
        </c:txPr>
        <c:crossAx val="303208968"/>
        <c:crosses val="autoZero"/>
        <c:auto val="1"/>
        <c:lblAlgn val="ctr"/>
        <c:lblOffset val="100"/>
        <c:noMultiLvlLbl val="0"/>
      </c:catAx>
      <c:valAx>
        <c:axId val="303208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3207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drawing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0.84154</cdr:x>
      <cdr:y>0.28585</cdr:y>
    </cdr:from>
    <cdr:to>
      <cdr:x>1</cdr:x>
      <cdr:y>0.34837</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096979" y="914400"/>
          <a:ext cx="771429" cy="200000"/>
        </a:xfrm>
        <a:prstGeom xmlns:a="http://schemas.openxmlformats.org/drawingml/2006/main" prst="rect">
          <a:avLst/>
        </a:prstGeom>
      </cdr:spPr>
    </cdr:pic>
  </cdr:relSizeAnchor>
  <cdr:relSizeAnchor xmlns:cdr="http://schemas.openxmlformats.org/drawingml/2006/chartDrawing">
    <cdr:from>
      <cdr:x>0.686</cdr:x>
      <cdr:y>0.70371</cdr:y>
    </cdr:from>
    <cdr:to>
      <cdr:x>0.84446</cdr:x>
      <cdr:y>0.76624</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339742" y="2251075"/>
          <a:ext cx="771429" cy="200000"/>
        </a:xfrm>
        <a:prstGeom xmlns:a="http://schemas.openxmlformats.org/drawingml/2006/main" prst="rect">
          <a:avLst/>
        </a:prstGeom>
      </cdr:spPr>
    </cdr:pic>
  </cdr:relSizeAnchor>
  <cdr:relSizeAnchor xmlns:cdr="http://schemas.openxmlformats.org/drawingml/2006/chartDrawing">
    <cdr:from>
      <cdr:x>0.53999</cdr:x>
      <cdr:y>0.16972</cdr:y>
    </cdr:from>
    <cdr:to>
      <cdr:x>0.69845</cdr:x>
      <cdr:y>0.23225</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628900" y="542925"/>
          <a:ext cx="771429" cy="200000"/>
        </a:xfrm>
        <a:prstGeom xmlns:a="http://schemas.openxmlformats.org/drawingml/2006/main" prst="rect">
          <a:avLst/>
        </a:prstGeom>
      </cdr:spPr>
    </cdr:pic>
  </cdr:relSizeAnchor>
  <cdr:relSizeAnchor xmlns:cdr="http://schemas.openxmlformats.org/drawingml/2006/chartDrawing">
    <cdr:from>
      <cdr:x>0.42077</cdr:x>
      <cdr:y>0.59205</cdr:y>
    </cdr:from>
    <cdr:to>
      <cdr:x>0.57923</cdr:x>
      <cdr:y>0.65457</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048489" y="1893888"/>
          <a:ext cx="771429" cy="20000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0.68545</cdr:x>
      <cdr:y>0.20299</cdr:y>
    </cdr:from>
    <cdr:to>
      <cdr:x>0.8179</cdr:x>
      <cdr:y>0.25734</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992450" y="746975"/>
          <a:ext cx="771429" cy="200000"/>
        </a:xfrm>
        <a:prstGeom xmlns:a="http://schemas.openxmlformats.org/drawingml/2006/main" prst="rect">
          <a:avLst/>
        </a:prstGeom>
      </cdr:spPr>
    </cdr:pic>
  </cdr:relSizeAnchor>
  <cdr:relSizeAnchor xmlns:cdr="http://schemas.openxmlformats.org/drawingml/2006/chartDrawing">
    <cdr:from>
      <cdr:x>0.71873</cdr:x>
      <cdr:y>0.76951</cdr:y>
    </cdr:from>
    <cdr:to>
      <cdr:x>0.85118</cdr:x>
      <cdr:y>0.82386</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186285" y="2831664"/>
          <a:ext cx="771429" cy="200000"/>
        </a:xfrm>
        <a:prstGeom xmlns:a="http://schemas.openxmlformats.org/drawingml/2006/main" prst="rect">
          <a:avLst/>
        </a:prstGeom>
      </cdr:spPr>
    </cdr:pic>
  </cdr:relSizeAnchor>
  <cdr:relSizeAnchor xmlns:cdr="http://schemas.openxmlformats.org/drawingml/2006/chartDrawing">
    <cdr:from>
      <cdr:x>0.67649</cdr:x>
      <cdr:y>0.48371</cdr:y>
    </cdr:from>
    <cdr:to>
      <cdr:x>0.80893</cdr:x>
      <cdr:y>0.53806</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940219" y="1779979"/>
          <a:ext cx="771429" cy="200000"/>
        </a:xfrm>
        <a:prstGeom xmlns:a="http://schemas.openxmlformats.org/drawingml/2006/main" prst="rect">
          <a:avLst/>
        </a:prstGeom>
      </cdr:spPr>
    </cdr:pic>
  </cdr:relSizeAnchor>
  <cdr:relSizeAnchor xmlns:cdr="http://schemas.openxmlformats.org/drawingml/2006/chartDrawing">
    <cdr:from>
      <cdr:x>0.84466</cdr:x>
      <cdr:y>0.12371</cdr:y>
    </cdr:from>
    <cdr:to>
      <cdr:x>0.9771</cdr:x>
      <cdr:y>0.17806</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4919730" y="455246"/>
          <a:ext cx="771429" cy="200000"/>
        </a:xfrm>
        <a:prstGeom xmlns:a="http://schemas.openxmlformats.org/drawingml/2006/main" prst="rect">
          <a:avLst/>
        </a:prstGeom>
      </cdr:spPr>
    </cdr:pic>
  </cdr:relSizeAnchor>
  <cdr:relSizeAnchor xmlns:cdr="http://schemas.openxmlformats.org/drawingml/2006/chartDrawing">
    <cdr:from>
      <cdr:x>0.86756</cdr:x>
      <cdr:y>0.40351</cdr:y>
    </cdr:from>
    <cdr:to>
      <cdr:x>1</cdr:x>
      <cdr:y>0.45786</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5053109" y="1484840"/>
          <a:ext cx="771429" cy="2000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BDD03-0E6F-487B-B51E-FACD76F081BC}" type="datetimeFigureOut">
              <a:rPr lang="es-CO" smtClean="0"/>
              <a:t>23/07/2018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EA319-863A-4446-BA18-B485AB532671}" type="slidenum">
              <a:rPr lang="es-CO" smtClean="0"/>
              <a:t>‹Nº›</a:t>
            </a:fld>
            <a:endParaRPr lang="es-CO"/>
          </a:p>
        </p:txBody>
      </p:sp>
    </p:spTree>
    <p:extLst>
      <p:ext uri="{BB962C8B-B14F-4D97-AF65-F5344CB8AC3E}">
        <p14:creationId xmlns:p14="http://schemas.microsoft.com/office/powerpoint/2010/main" val="106935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a:t>
            </a:fld>
            <a:endParaRPr lang="es-CO"/>
          </a:p>
        </p:txBody>
      </p:sp>
    </p:spTree>
    <p:extLst>
      <p:ext uri="{BB962C8B-B14F-4D97-AF65-F5344CB8AC3E}">
        <p14:creationId xmlns:p14="http://schemas.microsoft.com/office/powerpoint/2010/main" val="382129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a:t>
            </a:fld>
            <a:endParaRPr lang="es-CO"/>
          </a:p>
        </p:txBody>
      </p:sp>
    </p:spTree>
    <p:extLst>
      <p:ext uri="{BB962C8B-B14F-4D97-AF65-F5344CB8AC3E}">
        <p14:creationId xmlns:p14="http://schemas.microsoft.com/office/powerpoint/2010/main" val="35066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3</a:t>
            </a:fld>
            <a:endParaRPr lang="es-CO"/>
          </a:p>
        </p:txBody>
      </p:sp>
    </p:spTree>
    <p:extLst>
      <p:ext uri="{BB962C8B-B14F-4D97-AF65-F5344CB8AC3E}">
        <p14:creationId xmlns:p14="http://schemas.microsoft.com/office/powerpoint/2010/main" val="386881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4</a:t>
            </a:fld>
            <a:endParaRPr lang="es-CO"/>
          </a:p>
        </p:txBody>
      </p:sp>
    </p:spTree>
    <p:extLst>
      <p:ext uri="{BB962C8B-B14F-4D97-AF65-F5344CB8AC3E}">
        <p14:creationId xmlns:p14="http://schemas.microsoft.com/office/powerpoint/2010/main" val="426041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22439BCD-C6B0-4846-81BA-D3B5F8F623A3}"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787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701CF76-4E91-46F2-BAFE-D347682F4FAB}"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18396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29011FCA-C65E-40A4-AD48-28837BBA8E57}"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05956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5249A38-7807-45C4-B69E-D3AB54655A7A}"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3157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3CC6A4D-89AE-4B83-AC4F-36CFB071E8EB}"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9866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9F80B06F-B185-43A9-A269-541B16F52D30}"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28631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DEC8A89B-2029-4A3F-AF95-3DCC9A5DC2F1}" type="datetime1">
              <a:rPr lang="es-CO" smtClean="0"/>
              <a:t>23/07/2018</a:t>
            </a:fld>
            <a:endParaRPr lang="es-CO"/>
          </a:p>
        </p:txBody>
      </p:sp>
      <p:sp>
        <p:nvSpPr>
          <p:cNvPr id="8" name="Marcador de pie de página 7"/>
          <p:cNvSpPr>
            <a:spLocks noGrp="1"/>
          </p:cNvSpPr>
          <p:nvPr>
            <p:ph type="ftr" sz="quarter" idx="11"/>
          </p:nvPr>
        </p:nvSpPr>
        <p:spPr/>
        <p:txBody>
          <a:bodyPr/>
          <a:lstStyle/>
          <a:p>
            <a:r>
              <a:rPr lang="es-CO" smtClean="0"/>
              <a:t>Simple AI </a:t>
            </a:r>
            <a:endParaRPr lang="es-CO"/>
          </a:p>
        </p:txBody>
      </p:sp>
      <p:sp>
        <p:nvSpPr>
          <p:cNvPr id="9" name="Marcador de número de diapositiva 8"/>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5393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9D52F26B-0A5D-4B2A-B20A-880B75E3484E}" type="datetime1">
              <a:rPr lang="es-CO" smtClean="0"/>
              <a:t>23/07/2018</a:t>
            </a:fld>
            <a:endParaRPr lang="es-CO"/>
          </a:p>
        </p:txBody>
      </p:sp>
      <p:sp>
        <p:nvSpPr>
          <p:cNvPr id="4" name="Marcador de pie de página 3"/>
          <p:cNvSpPr>
            <a:spLocks noGrp="1"/>
          </p:cNvSpPr>
          <p:nvPr>
            <p:ph type="ftr" sz="quarter" idx="11"/>
          </p:nvPr>
        </p:nvSpPr>
        <p:spPr/>
        <p:txBody>
          <a:bodyPr/>
          <a:lstStyle/>
          <a:p>
            <a:r>
              <a:rPr lang="es-CO" smtClean="0"/>
              <a:t>Simple AI </a:t>
            </a:r>
            <a:endParaRPr lang="es-CO"/>
          </a:p>
        </p:txBody>
      </p:sp>
      <p:sp>
        <p:nvSpPr>
          <p:cNvPr id="5" name="Marcador de número de diapositiva 4"/>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52863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E61A93-B922-47DD-9273-B0D8A7C9C4BE}" type="datetime1">
              <a:rPr lang="es-CO" smtClean="0"/>
              <a:t>23/07/2018</a:t>
            </a:fld>
            <a:endParaRPr lang="es-CO"/>
          </a:p>
        </p:txBody>
      </p:sp>
      <p:sp>
        <p:nvSpPr>
          <p:cNvPr id="3" name="Marcador de pie de página 2"/>
          <p:cNvSpPr>
            <a:spLocks noGrp="1"/>
          </p:cNvSpPr>
          <p:nvPr>
            <p:ph type="ftr" sz="quarter" idx="11"/>
          </p:nvPr>
        </p:nvSpPr>
        <p:spPr/>
        <p:txBody>
          <a:bodyPr/>
          <a:lstStyle/>
          <a:p>
            <a:r>
              <a:rPr lang="es-CO" smtClean="0"/>
              <a:t>Simple AI </a:t>
            </a:r>
            <a:endParaRPr lang="es-CO"/>
          </a:p>
        </p:txBody>
      </p:sp>
      <p:sp>
        <p:nvSpPr>
          <p:cNvPr id="4" name="Marcador de número de diapositiva 3"/>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60220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EDC0D6E-7E5D-4206-8265-05D30B41BF98}"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3637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94B520B-7D45-452B-8865-98E7B26D027C}"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76930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1B8A2-CDE8-4518-86C2-5916B0CF9172}" type="datetime1">
              <a:rPr lang="es-CO" smtClean="0"/>
              <a:t>23/07/2018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smtClean="0"/>
              <a:t>Simple AI </a:t>
            </a:r>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8F071-8424-4781-A5AA-387FBEE54CF5}" type="slidenum">
              <a:rPr lang="es-CO" smtClean="0"/>
              <a:t>‹Nº›</a:t>
            </a:fld>
            <a:endParaRPr lang="es-CO"/>
          </a:p>
        </p:txBody>
      </p:sp>
    </p:spTree>
    <p:extLst>
      <p:ext uri="{BB962C8B-B14F-4D97-AF65-F5344CB8AC3E}">
        <p14:creationId xmlns:p14="http://schemas.microsoft.com/office/powerpoint/2010/main" val="365974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79989" y="300326"/>
            <a:ext cx="6008599" cy="1832825"/>
          </a:xfrm>
        </p:spPr>
        <p:txBody>
          <a:bodyPr>
            <a:normAutofit/>
          </a:bodyPr>
          <a:lstStyle/>
          <a:p>
            <a:r>
              <a:rPr lang="es-CO" sz="9600" b="1" dirty="0" smtClean="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Simple AI</a:t>
            </a:r>
            <a:endParaRPr lang="es-CO" sz="96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endParaRPr>
          </a:p>
        </p:txBody>
      </p:sp>
      <p:sp>
        <p:nvSpPr>
          <p:cNvPr id="3" name="Subtítulo 2"/>
          <p:cNvSpPr>
            <a:spLocks noGrp="1"/>
          </p:cNvSpPr>
          <p:nvPr>
            <p:ph type="subTitle" idx="1"/>
          </p:nvPr>
        </p:nvSpPr>
        <p:spPr>
          <a:xfrm>
            <a:off x="1612811" y="4480288"/>
            <a:ext cx="9144000" cy="1534146"/>
          </a:xfrm>
        </p:spPr>
        <p:txBody>
          <a:bodyPr>
            <a:normAutofit/>
          </a:bodyPr>
          <a:lstStyle/>
          <a:p>
            <a:r>
              <a:rPr lang="es-CO" sz="2800" b="1" dirty="0" smtClean="0">
                <a:latin typeface="Bell MT" panose="02020503060305020303" pitchFamily="18" charset="0"/>
              </a:rPr>
              <a:t>Sergio Castelblanco</a:t>
            </a:r>
          </a:p>
          <a:p>
            <a:r>
              <a:rPr lang="es-CO" sz="2800" b="1" dirty="0" smtClean="0">
                <a:latin typeface="Bell MT" panose="02020503060305020303" pitchFamily="18" charset="0"/>
              </a:rPr>
              <a:t>Jesús Solano</a:t>
            </a:r>
          </a:p>
          <a:p>
            <a:r>
              <a:rPr lang="es-CO" sz="2300" dirty="0" err="1" smtClean="0">
                <a:latin typeface="Bell MT" panose="02020503060305020303" pitchFamily="18" charset="0"/>
              </a:rPr>
              <a:t>July</a:t>
            </a:r>
            <a:r>
              <a:rPr lang="es-CO" sz="2300" dirty="0" smtClean="0">
                <a:latin typeface="Bell MT" panose="02020503060305020303" pitchFamily="18" charset="0"/>
              </a:rPr>
              <a:t> 2018 </a:t>
            </a:r>
            <a:endParaRPr lang="es-CO" sz="2300" dirty="0">
              <a:latin typeface="Bell MT" panose="02020503060305020303" pitchFamily="18" charset="0"/>
            </a:endParaRPr>
          </a:p>
        </p:txBody>
      </p:sp>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b="1" dirty="0" smtClean="0">
                <a:solidFill>
                  <a:schemeClr val="bg1"/>
                </a:solidFill>
              </a:rPr>
              <a:t>Simple AI </a:t>
            </a:r>
            <a:endParaRPr lang="es-CO" b="1" dirty="0">
              <a:solidFill>
                <a:schemeClr val="bg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bg1"/>
                </a:solidFill>
              </a:rPr>
              <a:t>1</a:t>
            </a:fld>
            <a:endParaRPr lang="es-CO" b="1" dirty="0">
              <a:solidFill>
                <a:schemeClr val="bg1"/>
              </a:solidFill>
            </a:endParaRPr>
          </a:p>
        </p:txBody>
      </p:sp>
      <p:sp>
        <p:nvSpPr>
          <p:cNvPr id="10" name="Flecha derecha 9"/>
          <p:cNvSpPr/>
          <p:nvPr/>
        </p:nvSpPr>
        <p:spPr>
          <a:xfrm>
            <a:off x="0" y="3167340"/>
            <a:ext cx="8610600" cy="814387"/>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013165" y="-569036"/>
            <a:ext cx="5178835" cy="5178835"/>
          </a:xfrm>
          <a:prstGeom prst="rect">
            <a:avLst/>
          </a:prstGeom>
          <a:noFill/>
          <a:ln>
            <a:noFill/>
          </a:ln>
        </p:spPr>
      </p:pic>
      <p:sp>
        <p:nvSpPr>
          <p:cNvPr id="12" name="Subtítulo 2"/>
          <p:cNvSpPr txBox="1">
            <a:spLocks/>
          </p:cNvSpPr>
          <p:nvPr/>
        </p:nvSpPr>
        <p:spPr>
          <a:xfrm>
            <a:off x="-687712" y="2447581"/>
            <a:ext cx="9144000" cy="719759"/>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sz="3100" b="1" dirty="0" err="1" smtClean="0">
                <a:latin typeface="Bell MT" panose="02020503060305020303" pitchFamily="18" charset="0"/>
              </a:rPr>
              <a:t>Movie</a:t>
            </a:r>
            <a:r>
              <a:rPr lang="es-CO" sz="3100" b="1" dirty="0" smtClean="0">
                <a:latin typeface="Bell MT" panose="02020503060305020303" pitchFamily="18" charset="0"/>
              </a:rPr>
              <a:t> </a:t>
            </a:r>
            <a:r>
              <a:rPr lang="es-CO" sz="3100" b="1" dirty="0" err="1" smtClean="0">
                <a:latin typeface="Bell MT" panose="02020503060305020303" pitchFamily="18" charset="0"/>
              </a:rPr>
              <a:t>Genre</a:t>
            </a:r>
            <a:r>
              <a:rPr lang="es-CO" sz="3100" b="1" dirty="0" smtClean="0">
                <a:latin typeface="Bell MT" panose="02020503060305020303" pitchFamily="18" charset="0"/>
              </a:rPr>
              <a:t> </a:t>
            </a:r>
            <a:r>
              <a:rPr lang="es-CO" sz="3100" b="1" dirty="0" err="1" smtClean="0">
                <a:latin typeface="Bell MT" panose="02020503060305020303" pitchFamily="18" charset="0"/>
              </a:rPr>
              <a:t>Classification</a:t>
            </a:r>
            <a:endParaRPr lang="es-CO" sz="3100" b="1" dirty="0" smtClean="0">
              <a:latin typeface="Bell MT" panose="02020503060305020303" pitchFamily="18" charset="0"/>
            </a:endParaRPr>
          </a:p>
          <a:p>
            <a:r>
              <a:rPr lang="es-CO" sz="2800" dirty="0" smtClean="0">
                <a:latin typeface="Bell MT" panose="02020503060305020303" pitchFamily="18" charset="0"/>
              </a:rPr>
              <a:t>Deep </a:t>
            </a:r>
            <a:r>
              <a:rPr lang="es-CO" sz="2800" dirty="0" err="1" smtClean="0">
                <a:latin typeface="Bell MT" panose="02020503060305020303" pitchFamily="18" charset="0"/>
              </a:rPr>
              <a:t>Learning</a:t>
            </a:r>
            <a:endParaRPr lang="es-CO" sz="2800" dirty="0" smtClean="0">
              <a:latin typeface="Bell MT" panose="02020503060305020303" pitchFamily="18" charset="0"/>
            </a:endParaRPr>
          </a:p>
        </p:txBody>
      </p:sp>
    </p:spTree>
    <p:extLst>
      <p:ext uri="{BB962C8B-B14F-4D97-AF65-F5344CB8AC3E}">
        <p14:creationId xmlns:p14="http://schemas.microsoft.com/office/powerpoint/2010/main" val="1698372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ctrTitle"/>
          </p:nvPr>
        </p:nvSpPr>
        <p:spPr>
          <a:xfrm>
            <a:off x="3387814" y="266937"/>
            <a:ext cx="7965986" cy="974487"/>
          </a:xfrm>
        </p:spPr>
        <p:txBody>
          <a:bodyPr>
            <a:normAutofit fontScale="90000"/>
          </a:bodyPr>
          <a:lstStyle/>
          <a:p>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Images</a:t>
            </a:r>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Analysis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074" name="Picture 2" descr="Avengers: Infinity War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959" y="148678"/>
            <a:ext cx="1207182" cy="1611148"/>
          </a:xfrm>
          <a:prstGeom prst="rect">
            <a:avLst/>
          </a:prstGeom>
          <a:noFill/>
          <a:extLst>
            <a:ext uri="{909E8E84-426E-40DD-AFC4-6F175D3DCCD1}">
              <a14:hiddenFill xmlns:a14="http://schemas.microsoft.com/office/drawing/2010/main">
                <a:solidFill>
                  <a:srgbClr val="FFFFFF"/>
                </a:solidFill>
              </a14:hiddenFill>
            </a:ext>
          </a:extLst>
        </p:spPr>
      </p:pic>
      <p:sp>
        <p:nvSpPr>
          <p:cNvPr id="11" name="Abrir llave 10"/>
          <p:cNvSpPr/>
          <p:nvPr/>
        </p:nvSpPr>
        <p:spPr>
          <a:xfrm rot="10800000">
            <a:off x="5512708"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12" name="Gráfico 11"/>
          <p:cNvGraphicFramePr>
            <a:graphicFrameLocks/>
          </p:cNvGraphicFramePr>
          <p:nvPr>
            <p:extLst>
              <p:ext uri="{D42A27DB-BD31-4B8C-83A1-F6EECF244321}">
                <p14:modId xmlns:p14="http://schemas.microsoft.com/office/powerpoint/2010/main" val="3334034543"/>
              </p:ext>
            </p:extLst>
          </p:nvPr>
        </p:nvGraphicFramePr>
        <p:xfrm>
          <a:off x="419100" y="2138277"/>
          <a:ext cx="4868408" cy="3198855"/>
        </p:xfrm>
        <a:graphic>
          <a:graphicData uri="http://schemas.openxmlformats.org/drawingml/2006/chart">
            <c:chart xmlns:c="http://schemas.openxmlformats.org/drawingml/2006/chart" xmlns:r="http://schemas.openxmlformats.org/officeDocument/2006/relationships" r:id="rId4"/>
          </a:graphicData>
        </a:graphic>
      </p:graphicFrame>
      <p:pic>
        <p:nvPicPr>
          <p:cNvPr id="3076" name="Picture 4" descr="https://raw.githubusercontent.com/castellwhite/MoviesClassification/master/nnTrained/Images_mod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0422" y="2887626"/>
            <a:ext cx="2552283" cy="3187534"/>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14" name="Marcador de pie de página 5"/>
          <p:cNvSpPr>
            <a:spLocks noGrp="1"/>
          </p:cNvSpPr>
          <p:nvPr>
            <p:ph type="ftr" sz="quarter" idx="11"/>
          </p:nvPr>
        </p:nvSpPr>
        <p:spPr>
          <a:xfrm>
            <a:off x="4038600" y="6356350"/>
            <a:ext cx="4114800" cy="365125"/>
          </a:xfrm>
        </p:spPr>
        <p:txBody>
          <a:bodyPr/>
          <a:lstStyle/>
          <a:p>
            <a:r>
              <a:rPr lang="es-CO" b="1" dirty="0" smtClean="0">
                <a:solidFill>
                  <a:schemeClr val="bg1"/>
                </a:solidFill>
              </a:rPr>
              <a:t>Simple AI </a:t>
            </a:r>
            <a:endParaRPr lang="es-CO" b="1" dirty="0">
              <a:solidFill>
                <a:schemeClr val="bg1"/>
              </a:solidFill>
            </a:endParaRPr>
          </a:p>
        </p:txBody>
      </p:sp>
      <p:sp>
        <p:nvSpPr>
          <p:cNvPr id="15" name="Marcador de número de diapositiva 6"/>
          <p:cNvSpPr>
            <a:spLocks noGrp="1"/>
          </p:cNvSpPr>
          <p:nvPr>
            <p:ph type="sldNum" sz="quarter" idx="12"/>
          </p:nvPr>
        </p:nvSpPr>
        <p:spPr>
          <a:xfrm>
            <a:off x="8610600" y="6356350"/>
            <a:ext cx="2743200" cy="365125"/>
          </a:xfrm>
        </p:spPr>
        <p:txBody>
          <a:bodyPr/>
          <a:lstStyle/>
          <a:p>
            <a:r>
              <a:rPr lang="es-CO" b="1" dirty="0">
                <a:solidFill>
                  <a:schemeClr val="bg1"/>
                </a:solidFill>
              </a:rPr>
              <a:t>2</a:t>
            </a:r>
          </a:p>
        </p:txBody>
      </p:sp>
      <p:pic>
        <p:nvPicPr>
          <p:cNvPr id="16" name="Picture 10" descr="Resultado de imagen para universidad de los andes logo"/>
          <p:cNvPicPr>
            <a:picLocks noChangeAspect="1" noChangeArrowheads="1"/>
          </p:cNvPicPr>
          <p:nvPr/>
        </p:nvPicPr>
        <p:blipFill rotWithShape="1">
          <a:blip r:embed="rId6">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vgg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06862" y="1281612"/>
            <a:ext cx="5443874" cy="133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44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ctrTitle"/>
          </p:nvPr>
        </p:nvSpPr>
        <p:spPr>
          <a:xfrm>
            <a:off x="-298361" y="226914"/>
            <a:ext cx="7965986" cy="974487"/>
          </a:xfrm>
        </p:spPr>
        <p:txBody>
          <a:bodyPr>
            <a:normAutofit fontScale="90000"/>
          </a:bodyPr>
          <a:lstStyle/>
          <a:p>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Text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Analysis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8" name="CuadroTexto 7"/>
          <p:cNvSpPr txBox="1"/>
          <p:nvPr/>
        </p:nvSpPr>
        <p:spPr>
          <a:xfrm>
            <a:off x="7667625" y="132329"/>
            <a:ext cx="4305300" cy="1569660"/>
          </a:xfrm>
          <a:prstGeom prst="rect">
            <a:avLst/>
          </a:prstGeom>
          <a:noFill/>
        </p:spPr>
        <p:txBody>
          <a:bodyPr wrap="square" rtlCol="0">
            <a:spAutoFit/>
          </a:bodyPr>
          <a:lstStyle/>
          <a:p>
            <a:pPr algn="just"/>
            <a:r>
              <a:rPr lang="en-US" sz="1200" dirty="0" smtClean="0"/>
              <a:t>“As </a:t>
            </a:r>
            <a:r>
              <a:rPr lang="en-US" sz="1200" dirty="0"/>
              <a:t>the Avengers and their allies have continued to protect the world from threats too large for any one hero to handle, a new danger has emerged from the cosmic shadows: </a:t>
            </a:r>
            <a:r>
              <a:rPr lang="en-US" sz="1200" dirty="0" err="1"/>
              <a:t>Thanos</a:t>
            </a:r>
            <a:r>
              <a:rPr lang="en-US" sz="1200" dirty="0"/>
              <a:t>. A despot of intergalactic infamy, his goal is to collect all six Infinity Stones, artifacts of unimaginable power, and use them to inflict his twisted will on all of reality. Everything the Avengers have fought for has led up to this moment - the fate of Earth and existence itself has never been more uncertain</a:t>
            </a:r>
            <a:r>
              <a:rPr lang="en-US" sz="1200" dirty="0" smtClean="0"/>
              <a:t>. “ </a:t>
            </a:r>
            <a:endParaRPr lang="es-CO" sz="1200" dirty="0"/>
          </a:p>
        </p:txBody>
      </p:sp>
      <p:sp>
        <p:nvSpPr>
          <p:cNvPr id="14" name="Abrir llave 13"/>
          <p:cNvSpPr/>
          <p:nvPr/>
        </p:nvSpPr>
        <p:spPr>
          <a:xfrm>
            <a:off x="5421999" y="1599602"/>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 name="CuadroTexto 14"/>
          <p:cNvSpPr txBox="1"/>
          <p:nvPr/>
        </p:nvSpPr>
        <p:spPr>
          <a:xfrm flipH="1">
            <a:off x="7469477" y="5538277"/>
            <a:ext cx="3250910" cy="584775"/>
          </a:xfrm>
          <a:prstGeom prst="rect">
            <a:avLst/>
          </a:prstGeom>
          <a:noFill/>
        </p:spPr>
        <p:txBody>
          <a:bodyPr wrap="square" rtlCol="0">
            <a:spAutoFit/>
          </a:bodyPr>
          <a:lstStyle/>
          <a:p>
            <a:r>
              <a:rPr lang="es-CO" sz="3200" b="1" dirty="0" smtClean="0"/>
              <a:t>+ </a:t>
            </a:r>
            <a:r>
              <a:rPr lang="es-CO" sz="3200" b="1" dirty="0" err="1" smtClean="0"/>
              <a:t>Own</a:t>
            </a:r>
            <a:r>
              <a:rPr lang="es-CO" sz="3200" b="1" dirty="0" smtClean="0"/>
              <a:t> CNN 1D</a:t>
            </a:r>
            <a:endParaRPr lang="es-CO" sz="3200" b="1" dirty="0"/>
          </a:p>
        </p:txBody>
      </p:sp>
      <p:sp>
        <p:nvSpPr>
          <p:cNvPr id="17" name="Rectángulo 16"/>
          <p:cNvSpPr/>
          <p:nvPr/>
        </p:nvSpPr>
        <p:spPr>
          <a:xfrm>
            <a:off x="7083815" y="4890119"/>
            <a:ext cx="2635658" cy="253916"/>
          </a:xfrm>
          <a:prstGeom prst="rect">
            <a:avLst/>
          </a:prstGeom>
        </p:spPr>
        <p:txBody>
          <a:bodyPr wrap="none">
            <a:spAutoFit/>
          </a:bodyPr>
          <a:lstStyle/>
          <a:p>
            <a:r>
              <a:rPr lang="es-CO" sz="1050" dirty="0" smtClean="0"/>
              <a:t>https://code.google.com/archive/p/word2vec/</a:t>
            </a:r>
            <a:endParaRPr lang="es-CO" sz="1050" dirty="0"/>
          </a:p>
        </p:txBody>
      </p:sp>
      <p:pic>
        <p:nvPicPr>
          <p:cNvPr id="4098" name="Picture 2" descr="https://raw.githubusercontent.com/castellwhite/MoviesClassification/master/nnTrained/Text_model.png"/>
          <p:cNvPicPr>
            <a:picLocks noChangeAspect="1" noChangeArrowheads="1"/>
          </p:cNvPicPr>
          <p:nvPr/>
        </p:nvPicPr>
        <p:blipFill rotWithShape="1">
          <a:blip r:embed="rId3">
            <a:extLst>
              <a:ext uri="{28A0092B-C50C-407E-A947-70E740481C1C}">
                <a14:useLocalDpi xmlns:a14="http://schemas.microsoft.com/office/drawing/2010/main" val="0"/>
              </a:ext>
            </a:extLst>
          </a:blip>
          <a:srcRect b="-1334"/>
          <a:stretch/>
        </p:blipFill>
        <p:spPr bwMode="auto">
          <a:xfrm>
            <a:off x="1074316" y="1328337"/>
            <a:ext cx="3341762" cy="4820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21"/>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23" name="Marcador de pie de página 5"/>
          <p:cNvSpPr>
            <a:spLocks noGrp="1"/>
          </p:cNvSpPr>
          <p:nvPr>
            <p:ph type="ftr" sz="quarter" idx="11"/>
          </p:nvPr>
        </p:nvSpPr>
        <p:spPr>
          <a:xfrm>
            <a:off x="4038600" y="6356350"/>
            <a:ext cx="4114800" cy="365125"/>
          </a:xfrm>
        </p:spPr>
        <p:txBody>
          <a:bodyPr/>
          <a:lstStyle/>
          <a:p>
            <a:r>
              <a:rPr lang="es-CO" b="1" dirty="0" smtClean="0">
                <a:solidFill>
                  <a:schemeClr val="bg1"/>
                </a:solidFill>
              </a:rPr>
              <a:t>Simple AI </a:t>
            </a:r>
            <a:endParaRPr lang="es-CO" b="1" dirty="0">
              <a:solidFill>
                <a:schemeClr val="bg1"/>
              </a:solidFill>
            </a:endParaRPr>
          </a:p>
        </p:txBody>
      </p:sp>
      <p:sp>
        <p:nvSpPr>
          <p:cNvPr id="24" name="Marcador de número de diapositiva 6"/>
          <p:cNvSpPr>
            <a:spLocks noGrp="1"/>
          </p:cNvSpPr>
          <p:nvPr>
            <p:ph type="sldNum" sz="quarter" idx="12"/>
          </p:nvPr>
        </p:nvSpPr>
        <p:spPr>
          <a:xfrm>
            <a:off x="8610600" y="6356350"/>
            <a:ext cx="2743200" cy="365125"/>
          </a:xfrm>
        </p:spPr>
        <p:txBody>
          <a:bodyPr/>
          <a:lstStyle/>
          <a:p>
            <a:r>
              <a:rPr lang="es-CO" b="1" dirty="0">
                <a:solidFill>
                  <a:schemeClr val="bg1"/>
                </a:solidFill>
              </a:rPr>
              <a:t>3</a:t>
            </a:r>
          </a:p>
        </p:txBody>
      </p:sp>
      <p:pic>
        <p:nvPicPr>
          <p:cNvPr id="25" name="Picture 10" descr="Resultado de imagen para universidad de los andes logo"/>
          <p:cNvPicPr>
            <a:picLocks noChangeAspect="1" noChangeArrowheads="1"/>
          </p:cNvPicPr>
          <p:nvPr/>
        </p:nvPicPr>
        <p:blipFill rotWithShape="1">
          <a:blip r:embed="rId4">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Gráfico 17"/>
          <p:cNvGraphicFramePr>
            <a:graphicFrameLocks/>
          </p:cNvGraphicFramePr>
          <p:nvPr>
            <p:extLst>
              <p:ext uri="{D42A27DB-BD31-4B8C-83A1-F6EECF244321}">
                <p14:modId xmlns:p14="http://schemas.microsoft.com/office/powerpoint/2010/main" val="285768023"/>
              </p:ext>
            </p:extLst>
          </p:nvPr>
        </p:nvGraphicFramePr>
        <p:xfrm>
          <a:off x="6148387" y="1858455"/>
          <a:ext cx="5824538" cy="367982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52696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echa derecha 9"/>
          <p:cNvSpPr/>
          <p:nvPr/>
        </p:nvSpPr>
        <p:spPr>
          <a:xfrm>
            <a:off x="0" y="-1088"/>
            <a:ext cx="7667625" cy="1372688"/>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ctrTitle"/>
          </p:nvPr>
        </p:nvSpPr>
        <p:spPr>
          <a:xfrm>
            <a:off x="-298361" y="226914"/>
            <a:ext cx="7965986" cy="974487"/>
          </a:xfrm>
        </p:spPr>
        <p:txBody>
          <a:bodyPr>
            <a:normAutofit fontScale="90000"/>
          </a:bodyPr>
          <a:lstStyle/>
          <a:p>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Final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Remarks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9" name="CuadroTexto 8"/>
          <p:cNvSpPr txBox="1"/>
          <p:nvPr/>
        </p:nvSpPr>
        <p:spPr>
          <a:xfrm>
            <a:off x="2075875" y="2649343"/>
            <a:ext cx="2770310" cy="338554"/>
          </a:xfrm>
          <a:prstGeom prst="rect">
            <a:avLst/>
          </a:prstGeom>
          <a:noFill/>
        </p:spPr>
        <p:txBody>
          <a:bodyPr wrap="none" rtlCol="0">
            <a:spAutoFit/>
          </a:bodyPr>
          <a:lstStyle/>
          <a:p>
            <a:r>
              <a:rPr lang="es-CO" sz="1600" b="1" dirty="0" smtClean="0"/>
              <a:t>Machine </a:t>
            </a:r>
            <a:r>
              <a:rPr lang="es-CO" sz="1600" b="1" dirty="0" err="1" smtClean="0"/>
              <a:t>Learning</a:t>
            </a:r>
            <a:r>
              <a:rPr lang="es-CO" sz="1600" b="1" dirty="0" smtClean="0"/>
              <a:t> </a:t>
            </a:r>
            <a:r>
              <a:rPr lang="es-CO" sz="1600" b="1" dirty="0" err="1" smtClean="0"/>
              <a:t>Stacking</a:t>
            </a:r>
            <a:endParaRPr lang="es-CO" sz="1600" b="1" dirty="0"/>
          </a:p>
        </p:txBody>
      </p:sp>
      <p:cxnSp>
        <p:nvCxnSpPr>
          <p:cNvPr id="11" name="Conector recto 10"/>
          <p:cNvCxnSpPr/>
          <p:nvPr/>
        </p:nvCxnSpPr>
        <p:spPr>
          <a:xfrm>
            <a:off x="773151" y="2657330"/>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136789" y="5895223"/>
            <a:ext cx="2648482" cy="338554"/>
          </a:xfrm>
          <a:prstGeom prst="rect">
            <a:avLst/>
          </a:prstGeom>
          <a:noFill/>
        </p:spPr>
        <p:txBody>
          <a:bodyPr wrap="none" rtlCol="0">
            <a:spAutoFit/>
          </a:bodyPr>
          <a:lstStyle/>
          <a:p>
            <a:r>
              <a:rPr lang="es-CO" sz="1600" b="1" dirty="0" smtClean="0"/>
              <a:t> Deep </a:t>
            </a:r>
            <a:r>
              <a:rPr lang="es-CO" sz="1600" b="1" dirty="0" err="1" smtClean="0"/>
              <a:t>Leargning</a:t>
            </a:r>
            <a:r>
              <a:rPr lang="es-CO" sz="1600" b="1" dirty="0" smtClean="0"/>
              <a:t> </a:t>
            </a:r>
            <a:r>
              <a:rPr lang="es-CO" sz="1600" b="1" dirty="0" err="1" smtClean="0"/>
              <a:t>Stacking</a:t>
            </a:r>
            <a:endParaRPr lang="es-CO" sz="1600" b="1" dirty="0"/>
          </a:p>
        </p:txBody>
      </p:sp>
      <p:cxnSp>
        <p:nvCxnSpPr>
          <p:cNvPr id="13" name="Conector recto 12"/>
          <p:cNvCxnSpPr/>
          <p:nvPr/>
        </p:nvCxnSpPr>
        <p:spPr>
          <a:xfrm>
            <a:off x="773151" y="5933315"/>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6966858" y="1556166"/>
            <a:ext cx="0" cy="4377149"/>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6" name="Gráfico 15"/>
          <p:cNvGraphicFramePr>
            <a:graphicFrameLocks/>
          </p:cNvGraphicFramePr>
          <p:nvPr>
            <p:extLst>
              <p:ext uri="{D42A27DB-BD31-4B8C-83A1-F6EECF244321}">
                <p14:modId xmlns:p14="http://schemas.microsoft.com/office/powerpoint/2010/main" val="890244497"/>
              </p:ext>
            </p:extLst>
          </p:nvPr>
        </p:nvGraphicFramePr>
        <p:xfrm>
          <a:off x="695430" y="1060564"/>
          <a:ext cx="5531200" cy="15372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Gráfico 16"/>
          <p:cNvGraphicFramePr>
            <a:graphicFrameLocks/>
          </p:cNvGraphicFramePr>
          <p:nvPr>
            <p:extLst>
              <p:ext uri="{D42A27DB-BD31-4B8C-83A1-F6EECF244321}">
                <p14:modId xmlns:p14="http://schemas.microsoft.com/office/powerpoint/2010/main" val="3806004920"/>
              </p:ext>
            </p:extLst>
          </p:nvPr>
        </p:nvGraphicFramePr>
        <p:xfrm>
          <a:off x="1169077" y="3227304"/>
          <a:ext cx="4583906" cy="2598720"/>
        </p:xfrm>
        <a:graphic>
          <a:graphicData uri="http://schemas.openxmlformats.org/drawingml/2006/chart">
            <c:chart xmlns:c="http://schemas.openxmlformats.org/drawingml/2006/chart" xmlns:r="http://schemas.openxmlformats.org/officeDocument/2006/relationships" r:id="rId4"/>
          </a:graphicData>
        </a:graphic>
      </p:graphicFrame>
      <p:pic>
        <p:nvPicPr>
          <p:cNvPr id="2050" name="Picture 2" descr="https://raw.githubusercontent.com/castellwhite/MoviesClassification/master/nnTrained/Stacking_model_plo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119526"/>
            <a:ext cx="3132408" cy="5972126"/>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19" name="Marcador de pie de página 5"/>
          <p:cNvSpPr>
            <a:spLocks noGrp="1"/>
          </p:cNvSpPr>
          <p:nvPr>
            <p:ph type="ftr" sz="quarter" idx="11"/>
          </p:nvPr>
        </p:nvSpPr>
        <p:spPr>
          <a:xfrm>
            <a:off x="4038600" y="6356350"/>
            <a:ext cx="4114800" cy="365125"/>
          </a:xfrm>
        </p:spPr>
        <p:txBody>
          <a:bodyPr/>
          <a:lstStyle/>
          <a:p>
            <a:r>
              <a:rPr lang="es-CO" b="1" dirty="0" smtClean="0">
                <a:solidFill>
                  <a:schemeClr val="bg1"/>
                </a:solidFill>
              </a:rPr>
              <a:t>Simple AI </a:t>
            </a:r>
            <a:endParaRPr lang="es-CO" b="1" dirty="0">
              <a:solidFill>
                <a:schemeClr val="bg1"/>
              </a:solidFill>
            </a:endParaRPr>
          </a:p>
        </p:txBody>
      </p:sp>
      <p:sp>
        <p:nvSpPr>
          <p:cNvPr id="20" name="Marcador de número de diapositiva 6"/>
          <p:cNvSpPr>
            <a:spLocks noGrp="1"/>
          </p:cNvSpPr>
          <p:nvPr>
            <p:ph type="sldNum" sz="quarter" idx="12"/>
          </p:nvPr>
        </p:nvSpPr>
        <p:spPr>
          <a:xfrm>
            <a:off x="8610600" y="6356350"/>
            <a:ext cx="2743200" cy="365125"/>
          </a:xfrm>
        </p:spPr>
        <p:txBody>
          <a:bodyPr/>
          <a:lstStyle/>
          <a:p>
            <a:r>
              <a:rPr lang="es-CO" b="1" dirty="0">
                <a:solidFill>
                  <a:schemeClr val="bg1"/>
                </a:solidFill>
              </a:rPr>
              <a:t>4</a:t>
            </a:r>
          </a:p>
        </p:txBody>
      </p:sp>
      <p:pic>
        <p:nvPicPr>
          <p:cNvPr id="21" name="Picture 10" descr="Resultado de imagen para universidad de los andes logo"/>
          <p:cNvPicPr>
            <a:picLocks noChangeAspect="1" noChangeArrowheads="1"/>
          </p:cNvPicPr>
          <p:nvPr/>
        </p:nvPicPr>
        <p:blipFill rotWithShape="1">
          <a:blip r:embed="rId6">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341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150</Words>
  <Application>Microsoft Office PowerPoint</Application>
  <PresentationFormat>Panorámica</PresentationFormat>
  <Paragraphs>29</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Bell MT</vt:lpstr>
      <vt:lpstr>Calibri</vt:lpstr>
      <vt:lpstr>Gill Sans MT</vt:lpstr>
      <vt:lpstr>Tema de Office</vt:lpstr>
      <vt:lpstr>Simple AI</vt:lpstr>
      <vt:lpstr>Images Analysis</vt:lpstr>
      <vt:lpstr>Text Analysis</vt:lpstr>
      <vt:lpstr>Final Remarks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AI</dc:title>
  <dc:creator>Jesus Alberto Solano Gomez;Sergio Augusto Castelblanco Ramos</dc:creator>
  <cp:lastModifiedBy>Sergio Augusto Castelblanco Ramos</cp:lastModifiedBy>
  <cp:revision>20</cp:revision>
  <dcterms:created xsi:type="dcterms:W3CDTF">2018-07-23T16:13:23Z</dcterms:created>
  <dcterms:modified xsi:type="dcterms:W3CDTF">2018-07-23T22:06:11Z</dcterms:modified>
</cp:coreProperties>
</file>